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39" r:id="rId2"/>
    <p:sldMasterId id="2147483851" r:id="rId3"/>
  </p:sldMasterIdLst>
  <p:notesMasterIdLst>
    <p:notesMasterId r:id="rId101"/>
  </p:notesMasterIdLst>
  <p:handoutMasterIdLst>
    <p:handoutMasterId r:id="rId102"/>
  </p:handoutMasterIdLst>
  <p:sldIdLst>
    <p:sldId id="2045" r:id="rId4"/>
    <p:sldId id="66109" r:id="rId5"/>
    <p:sldId id="66114" r:id="rId6"/>
    <p:sldId id="66113" r:id="rId7"/>
    <p:sldId id="66115" r:id="rId8"/>
    <p:sldId id="66106" r:id="rId9"/>
    <p:sldId id="66108" r:id="rId10"/>
    <p:sldId id="66220" r:id="rId11"/>
    <p:sldId id="66227" r:id="rId12"/>
    <p:sldId id="66116" r:id="rId13"/>
    <p:sldId id="66120" r:id="rId14"/>
    <p:sldId id="66117" r:id="rId15"/>
    <p:sldId id="66118" r:id="rId16"/>
    <p:sldId id="66119" r:id="rId17"/>
    <p:sldId id="66125" r:id="rId18"/>
    <p:sldId id="66126" r:id="rId19"/>
    <p:sldId id="66122" r:id="rId20"/>
    <p:sldId id="66128" r:id="rId21"/>
    <p:sldId id="66163" r:id="rId22"/>
    <p:sldId id="66164" r:id="rId23"/>
    <p:sldId id="65790" r:id="rId24"/>
    <p:sldId id="66228" r:id="rId25"/>
    <p:sldId id="65704" r:id="rId26"/>
    <p:sldId id="66129" r:id="rId27"/>
    <p:sldId id="66130" r:id="rId28"/>
    <p:sldId id="66131" r:id="rId29"/>
    <p:sldId id="66132" r:id="rId30"/>
    <p:sldId id="66133" r:id="rId31"/>
    <p:sldId id="66123" r:id="rId32"/>
    <p:sldId id="66138" r:id="rId33"/>
    <p:sldId id="256" r:id="rId34"/>
    <p:sldId id="257" r:id="rId35"/>
    <p:sldId id="258" r:id="rId36"/>
    <p:sldId id="259" r:id="rId37"/>
    <p:sldId id="260" r:id="rId38"/>
    <p:sldId id="261" r:id="rId39"/>
    <p:sldId id="262" r:id="rId40"/>
    <p:sldId id="263" r:id="rId41"/>
    <p:sldId id="264" r:id="rId42"/>
    <p:sldId id="66169" r:id="rId43"/>
    <p:sldId id="66218" r:id="rId44"/>
    <p:sldId id="66225" r:id="rId45"/>
    <p:sldId id="66148" r:id="rId46"/>
    <p:sldId id="66185" r:id="rId47"/>
    <p:sldId id="66181" r:id="rId48"/>
    <p:sldId id="66226" r:id="rId49"/>
    <p:sldId id="66174" r:id="rId50"/>
    <p:sldId id="66175" r:id="rId51"/>
    <p:sldId id="66180" r:id="rId52"/>
    <p:sldId id="66177" r:id="rId53"/>
    <p:sldId id="66178" r:id="rId54"/>
    <p:sldId id="66183" r:id="rId55"/>
    <p:sldId id="66127" r:id="rId56"/>
    <p:sldId id="66121" r:id="rId57"/>
    <p:sldId id="66140" r:id="rId58"/>
    <p:sldId id="66141" r:id="rId59"/>
    <p:sldId id="66154" r:id="rId60"/>
    <p:sldId id="66155" r:id="rId61"/>
    <p:sldId id="66145" r:id="rId62"/>
    <p:sldId id="66157" r:id="rId63"/>
    <p:sldId id="66156" r:id="rId64"/>
    <p:sldId id="66158" r:id="rId65"/>
    <p:sldId id="66159" r:id="rId66"/>
    <p:sldId id="66142" r:id="rId67"/>
    <p:sldId id="66144" r:id="rId68"/>
    <p:sldId id="66146" r:id="rId69"/>
    <p:sldId id="66160" r:id="rId70"/>
    <p:sldId id="66147" r:id="rId71"/>
    <p:sldId id="66149" r:id="rId72"/>
    <p:sldId id="66161" r:id="rId73"/>
    <p:sldId id="66150" r:id="rId74"/>
    <p:sldId id="66162" r:id="rId75"/>
    <p:sldId id="66151" r:id="rId76"/>
    <p:sldId id="66152" r:id="rId77"/>
    <p:sldId id="66171" r:id="rId78"/>
    <p:sldId id="66172" r:id="rId79"/>
    <p:sldId id="66173" r:id="rId80"/>
    <p:sldId id="66153" r:id="rId81"/>
    <p:sldId id="66223" r:id="rId82"/>
    <p:sldId id="66143" r:id="rId83"/>
    <p:sldId id="66231" r:id="rId84"/>
    <p:sldId id="66182" r:id="rId85"/>
    <p:sldId id="66179" r:id="rId86"/>
    <p:sldId id="66184" r:id="rId87"/>
    <p:sldId id="66189" r:id="rId88"/>
    <p:sldId id="66124" r:id="rId89"/>
    <p:sldId id="66229" r:id="rId90"/>
    <p:sldId id="66139" r:id="rId91"/>
    <p:sldId id="66176" r:id="rId92"/>
    <p:sldId id="57278" r:id="rId93"/>
    <p:sldId id="57279" r:id="rId94"/>
    <p:sldId id="57280" r:id="rId95"/>
    <p:sldId id="57281" r:id="rId96"/>
    <p:sldId id="57282" r:id="rId97"/>
    <p:sldId id="57312" r:id="rId98"/>
    <p:sldId id="57313" r:id="rId99"/>
    <p:sldId id="66221" r:id="rId100"/>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66"/>
    <a:srgbClr val="333333"/>
    <a:srgbClr val="996633"/>
    <a:srgbClr val="9A6766"/>
    <a:srgbClr val="FFFF99"/>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87933" autoAdjust="0"/>
  </p:normalViewPr>
  <p:slideViewPr>
    <p:cSldViewPr>
      <p:cViewPr varScale="1">
        <p:scale>
          <a:sx n="85" d="100"/>
          <a:sy n="85" d="100"/>
        </p:scale>
        <p:origin x="62" y="317"/>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2170"/>
    </p:cViewPr>
  </p:sorterViewPr>
  <p:notesViewPr>
    <p:cSldViewPr>
      <p:cViewPr varScale="1">
        <p:scale>
          <a:sx n="83" d="100"/>
          <a:sy n="83" d="100"/>
        </p:scale>
        <p:origin x="193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tableStyles" Target="tableStyles.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G-d of Avraham, Yitskhak, Yaakov, and the errant</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1, 2024 5784</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G-d of Avraham, Yitskhak, Yaakov, and the errant</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1, 2024 5784</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1,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G-d of families</a:t>
            </a:r>
          </a:p>
          <a:p>
            <a:r>
              <a:rPr lang="en-US" altLang="en-US" dirty="0"/>
              <a:t>As a new Jewish believer, brought up with this phrase in the synagogue, I saw and felt the power of it.</a:t>
            </a:r>
          </a:p>
        </p:txBody>
      </p:sp>
    </p:spTree>
    <p:extLst>
      <p:ext uri="{BB962C8B-B14F-4D97-AF65-F5344CB8AC3E}">
        <p14:creationId xmlns:p14="http://schemas.microsoft.com/office/powerpoint/2010/main" val="3385775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420308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697344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823262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111103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328018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666436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4217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Passover has indeed carried the identity of the Jewish people, when all else is dropped, this is the last to go.</a:t>
            </a:r>
          </a:p>
        </p:txBody>
      </p:sp>
    </p:spTree>
    <p:extLst>
      <p:ext uri="{BB962C8B-B14F-4D97-AF65-F5344CB8AC3E}">
        <p14:creationId xmlns:p14="http://schemas.microsoft.com/office/powerpoint/2010/main" val="2726558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658234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290051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813754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1,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9118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1,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https://www.israeltoday.co.il/read/israel-ranked-5th-happiest-country-in-the-world/</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959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1,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https://www.israeltoday.co.il/read/israel-ranked-5th-happiest-country-in-the-world/</a:t>
            </a:r>
          </a:p>
          <a:p>
            <a:endParaRPr lang="en-US" altLang="en-US" dirty="0"/>
          </a:p>
          <a:p>
            <a:r>
              <a:rPr lang="en-US" altLang="en-US" dirty="0"/>
              <a:t>Rugged individualism is great, but has limits.</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036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1,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https://external-content.duckduckgo.com/iu/?u=https%3A%2F%2Fstatic.timesofisrael.com%2Fwww%2Fuploads%2F2019%2F05%2FF190508FFFFF12.jpg&amp;f=1&amp;nofb=1&amp;ipt=5d7322ca025344e90e44ee43ca27f45fd5976c253830bdcc511ffb7704d6f588&amp;ipo=images</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32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1,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514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1,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https://time.com/6334598/shabbat-brings-israel-together/</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6124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1,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1050" dirty="0"/>
              <a:t>https://time.com/6334598/shabbat-brings-israel-together/</a:t>
            </a:r>
          </a:p>
          <a:p>
            <a:r>
              <a:rPr lang="en-US" altLang="en-US" dirty="0"/>
              <a:t>I hope and pray we have this culture here, among Jewish people and those from all Nations.</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98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1,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https://time.com/6334598/shabbat-brings-israel-together/</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I had thought, in my early years as a believer, when there really was no Messianic Jewish movement, and I learned of church splits and fights, I had thought that when we have Jewish leadership in the Kingdom, there will be unity and shalom, no rancor.</a:t>
            </a:r>
          </a:p>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026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Our heirs, adult or teen children of parents in Or HaOlam who are worshipping here, or serving here</a:t>
            </a:r>
          </a:p>
          <a:p>
            <a:r>
              <a:rPr lang="en-US" altLang="en-US" dirty="0"/>
              <a:t>Josie, Marcos, Melanie, Duncan and Ilona, Braden Blackburn, Wes Blackburn, Elana, </a:t>
            </a:r>
            <a:r>
              <a:rPr lang="en-US" altLang="en-US" dirty="0" err="1"/>
              <a:t>Hedmon</a:t>
            </a:r>
            <a:r>
              <a:rPr lang="en-US" altLang="en-US" dirty="0"/>
              <a:t>, </a:t>
            </a:r>
            <a:r>
              <a:rPr lang="en-US" altLang="en-US" dirty="0" err="1"/>
              <a:t>Jaedyn</a:t>
            </a:r>
            <a:r>
              <a:rPr lang="en-US" altLang="en-US" dirty="0"/>
              <a:t>, Miranda, Cassie, Kate Hershey, German, Charlotte, Camron  16</a:t>
            </a:r>
          </a:p>
          <a:p>
            <a:r>
              <a:rPr lang="en-US" altLang="en-US" dirty="0"/>
              <a:t>Stand for appreciation</a:t>
            </a:r>
          </a:p>
          <a:p>
            <a:endParaRPr lang="en-US" altLang="en-US" dirty="0"/>
          </a:p>
          <a:p>
            <a:r>
              <a:rPr lang="en-US" altLang="en-US" dirty="0"/>
              <a:t>We also have prodigals, reflecting the corruption of the human race.</a:t>
            </a:r>
          </a:p>
          <a:p>
            <a:endParaRPr lang="en-US" altLang="en-US" dirty="0"/>
          </a:p>
        </p:txBody>
      </p:sp>
    </p:spTree>
    <p:extLst>
      <p:ext uri="{BB962C8B-B14F-4D97-AF65-F5344CB8AC3E}">
        <p14:creationId xmlns:p14="http://schemas.microsoft.com/office/powerpoint/2010/main" val="3124736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Note the beautiful backdrop by our resident artist.</a:t>
            </a:r>
          </a:p>
        </p:txBody>
      </p:sp>
    </p:spTree>
    <p:extLst>
      <p:ext uri="{BB962C8B-B14F-4D97-AF65-F5344CB8AC3E}">
        <p14:creationId xmlns:p14="http://schemas.microsoft.com/office/powerpoint/2010/main" val="1544618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819858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92763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72b72432bc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72b72432b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47350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71fae527559319ea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71fae527559319ea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1027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72b72432bc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72b72432bc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2705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72b72432bc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72b72432b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708564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72b72432b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72b72432bc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99907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72b72432bc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72b72432bc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17399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72b72432bc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72b72432bc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93406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72b72432bc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72b72432b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0072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b="0" i="0" dirty="0">
                <a:solidFill>
                  <a:srgbClr val="2F2F2F"/>
                </a:solidFill>
                <a:effectLst/>
              </a:rPr>
              <a:t>On June 3, just 20 minutes before sunrise, your local time, the scene will have already risen above the horizon. For those in the Northern Hemisphere looking east, starting with Jupiter popping just over the horizon</a:t>
            </a:r>
            <a:endParaRPr lang="en-US" altLang="en-US" dirty="0"/>
          </a:p>
        </p:txBody>
      </p:sp>
    </p:spTree>
    <p:extLst>
      <p:ext uri="{BB962C8B-B14F-4D97-AF65-F5344CB8AC3E}">
        <p14:creationId xmlns:p14="http://schemas.microsoft.com/office/powerpoint/2010/main" val="8454729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8368768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170654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6898080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5717231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6339214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https://www.happierhuman.com/no-contact-parents/</a:t>
            </a:r>
          </a:p>
        </p:txBody>
      </p:sp>
    </p:spTree>
    <p:extLst>
      <p:ext uri="{BB962C8B-B14F-4D97-AF65-F5344CB8AC3E}">
        <p14:creationId xmlns:p14="http://schemas.microsoft.com/office/powerpoint/2010/main" val="20860293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1405453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https://www.webmd.com/parenting/news/20230620/dealing-with-adult-child-estrangement</a:t>
            </a:r>
          </a:p>
          <a:p>
            <a:endParaRPr lang="en-US" altLang="en-US" dirty="0"/>
          </a:p>
        </p:txBody>
      </p:sp>
    </p:spTree>
    <p:extLst>
      <p:ext uri="{BB962C8B-B14F-4D97-AF65-F5344CB8AC3E}">
        <p14:creationId xmlns:p14="http://schemas.microsoft.com/office/powerpoint/2010/main" val="42188173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https://www.webmd.com/parenting/news/20230620/dealing-with-adult-child-estrangement</a:t>
            </a:r>
          </a:p>
          <a:p>
            <a:endParaRPr lang="en-US" altLang="en-US" dirty="0"/>
          </a:p>
        </p:txBody>
      </p:sp>
    </p:spTree>
    <p:extLst>
      <p:ext uri="{BB962C8B-B14F-4D97-AF65-F5344CB8AC3E}">
        <p14:creationId xmlns:p14="http://schemas.microsoft.com/office/powerpoint/2010/main" val="2641499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https://www.webmd.com/parenting/news/20230620/dealing-with-adult-child-estrangement</a:t>
            </a:r>
          </a:p>
          <a:p>
            <a:endParaRPr lang="en-US" altLang="en-US" dirty="0"/>
          </a:p>
        </p:txBody>
      </p:sp>
    </p:spTree>
    <p:extLst>
      <p:ext uri="{BB962C8B-B14F-4D97-AF65-F5344CB8AC3E}">
        <p14:creationId xmlns:p14="http://schemas.microsoft.com/office/powerpoint/2010/main" val="1760022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7756480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https://www.webmd.com/parenting/news/20230620/dealing-with-adult-child-estrangement</a:t>
            </a:r>
          </a:p>
          <a:p>
            <a:endParaRPr lang="en-US" altLang="en-US" dirty="0"/>
          </a:p>
        </p:txBody>
      </p:sp>
    </p:spTree>
    <p:extLst>
      <p:ext uri="{BB962C8B-B14F-4D97-AF65-F5344CB8AC3E}">
        <p14:creationId xmlns:p14="http://schemas.microsoft.com/office/powerpoint/2010/main" val="35033696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https://www.webmd.com/parenting/news/20230620/dealing-with-adult-child-estrangement</a:t>
            </a:r>
          </a:p>
          <a:p>
            <a:endParaRPr lang="en-US" altLang="en-US" dirty="0"/>
          </a:p>
        </p:txBody>
      </p:sp>
    </p:spTree>
    <p:extLst>
      <p:ext uri="{BB962C8B-B14F-4D97-AF65-F5344CB8AC3E}">
        <p14:creationId xmlns:p14="http://schemas.microsoft.com/office/powerpoint/2010/main" val="16489219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50" dirty="0"/>
              <a:t>https://www.webmd.com/parenting/news/20230620/dealing-with-adult-child-estrangement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2000" dirty="0"/>
              <a:t>These terms are real descriptors, but can be overused.</a:t>
            </a:r>
          </a:p>
          <a:p>
            <a:endParaRPr lang="en-US" altLang="en-US" dirty="0"/>
          </a:p>
        </p:txBody>
      </p:sp>
    </p:spTree>
    <p:extLst>
      <p:ext uri="{BB962C8B-B14F-4D97-AF65-F5344CB8AC3E}">
        <p14:creationId xmlns:p14="http://schemas.microsoft.com/office/powerpoint/2010/main" val="39257546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https://www.huffpost.com/entry/parents-estranged-children_b_7297294</a:t>
            </a:r>
          </a:p>
          <a:p>
            <a:r>
              <a:rPr lang="en-US" b="0" i="1" dirty="0">
                <a:solidFill>
                  <a:srgbClr val="4A4A4A"/>
                </a:solidFill>
                <a:effectLst/>
                <a:latin typeface="Georgia" panose="02040502050405020303" pitchFamily="18" charset="0"/>
              </a:rPr>
              <a:t>Risa S. </a:t>
            </a:r>
            <a:r>
              <a:rPr lang="en-US" b="0" i="1" dirty="0" err="1">
                <a:solidFill>
                  <a:srgbClr val="4A4A4A"/>
                </a:solidFill>
                <a:effectLst/>
                <a:latin typeface="Georgia" panose="02040502050405020303" pitchFamily="18" charset="0"/>
              </a:rPr>
              <a:t>Breckman</a:t>
            </a:r>
            <a:r>
              <a:rPr lang="en-US" b="0" i="1" dirty="0">
                <a:solidFill>
                  <a:srgbClr val="4A4A4A"/>
                </a:solidFill>
                <a:effectLst/>
                <a:latin typeface="Georgia" panose="02040502050405020303" pitchFamily="18" charset="0"/>
              </a:rPr>
              <a:t>, LCSW, Therapist and Director of NYC Elder Abuse Center</a:t>
            </a:r>
            <a:endParaRPr lang="en-US" altLang="en-US" dirty="0"/>
          </a:p>
        </p:txBody>
      </p:sp>
    </p:spTree>
    <p:extLst>
      <p:ext uri="{BB962C8B-B14F-4D97-AF65-F5344CB8AC3E}">
        <p14:creationId xmlns:p14="http://schemas.microsoft.com/office/powerpoint/2010/main" val="24746173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https://www.huffpost.com/entry/parents-estranged-children_b_7297294</a:t>
            </a:r>
          </a:p>
          <a:p>
            <a:r>
              <a:rPr lang="en-US" b="0" i="1" dirty="0">
                <a:solidFill>
                  <a:srgbClr val="4A4A4A"/>
                </a:solidFill>
                <a:effectLst/>
                <a:latin typeface="Georgia" panose="02040502050405020303" pitchFamily="18" charset="0"/>
              </a:rPr>
              <a:t>Risa S. </a:t>
            </a:r>
            <a:r>
              <a:rPr lang="en-US" b="0" i="1" dirty="0" err="1">
                <a:solidFill>
                  <a:srgbClr val="4A4A4A"/>
                </a:solidFill>
                <a:effectLst/>
                <a:latin typeface="Georgia" panose="02040502050405020303" pitchFamily="18" charset="0"/>
              </a:rPr>
              <a:t>Breckman</a:t>
            </a:r>
            <a:r>
              <a:rPr lang="en-US" b="0" i="1" dirty="0">
                <a:solidFill>
                  <a:srgbClr val="4A4A4A"/>
                </a:solidFill>
                <a:effectLst/>
                <a:latin typeface="Georgia" panose="02040502050405020303" pitchFamily="18" charset="0"/>
              </a:rPr>
              <a:t>, LCSW, Therapist and Director of NYC Elder Abuse Center</a:t>
            </a:r>
            <a:endParaRPr lang="en-US" altLang="en-US" dirty="0"/>
          </a:p>
        </p:txBody>
      </p:sp>
    </p:spTree>
    <p:extLst>
      <p:ext uri="{BB962C8B-B14F-4D97-AF65-F5344CB8AC3E}">
        <p14:creationId xmlns:p14="http://schemas.microsoft.com/office/powerpoint/2010/main" val="9471844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Barry attends, from St. Joseph, from time to time, since about 2010.  He and Cynthia have brought their children up in home school or Christian school.  Best nurture in the L-</a:t>
            </a:r>
            <a:r>
              <a:rPr lang="en-US" altLang="en-US" dirty="0" err="1"/>
              <a:t>rd</a:t>
            </a:r>
            <a:r>
              <a:rPr lang="en-US" altLang="en-US" dirty="0"/>
              <a:t> they could.  Barry came with us to Israel in ~2012 and we’ve had lunch together from time to time.  I eat lunch for a living.</a:t>
            </a:r>
          </a:p>
        </p:txBody>
      </p:sp>
    </p:spTree>
    <p:extLst>
      <p:ext uri="{BB962C8B-B14F-4D97-AF65-F5344CB8AC3E}">
        <p14:creationId xmlns:p14="http://schemas.microsoft.com/office/powerpoint/2010/main" val="6223607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8510700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We had dinner with Barry and Cynthia a few weeks ago, and the memory of her grief and trauma was palpable.</a:t>
            </a:r>
          </a:p>
        </p:txBody>
      </p:sp>
    </p:spTree>
    <p:extLst>
      <p:ext uri="{BB962C8B-B14F-4D97-AF65-F5344CB8AC3E}">
        <p14:creationId xmlns:p14="http://schemas.microsoft.com/office/powerpoint/2010/main" val="20665899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8162704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Ghosted, new to me term, vanish like a ghost.  No response to text, phone, email.</a:t>
            </a:r>
          </a:p>
        </p:txBody>
      </p:sp>
    </p:spTree>
    <p:extLst>
      <p:ext uri="{BB962C8B-B14F-4D97-AF65-F5344CB8AC3E}">
        <p14:creationId xmlns:p14="http://schemas.microsoft.com/office/powerpoint/2010/main" val="1924737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It was amazing that we got anything as it was about 12.30 and a bit chaotic.  You folks are always so gracious. At the close of the message, we’d like to receive another offering for them</a:t>
            </a:r>
          </a:p>
        </p:txBody>
      </p:sp>
    </p:spTree>
    <p:extLst>
      <p:ext uri="{BB962C8B-B14F-4D97-AF65-F5344CB8AC3E}">
        <p14:creationId xmlns:p14="http://schemas.microsoft.com/office/powerpoint/2010/main" val="40662559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7726660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6809599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0599105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7840869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9787806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2104187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7792764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5840191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1487361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927957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2046114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8430732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0415972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517162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3447544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7916076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2068576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6117183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https://www.huffpost.com/entry/parents-estranged-children_b_7297294</a:t>
            </a:r>
          </a:p>
        </p:txBody>
      </p:sp>
    </p:spTree>
    <p:extLst>
      <p:ext uri="{BB962C8B-B14F-4D97-AF65-F5344CB8AC3E}">
        <p14:creationId xmlns:p14="http://schemas.microsoft.com/office/powerpoint/2010/main" val="27435433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https://www.huffpost.com/entry/parents-estranged-children_b_7297294</a:t>
            </a:r>
          </a:p>
        </p:txBody>
      </p:sp>
    </p:spTree>
    <p:extLst>
      <p:ext uri="{BB962C8B-B14F-4D97-AF65-F5344CB8AC3E}">
        <p14:creationId xmlns:p14="http://schemas.microsoft.com/office/powerpoint/2010/main" val="20798149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https://www.huffpost.com/entry/parents-estranged-children_b_7297294</a:t>
            </a:r>
          </a:p>
        </p:txBody>
      </p:sp>
    </p:spTree>
    <p:extLst>
      <p:ext uri="{BB962C8B-B14F-4D97-AF65-F5344CB8AC3E}">
        <p14:creationId xmlns:p14="http://schemas.microsoft.com/office/powerpoint/2010/main" val="2213846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7084884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https://www.webmd.com/parenting/news/20230620/dealing-with-adult-child-estrangement</a:t>
            </a:r>
          </a:p>
        </p:txBody>
      </p:sp>
    </p:spTree>
    <p:extLst>
      <p:ext uri="{BB962C8B-B14F-4D97-AF65-F5344CB8AC3E}">
        <p14:creationId xmlns:p14="http://schemas.microsoft.com/office/powerpoint/2010/main" val="778572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389772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https://bolddestiny.com/</a:t>
            </a:r>
          </a:p>
          <a:p>
            <a:endParaRPr lang="en-US" altLang="en-US" dirty="0"/>
          </a:p>
          <a:p>
            <a:r>
              <a:rPr lang="en-US" altLang="en-US" dirty="0"/>
              <a:t>Grandparenting camp.</a:t>
            </a:r>
          </a:p>
        </p:txBody>
      </p:sp>
    </p:spTree>
    <p:extLst>
      <p:ext uri="{BB962C8B-B14F-4D97-AF65-F5344CB8AC3E}">
        <p14:creationId xmlns:p14="http://schemas.microsoft.com/office/powerpoint/2010/main" val="14747463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https://bolddestiny.com/</a:t>
            </a:r>
          </a:p>
        </p:txBody>
      </p:sp>
    </p:spTree>
    <p:extLst>
      <p:ext uri="{BB962C8B-B14F-4D97-AF65-F5344CB8AC3E}">
        <p14:creationId xmlns:p14="http://schemas.microsoft.com/office/powerpoint/2010/main" val="32905470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https://bolddestiny.com/</a:t>
            </a:r>
          </a:p>
          <a:p>
            <a:endParaRPr lang="en-US" altLang="en-US" dirty="0"/>
          </a:p>
        </p:txBody>
      </p:sp>
    </p:spTree>
    <p:extLst>
      <p:ext uri="{BB962C8B-B14F-4D97-AF65-F5344CB8AC3E}">
        <p14:creationId xmlns:p14="http://schemas.microsoft.com/office/powerpoint/2010/main" val="41935882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7254284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03952029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5951106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1793157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92927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12847077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1,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39286989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1,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6979314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1,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0244086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1,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4411350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1,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7908504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1,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65683290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G-d of Avraham, Yitskhak, Yaakov, and the errant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1, 2024 5784</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extLst>
      <p:ext uri="{BB962C8B-B14F-4D97-AF65-F5344CB8AC3E}">
        <p14:creationId xmlns:p14="http://schemas.microsoft.com/office/powerpoint/2010/main" val="16100389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G-d of Avraham, Yitskhak, Yaakov, and the errant</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1, 2024 5784</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It was amazing that we got anything as it was about 12.30 and a bit chaotic.  You folks are always so gracious. At the close of the message, we’d like to receive another offering for them</a:t>
            </a:r>
          </a:p>
        </p:txBody>
      </p:sp>
    </p:spTree>
    <p:extLst>
      <p:ext uri="{BB962C8B-B14F-4D97-AF65-F5344CB8AC3E}">
        <p14:creationId xmlns:p14="http://schemas.microsoft.com/office/powerpoint/2010/main" val="1553085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52"/>
            <a:ext cx="7772400" cy="1102519"/>
          </a:xfrm>
        </p:spPr>
        <p:txBody>
          <a:bodyPr/>
          <a:lstStyle/>
          <a:p>
            <a:r>
              <a:rPr lang="en-US"/>
              <a:t>Click to edit Master title style</a:t>
            </a:r>
          </a:p>
        </p:txBody>
      </p:sp>
      <p:sp>
        <p:nvSpPr>
          <p:cNvPr id="3" name="Subtitle 2"/>
          <p:cNvSpPr>
            <a:spLocks noGrp="1"/>
          </p:cNvSpPr>
          <p:nvPr>
            <p:ph type="subTitle" idx="1"/>
          </p:nvPr>
        </p:nvSpPr>
        <p:spPr>
          <a:xfrm>
            <a:off x="1374812" y="2914650"/>
            <a:ext cx="6400801" cy="1314450"/>
          </a:xfrm>
        </p:spPr>
        <p:txBody>
          <a:bodyPr/>
          <a:lstStyle>
            <a:lvl1pPr marL="0" indent="0" algn="ctr">
              <a:buNone/>
              <a:defRPr/>
            </a:lvl1pPr>
            <a:lvl2pPr marL="339061" indent="0" algn="ctr">
              <a:buNone/>
              <a:defRPr/>
            </a:lvl2pPr>
            <a:lvl3pPr marL="678271" indent="0" algn="ctr">
              <a:buNone/>
              <a:defRPr/>
            </a:lvl3pPr>
            <a:lvl4pPr marL="1017217" indent="0" algn="ctr">
              <a:buNone/>
              <a:defRPr/>
            </a:lvl4pPr>
            <a:lvl5pPr marL="1356390" indent="0" algn="ctr">
              <a:buNone/>
              <a:defRPr/>
            </a:lvl5pPr>
            <a:lvl6pPr marL="1695300" indent="0" algn="ctr">
              <a:buNone/>
              <a:defRPr/>
            </a:lvl6pPr>
            <a:lvl7pPr marL="2034313" indent="0" algn="ctr">
              <a:buNone/>
              <a:defRPr/>
            </a:lvl7pPr>
            <a:lvl8pPr marL="2373419" indent="0" algn="ctr">
              <a:buNone/>
              <a:defRPr/>
            </a:lvl8pPr>
            <a:lvl9pPr marL="2712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3062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6446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91"/>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00"/>
            </a:lvl1pPr>
            <a:lvl2pPr marL="339061" indent="0">
              <a:buNone/>
              <a:defRPr sz="1800"/>
            </a:lvl2pPr>
            <a:lvl3pPr marL="678271" indent="0">
              <a:buNone/>
              <a:defRPr sz="1600"/>
            </a:lvl3pPr>
            <a:lvl4pPr marL="1017217" indent="0">
              <a:buNone/>
              <a:defRPr sz="1400"/>
            </a:lvl4pPr>
            <a:lvl5pPr marL="1356390" indent="0">
              <a:buNone/>
              <a:defRPr sz="1400"/>
            </a:lvl5pPr>
            <a:lvl6pPr marL="1695300" indent="0">
              <a:buNone/>
              <a:defRPr sz="1400"/>
            </a:lvl6pPr>
            <a:lvl7pPr marL="2034313" indent="0">
              <a:buNone/>
              <a:defRPr sz="1400"/>
            </a:lvl7pPr>
            <a:lvl8pPr marL="2373419" indent="0">
              <a:buNone/>
              <a:defRPr sz="1400"/>
            </a:lvl8pPr>
            <a:lvl9pPr marL="2712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774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6134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48" y="1151335"/>
            <a:ext cx="4041775"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814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3570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0737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8546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580" y="20871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3" y="1076343"/>
            <a:ext cx="3008313" cy="351829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9677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2"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302" y="459581"/>
            <a:ext cx="5486400" cy="3086100"/>
          </a:xfrm>
        </p:spPr>
        <p:txBody>
          <a:bodyPr/>
          <a:lstStyle>
            <a:lvl1pPr marL="0" indent="0">
              <a:buNone/>
              <a:defRPr sz="3200"/>
            </a:lvl1pPr>
            <a:lvl2pPr marL="339061" indent="0">
              <a:buNone/>
              <a:defRPr sz="2800"/>
            </a:lvl2pPr>
            <a:lvl3pPr marL="678271" indent="0">
              <a:buNone/>
              <a:defRPr sz="2400"/>
            </a:lvl3pPr>
            <a:lvl4pPr marL="1017217" indent="0">
              <a:buNone/>
              <a:defRPr sz="2000"/>
            </a:lvl4pPr>
            <a:lvl5pPr marL="1356390" indent="0">
              <a:buNone/>
              <a:defRPr sz="2000"/>
            </a:lvl5pPr>
            <a:lvl6pPr marL="1695300" indent="0">
              <a:buNone/>
              <a:defRPr sz="2000"/>
            </a:lvl6pPr>
            <a:lvl7pPr marL="2034313" indent="0">
              <a:buNone/>
              <a:defRPr sz="2000"/>
            </a:lvl7pPr>
            <a:lvl8pPr marL="2373419" indent="0">
              <a:buNone/>
              <a:defRPr sz="2000"/>
            </a:lvl8pPr>
            <a:lvl9pPr marL="2712509" indent="0">
              <a:buNone/>
              <a:defRPr sz="2000"/>
            </a:lvl9pPr>
          </a:lstStyle>
          <a:p>
            <a:endParaRPr lang="en-US"/>
          </a:p>
        </p:txBody>
      </p:sp>
      <p:sp>
        <p:nvSpPr>
          <p:cNvPr id="4" name="Text Placeholder 3"/>
          <p:cNvSpPr>
            <a:spLocks noGrp="1"/>
          </p:cNvSpPr>
          <p:nvPr>
            <p:ph type="body" sz="half" idx="2"/>
          </p:nvPr>
        </p:nvSpPr>
        <p:spPr>
          <a:xfrm>
            <a:off x="1792302" y="4029420"/>
            <a:ext cx="5486400" cy="60364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0248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9381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9654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ADADAD"/>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ADADAD"/>
              </a:solidFill>
              <a:effectLst/>
              <a:uLnTx/>
              <a:uFillTx/>
              <a:latin typeface="Arial"/>
              <a:cs typeface="Arial"/>
              <a:sym typeface="Arial"/>
            </a:endParaRPr>
          </a:p>
        </p:txBody>
      </p:sp>
    </p:spTree>
    <p:extLst>
      <p:ext uri="{BB962C8B-B14F-4D97-AF65-F5344CB8AC3E}">
        <p14:creationId xmlns:p14="http://schemas.microsoft.com/office/powerpoint/2010/main" val="47919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ADADAD"/>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ADADAD"/>
              </a:solidFill>
              <a:effectLst/>
              <a:uLnTx/>
              <a:uFillTx/>
              <a:latin typeface="Arial"/>
              <a:cs typeface="Arial"/>
              <a:sym typeface="Arial"/>
            </a:endParaRPr>
          </a:p>
        </p:txBody>
      </p:sp>
    </p:spTree>
    <p:extLst>
      <p:ext uri="{BB962C8B-B14F-4D97-AF65-F5344CB8AC3E}">
        <p14:creationId xmlns:p14="http://schemas.microsoft.com/office/powerpoint/2010/main" val="3027367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74835"/>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p:titleStyle>
    <p:bodyStyle>
      <a:lvl1pPr marL="254229" indent="-254229" algn="l" rtl="0" fontAlgn="base">
        <a:spcBef>
          <a:spcPct val="20000"/>
        </a:spcBef>
        <a:spcAft>
          <a:spcPct val="0"/>
        </a:spcAft>
        <a:buChar char="•"/>
        <a:defRPr sz="4000">
          <a:solidFill>
            <a:schemeClr val="bg1"/>
          </a:solidFill>
          <a:latin typeface="+mn-lt"/>
          <a:ea typeface="+mn-ea"/>
          <a:cs typeface="+mn-cs"/>
        </a:defRPr>
      </a:lvl1pPr>
      <a:lvl2pPr marL="551136" indent="-211893" algn="l" rtl="0" fontAlgn="base">
        <a:spcBef>
          <a:spcPct val="20000"/>
        </a:spcBef>
        <a:spcAft>
          <a:spcPct val="0"/>
        </a:spcAft>
        <a:buChar char="–"/>
        <a:defRPr sz="4000">
          <a:solidFill>
            <a:schemeClr val="bg1"/>
          </a:solidFill>
          <a:latin typeface="+mn-lt"/>
        </a:defRPr>
      </a:lvl2pPr>
      <a:lvl3pPr marL="847639" indent="-169563" algn="l" rtl="0" fontAlgn="base">
        <a:spcBef>
          <a:spcPct val="20000"/>
        </a:spcBef>
        <a:spcAft>
          <a:spcPct val="0"/>
        </a:spcAft>
        <a:buChar char="•"/>
        <a:defRPr sz="2400">
          <a:solidFill>
            <a:schemeClr val="tx1"/>
          </a:solidFill>
          <a:latin typeface="+mj-lt"/>
          <a:cs typeface="+mj-cs"/>
        </a:defRPr>
      </a:lvl3pPr>
      <a:lvl4pPr marL="1186788" indent="-169563" algn="l" rtl="0" fontAlgn="base">
        <a:spcBef>
          <a:spcPct val="20000"/>
        </a:spcBef>
        <a:spcAft>
          <a:spcPct val="0"/>
        </a:spcAft>
        <a:buChar char="–"/>
        <a:defRPr sz="2000">
          <a:solidFill>
            <a:schemeClr val="tx1"/>
          </a:solidFill>
          <a:latin typeface="+mj-lt"/>
          <a:cs typeface="+mj-cs"/>
        </a:defRPr>
      </a:lvl4pPr>
      <a:lvl5pPr marL="1525913" indent="-169563" algn="l" rtl="0" fontAlgn="base">
        <a:spcBef>
          <a:spcPct val="20000"/>
        </a:spcBef>
        <a:spcAft>
          <a:spcPct val="0"/>
        </a:spcAft>
        <a:buChar char="»"/>
        <a:defRPr sz="2000">
          <a:solidFill>
            <a:schemeClr val="tx1"/>
          </a:solidFill>
          <a:latin typeface="+mj-lt"/>
          <a:cs typeface="+mj-cs"/>
        </a:defRPr>
      </a:lvl5pPr>
      <a:lvl6pPr marL="1864758" indent="-169563" algn="l" rtl="0" fontAlgn="base">
        <a:spcBef>
          <a:spcPct val="20000"/>
        </a:spcBef>
        <a:spcAft>
          <a:spcPct val="0"/>
        </a:spcAft>
        <a:buChar char="»"/>
        <a:defRPr sz="2000">
          <a:solidFill>
            <a:schemeClr val="tx1"/>
          </a:solidFill>
          <a:latin typeface="+mj-lt"/>
          <a:cs typeface="+mj-cs"/>
        </a:defRPr>
      </a:lvl6pPr>
      <a:lvl7pPr marL="2203930" indent="-169563" algn="l" rtl="0" fontAlgn="base">
        <a:spcBef>
          <a:spcPct val="20000"/>
        </a:spcBef>
        <a:spcAft>
          <a:spcPct val="0"/>
        </a:spcAft>
        <a:buChar char="»"/>
        <a:defRPr sz="2000">
          <a:solidFill>
            <a:schemeClr val="tx1"/>
          </a:solidFill>
          <a:latin typeface="+mj-lt"/>
          <a:cs typeface="+mj-cs"/>
        </a:defRPr>
      </a:lvl7pPr>
      <a:lvl8pPr marL="2542973" indent="-169563" algn="l" rtl="0" fontAlgn="base">
        <a:spcBef>
          <a:spcPct val="20000"/>
        </a:spcBef>
        <a:spcAft>
          <a:spcPct val="0"/>
        </a:spcAft>
        <a:buChar char="»"/>
        <a:defRPr sz="2000">
          <a:solidFill>
            <a:schemeClr val="tx1"/>
          </a:solidFill>
          <a:latin typeface="+mj-lt"/>
          <a:cs typeface="+mj-cs"/>
        </a:defRPr>
      </a:lvl8pPr>
      <a:lvl9pPr marL="2882131" indent="-169563"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678271" rtl="0" eaLnBrk="1" latinLnBrk="0" hangingPunct="1">
        <a:defRPr sz="1800" kern="1200">
          <a:solidFill>
            <a:schemeClr val="tx1"/>
          </a:solidFill>
          <a:latin typeface="+mn-lt"/>
          <a:ea typeface="+mn-ea"/>
          <a:cs typeface="+mn-cs"/>
        </a:defRPr>
      </a:lvl1pPr>
      <a:lvl2pPr marL="339061" algn="l" defTabSz="678271" rtl="0" eaLnBrk="1" latinLnBrk="0" hangingPunct="1">
        <a:defRPr sz="1800" kern="1200">
          <a:solidFill>
            <a:schemeClr val="tx1"/>
          </a:solidFill>
          <a:latin typeface="+mn-lt"/>
          <a:ea typeface="+mn-ea"/>
          <a:cs typeface="+mn-cs"/>
        </a:defRPr>
      </a:lvl2pPr>
      <a:lvl3pPr marL="678271" algn="l" defTabSz="678271" rtl="0" eaLnBrk="1" latinLnBrk="0" hangingPunct="1">
        <a:defRPr sz="1800" kern="1200">
          <a:solidFill>
            <a:schemeClr val="tx1"/>
          </a:solidFill>
          <a:latin typeface="+mn-lt"/>
          <a:ea typeface="+mn-ea"/>
          <a:cs typeface="+mn-cs"/>
        </a:defRPr>
      </a:lvl3pPr>
      <a:lvl4pPr marL="1017217" algn="l" defTabSz="678271" rtl="0" eaLnBrk="1" latinLnBrk="0" hangingPunct="1">
        <a:defRPr sz="1800" kern="1200">
          <a:solidFill>
            <a:schemeClr val="tx1"/>
          </a:solidFill>
          <a:latin typeface="+mn-lt"/>
          <a:ea typeface="+mn-ea"/>
          <a:cs typeface="+mn-cs"/>
        </a:defRPr>
      </a:lvl4pPr>
      <a:lvl5pPr marL="1356390" algn="l" defTabSz="678271" rtl="0" eaLnBrk="1" latinLnBrk="0" hangingPunct="1">
        <a:defRPr sz="1800" kern="1200">
          <a:solidFill>
            <a:schemeClr val="tx1"/>
          </a:solidFill>
          <a:latin typeface="+mn-lt"/>
          <a:ea typeface="+mn-ea"/>
          <a:cs typeface="+mn-cs"/>
        </a:defRPr>
      </a:lvl5pPr>
      <a:lvl6pPr marL="1695300" algn="l" defTabSz="678271" rtl="0" eaLnBrk="1" latinLnBrk="0" hangingPunct="1">
        <a:defRPr sz="1800" kern="1200">
          <a:solidFill>
            <a:schemeClr val="tx1"/>
          </a:solidFill>
          <a:latin typeface="+mn-lt"/>
          <a:ea typeface="+mn-ea"/>
          <a:cs typeface="+mn-cs"/>
        </a:defRPr>
      </a:lvl6pPr>
      <a:lvl7pPr marL="2034313" algn="l" defTabSz="678271" rtl="0" eaLnBrk="1" latinLnBrk="0" hangingPunct="1">
        <a:defRPr sz="1800" kern="1200">
          <a:solidFill>
            <a:schemeClr val="tx1"/>
          </a:solidFill>
          <a:latin typeface="+mn-lt"/>
          <a:ea typeface="+mn-ea"/>
          <a:cs typeface="+mn-cs"/>
        </a:defRPr>
      </a:lvl7pPr>
      <a:lvl8pPr marL="2373419" algn="l" defTabSz="678271" rtl="0" eaLnBrk="1" latinLnBrk="0" hangingPunct="1">
        <a:defRPr sz="1800" kern="1200">
          <a:solidFill>
            <a:schemeClr val="tx1"/>
          </a:solidFill>
          <a:latin typeface="+mn-lt"/>
          <a:ea typeface="+mn-ea"/>
          <a:cs typeface="+mn-cs"/>
        </a:defRPr>
      </a:lvl8pPr>
      <a:lvl9pPr marL="2712509" algn="l" defTabSz="67827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83286996"/>
      </p:ext>
    </p:extLst>
  </p:cSld>
  <p:clrMap bg1="lt1" tx1="dk1" bg2="dk2" tx2="lt2" accent1="accent1" accent2="accent2" accent3="accent3" accent4="accent4" accent5="accent5" accent6="accent6" hlink="hlink" folHlink="folHlink"/>
  <p:sldLayoutIdLst>
    <p:sldLayoutId id="2147483852" r:id="rId1"/>
    <p:sldLayoutId id="214748385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24.xml"/><Relationship Id="rId5" Type="http://schemas.openxmlformats.org/officeDocument/2006/relationships/image" Target="../media/image38.pn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a:solidFill>
                  <a:srgbClr val="FFFF66"/>
                </a:solidFill>
              </a:rPr>
              <a:t> 2024 </a:t>
            </a:r>
            <a:r>
              <a:rPr lang="en-US" sz="4000" dirty="0">
                <a:solidFill>
                  <a:srgbClr val="FFFF66"/>
                </a:solidFill>
              </a:rPr>
              <a:t>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baseline="30000" dirty="0"/>
              <a:t>Acts 3.12-15  </a:t>
            </a:r>
            <a:r>
              <a:rPr lang="en-US" altLang="en-US" sz="4000" dirty="0" err="1"/>
              <a:t>Kefa</a:t>
            </a:r>
            <a:r>
              <a:rPr lang="en-US" altLang="en-US" sz="4000" dirty="0"/>
              <a:t> addressed the people: “Men of Isra’el! Why are you amazed at this? Or why do you stare at us as if we had made this man walk through some power or godliness of our own? </a:t>
            </a:r>
            <a:r>
              <a:rPr lang="en-US" altLang="en-US" sz="4000" u="sng" dirty="0">
                <a:solidFill>
                  <a:srgbClr val="FFFF66"/>
                </a:solidFill>
              </a:rPr>
              <a:t>The God of Avraham, </a:t>
            </a:r>
            <a:r>
              <a:rPr lang="en-US" altLang="en-US" sz="4000" u="sng" dirty="0" err="1">
                <a:solidFill>
                  <a:srgbClr val="FFFF66"/>
                </a:solidFill>
              </a:rPr>
              <a:t>Yitz’chak</a:t>
            </a:r>
            <a:r>
              <a:rPr lang="en-US" altLang="en-US" sz="4000" u="sng" dirty="0">
                <a:solidFill>
                  <a:srgbClr val="FFFF66"/>
                </a:solidFill>
              </a:rPr>
              <a:t> and </a:t>
            </a:r>
            <a:r>
              <a:rPr lang="en-US" altLang="en-US" sz="4000" u="sng" dirty="0" err="1">
                <a:solidFill>
                  <a:srgbClr val="FFFF66"/>
                </a:solidFill>
              </a:rPr>
              <a:t>Ya‘akov</a:t>
            </a:r>
            <a:r>
              <a:rPr lang="en-US" altLang="en-US" sz="4000" u="sng" dirty="0">
                <a:solidFill>
                  <a:srgbClr val="FFFF66"/>
                </a:solidFill>
              </a:rPr>
              <a:t>, the God of our fathers,</a:t>
            </a:r>
          </a:p>
        </p:txBody>
      </p:sp>
    </p:spTree>
    <p:extLst>
      <p:ext uri="{BB962C8B-B14F-4D97-AF65-F5344CB8AC3E}">
        <p14:creationId xmlns:p14="http://schemas.microsoft.com/office/powerpoint/2010/main" val="3135829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baseline="30000" dirty="0"/>
              <a:t>Acts 3.12-15 </a:t>
            </a:r>
            <a:r>
              <a:rPr lang="en-US" altLang="en-US" sz="4000" dirty="0"/>
              <a:t>has glorified his servant Yeshua — the same Yeshua you handed over and disowned before Pilate, even after he had decided to release him. You denied the holy and innocent one, and instead asked for the reprieve of a murderer! You killed the author of life!</a:t>
            </a:r>
          </a:p>
        </p:txBody>
      </p:sp>
    </p:spTree>
    <p:extLst>
      <p:ext uri="{BB962C8B-B14F-4D97-AF65-F5344CB8AC3E}">
        <p14:creationId xmlns:p14="http://schemas.microsoft.com/office/powerpoint/2010/main" val="745030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err="1"/>
              <a:t>Shmot</a:t>
            </a:r>
            <a:r>
              <a:rPr lang="en-US" altLang="en-US" sz="4000" baseline="30000" dirty="0"/>
              <a:t>/Ex 3.5-6 </a:t>
            </a:r>
            <a:r>
              <a:rPr lang="en-US" altLang="en-US" sz="4000" dirty="0"/>
              <a:t>He said, “Don’t come any closer! Take your sandals off your feet, because the place where you are standing is holy ground.  I am the God of your father,” he continued, “</a:t>
            </a:r>
            <a:r>
              <a:rPr lang="en-US" altLang="en-US" sz="4000" u="sng" dirty="0">
                <a:solidFill>
                  <a:srgbClr val="FFFF66"/>
                </a:solidFill>
              </a:rPr>
              <a:t>the God of Avraham, the God of </a:t>
            </a:r>
            <a:r>
              <a:rPr lang="en-US" altLang="en-US" sz="4000" u="sng" dirty="0" err="1">
                <a:solidFill>
                  <a:srgbClr val="FFFF66"/>
                </a:solidFill>
              </a:rPr>
              <a:t>Yitz’chak</a:t>
            </a:r>
            <a:r>
              <a:rPr lang="en-US" altLang="en-US" sz="4000" u="sng" dirty="0">
                <a:solidFill>
                  <a:srgbClr val="FFFF66"/>
                </a:solidFill>
              </a:rPr>
              <a:t> and the God of </a:t>
            </a:r>
            <a:r>
              <a:rPr lang="en-US" altLang="en-US" sz="4000" u="sng" dirty="0" err="1">
                <a:solidFill>
                  <a:srgbClr val="FFFF66"/>
                </a:solidFill>
              </a:rPr>
              <a:t>Ya‘akov</a:t>
            </a:r>
            <a:r>
              <a:rPr lang="en-US" altLang="en-US" sz="4000" u="sng" dirty="0">
                <a:solidFill>
                  <a:srgbClr val="FFFF66"/>
                </a:solidFill>
              </a:rPr>
              <a:t>.”</a:t>
            </a:r>
          </a:p>
        </p:txBody>
      </p:sp>
    </p:spTree>
    <p:extLst>
      <p:ext uri="{BB962C8B-B14F-4D97-AF65-F5344CB8AC3E}">
        <p14:creationId xmlns:p14="http://schemas.microsoft.com/office/powerpoint/2010/main" val="3461142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baseline="30000" dirty="0" err="1"/>
              <a:t>Shmot</a:t>
            </a:r>
            <a:r>
              <a:rPr lang="en-US" altLang="en-US" sz="4000" baseline="30000" dirty="0"/>
              <a:t>/Ex 3.5-6</a:t>
            </a:r>
            <a:r>
              <a:rPr lang="en-US" altLang="en-US" sz="4000" dirty="0"/>
              <a:t> God also said to Moses: “You are to say to Bnei-Yisrael, </a:t>
            </a:r>
            <a:r>
              <a:rPr lang="en-US" altLang="en-US" sz="4000" u="sng" cap="small" dirty="0">
                <a:solidFill>
                  <a:srgbClr val="FFFF66"/>
                </a:solidFill>
              </a:rPr>
              <a:t>Adoni</a:t>
            </a:r>
            <a:r>
              <a:rPr lang="en-US" altLang="en-US" sz="4000" u="sng" dirty="0">
                <a:solidFill>
                  <a:srgbClr val="FFFF66"/>
                </a:solidFill>
              </a:rPr>
              <a:t>, the God of your fathers, the God of Abraham, Isaac and Jacob, </a:t>
            </a:r>
            <a:r>
              <a:rPr lang="en-US" altLang="en-US" sz="4000" dirty="0"/>
              <a:t>has sent me to you. This is My Name forever, and the Name by which I should be remembered from generation to generation.</a:t>
            </a:r>
          </a:p>
        </p:txBody>
      </p:sp>
    </p:spTree>
    <p:extLst>
      <p:ext uri="{BB962C8B-B14F-4D97-AF65-F5344CB8AC3E}">
        <p14:creationId xmlns:p14="http://schemas.microsoft.com/office/powerpoint/2010/main" val="3911808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228600" y="247650"/>
            <a:ext cx="8534400" cy="4648200"/>
          </a:xfrm>
        </p:spPr>
        <p:txBody>
          <a:bodyPr>
            <a:normAutofit fontScale="25000" lnSpcReduction="20000"/>
          </a:bodyPr>
          <a:lstStyle/>
          <a:p>
            <a:pPr algn="l"/>
            <a:r>
              <a:rPr lang="en-US" sz="16000" baseline="30000" dirty="0"/>
              <a:t>T’hillim/Ps 78.1-7 </a:t>
            </a:r>
            <a:r>
              <a:rPr lang="en-US" sz="16000" dirty="0"/>
              <a:t>Listen, my people, to my teaching; turn your ears to the words from my mouth. I will speak to you in parables and explain mysteries from days of old. The things which we have heard and known, and which </a:t>
            </a:r>
            <a:r>
              <a:rPr lang="en-US" sz="16000" u="sng" dirty="0">
                <a:solidFill>
                  <a:srgbClr val="FFFF66"/>
                </a:solidFill>
              </a:rPr>
              <a:t>our fathers told us we will not hide from their descendants;</a:t>
            </a:r>
            <a:r>
              <a:rPr lang="en-US" sz="16000" dirty="0"/>
              <a:t> we will tell the</a:t>
            </a:r>
            <a:endParaRPr lang="en-US" altLang="en-US" sz="4000" dirty="0"/>
          </a:p>
        </p:txBody>
      </p:sp>
    </p:spTree>
    <p:extLst>
      <p:ext uri="{BB962C8B-B14F-4D97-AF65-F5344CB8AC3E}">
        <p14:creationId xmlns:p14="http://schemas.microsoft.com/office/powerpoint/2010/main" val="526037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228600" y="247650"/>
            <a:ext cx="8534400" cy="4648200"/>
          </a:xfrm>
        </p:spPr>
        <p:txBody>
          <a:bodyPr>
            <a:normAutofit fontScale="25000" lnSpcReduction="20000"/>
          </a:bodyPr>
          <a:lstStyle/>
          <a:p>
            <a:pPr algn="l"/>
            <a:r>
              <a:rPr lang="en-US" sz="16000" baseline="30000" dirty="0"/>
              <a:t>T’hillim/Ps 78.1-7 </a:t>
            </a:r>
            <a:r>
              <a:rPr lang="en-US" sz="16000" u="sng" dirty="0">
                <a:solidFill>
                  <a:srgbClr val="FFFF66"/>
                </a:solidFill>
              </a:rPr>
              <a:t>generation to come</a:t>
            </a:r>
            <a:br>
              <a:rPr lang="en-US" sz="16000" dirty="0"/>
            </a:br>
            <a:r>
              <a:rPr lang="en-US" sz="16000" dirty="0"/>
              <a:t>the praises of Adonai and his strength, the wonders that he has performed. He raised up a testimony in </a:t>
            </a:r>
            <a:r>
              <a:rPr lang="en-US" sz="16000" dirty="0" err="1"/>
              <a:t>Ya‘akov</a:t>
            </a:r>
            <a:r>
              <a:rPr lang="en-US" sz="16000" dirty="0"/>
              <a:t> and established a Torah in Isra’el.</a:t>
            </a:r>
            <a:br>
              <a:rPr lang="en-US" sz="16000" dirty="0"/>
            </a:br>
            <a:r>
              <a:rPr lang="en-US" sz="16000" dirty="0"/>
              <a:t>He commanded our </a:t>
            </a:r>
            <a:r>
              <a:rPr lang="en-US" sz="16000" u="sng" dirty="0">
                <a:solidFill>
                  <a:srgbClr val="FFFF66"/>
                </a:solidFill>
              </a:rPr>
              <a:t>ancestors</a:t>
            </a:r>
            <a:br>
              <a:rPr lang="en-US" sz="16000" u="sng" dirty="0">
                <a:solidFill>
                  <a:srgbClr val="FFFF66"/>
                </a:solidFill>
              </a:rPr>
            </a:br>
            <a:r>
              <a:rPr lang="en-US" sz="16000" u="sng" dirty="0">
                <a:solidFill>
                  <a:srgbClr val="FFFF66"/>
                </a:solidFill>
              </a:rPr>
              <a:t>to make this known to their children,</a:t>
            </a:r>
            <a:r>
              <a:rPr lang="en-US" sz="16000" dirty="0"/>
              <a:t>  so that the next</a:t>
            </a:r>
            <a:endParaRPr lang="en-US" altLang="en-US" sz="4000" dirty="0"/>
          </a:p>
        </p:txBody>
      </p:sp>
    </p:spTree>
    <p:extLst>
      <p:ext uri="{BB962C8B-B14F-4D97-AF65-F5344CB8AC3E}">
        <p14:creationId xmlns:p14="http://schemas.microsoft.com/office/powerpoint/2010/main" val="3209825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228600" y="247650"/>
            <a:ext cx="8534400" cy="4648200"/>
          </a:xfrm>
        </p:spPr>
        <p:txBody>
          <a:bodyPr>
            <a:normAutofit fontScale="25000" lnSpcReduction="20000"/>
          </a:bodyPr>
          <a:lstStyle/>
          <a:p>
            <a:pPr algn="l"/>
            <a:r>
              <a:rPr lang="en-US" sz="16000" baseline="30000" dirty="0"/>
              <a:t>T’hillim/Ps 78.1-7 </a:t>
            </a:r>
            <a:r>
              <a:rPr lang="en-US" sz="16000" u="sng" dirty="0">
                <a:solidFill>
                  <a:srgbClr val="FFFF66"/>
                </a:solidFill>
              </a:rPr>
              <a:t>generation would know it, the children not yet born</a:t>
            </a:r>
            <a:r>
              <a:rPr lang="en-US" sz="16000" dirty="0"/>
              <a:t>,</a:t>
            </a:r>
            <a:br>
              <a:rPr lang="en-US" sz="16000" dirty="0"/>
            </a:br>
            <a:r>
              <a:rPr lang="en-US" sz="16000" dirty="0"/>
              <a:t>who would themselves arise and </a:t>
            </a:r>
            <a:r>
              <a:rPr lang="en-US" sz="16000" u="sng" dirty="0">
                <a:solidFill>
                  <a:srgbClr val="FFFF66"/>
                </a:solidFill>
              </a:rPr>
              <a:t>tell their own children</a:t>
            </a:r>
            <a:r>
              <a:rPr lang="en-US" sz="16000" dirty="0"/>
              <a:t>, who could then put their confidence in God,</a:t>
            </a:r>
            <a:br>
              <a:rPr lang="en-US" sz="16000" dirty="0"/>
            </a:br>
            <a:r>
              <a:rPr lang="en-US" sz="16000" dirty="0"/>
              <a:t>not forgetting God’s deeds,</a:t>
            </a:r>
            <a:br>
              <a:rPr lang="en-US" sz="16000" dirty="0"/>
            </a:br>
            <a:r>
              <a:rPr lang="en-US" sz="16000" dirty="0"/>
              <a:t>but obeying his mitzvot.</a:t>
            </a:r>
            <a:endParaRPr lang="en-US" altLang="en-US" sz="4000" dirty="0"/>
          </a:p>
        </p:txBody>
      </p:sp>
    </p:spTree>
    <p:extLst>
      <p:ext uri="{BB962C8B-B14F-4D97-AF65-F5344CB8AC3E}">
        <p14:creationId xmlns:p14="http://schemas.microsoft.com/office/powerpoint/2010/main" val="2329502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baseline="30000" dirty="0" err="1"/>
              <a:t>Shmot</a:t>
            </a:r>
            <a:r>
              <a:rPr lang="en-US" altLang="en-US" sz="4000" baseline="30000" dirty="0"/>
              <a:t>/Ex 12.24-27</a:t>
            </a:r>
            <a:r>
              <a:rPr lang="en-US" altLang="en-US" sz="4000" dirty="0"/>
              <a:t> You are to observe this as a law, </a:t>
            </a:r>
            <a:r>
              <a:rPr lang="en-US" altLang="en-US" sz="4000" u="sng" dirty="0">
                <a:solidFill>
                  <a:srgbClr val="FFFF66"/>
                </a:solidFill>
              </a:rPr>
              <a:t>you and your descendants </a:t>
            </a:r>
            <a:r>
              <a:rPr lang="en-US" altLang="en-US" sz="4000" dirty="0"/>
              <a:t>forever.  “When you come to the land which Adonai will give you, as he has promised, you are to observe this ceremony. </a:t>
            </a:r>
            <a:r>
              <a:rPr lang="en-US" altLang="en-US" sz="4000" u="sng" dirty="0">
                <a:solidFill>
                  <a:srgbClr val="FFFF66"/>
                </a:solidFill>
              </a:rPr>
              <a:t>When your children ask </a:t>
            </a:r>
            <a:r>
              <a:rPr lang="en-US" altLang="en-US" sz="4000" dirty="0"/>
              <a:t>you, ‘What do you mean by this ceremony?’ say, </a:t>
            </a:r>
          </a:p>
        </p:txBody>
      </p:sp>
    </p:spTree>
    <p:extLst>
      <p:ext uri="{BB962C8B-B14F-4D97-AF65-F5344CB8AC3E}">
        <p14:creationId xmlns:p14="http://schemas.microsoft.com/office/powerpoint/2010/main" val="1197980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err="1"/>
              <a:t>Shmot</a:t>
            </a:r>
            <a:r>
              <a:rPr lang="en-US" altLang="en-US" sz="4000" baseline="30000" dirty="0"/>
              <a:t>/Ex 12.24-27</a:t>
            </a:r>
            <a:r>
              <a:rPr lang="en-US" altLang="en-US" sz="4000" dirty="0"/>
              <a:t> ‘It is the sacrifice of </a:t>
            </a:r>
            <a:r>
              <a:rPr lang="en-US" altLang="en-US" sz="4000" cap="small" dirty="0"/>
              <a:t>Adoni’s</a:t>
            </a:r>
            <a:r>
              <a:rPr lang="en-US" altLang="en-US" sz="4000" dirty="0"/>
              <a:t> </a:t>
            </a:r>
            <a:r>
              <a:rPr lang="en-US" altLang="en-US" sz="4000" dirty="0" err="1"/>
              <a:t>Pesakh</a:t>
            </a:r>
            <a:r>
              <a:rPr lang="en-US" altLang="en-US" sz="4000" dirty="0"/>
              <a:t>, because </a:t>
            </a:r>
            <a:r>
              <a:rPr lang="en-US" altLang="en-US" sz="4000" cap="small" dirty="0"/>
              <a:t>Adoni </a:t>
            </a:r>
            <a:r>
              <a:rPr lang="en-US" altLang="en-US" sz="4000" dirty="0"/>
              <a:t>passed over the houses of the people of Isra’el in Egypt, when he killed the Egyptians but spared our houses.’”</a:t>
            </a:r>
          </a:p>
        </p:txBody>
      </p:sp>
    </p:spTree>
    <p:extLst>
      <p:ext uri="{BB962C8B-B14F-4D97-AF65-F5344CB8AC3E}">
        <p14:creationId xmlns:p14="http://schemas.microsoft.com/office/powerpoint/2010/main" val="1509025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baseline="30000" dirty="0"/>
              <a:t>T’hillim / Ps 128 </a:t>
            </a:r>
            <a:r>
              <a:rPr lang="en-US" altLang="en-US" sz="4000" dirty="0"/>
              <a:t>How happy is everyone who fears Adonai, who lives by his ways.  You will eat what your hands have produced; you will be happy and prosperous.  Your wife will be like a fruitful vine in the inner parts of your house. Your </a:t>
            </a:r>
            <a:r>
              <a:rPr lang="en-US" altLang="en-US" sz="4000" dirty="0">
                <a:solidFill>
                  <a:srgbClr val="FFFF00"/>
                </a:solidFill>
              </a:rPr>
              <a:t>children around the table will be like shoots from an olive tree</a:t>
            </a:r>
            <a:r>
              <a:rPr lang="en-US" altLang="en-US" sz="4000" dirty="0"/>
              <a:t>.  </a:t>
            </a:r>
          </a:p>
        </p:txBody>
      </p:sp>
    </p:spTree>
    <p:extLst>
      <p:ext uri="{BB962C8B-B14F-4D97-AF65-F5344CB8AC3E}">
        <p14:creationId xmlns:p14="http://schemas.microsoft.com/office/powerpoint/2010/main" val="2395515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53848888-3E5E-96A6-142B-83B600E5A2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967904" y="-1009652"/>
            <a:ext cx="5208193" cy="7162798"/>
          </a:xfrm>
          <a:prstGeom prst="rect">
            <a:avLst/>
          </a:prstGeom>
        </p:spPr>
      </p:pic>
      <p:sp>
        <p:nvSpPr>
          <p:cNvPr id="4" name="TextBox 3">
            <a:extLst>
              <a:ext uri="{FF2B5EF4-FFF2-40B4-BE49-F238E27FC236}">
                <a16:creationId xmlns:a16="http://schemas.microsoft.com/office/drawing/2014/main" id="{E592D1F1-7D7C-E4D9-222C-2A737F665377}"/>
              </a:ext>
            </a:extLst>
          </p:cNvPr>
          <p:cNvSpPr txBox="1"/>
          <p:nvPr/>
        </p:nvSpPr>
        <p:spPr>
          <a:xfrm>
            <a:off x="76201" y="514350"/>
            <a:ext cx="8991600" cy="4401205"/>
          </a:xfrm>
          <a:prstGeom prst="rect">
            <a:avLst/>
          </a:prstGeom>
          <a:noFill/>
        </p:spPr>
        <p:txBody>
          <a:bodyPr wrap="square" rtlCol="0">
            <a:spAutoFit/>
          </a:bodyPr>
          <a:lstStyle/>
          <a:p>
            <a:pPr algn="l"/>
            <a:r>
              <a:rPr lang="en-US" altLang="en-US" sz="4000" dirty="0">
                <a:solidFill>
                  <a:srgbClr val="C00000"/>
                </a:solidFill>
                <a:effectLst>
                  <a:outerShdw blurRad="38100" dist="38100" dir="2700000" algn="tl">
                    <a:srgbClr val="000000">
                      <a:alpha val="43137"/>
                    </a:srgbClr>
                  </a:outerShdw>
                </a:effectLst>
              </a:rPr>
              <a:t>A husband a wife were examining </a:t>
            </a:r>
          </a:p>
          <a:p>
            <a:pPr algn="l"/>
            <a:r>
              <a:rPr lang="en-US" altLang="en-US" sz="4000" dirty="0">
                <a:solidFill>
                  <a:srgbClr val="C00000"/>
                </a:solidFill>
                <a:effectLst>
                  <a:outerShdw blurRad="38100" dist="38100" dir="2700000" algn="tl">
                    <a:srgbClr val="000000">
                      <a:alpha val="43137"/>
                    </a:srgbClr>
                  </a:outerShdw>
                </a:effectLst>
              </a:rPr>
              <a:t>a beautiful ocean scape when suddenly </a:t>
            </a:r>
            <a:r>
              <a:rPr lang="en-US" altLang="en-US" dirty="0">
                <a:solidFill>
                  <a:srgbClr val="C00000"/>
                </a:solidFill>
                <a:effectLst>
                  <a:outerShdw blurRad="38100" dist="38100" dir="2700000" algn="tl">
                    <a:srgbClr val="000000">
                      <a:alpha val="43137"/>
                    </a:srgbClr>
                  </a:outerShdw>
                </a:effectLst>
              </a:rPr>
              <a:t>he was </a:t>
            </a:r>
            <a:r>
              <a:rPr lang="en-US" altLang="en-US" sz="4000" dirty="0">
                <a:solidFill>
                  <a:srgbClr val="C00000"/>
                </a:solidFill>
                <a:effectLst>
                  <a:outerShdw blurRad="38100" dist="38100" dir="2700000" algn="tl">
                    <a:srgbClr val="000000">
                      <a:alpha val="43137"/>
                    </a:srgbClr>
                  </a:outerShdw>
                </a:effectLst>
              </a:rPr>
              <a:t>hit with a pigeon dropping.</a:t>
            </a:r>
          </a:p>
          <a:p>
            <a:pPr algn="l"/>
            <a:r>
              <a:rPr lang="en-US" altLang="en-US" dirty="0">
                <a:solidFill>
                  <a:srgbClr val="C00000"/>
                </a:solidFill>
                <a:effectLst>
                  <a:outerShdw blurRad="38100" dist="38100" dir="2700000" algn="tl">
                    <a:srgbClr val="000000">
                      <a:alpha val="43137"/>
                    </a:srgbClr>
                  </a:outerShdw>
                </a:effectLst>
              </a:rPr>
              <a:t>She said, “Don’t worry, I’ll get some toilet paper.”</a:t>
            </a:r>
            <a:endParaRPr lang="en-US" altLang="en-US" sz="4000" dirty="0">
              <a:solidFill>
                <a:srgbClr val="C00000"/>
              </a:solidFill>
              <a:effectLst>
                <a:outerShdw blurRad="38100" dist="38100" dir="2700000" algn="tl">
                  <a:srgbClr val="000000">
                    <a:alpha val="43137"/>
                  </a:srgbClr>
                </a:outerShdw>
              </a:effectLst>
            </a:endParaRPr>
          </a:p>
          <a:p>
            <a:pPr algn="l"/>
            <a:endParaRPr lang="en-US" dirty="0"/>
          </a:p>
        </p:txBody>
      </p:sp>
    </p:spTree>
    <p:extLst>
      <p:ext uri="{BB962C8B-B14F-4D97-AF65-F5344CB8AC3E}">
        <p14:creationId xmlns:p14="http://schemas.microsoft.com/office/powerpoint/2010/main" val="384137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T’hillim / Ps 128 </a:t>
            </a:r>
            <a:r>
              <a:rPr lang="en-US" altLang="en-US" sz="4000" dirty="0"/>
              <a:t>This is the kind of blessing that will fall on him who fears Adonai. May Adonai bless you from </a:t>
            </a:r>
            <a:r>
              <a:rPr lang="en-US" altLang="en-US" sz="4000" dirty="0" err="1"/>
              <a:t>Tziyon</a:t>
            </a:r>
            <a:r>
              <a:rPr lang="en-US" altLang="en-US" sz="4000" dirty="0"/>
              <a:t>! May you see Yerushalayim prosper all the days of your life, and may you live to </a:t>
            </a:r>
            <a:r>
              <a:rPr lang="en-US" altLang="en-US" sz="4000" dirty="0">
                <a:solidFill>
                  <a:srgbClr val="FFFF00"/>
                </a:solidFill>
              </a:rPr>
              <a:t>see your children’s children! Shalom on Isra’el</a:t>
            </a:r>
            <a:r>
              <a:rPr lang="en-US" altLang="en-US" sz="4000" dirty="0"/>
              <a:t>.</a:t>
            </a:r>
          </a:p>
        </p:txBody>
      </p:sp>
    </p:spTree>
    <p:extLst>
      <p:ext uri="{BB962C8B-B14F-4D97-AF65-F5344CB8AC3E}">
        <p14:creationId xmlns:p14="http://schemas.microsoft.com/office/powerpoint/2010/main" val="301028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endParaRPr lang="en-US" sz="4000" dirty="0"/>
          </a:p>
          <a:p>
            <a:r>
              <a:rPr lang="en-US" sz="4000" dirty="0"/>
              <a:t>Effects of this family heritage focus even on </a:t>
            </a:r>
          </a:p>
          <a:p>
            <a:r>
              <a:rPr lang="en-US" sz="4000" dirty="0"/>
              <a:t>mostly secular Israel</a:t>
            </a:r>
          </a:p>
        </p:txBody>
      </p:sp>
    </p:spTree>
    <p:extLst>
      <p:ext uri="{BB962C8B-B14F-4D97-AF65-F5344CB8AC3E}">
        <p14:creationId xmlns:p14="http://schemas.microsoft.com/office/powerpoint/2010/main" val="317378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dirty="0"/>
              <a:t>Israel is the 5th happiest place on Earth, according to the World Happiness Report 2024, released on Wednesday.</a:t>
            </a:r>
          </a:p>
          <a:p>
            <a:pPr algn="l"/>
            <a:r>
              <a:rPr lang="en-US" sz="4000" dirty="0"/>
              <a:t>The findings are powered by data from the Gallup World Poll and based on six factors—</a:t>
            </a:r>
            <a:r>
              <a:rPr lang="en-US" sz="4000" u="sng" dirty="0">
                <a:solidFill>
                  <a:srgbClr val="FFFF66"/>
                </a:solidFill>
              </a:rPr>
              <a:t>social support</a:t>
            </a:r>
            <a:r>
              <a:rPr lang="en-US" sz="4000" dirty="0"/>
              <a:t>, income, health, freedom, </a:t>
            </a:r>
            <a:r>
              <a:rPr lang="en-US" sz="4000" u="sng" dirty="0">
                <a:solidFill>
                  <a:srgbClr val="FFFF66"/>
                </a:solidFill>
              </a:rPr>
              <a:t>generosity</a:t>
            </a:r>
            <a:r>
              <a:rPr lang="en-US" sz="4000" dirty="0"/>
              <a:t> and absence of corruption.</a:t>
            </a:r>
          </a:p>
        </p:txBody>
      </p:sp>
    </p:spTree>
    <p:extLst>
      <p:ext uri="{BB962C8B-B14F-4D97-AF65-F5344CB8AC3E}">
        <p14:creationId xmlns:p14="http://schemas.microsoft.com/office/powerpoint/2010/main" val="1660897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The United States (23) dropped out of the top 20 for the first time since the World Happiness Report was first published in 2012, driven by a large drop in the wellbeing of Americans under 30.</a:t>
            </a:r>
          </a:p>
        </p:txBody>
      </p:sp>
    </p:spTree>
    <p:extLst>
      <p:ext uri="{BB962C8B-B14F-4D97-AF65-F5344CB8AC3E}">
        <p14:creationId xmlns:p14="http://schemas.microsoft.com/office/powerpoint/2010/main" val="2327310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1026" name="Picture 2" descr="Israel slips a spot but still a high 14th in World Happiness survey ...">
            <a:extLst>
              <a:ext uri="{FF2B5EF4-FFF2-40B4-BE49-F238E27FC236}">
                <a16:creationId xmlns:a16="http://schemas.microsoft.com/office/drawing/2014/main" id="{F7C2EE62-C736-9E4C-7FDF-E24DE291283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4363" y="0"/>
            <a:ext cx="791368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517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2050" name="Picture 2" descr="What, me worry? UN ranks Israel among happiest countries on earth">
            <a:extLst>
              <a:ext uri="{FF2B5EF4-FFF2-40B4-BE49-F238E27FC236}">
                <a16:creationId xmlns:a16="http://schemas.microsoft.com/office/drawing/2014/main" id="{38B8B2FB-6B1D-3B9E-F526-DD7DE2BC3F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3350"/>
            <a:ext cx="91440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868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In Israel, if you were to look into most Jewish homes on an ordinary Friday night, you would see something similar to that American Thanksgiving scene.</a:t>
            </a:r>
          </a:p>
        </p:txBody>
      </p:sp>
    </p:spTree>
    <p:extLst>
      <p:ext uri="{BB962C8B-B14F-4D97-AF65-F5344CB8AC3E}">
        <p14:creationId xmlns:p14="http://schemas.microsoft.com/office/powerpoint/2010/main" val="123507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dirty="0"/>
              <a:t>Shabbat is “brought in” with singing, blessings for children, prayers over wine and bread, and a set table. But even in secular homes it is the occasion for an unrushed sit-down dinner with not only the whole household but also grown children living outside the home, including those who have their own families.</a:t>
            </a:r>
          </a:p>
        </p:txBody>
      </p:sp>
    </p:spTree>
    <p:extLst>
      <p:ext uri="{BB962C8B-B14F-4D97-AF65-F5344CB8AC3E}">
        <p14:creationId xmlns:p14="http://schemas.microsoft.com/office/powerpoint/2010/main" val="163611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dirty="0"/>
              <a:t>The early twentieth-century Hebrew essayist Ahad </a:t>
            </a:r>
            <a:r>
              <a:rPr lang="en-US" sz="4000" dirty="0" err="1"/>
              <a:t>Ha’am</a:t>
            </a:r>
            <a:r>
              <a:rPr lang="en-US" sz="4000" dirty="0"/>
              <a:t> was not exaggerating when he said, “More than the Jewish People have kept Shabbat, Shabbat has kept the Jews.” More than 70 percent of Jewish Israelis have a traditional Friday night dinner with family and friends each week. </a:t>
            </a:r>
          </a:p>
        </p:txBody>
      </p:sp>
    </p:spTree>
    <p:extLst>
      <p:ext uri="{BB962C8B-B14F-4D97-AF65-F5344CB8AC3E}">
        <p14:creationId xmlns:p14="http://schemas.microsoft.com/office/powerpoint/2010/main" val="974001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Consistent with that ambience, we have MANY heirs and heroes, walking in the faith and in the legacy of their families.</a:t>
            </a:r>
          </a:p>
        </p:txBody>
      </p:sp>
    </p:spTree>
    <p:extLst>
      <p:ext uri="{BB962C8B-B14F-4D97-AF65-F5344CB8AC3E}">
        <p14:creationId xmlns:p14="http://schemas.microsoft.com/office/powerpoint/2010/main" val="3707239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53848888-3E5E-96A6-142B-83B600E5A2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967904" y="-1009652"/>
            <a:ext cx="5208193" cy="7162798"/>
          </a:xfrm>
          <a:prstGeom prst="rect">
            <a:avLst/>
          </a:prstGeom>
        </p:spPr>
      </p:pic>
      <p:sp>
        <p:nvSpPr>
          <p:cNvPr id="4" name="TextBox 3">
            <a:extLst>
              <a:ext uri="{FF2B5EF4-FFF2-40B4-BE49-F238E27FC236}">
                <a16:creationId xmlns:a16="http://schemas.microsoft.com/office/drawing/2014/main" id="{E592D1F1-7D7C-E4D9-222C-2A737F665377}"/>
              </a:ext>
            </a:extLst>
          </p:cNvPr>
          <p:cNvSpPr txBox="1"/>
          <p:nvPr/>
        </p:nvSpPr>
        <p:spPr>
          <a:xfrm>
            <a:off x="76201" y="514350"/>
            <a:ext cx="8991600" cy="1938992"/>
          </a:xfrm>
          <a:prstGeom prst="rect">
            <a:avLst/>
          </a:prstGeom>
          <a:noFill/>
        </p:spPr>
        <p:txBody>
          <a:bodyPr wrap="square" rtlCol="0">
            <a:spAutoFit/>
          </a:bodyPr>
          <a:lstStyle/>
          <a:p>
            <a:pPr algn="l"/>
            <a:r>
              <a:rPr lang="en-US" dirty="0">
                <a:solidFill>
                  <a:srgbClr val="C00000"/>
                </a:solidFill>
                <a:effectLst>
                  <a:outerShdw blurRad="38100" dist="38100" dir="2700000" algn="tl">
                    <a:srgbClr val="000000">
                      <a:alpha val="43137"/>
                    </a:srgbClr>
                  </a:outerShdw>
                </a:effectLst>
              </a:rPr>
              <a:t>He said, “Don’t worry.  By the time you get back the pigeon will be long gone.</a:t>
            </a:r>
          </a:p>
        </p:txBody>
      </p:sp>
    </p:spTree>
    <p:extLst>
      <p:ext uri="{BB962C8B-B14F-4D97-AF65-F5344CB8AC3E}">
        <p14:creationId xmlns:p14="http://schemas.microsoft.com/office/powerpoint/2010/main" val="3145624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5638800" cy="4648200"/>
          </a:xfrm>
        </p:spPr>
        <p:txBody>
          <a:bodyPr/>
          <a:lstStyle/>
          <a:p>
            <a:pPr algn="l">
              <a:lnSpc>
                <a:spcPct val="90000"/>
              </a:lnSpc>
            </a:pPr>
            <a:endParaRPr lang="en-US" altLang="en-US" sz="4000" dirty="0"/>
          </a:p>
          <a:p>
            <a:pPr algn="l">
              <a:lnSpc>
                <a:spcPct val="90000"/>
              </a:lnSpc>
            </a:pPr>
            <a:r>
              <a:rPr lang="en-US" altLang="en-US" sz="4000" dirty="0"/>
              <a:t>Zurieli Rojas </a:t>
            </a:r>
          </a:p>
          <a:p>
            <a:pPr algn="l">
              <a:lnSpc>
                <a:spcPct val="90000"/>
              </a:lnSpc>
            </a:pPr>
            <a:r>
              <a:rPr lang="en-US" altLang="en-US" sz="4000" dirty="0"/>
              <a:t>North Carolina testimony</a:t>
            </a:r>
          </a:p>
          <a:p>
            <a:pPr algn="l">
              <a:lnSpc>
                <a:spcPct val="90000"/>
              </a:lnSpc>
            </a:pPr>
            <a:endParaRPr lang="en-US" altLang="en-US" sz="4000" dirty="0"/>
          </a:p>
        </p:txBody>
      </p:sp>
      <p:pic>
        <p:nvPicPr>
          <p:cNvPr id="3" name="Picture 2">
            <a:extLst>
              <a:ext uri="{FF2B5EF4-FFF2-40B4-BE49-F238E27FC236}">
                <a16:creationId xmlns:a16="http://schemas.microsoft.com/office/drawing/2014/main" id="{C9126A95-7B86-A671-D0FC-1D0827CE97C0}"/>
              </a:ext>
            </a:extLst>
          </p:cNvPr>
          <p:cNvPicPr>
            <a:picLocks noChangeAspect="1"/>
          </p:cNvPicPr>
          <p:nvPr/>
        </p:nvPicPr>
        <p:blipFill>
          <a:blip r:embed="rId3"/>
          <a:stretch>
            <a:fillRect/>
          </a:stretch>
        </p:blipFill>
        <p:spPr>
          <a:xfrm>
            <a:off x="6019801" y="28575"/>
            <a:ext cx="3086100" cy="4990917"/>
          </a:xfrm>
          <a:prstGeom prst="rect">
            <a:avLst/>
          </a:prstGeom>
        </p:spPr>
      </p:pic>
    </p:spTree>
    <p:extLst>
      <p:ext uri="{BB962C8B-B14F-4D97-AF65-F5344CB8AC3E}">
        <p14:creationId xmlns:p14="http://schemas.microsoft.com/office/powerpoint/2010/main" val="1689503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8575" y="662788"/>
            <a:ext cx="2801450" cy="3721175"/>
          </a:xfrm>
          <a:prstGeom prst="rect">
            <a:avLst/>
          </a:prstGeom>
          <a:noFill/>
          <a:ln>
            <a:noFill/>
          </a:ln>
        </p:spPr>
      </p:pic>
      <p:pic>
        <p:nvPicPr>
          <p:cNvPr id="55" name="Google Shape;55;p1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552088" y="902938"/>
            <a:ext cx="2429076" cy="3240873"/>
          </a:xfrm>
          <a:prstGeom prst="rect">
            <a:avLst/>
          </a:prstGeom>
          <a:noFill/>
          <a:ln>
            <a:noFill/>
          </a:ln>
        </p:spPr>
      </p:pic>
      <p:pic>
        <p:nvPicPr>
          <p:cNvPr id="56" name="Google Shape;56;p1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353225" y="322000"/>
            <a:ext cx="1937874" cy="1455974"/>
          </a:xfrm>
          <a:prstGeom prst="rect">
            <a:avLst/>
          </a:prstGeom>
          <a:noFill/>
          <a:ln>
            <a:noFill/>
          </a:ln>
        </p:spPr>
      </p:pic>
      <p:pic>
        <p:nvPicPr>
          <p:cNvPr id="57" name="Google Shape;57;p1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353224" y="1795388"/>
            <a:ext cx="1937874" cy="1455974"/>
          </a:xfrm>
          <a:prstGeom prst="rect">
            <a:avLst/>
          </a:prstGeom>
          <a:noFill/>
          <a:ln>
            <a:noFill/>
          </a:ln>
        </p:spPr>
      </p:pic>
      <p:pic>
        <p:nvPicPr>
          <p:cNvPr id="58" name="Google Shape;58;p1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368449" y="3268775"/>
            <a:ext cx="1907425" cy="1415375"/>
          </a:xfrm>
          <a:prstGeom prst="rect">
            <a:avLst/>
          </a:prstGeom>
          <a:noFill/>
          <a:ln>
            <a:noFill/>
          </a:ln>
        </p:spPr>
      </p:pic>
    </p:spTree>
    <p:extLst>
      <p:ext uri="{BB962C8B-B14F-4D97-AF65-F5344CB8AC3E}">
        <p14:creationId xmlns:p14="http://schemas.microsoft.com/office/powerpoint/2010/main" val="2268063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667000" y="57150"/>
            <a:ext cx="3809999" cy="5086350"/>
          </a:xfrm>
          <a:prstGeom prst="rect">
            <a:avLst/>
          </a:prstGeom>
          <a:noFill/>
          <a:ln>
            <a:noFill/>
          </a:ln>
        </p:spPr>
      </p:pic>
    </p:spTree>
    <p:extLst>
      <p:ext uri="{BB962C8B-B14F-4D97-AF65-F5344CB8AC3E}">
        <p14:creationId xmlns:p14="http://schemas.microsoft.com/office/powerpoint/2010/main" val="1742886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04350" y="104400"/>
            <a:ext cx="2596950" cy="2593550"/>
          </a:xfrm>
          <a:prstGeom prst="rect">
            <a:avLst/>
          </a:prstGeom>
          <a:noFill/>
          <a:ln>
            <a:noFill/>
          </a:ln>
        </p:spPr>
      </p:pic>
      <p:pic>
        <p:nvPicPr>
          <p:cNvPr id="69" name="Google Shape;69;p1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878325" y="2571750"/>
            <a:ext cx="2166550" cy="2421025"/>
          </a:xfrm>
          <a:prstGeom prst="rect">
            <a:avLst/>
          </a:prstGeom>
          <a:noFill/>
          <a:ln>
            <a:noFill/>
          </a:ln>
        </p:spPr>
      </p:pic>
      <p:pic>
        <p:nvPicPr>
          <p:cNvPr id="70" name="Google Shape;70;p1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09500" y="104412"/>
            <a:ext cx="2489700" cy="2795842"/>
          </a:xfrm>
          <a:prstGeom prst="rect">
            <a:avLst/>
          </a:prstGeom>
          <a:noFill/>
          <a:ln>
            <a:noFill/>
          </a:ln>
        </p:spPr>
      </p:pic>
      <p:pic>
        <p:nvPicPr>
          <p:cNvPr id="71" name="Google Shape;71;p15"/>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5717288" y="154375"/>
            <a:ext cx="3048366" cy="2286275"/>
          </a:xfrm>
          <a:prstGeom prst="rect">
            <a:avLst/>
          </a:prstGeom>
          <a:noFill/>
          <a:ln>
            <a:noFill/>
          </a:ln>
        </p:spPr>
      </p:pic>
      <p:pic>
        <p:nvPicPr>
          <p:cNvPr id="72" name="Google Shape;72;p1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299362" y="2805850"/>
            <a:ext cx="3466726" cy="2262801"/>
          </a:xfrm>
          <a:prstGeom prst="rect">
            <a:avLst/>
          </a:prstGeom>
          <a:noFill/>
          <a:ln>
            <a:noFill/>
          </a:ln>
        </p:spPr>
      </p:pic>
      <p:pic>
        <p:nvPicPr>
          <p:cNvPr id="73" name="Google Shape;73;p15"/>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309499" y="2900254"/>
            <a:ext cx="2877624" cy="2156821"/>
          </a:xfrm>
          <a:prstGeom prst="rect">
            <a:avLst/>
          </a:prstGeom>
          <a:noFill/>
          <a:ln>
            <a:noFill/>
          </a:ln>
        </p:spPr>
      </p:pic>
    </p:spTree>
    <p:extLst>
      <p:ext uri="{BB962C8B-B14F-4D97-AF65-F5344CB8AC3E}">
        <p14:creationId xmlns:p14="http://schemas.microsoft.com/office/powerpoint/2010/main" val="1265313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62000" y="0"/>
            <a:ext cx="7162800" cy="5143500"/>
          </a:xfrm>
          <a:prstGeom prst="rect">
            <a:avLst/>
          </a:prstGeom>
          <a:noFill/>
          <a:ln>
            <a:noFill/>
          </a:ln>
        </p:spPr>
      </p:pic>
    </p:spTree>
    <p:extLst>
      <p:ext uri="{BB962C8B-B14F-4D97-AF65-F5344CB8AC3E}">
        <p14:creationId xmlns:p14="http://schemas.microsoft.com/office/powerpoint/2010/main" val="3049844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51775"/>
            <a:ext cx="2538977" cy="1692651"/>
          </a:xfrm>
          <a:prstGeom prst="rect">
            <a:avLst/>
          </a:prstGeom>
          <a:noFill/>
          <a:ln>
            <a:noFill/>
          </a:ln>
        </p:spPr>
      </p:pic>
      <p:pic>
        <p:nvPicPr>
          <p:cNvPr id="84" name="Google Shape;84;p1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700" y="1471675"/>
            <a:ext cx="2582477" cy="1853748"/>
          </a:xfrm>
          <a:prstGeom prst="rect">
            <a:avLst/>
          </a:prstGeom>
          <a:noFill/>
          <a:ln>
            <a:noFill/>
          </a:ln>
        </p:spPr>
      </p:pic>
      <p:pic>
        <p:nvPicPr>
          <p:cNvPr id="85" name="Google Shape;85;p1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674650" y="51775"/>
            <a:ext cx="2419451" cy="2144773"/>
          </a:xfrm>
          <a:prstGeom prst="rect">
            <a:avLst/>
          </a:prstGeom>
          <a:noFill/>
          <a:ln>
            <a:noFill/>
          </a:ln>
        </p:spPr>
      </p:pic>
      <p:pic>
        <p:nvPicPr>
          <p:cNvPr id="86" name="Google Shape;86;p1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706575" y="672738"/>
            <a:ext cx="3753775" cy="3541375"/>
          </a:xfrm>
          <a:prstGeom prst="rect">
            <a:avLst/>
          </a:prstGeom>
          <a:noFill/>
          <a:ln>
            <a:noFill/>
          </a:ln>
        </p:spPr>
      </p:pic>
      <p:pic>
        <p:nvPicPr>
          <p:cNvPr id="87" name="Google Shape;87;p1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674650" y="2003550"/>
            <a:ext cx="2419449" cy="2095456"/>
          </a:xfrm>
          <a:prstGeom prst="rect">
            <a:avLst/>
          </a:prstGeom>
          <a:noFill/>
          <a:ln>
            <a:noFill/>
          </a:ln>
        </p:spPr>
      </p:pic>
      <p:pic>
        <p:nvPicPr>
          <p:cNvPr id="88" name="Google Shape;88;p1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2813" y="3227788"/>
            <a:ext cx="2419451" cy="1790289"/>
          </a:xfrm>
          <a:prstGeom prst="rect">
            <a:avLst/>
          </a:prstGeom>
          <a:noFill/>
          <a:ln>
            <a:noFill/>
          </a:ln>
        </p:spPr>
      </p:pic>
    </p:spTree>
    <p:extLst>
      <p:ext uri="{BB962C8B-B14F-4D97-AF65-F5344CB8AC3E}">
        <p14:creationId xmlns:p14="http://schemas.microsoft.com/office/powerpoint/2010/main" val="1870781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24001" y="0"/>
            <a:ext cx="5715000" cy="5143500"/>
          </a:xfrm>
          <a:prstGeom prst="rect">
            <a:avLst/>
          </a:prstGeom>
          <a:noFill/>
          <a:ln>
            <a:noFill/>
          </a:ln>
        </p:spPr>
      </p:pic>
    </p:spTree>
    <p:extLst>
      <p:ext uri="{BB962C8B-B14F-4D97-AF65-F5344CB8AC3E}">
        <p14:creationId xmlns:p14="http://schemas.microsoft.com/office/powerpoint/2010/main" val="32175660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4950" y="744225"/>
            <a:ext cx="2483551" cy="3311401"/>
          </a:xfrm>
          <a:prstGeom prst="rect">
            <a:avLst/>
          </a:prstGeom>
          <a:noFill/>
          <a:ln>
            <a:noFill/>
          </a:ln>
        </p:spPr>
      </p:pic>
      <p:pic>
        <p:nvPicPr>
          <p:cNvPr id="99" name="Google Shape;99;p1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518475" y="74072"/>
            <a:ext cx="3504573" cy="2176675"/>
          </a:xfrm>
          <a:prstGeom prst="rect">
            <a:avLst/>
          </a:prstGeom>
          <a:noFill/>
          <a:ln>
            <a:noFill/>
          </a:ln>
        </p:spPr>
      </p:pic>
      <p:pic>
        <p:nvPicPr>
          <p:cNvPr id="100" name="Google Shape;100;p1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5866862" y="571237"/>
            <a:ext cx="3398426" cy="3086074"/>
          </a:xfrm>
          <a:prstGeom prst="rect">
            <a:avLst/>
          </a:prstGeom>
          <a:noFill/>
          <a:ln>
            <a:noFill/>
          </a:ln>
        </p:spPr>
      </p:pic>
      <p:pic>
        <p:nvPicPr>
          <p:cNvPr id="101" name="Google Shape;101;p1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727738" y="2184475"/>
            <a:ext cx="3086051" cy="2871127"/>
          </a:xfrm>
          <a:prstGeom prst="rect">
            <a:avLst/>
          </a:prstGeom>
          <a:noFill/>
          <a:ln>
            <a:noFill/>
          </a:ln>
        </p:spPr>
      </p:pic>
    </p:spTree>
    <p:extLst>
      <p:ext uri="{BB962C8B-B14F-4D97-AF65-F5344CB8AC3E}">
        <p14:creationId xmlns:p14="http://schemas.microsoft.com/office/powerpoint/2010/main" val="4079498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74425" y="417375"/>
            <a:ext cx="3372749" cy="4496998"/>
          </a:xfrm>
          <a:prstGeom prst="rect">
            <a:avLst/>
          </a:prstGeom>
          <a:noFill/>
          <a:ln>
            <a:noFill/>
          </a:ln>
        </p:spPr>
      </p:pic>
      <p:pic>
        <p:nvPicPr>
          <p:cNvPr id="107" name="Google Shape;107;p2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047174" y="819150"/>
            <a:ext cx="5096826" cy="3177301"/>
          </a:xfrm>
          <a:prstGeom prst="rect">
            <a:avLst/>
          </a:prstGeom>
          <a:noFill/>
          <a:ln>
            <a:noFill/>
          </a:ln>
        </p:spPr>
      </p:pic>
    </p:spTree>
    <p:extLst>
      <p:ext uri="{BB962C8B-B14F-4D97-AF65-F5344CB8AC3E}">
        <p14:creationId xmlns:p14="http://schemas.microsoft.com/office/powerpoint/2010/main" val="1853596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627374" y="1927800"/>
            <a:ext cx="2372901" cy="3163868"/>
          </a:xfrm>
          <a:prstGeom prst="rect">
            <a:avLst/>
          </a:prstGeom>
          <a:noFill/>
          <a:ln>
            <a:noFill/>
          </a:ln>
        </p:spPr>
      </p:pic>
      <p:pic>
        <p:nvPicPr>
          <p:cNvPr id="113" name="Google Shape;113;p2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949576" y="578873"/>
            <a:ext cx="4851876" cy="3638899"/>
          </a:xfrm>
          <a:prstGeom prst="rect">
            <a:avLst/>
          </a:prstGeom>
          <a:noFill/>
          <a:ln>
            <a:noFill/>
          </a:ln>
        </p:spPr>
      </p:pic>
      <p:pic>
        <p:nvPicPr>
          <p:cNvPr id="114" name="Google Shape;114;p2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 y="2"/>
            <a:ext cx="2116351" cy="2821801"/>
          </a:xfrm>
          <a:prstGeom prst="rect">
            <a:avLst/>
          </a:prstGeom>
          <a:noFill/>
          <a:ln>
            <a:noFill/>
          </a:ln>
        </p:spPr>
      </p:pic>
    </p:spTree>
    <p:extLst>
      <p:ext uri="{BB962C8B-B14F-4D97-AF65-F5344CB8AC3E}">
        <p14:creationId xmlns:p14="http://schemas.microsoft.com/office/powerpoint/2010/main" val="1082844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420982E2-1B6D-1C46-10EA-CFFE795477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69"/>
          <a:stretch/>
        </p:blipFill>
        <p:spPr>
          <a:xfrm>
            <a:off x="963023" y="0"/>
            <a:ext cx="7387518" cy="5143500"/>
          </a:xfrm>
          <a:prstGeom prst="rect">
            <a:avLst/>
          </a:prstGeom>
        </p:spPr>
      </p:pic>
      <p:sp>
        <p:nvSpPr>
          <p:cNvPr id="4" name="TextBox 3">
            <a:extLst>
              <a:ext uri="{FF2B5EF4-FFF2-40B4-BE49-F238E27FC236}">
                <a16:creationId xmlns:a16="http://schemas.microsoft.com/office/drawing/2014/main" id="{AE20F618-6133-F7B8-FD6C-0399A2F52999}"/>
              </a:ext>
            </a:extLst>
          </p:cNvPr>
          <p:cNvSpPr txBox="1"/>
          <p:nvPr/>
        </p:nvSpPr>
        <p:spPr>
          <a:xfrm>
            <a:off x="152400" y="209550"/>
            <a:ext cx="6812506" cy="1323439"/>
          </a:xfrm>
          <a:prstGeom prst="rect">
            <a:avLst/>
          </a:prstGeom>
          <a:noFill/>
        </p:spPr>
        <p:txBody>
          <a:bodyPr wrap="none" rtlCol="0">
            <a:spAutoFit/>
          </a:bodyPr>
          <a:lstStyle/>
          <a:p>
            <a:pPr algn="l"/>
            <a:r>
              <a:rPr lang="en-US" dirty="0"/>
              <a:t>Monday June 3 just before </a:t>
            </a:r>
          </a:p>
          <a:p>
            <a:pPr algn="l"/>
            <a:r>
              <a:rPr lang="en-US" dirty="0"/>
              <a:t>sunrise looking east</a:t>
            </a:r>
          </a:p>
        </p:txBody>
      </p:sp>
      <p:sp>
        <p:nvSpPr>
          <p:cNvPr id="5" name="TextBox 4">
            <a:extLst>
              <a:ext uri="{FF2B5EF4-FFF2-40B4-BE49-F238E27FC236}">
                <a16:creationId xmlns:a16="http://schemas.microsoft.com/office/drawing/2014/main" id="{C4B138FD-9167-E14B-80D7-CE9F7084181F}"/>
              </a:ext>
            </a:extLst>
          </p:cNvPr>
          <p:cNvSpPr txBox="1"/>
          <p:nvPr/>
        </p:nvSpPr>
        <p:spPr>
          <a:xfrm>
            <a:off x="0" y="3714750"/>
            <a:ext cx="8613897" cy="1323439"/>
          </a:xfrm>
          <a:prstGeom prst="rect">
            <a:avLst/>
          </a:prstGeom>
          <a:noFill/>
        </p:spPr>
        <p:txBody>
          <a:bodyPr wrap="none" rtlCol="0">
            <a:spAutoFit/>
          </a:bodyPr>
          <a:lstStyle/>
          <a:p>
            <a:pPr algn="l"/>
            <a:r>
              <a:rPr lang="en-US" dirty="0"/>
              <a:t>Jupiter, Mercury, Uranus, Mars, </a:t>
            </a:r>
          </a:p>
          <a:p>
            <a:pPr algn="l"/>
            <a:r>
              <a:rPr lang="en-US" dirty="0"/>
              <a:t>Neptune, and Saturn, in that order</a:t>
            </a:r>
          </a:p>
        </p:txBody>
      </p:sp>
    </p:spTree>
    <p:extLst>
      <p:ext uri="{BB962C8B-B14F-4D97-AF65-F5344CB8AC3E}">
        <p14:creationId xmlns:p14="http://schemas.microsoft.com/office/powerpoint/2010/main" val="7393394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CEB1B75D-1C60-A865-1D8D-DBDFFA2179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13757286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51E91E15-6894-2C4E-4271-2D82F47901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E0396234-FD75-0EDD-565C-C7F9B90FB8E4}"/>
              </a:ext>
            </a:extLst>
          </p:cNvPr>
          <p:cNvSpPr txBox="1"/>
          <p:nvPr/>
        </p:nvSpPr>
        <p:spPr>
          <a:xfrm>
            <a:off x="240429" y="190500"/>
            <a:ext cx="8663141" cy="3170099"/>
          </a:xfrm>
          <a:prstGeom prst="rect">
            <a:avLst/>
          </a:prstGeom>
          <a:noFill/>
        </p:spPr>
        <p:txBody>
          <a:bodyPr wrap="none" rtlCol="0">
            <a:spAutoFit/>
          </a:bodyPr>
          <a:lstStyle/>
          <a:p>
            <a:pPr algn="l"/>
            <a:r>
              <a:rPr lang="en-US" u="sng" dirty="0">
                <a:solidFill>
                  <a:srgbClr val="FFFF66"/>
                </a:solidFill>
                <a:latin typeface="+mn-lt"/>
                <a:cs typeface="+mn-cs"/>
              </a:rPr>
              <a:t>G-d of Avraham, </a:t>
            </a:r>
            <a:r>
              <a:rPr lang="en-US" u="sng" dirty="0" err="1">
                <a:solidFill>
                  <a:srgbClr val="FFFF66"/>
                </a:solidFill>
                <a:latin typeface="+mn-lt"/>
                <a:cs typeface="+mn-cs"/>
              </a:rPr>
              <a:t>Yitskhak</a:t>
            </a:r>
            <a:r>
              <a:rPr lang="en-US" u="sng" dirty="0">
                <a:solidFill>
                  <a:srgbClr val="FFFF66"/>
                </a:solidFill>
                <a:latin typeface="+mn-lt"/>
                <a:cs typeface="+mn-cs"/>
              </a:rPr>
              <a:t>, Yaakov </a:t>
            </a:r>
          </a:p>
          <a:p>
            <a:pPr algn="l"/>
            <a:r>
              <a:rPr lang="en-US" u="sng" dirty="0">
                <a:solidFill>
                  <a:srgbClr val="FFFF66"/>
                </a:solidFill>
                <a:latin typeface="+mn-lt"/>
                <a:cs typeface="+mn-cs"/>
              </a:rPr>
              <a:t>and the Errant</a:t>
            </a:r>
          </a:p>
          <a:p>
            <a:pPr marL="461963" indent="-461963" algn="l">
              <a:buFont typeface="+mj-lt"/>
              <a:buAutoNum type="arabicPeriod"/>
            </a:pPr>
            <a:r>
              <a:rPr lang="en-US" dirty="0"/>
              <a:t>The model</a:t>
            </a:r>
          </a:p>
          <a:p>
            <a:pPr marL="461963" indent="-461963" algn="l">
              <a:buFont typeface="+mj-lt"/>
              <a:buAutoNum type="arabicPeriod"/>
            </a:pPr>
            <a:r>
              <a:rPr lang="en-US" dirty="0"/>
              <a:t>The errant ones </a:t>
            </a:r>
            <a:r>
              <a:rPr lang="en-US" u="sng" dirty="0">
                <a:solidFill>
                  <a:srgbClr val="FFFF66"/>
                </a:solidFill>
                <a:latin typeface="+mn-lt"/>
                <a:cs typeface="+mn-cs"/>
              </a:rPr>
              <a:t>misdirected</a:t>
            </a:r>
          </a:p>
          <a:p>
            <a:pPr marL="461963" indent="-461963" algn="l">
              <a:buFont typeface="+mj-lt"/>
              <a:buAutoNum type="arabicPeriod"/>
            </a:pPr>
            <a:r>
              <a:rPr lang="en-US" dirty="0"/>
              <a:t>The resources for mitigation</a:t>
            </a:r>
          </a:p>
        </p:txBody>
      </p:sp>
    </p:spTree>
    <p:extLst>
      <p:ext uri="{BB962C8B-B14F-4D97-AF65-F5344CB8AC3E}">
        <p14:creationId xmlns:p14="http://schemas.microsoft.com/office/powerpoint/2010/main" val="3732992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a:p>
            <a:pPr>
              <a:lnSpc>
                <a:spcPct val="90000"/>
              </a:lnSpc>
            </a:pPr>
            <a:r>
              <a:rPr lang="en-US" altLang="en-US" sz="4000" dirty="0"/>
              <a:t>Errancy in either direction</a:t>
            </a:r>
          </a:p>
        </p:txBody>
      </p:sp>
    </p:spTree>
    <p:extLst>
      <p:ext uri="{BB962C8B-B14F-4D97-AF65-F5344CB8AC3E}">
        <p14:creationId xmlns:p14="http://schemas.microsoft.com/office/powerpoint/2010/main" val="4110739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4" name="Picture 3">
            <a:extLst>
              <a:ext uri="{FF2B5EF4-FFF2-40B4-BE49-F238E27FC236}">
                <a16:creationId xmlns:a16="http://schemas.microsoft.com/office/drawing/2014/main" id="{34582D3C-FCC0-F584-A0D2-D06BD83DBEB1}"/>
              </a:ext>
            </a:extLst>
          </p:cNvPr>
          <p:cNvPicPr>
            <a:picLocks noChangeAspect="1"/>
          </p:cNvPicPr>
          <p:nvPr/>
        </p:nvPicPr>
        <p:blipFill>
          <a:blip r:embed="rId3"/>
          <a:stretch>
            <a:fillRect/>
          </a:stretch>
        </p:blipFill>
        <p:spPr>
          <a:xfrm>
            <a:off x="2731695" y="0"/>
            <a:ext cx="3680609" cy="5143500"/>
          </a:xfrm>
          <a:prstGeom prst="rect">
            <a:avLst/>
          </a:prstGeom>
        </p:spPr>
      </p:pic>
    </p:spTree>
    <p:extLst>
      <p:ext uri="{BB962C8B-B14F-4D97-AF65-F5344CB8AC3E}">
        <p14:creationId xmlns:p14="http://schemas.microsoft.com/office/powerpoint/2010/main" val="2249216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209550" y="209550"/>
            <a:ext cx="3775710" cy="4648200"/>
          </a:xfrm>
        </p:spPr>
        <p:txBody>
          <a:bodyPr>
            <a:normAutofit fontScale="92500" lnSpcReduction="10000"/>
          </a:bodyPr>
          <a:lstStyle/>
          <a:p>
            <a:pPr algn="l">
              <a:lnSpc>
                <a:spcPct val="90000"/>
              </a:lnSpc>
            </a:pPr>
            <a:r>
              <a:rPr lang="en-US" sz="3600" dirty="0"/>
              <a:t>For people who are unable to discuss conflicts with their parents, resolution rarely happens. In this case, you need to be prepared to live with non-closure.</a:t>
            </a:r>
            <a:endParaRPr lang="en-US" altLang="en-US" sz="6000" dirty="0"/>
          </a:p>
        </p:txBody>
      </p:sp>
      <p:pic>
        <p:nvPicPr>
          <p:cNvPr id="1026" name="Picture 2" descr="regret going no contact with parents | no contact father | my child went no contact with me">
            <a:extLst>
              <a:ext uri="{FF2B5EF4-FFF2-40B4-BE49-F238E27FC236}">
                <a16:creationId xmlns:a16="http://schemas.microsoft.com/office/drawing/2014/main" id="{E7E87152-F4DB-4AFD-3CB4-0492F1C52DD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85260" y="0"/>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9437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20000"/>
          </a:bodyPr>
          <a:lstStyle/>
          <a:p>
            <a:pPr algn="l">
              <a:lnSpc>
                <a:spcPct val="90000"/>
              </a:lnSpc>
            </a:pPr>
            <a:r>
              <a:rPr lang="en-US" altLang="en-US" sz="4000" dirty="0"/>
              <a:t>From the Adult Child’s perspective:</a:t>
            </a:r>
          </a:p>
          <a:p>
            <a:pPr algn="l">
              <a:lnSpc>
                <a:spcPct val="90000"/>
              </a:lnSpc>
            </a:pPr>
            <a:r>
              <a:rPr lang="en-US" altLang="en-US" sz="4000" dirty="0"/>
              <a:t>When and how to go “no contact” with your toxic parents is not a one-size-fits-all remedy to dealing with parental conflict, and it certainly doesn’t guarantee a resolution. However, there are times when estrangement is the only tool you have left to protect yourself, your spouse, and your children from harm or dysfunction.</a:t>
            </a:r>
          </a:p>
        </p:txBody>
      </p:sp>
    </p:spTree>
    <p:extLst>
      <p:ext uri="{BB962C8B-B14F-4D97-AF65-F5344CB8AC3E}">
        <p14:creationId xmlns:p14="http://schemas.microsoft.com/office/powerpoint/2010/main" val="23564586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nSpc>
                <a:spcPct val="90000"/>
              </a:lnSpc>
            </a:pPr>
            <a:endParaRPr lang="en-US" altLang="en-US" sz="4000" dirty="0"/>
          </a:p>
          <a:p>
            <a:pPr>
              <a:lnSpc>
                <a:spcPct val="90000"/>
              </a:lnSpc>
            </a:pPr>
            <a:endParaRPr lang="en-US" altLang="en-US" sz="4000" dirty="0"/>
          </a:p>
          <a:p>
            <a:pPr>
              <a:lnSpc>
                <a:spcPct val="90000"/>
              </a:lnSpc>
            </a:pPr>
            <a:r>
              <a:rPr lang="en-US" altLang="en-US" sz="4000" dirty="0"/>
              <a:t>On the other hand</a:t>
            </a:r>
          </a:p>
        </p:txBody>
      </p:sp>
    </p:spTree>
    <p:extLst>
      <p:ext uri="{BB962C8B-B14F-4D97-AF65-F5344CB8AC3E}">
        <p14:creationId xmlns:p14="http://schemas.microsoft.com/office/powerpoint/2010/main" val="2871476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20000"/>
          </a:bodyPr>
          <a:lstStyle/>
          <a:p>
            <a:pPr algn="l">
              <a:lnSpc>
                <a:spcPct val="90000"/>
              </a:lnSpc>
            </a:pPr>
            <a:r>
              <a:rPr lang="en-US" altLang="en-US" sz="4000" dirty="0"/>
              <a:t>Yvonne B., a 61-year-old health care provider from California, has had almost no contact with her 34-year-old daughter for over a year. “She began distancing maybe 2 years ago. Then she texted, saying her therapist advised her not to be in touch,” Yvonne said. “She called me ‘manipulative,’ and ‘narcissistic,’ and said she needed to ‘set boundaries.’” </a:t>
            </a:r>
          </a:p>
        </p:txBody>
      </p:sp>
    </p:spTree>
    <p:extLst>
      <p:ext uri="{BB962C8B-B14F-4D97-AF65-F5344CB8AC3E}">
        <p14:creationId xmlns:p14="http://schemas.microsoft.com/office/powerpoint/2010/main" val="9177127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Kevin H., a computer technician from New York, hasn’t spoken to or heard from his younger son for 15 years. “Fortunately, I have a good relationship with my older son,” he said. “I’ll admit I’m not the most emotionally expressive person on the planet, but I haven’t done anything to deserve this. I think my ex-wife turned him against me.”</a:t>
            </a:r>
          </a:p>
        </p:txBody>
      </p:sp>
    </p:spTree>
    <p:extLst>
      <p:ext uri="{BB962C8B-B14F-4D97-AF65-F5344CB8AC3E}">
        <p14:creationId xmlns:p14="http://schemas.microsoft.com/office/powerpoint/2010/main" val="14644868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20000"/>
          </a:bodyPr>
          <a:lstStyle/>
          <a:p>
            <a:pPr algn="l">
              <a:lnSpc>
                <a:spcPct val="90000"/>
              </a:lnSpc>
            </a:pPr>
            <a:r>
              <a:rPr lang="en-US" altLang="en-US" sz="4000" dirty="0"/>
              <a:t>“For centuries, society’s values included ‘respect your elders’ and ‘honor thy father and mother,’ and there were notions of loyalty and family ties. But today’s values focus more on identity, personal growth, individual happiness, and self-esteem,” Coleman said. Anyone perceived as standing in the way — including a parent — can be jettisoned. </a:t>
            </a:r>
          </a:p>
        </p:txBody>
      </p:sp>
    </p:spTree>
    <p:extLst>
      <p:ext uri="{BB962C8B-B14F-4D97-AF65-F5344CB8AC3E}">
        <p14:creationId xmlns:p14="http://schemas.microsoft.com/office/powerpoint/2010/main" val="4133402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13BDE042-D9D1-B38C-B3B5-251C51E8ECE6}"/>
              </a:ext>
            </a:extLst>
          </p:cNvPr>
          <p:cNvPicPr>
            <a:picLocks noChangeAspect="1"/>
          </p:cNvPicPr>
          <p:nvPr/>
        </p:nvPicPr>
        <p:blipFill>
          <a:blip r:embed="rId3"/>
          <a:stretch>
            <a:fillRect/>
          </a:stretch>
        </p:blipFill>
        <p:spPr>
          <a:xfrm>
            <a:off x="466271" y="56440"/>
            <a:ext cx="7859222" cy="5087060"/>
          </a:xfrm>
          <a:prstGeom prst="rect">
            <a:avLst/>
          </a:prstGeom>
        </p:spPr>
      </p:pic>
      <p:sp>
        <p:nvSpPr>
          <p:cNvPr id="4" name="TextBox 3">
            <a:extLst>
              <a:ext uri="{FF2B5EF4-FFF2-40B4-BE49-F238E27FC236}">
                <a16:creationId xmlns:a16="http://schemas.microsoft.com/office/drawing/2014/main" id="{ACA39D16-D1EB-3D63-91F6-E0E7DAD0EF4E}"/>
              </a:ext>
            </a:extLst>
          </p:cNvPr>
          <p:cNvSpPr txBox="1"/>
          <p:nvPr/>
        </p:nvSpPr>
        <p:spPr>
          <a:xfrm>
            <a:off x="152400" y="971550"/>
            <a:ext cx="4022641" cy="461665"/>
          </a:xfrm>
          <a:prstGeom prst="rect">
            <a:avLst/>
          </a:prstGeom>
          <a:noFill/>
        </p:spPr>
        <p:txBody>
          <a:bodyPr wrap="none" rtlCol="0">
            <a:spAutoFit/>
          </a:bodyPr>
          <a:lstStyle/>
          <a:p>
            <a:r>
              <a:rPr lang="en-US" sz="2400" dirty="0"/>
              <a:t>Be there Monday, 5.34 am</a:t>
            </a:r>
          </a:p>
        </p:txBody>
      </p:sp>
    </p:spTree>
    <p:extLst>
      <p:ext uri="{BB962C8B-B14F-4D97-AF65-F5344CB8AC3E}">
        <p14:creationId xmlns:p14="http://schemas.microsoft.com/office/powerpoint/2010/main" val="24974134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Reasons for Estrangement</a:t>
            </a:r>
          </a:p>
          <a:p>
            <a:pPr marL="231775" indent="-231775" algn="l">
              <a:lnSpc>
                <a:spcPct val="90000"/>
              </a:lnSpc>
              <a:buFont typeface="Arial" panose="020B0604020202020204" pitchFamily="34" charset="0"/>
              <a:buChar char="•"/>
            </a:pPr>
            <a:r>
              <a:rPr lang="en-US" altLang="en-US" sz="4000" dirty="0"/>
              <a:t>Divorce: hostility, picking sides</a:t>
            </a:r>
          </a:p>
          <a:p>
            <a:pPr marL="231775" indent="-231775" algn="l">
              <a:lnSpc>
                <a:spcPct val="90000"/>
              </a:lnSpc>
              <a:buFont typeface="Arial" panose="020B0604020202020204" pitchFamily="34" charset="0"/>
              <a:buChar char="•"/>
            </a:pPr>
            <a:r>
              <a:rPr lang="en-US" altLang="en-US" sz="4000" dirty="0"/>
              <a:t>Opposing religious or political views</a:t>
            </a:r>
          </a:p>
          <a:p>
            <a:pPr marL="231775" indent="-231775" algn="l">
              <a:lnSpc>
                <a:spcPct val="90000"/>
              </a:lnSpc>
              <a:buFont typeface="Arial" panose="020B0604020202020204" pitchFamily="34" charset="0"/>
              <a:buChar char="•"/>
            </a:pPr>
            <a:r>
              <a:rPr lang="en-US" altLang="en-US" sz="4000" dirty="0"/>
              <a:t>A son- or daughter-in-law</a:t>
            </a:r>
          </a:p>
          <a:p>
            <a:pPr marL="231775" indent="-231775" algn="l">
              <a:lnSpc>
                <a:spcPct val="90000"/>
              </a:lnSpc>
              <a:buFont typeface="Arial" panose="020B0604020202020204" pitchFamily="34" charset="0"/>
              <a:buChar char="•"/>
            </a:pPr>
            <a:r>
              <a:rPr lang="en-US" altLang="en-US" sz="4000" dirty="0"/>
              <a:t>Addiction and mental illness</a:t>
            </a:r>
          </a:p>
          <a:p>
            <a:pPr marL="231775" indent="-231775" algn="l">
              <a:lnSpc>
                <a:spcPct val="90000"/>
              </a:lnSpc>
              <a:buFont typeface="Arial" panose="020B0604020202020204" pitchFamily="34" charset="0"/>
              <a:buChar char="•"/>
            </a:pPr>
            <a:endParaRPr lang="en-US" altLang="en-US" sz="4000" dirty="0"/>
          </a:p>
        </p:txBody>
      </p:sp>
    </p:spTree>
    <p:extLst>
      <p:ext uri="{BB962C8B-B14F-4D97-AF65-F5344CB8AC3E}">
        <p14:creationId xmlns:p14="http://schemas.microsoft.com/office/powerpoint/2010/main" val="32355865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marL="231775" indent="-231775" algn="l">
              <a:lnSpc>
                <a:spcPct val="90000"/>
              </a:lnSpc>
              <a:buFont typeface="Arial" panose="020B0604020202020204" pitchFamily="34" charset="0"/>
              <a:buChar char="•"/>
            </a:pPr>
            <a:r>
              <a:rPr lang="en-US" altLang="en-US" sz="4000" dirty="0"/>
              <a:t>Therapists: Therapists typically explore their clients’ childhood memories to see how they might have contributed to present-day difficulties. A misguided therapist may “inadvertently encourage a victimized stance in relation to the parent, as opposed to a stance that sees the parent in a more three-dimensional way.” </a:t>
            </a:r>
          </a:p>
        </p:txBody>
      </p:sp>
    </p:spTree>
    <p:extLst>
      <p:ext uri="{BB962C8B-B14F-4D97-AF65-F5344CB8AC3E}">
        <p14:creationId xmlns:p14="http://schemas.microsoft.com/office/powerpoint/2010/main" val="35846576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And some therapists use diagnostic terms, like “narcissist” or “borderline,” to describe parents they’ve never met. Mental health is regarded as a process of setting boundaries rather than finding compassion toward a parent’s human imperfections. </a:t>
            </a:r>
          </a:p>
        </p:txBody>
      </p:sp>
    </p:spTree>
    <p:extLst>
      <p:ext uri="{BB962C8B-B14F-4D97-AF65-F5344CB8AC3E}">
        <p14:creationId xmlns:p14="http://schemas.microsoft.com/office/powerpoint/2010/main" val="642756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In my studies of the lives of older Americans, I learned that </a:t>
            </a:r>
            <a:r>
              <a:rPr lang="en-US" altLang="en-US" sz="4000" dirty="0">
                <a:solidFill>
                  <a:srgbClr val="FFFF00"/>
                </a:solidFill>
              </a:rPr>
              <a:t>almost nothing is as painful to them as estrangement from an adult child</a:t>
            </a:r>
            <a:r>
              <a:rPr lang="en-US" altLang="en-US" sz="4000" dirty="0"/>
              <a:t>. When we reach the later years, our dream is to be surrounded by loving children and grandchildren. </a:t>
            </a:r>
          </a:p>
        </p:txBody>
      </p:sp>
    </p:spTree>
    <p:extLst>
      <p:ext uri="{BB962C8B-B14F-4D97-AF65-F5344CB8AC3E}">
        <p14:creationId xmlns:p14="http://schemas.microsoft.com/office/powerpoint/2010/main" val="34374356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For some older people, however, a negative relationship with one of their offspring - or even worse, complete separation from him or her - is profoundly difficult.</a:t>
            </a:r>
          </a:p>
        </p:txBody>
      </p:sp>
    </p:spTree>
    <p:extLst>
      <p:ext uri="{BB962C8B-B14F-4D97-AF65-F5344CB8AC3E}">
        <p14:creationId xmlns:p14="http://schemas.microsoft.com/office/powerpoint/2010/main" val="4748976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228600" y="209550"/>
            <a:ext cx="2657559" cy="4648200"/>
          </a:xfrm>
        </p:spPr>
        <p:txBody>
          <a:bodyPr/>
          <a:lstStyle/>
          <a:p>
            <a:pPr algn="l">
              <a:lnSpc>
                <a:spcPct val="90000"/>
              </a:lnSpc>
            </a:pPr>
            <a:endParaRPr lang="en-US" altLang="en-US" sz="4000" dirty="0"/>
          </a:p>
          <a:p>
            <a:pPr algn="l">
              <a:lnSpc>
                <a:spcPct val="90000"/>
              </a:lnSpc>
            </a:pPr>
            <a:r>
              <a:rPr lang="en-US" altLang="en-US" sz="4000" dirty="0"/>
              <a:t>Barry &amp; Cynthia Morehead</a:t>
            </a:r>
          </a:p>
        </p:txBody>
      </p:sp>
      <p:pic>
        <p:nvPicPr>
          <p:cNvPr id="4" name="Picture 3">
            <a:extLst>
              <a:ext uri="{FF2B5EF4-FFF2-40B4-BE49-F238E27FC236}">
                <a16:creationId xmlns:a16="http://schemas.microsoft.com/office/drawing/2014/main" id="{5AC3E047-B457-5D8B-4D44-1587A2676D92}"/>
              </a:ext>
            </a:extLst>
          </p:cNvPr>
          <p:cNvPicPr>
            <a:picLocks noChangeAspect="1"/>
          </p:cNvPicPr>
          <p:nvPr/>
        </p:nvPicPr>
        <p:blipFill>
          <a:blip r:embed="rId3"/>
          <a:stretch>
            <a:fillRect/>
          </a:stretch>
        </p:blipFill>
        <p:spPr>
          <a:xfrm>
            <a:off x="3209192" y="0"/>
            <a:ext cx="5934808" cy="5143500"/>
          </a:xfrm>
          <a:prstGeom prst="rect">
            <a:avLst/>
          </a:prstGeom>
        </p:spPr>
      </p:pic>
    </p:spTree>
    <p:extLst>
      <p:ext uri="{BB962C8B-B14F-4D97-AF65-F5344CB8AC3E}">
        <p14:creationId xmlns:p14="http://schemas.microsoft.com/office/powerpoint/2010/main" val="36634342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In 2012 we lost our oldest son to estrangement. He married a woman who by the looks of things seemed to be a good match. A believer well educated, attractive, athletic, from a solid family. All things true of him as well. They had much in common. However, she wanted him to herself and wanted nothing to do with our family. </a:t>
            </a:r>
          </a:p>
        </p:txBody>
      </p:sp>
    </p:spTree>
    <p:extLst>
      <p:ext uri="{BB962C8B-B14F-4D97-AF65-F5344CB8AC3E}">
        <p14:creationId xmlns:p14="http://schemas.microsoft.com/office/powerpoint/2010/main" val="16969601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3200" dirty="0"/>
              <a:t>The first thing she did after they returned from their honeymoon was to cut off all communication between him and the entire extended family and then begin the process of turning him against us. Six years later our son’s high school and college friends began contacting us. Apparently, she had not only cut off our family but also anyone who knew him prior to her entering his life. My grief was great those first three years. A sister in Messiah recommended a book to aid in my healing. </a:t>
            </a:r>
          </a:p>
        </p:txBody>
      </p:sp>
    </p:spTree>
    <p:extLst>
      <p:ext uri="{BB962C8B-B14F-4D97-AF65-F5344CB8AC3E}">
        <p14:creationId xmlns:p14="http://schemas.microsoft.com/office/powerpoint/2010/main" val="5713239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85000" lnSpcReduction="10000"/>
          </a:bodyPr>
          <a:lstStyle/>
          <a:p>
            <a:pPr algn="l">
              <a:lnSpc>
                <a:spcPct val="90000"/>
              </a:lnSpc>
            </a:pPr>
            <a:r>
              <a:rPr lang="en-US" altLang="en-US" sz="4000" dirty="0"/>
              <a:t>It’s called “In Sheep’s Clothing” subtitle “How to identify and deal with manipulative personalities”. It is not a faith based book. It is written by a psychologist regarding what he’s learned through the patients in his practice. I was to the acceptance stage of grief before reading the book, but the truths I discovered in this information gave me emotional freedom which was a deeper level of healing.</a:t>
            </a:r>
          </a:p>
        </p:txBody>
      </p:sp>
    </p:spTree>
    <p:extLst>
      <p:ext uri="{BB962C8B-B14F-4D97-AF65-F5344CB8AC3E}">
        <p14:creationId xmlns:p14="http://schemas.microsoft.com/office/powerpoint/2010/main" val="5812225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85000" lnSpcReduction="10000"/>
          </a:bodyPr>
          <a:lstStyle/>
          <a:p>
            <a:pPr algn="l">
              <a:lnSpc>
                <a:spcPct val="90000"/>
              </a:lnSpc>
            </a:pPr>
            <a:r>
              <a:rPr lang="en-US" altLang="en-US" sz="4000" dirty="0"/>
              <a:t>In April of 2021 our youngest daughter ghosted us. We had no idea why. She and her husband had only been married a few years and we didn’t know if maybe they needed some space to work through something. We can respect privacy as long as we know our daughter is okay. But in September of that year at a family wedding we were both attending it was clear that was not the case. </a:t>
            </a:r>
          </a:p>
        </p:txBody>
      </p:sp>
    </p:spTree>
    <p:extLst>
      <p:ext uri="{BB962C8B-B14F-4D97-AF65-F5344CB8AC3E}">
        <p14:creationId xmlns:p14="http://schemas.microsoft.com/office/powerpoint/2010/main" val="1972390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3422249" cy="4648200"/>
          </a:xfrm>
        </p:spPr>
        <p:txBody>
          <a:bodyPr/>
          <a:lstStyle/>
          <a:p>
            <a:pPr algn="l">
              <a:lnSpc>
                <a:spcPct val="90000"/>
              </a:lnSpc>
            </a:pPr>
            <a:r>
              <a:rPr lang="en-US" altLang="en-US" sz="4000" dirty="0"/>
              <a:t>In 2023 we took in $</a:t>
            </a:r>
            <a:r>
              <a:rPr lang="en-US" altLang="en-US" sz="4000" dirty="0">
                <a:solidFill>
                  <a:srgbClr val="FFFF00"/>
                </a:solidFill>
              </a:rPr>
              <a:t>699</a:t>
            </a:r>
            <a:r>
              <a:rPr lang="en-US" altLang="en-US" sz="4000" dirty="0"/>
              <a:t> &amp; paid $2k- supplement $1,301</a:t>
            </a:r>
          </a:p>
          <a:p>
            <a:pPr algn="l">
              <a:lnSpc>
                <a:spcPct val="90000"/>
              </a:lnSpc>
            </a:pPr>
            <a:r>
              <a:rPr lang="en-US" altLang="en-US" sz="4000" dirty="0"/>
              <a:t>This year we took in $</a:t>
            </a:r>
            <a:r>
              <a:rPr lang="en-US" altLang="en-US" sz="4000" dirty="0">
                <a:solidFill>
                  <a:srgbClr val="FFFF00"/>
                </a:solidFill>
              </a:rPr>
              <a:t>317</a:t>
            </a:r>
            <a:r>
              <a:rPr lang="en-US" altLang="en-US" sz="4000" dirty="0"/>
              <a:t>.50</a:t>
            </a:r>
          </a:p>
        </p:txBody>
      </p:sp>
      <p:pic>
        <p:nvPicPr>
          <p:cNvPr id="3" name="Picture 2">
            <a:extLst>
              <a:ext uri="{FF2B5EF4-FFF2-40B4-BE49-F238E27FC236}">
                <a16:creationId xmlns:a16="http://schemas.microsoft.com/office/drawing/2014/main" id="{6C7A97E9-13AE-91E5-F41E-C945A918D188}"/>
              </a:ext>
            </a:extLst>
          </p:cNvPr>
          <p:cNvPicPr>
            <a:picLocks noChangeAspect="1"/>
          </p:cNvPicPr>
          <p:nvPr/>
        </p:nvPicPr>
        <p:blipFill>
          <a:blip r:embed="rId3"/>
          <a:stretch>
            <a:fillRect/>
          </a:stretch>
        </p:blipFill>
        <p:spPr>
          <a:xfrm>
            <a:off x="3727049" y="0"/>
            <a:ext cx="5416952" cy="5143500"/>
          </a:xfrm>
          <a:prstGeom prst="rect">
            <a:avLst/>
          </a:prstGeom>
        </p:spPr>
      </p:pic>
    </p:spTree>
    <p:extLst>
      <p:ext uri="{BB962C8B-B14F-4D97-AF65-F5344CB8AC3E}">
        <p14:creationId xmlns:p14="http://schemas.microsoft.com/office/powerpoint/2010/main" val="13467699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They would not come near us. After the reception they met us in the parking lot where she read a prepared statement off of her phone. In it she explained that she was going through “something”. </a:t>
            </a:r>
          </a:p>
        </p:txBody>
      </p:sp>
    </p:spTree>
    <p:extLst>
      <p:ext uri="{BB962C8B-B14F-4D97-AF65-F5344CB8AC3E}">
        <p14:creationId xmlns:p14="http://schemas.microsoft.com/office/powerpoint/2010/main" val="18626162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She was getting counseling. Until she gets her feet underneath her she would appreciate if we would respect her boundaries. And while we’re at it maybe we should get some counseling to figure out why none of our kids want to spend time with us (!!!).  My husband asked if we had hurt or offended her in some way that we are unaware of. </a:t>
            </a:r>
          </a:p>
        </p:txBody>
      </p:sp>
    </p:spTree>
    <p:extLst>
      <p:ext uri="{BB962C8B-B14F-4D97-AF65-F5344CB8AC3E}">
        <p14:creationId xmlns:p14="http://schemas.microsoft.com/office/powerpoint/2010/main" val="22913244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dirty="0"/>
              <a:t>Was there anything we should apologize for? She kept things vague and gave no answer. I listened, but before she left I hugged her, kissed her, told her that I loved her, and let her know that whenever she is ready I am here. That was the last time I spoke to her.</a:t>
            </a:r>
          </a:p>
        </p:txBody>
      </p:sp>
    </p:spTree>
    <p:extLst>
      <p:ext uri="{BB962C8B-B14F-4D97-AF65-F5344CB8AC3E}">
        <p14:creationId xmlns:p14="http://schemas.microsoft.com/office/powerpoint/2010/main" val="33870462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We had moved our youngest son to Columbia during the pandemic that he may begin his pursuit of his doctorate MU. He was single, lived alone, because of the pandemic he worked remotely and all his classes were being taught online. He would call us five times a week, sometimes alternating, calling his dad one day and me the next. </a:t>
            </a:r>
          </a:p>
        </p:txBody>
      </p:sp>
    </p:spTree>
    <p:extLst>
      <p:ext uri="{BB962C8B-B14F-4D97-AF65-F5344CB8AC3E}">
        <p14:creationId xmlns:p14="http://schemas.microsoft.com/office/powerpoint/2010/main" val="37678751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We were always in touch……until he went camping </a:t>
            </a:r>
            <a:r>
              <a:rPr lang="en-US" altLang="en-US" sz="4000" dirty="0">
                <a:solidFill>
                  <a:srgbClr val="FFFF00"/>
                </a:solidFill>
              </a:rPr>
              <a:t>one time </a:t>
            </a:r>
            <a:r>
              <a:rPr lang="en-US" altLang="en-US" sz="4000" dirty="0"/>
              <a:t>with his sister and her husband. Ever since then he has cut us out of his life as well. He communicated that officially in January of 2022. No explanation other than he is too busy right now to entertain phone calls, texts, or visits from us. That was the last time we heard from him.</a:t>
            </a:r>
          </a:p>
        </p:txBody>
      </p:sp>
    </p:spTree>
    <p:extLst>
      <p:ext uri="{BB962C8B-B14F-4D97-AF65-F5344CB8AC3E}">
        <p14:creationId xmlns:p14="http://schemas.microsoft.com/office/powerpoint/2010/main" val="17408864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a:bodyPr>
          <a:lstStyle/>
          <a:p>
            <a:pPr algn="l">
              <a:lnSpc>
                <a:spcPct val="90000"/>
              </a:lnSpc>
            </a:pPr>
            <a:r>
              <a:rPr lang="en-US" altLang="en-US" sz="4000" dirty="0"/>
              <a:t>We have since learned of a movement or therapy technique which targets gen x and millennials with their message. Their message is spread through counselors and through the psychology departments of universities that are training counselors. They have four main objectives:</a:t>
            </a:r>
          </a:p>
        </p:txBody>
      </p:sp>
    </p:spTree>
    <p:extLst>
      <p:ext uri="{BB962C8B-B14F-4D97-AF65-F5344CB8AC3E}">
        <p14:creationId xmlns:p14="http://schemas.microsoft.com/office/powerpoint/2010/main" val="18504600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1) tell their patients/ clients/ students to cut off all communication with their parents and don’t tell them why. That’s called “reclaiming your power”</a:t>
            </a:r>
          </a:p>
          <a:p>
            <a:pPr algn="l">
              <a:lnSpc>
                <a:spcPct val="90000"/>
              </a:lnSpc>
            </a:pPr>
            <a:r>
              <a:rPr lang="en-US" altLang="en-US" sz="4000" dirty="0"/>
              <a:t>2) talk a lot about boundaries “I would appreciate it if you would respect my boundaries”</a:t>
            </a:r>
          </a:p>
        </p:txBody>
      </p:sp>
    </p:spTree>
    <p:extLst>
      <p:ext uri="{BB962C8B-B14F-4D97-AF65-F5344CB8AC3E}">
        <p14:creationId xmlns:p14="http://schemas.microsoft.com/office/powerpoint/2010/main" val="24004440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3) gas light your parents. Let them know you have a problem (without saying what it is) and insinuate that they have some responsibility for your problem.</a:t>
            </a:r>
          </a:p>
          <a:p>
            <a:pPr algn="l">
              <a:lnSpc>
                <a:spcPct val="90000"/>
              </a:lnSpc>
            </a:pPr>
            <a:r>
              <a:rPr lang="en-US" altLang="en-US" sz="4000" dirty="0"/>
              <a:t>4) convince these young people that they are victims and they need to share their story with others as part of their healing.</a:t>
            </a:r>
          </a:p>
          <a:p>
            <a:pPr algn="l">
              <a:lnSpc>
                <a:spcPct val="90000"/>
              </a:lnSpc>
            </a:pPr>
            <a:endParaRPr lang="en-US" altLang="en-US" sz="4000" dirty="0"/>
          </a:p>
        </p:txBody>
      </p:sp>
    </p:spTree>
    <p:extLst>
      <p:ext uri="{BB962C8B-B14F-4D97-AF65-F5344CB8AC3E}">
        <p14:creationId xmlns:p14="http://schemas.microsoft.com/office/powerpoint/2010/main" val="27370690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20000"/>
          </a:bodyPr>
          <a:lstStyle/>
          <a:p>
            <a:pPr algn="l">
              <a:lnSpc>
                <a:spcPct val="90000"/>
              </a:lnSpc>
            </a:pPr>
            <a:r>
              <a:rPr lang="en-US" altLang="en-US" sz="4000" dirty="0"/>
              <a:t>Our daughter and son-in-law have spoken to folks in our family and church. Although we have no idea what is being said, some of those people have cut us out of their lives as well. Since then we have met over two dozen lovely believing families whose adult children are doing the same identical thing to them. Some  of them go to counseling. Some of them are counselors.</a:t>
            </a:r>
          </a:p>
        </p:txBody>
      </p:sp>
    </p:spTree>
    <p:extLst>
      <p:ext uri="{BB962C8B-B14F-4D97-AF65-F5344CB8AC3E}">
        <p14:creationId xmlns:p14="http://schemas.microsoft.com/office/powerpoint/2010/main" val="21991511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Three of our four children no longer have contact with us but I have joy and I have peace because I know a few things:</a:t>
            </a:r>
          </a:p>
          <a:p>
            <a:pPr algn="l">
              <a:lnSpc>
                <a:spcPct val="90000"/>
              </a:lnSpc>
            </a:pPr>
            <a:r>
              <a:rPr lang="en-US" altLang="en-US" sz="4000" dirty="0"/>
              <a:t>1) I know that I am imperfect. I make mistakes and will probably continue to as it’s part of the human condition, however</a:t>
            </a:r>
          </a:p>
          <a:p>
            <a:pPr algn="l">
              <a:lnSpc>
                <a:spcPct val="90000"/>
              </a:lnSpc>
            </a:pPr>
            <a:endParaRPr lang="en-US" altLang="en-US" sz="4000" dirty="0"/>
          </a:p>
        </p:txBody>
      </p:sp>
    </p:spTree>
    <p:extLst>
      <p:ext uri="{BB962C8B-B14F-4D97-AF65-F5344CB8AC3E}">
        <p14:creationId xmlns:p14="http://schemas.microsoft.com/office/powerpoint/2010/main" val="2676441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CEB1B75D-1C60-A865-1D8D-DBDFFA2179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519741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2) I know that when it came to parenting I did my very best and our children were given a firm foundation from which to launch</a:t>
            </a:r>
          </a:p>
          <a:p>
            <a:pPr algn="l">
              <a:lnSpc>
                <a:spcPct val="90000"/>
              </a:lnSpc>
            </a:pPr>
            <a:r>
              <a:rPr lang="en-US" altLang="en-US" sz="4000" dirty="0"/>
              <a:t>3) I know that our children are adults and responsible for the consequences of their own choices</a:t>
            </a:r>
          </a:p>
          <a:p>
            <a:pPr algn="l">
              <a:lnSpc>
                <a:spcPct val="90000"/>
              </a:lnSpc>
            </a:pPr>
            <a:endParaRPr lang="en-US" altLang="en-US" sz="4000" dirty="0"/>
          </a:p>
        </p:txBody>
      </p:sp>
    </p:spTree>
    <p:extLst>
      <p:ext uri="{BB962C8B-B14F-4D97-AF65-F5344CB8AC3E}">
        <p14:creationId xmlns:p14="http://schemas.microsoft.com/office/powerpoint/2010/main" val="3504484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altLang="en-US" sz="4000" dirty="0"/>
              <a:t>My husband and I are at a season of life where we don’t have time to waste feeling sorry for ourselves or chasing after relationships with people who have communicated clearly that they don’t currently want us in their lives. Although this is not how we pictured our story turning out, </a:t>
            </a:r>
          </a:p>
        </p:txBody>
      </p:sp>
    </p:spTree>
    <p:extLst>
      <p:ext uri="{BB962C8B-B14F-4D97-AF65-F5344CB8AC3E}">
        <p14:creationId xmlns:p14="http://schemas.microsoft.com/office/powerpoint/2010/main" val="17225220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God continues to redeem our story by continuing to bring people of all ages into our lives who want, need, and will accept our love. Our definition of family has changed, but that’s ok because God keeps extending our “family” to include those we might not have known otherwise. It’s not what we pictured, but it’s beautiful.</a:t>
            </a:r>
          </a:p>
        </p:txBody>
      </p:sp>
    </p:spTree>
    <p:extLst>
      <p:ext uri="{BB962C8B-B14F-4D97-AF65-F5344CB8AC3E}">
        <p14:creationId xmlns:p14="http://schemas.microsoft.com/office/powerpoint/2010/main" val="12409016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I continue to pray for our children and hope that one day they will turn back to the Father, but whatever they choose we are going to be fine because we’re moving forward with the one who loves us more than any other.</a:t>
            </a:r>
          </a:p>
        </p:txBody>
      </p:sp>
    </p:spTree>
    <p:extLst>
      <p:ext uri="{BB962C8B-B14F-4D97-AF65-F5344CB8AC3E}">
        <p14:creationId xmlns:p14="http://schemas.microsoft.com/office/powerpoint/2010/main" val="4919860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Contributing factors in the believing world</a:t>
            </a:r>
          </a:p>
          <a:p>
            <a:pPr marL="288925" indent="-288925" algn="l">
              <a:lnSpc>
                <a:spcPct val="90000"/>
              </a:lnSpc>
              <a:buFont typeface="Arial" panose="020B0604020202020204" pitchFamily="34" charset="0"/>
              <a:buChar char="•"/>
            </a:pPr>
            <a:r>
              <a:rPr lang="en-US" altLang="en-US" sz="4000" dirty="0"/>
              <a:t>Escapist theology that says, “We’re going to be out of here any minute!”</a:t>
            </a:r>
          </a:p>
          <a:p>
            <a:pPr marL="288925" indent="-288925" algn="l">
              <a:lnSpc>
                <a:spcPct val="90000"/>
              </a:lnSpc>
              <a:buFont typeface="Arial" panose="020B0604020202020204" pitchFamily="34" charset="0"/>
              <a:buChar char="•"/>
            </a:pPr>
            <a:r>
              <a:rPr lang="en-US" altLang="en-US" sz="4000" dirty="0"/>
              <a:t>Excessive individualism &gt; community and accountability</a:t>
            </a:r>
          </a:p>
        </p:txBody>
      </p:sp>
    </p:spTree>
    <p:extLst>
      <p:ext uri="{BB962C8B-B14F-4D97-AF65-F5344CB8AC3E}">
        <p14:creationId xmlns:p14="http://schemas.microsoft.com/office/powerpoint/2010/main" val="16021299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CEB1B75D-1C60-A865-1D8D-DBDFFA2179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8941663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51E91E15-6894-2C4E-4271-2D82F47901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E0396234-FD75-0EDD-565C-C7F9B90FB8E4}"/>
              </a:ext>
            </a:extLst>
          </p:cNvPr>
          <p:cNvSpPr txBox="1"/>
          <p:nvPr/>
        </p:nvSpPr>
        <p:spPr>
          <a:xfrm>
            <a:off x="240429" y="190500"/>
            <a:ext cx="8663141" cy="3170099"/>
          </a:xfrm>
          <a:prstGeom prst="rect">
            <a:avLst/>
          </a:prstGeom>
          <a:noFill/>
        </p:spPr>
        <p:txBody>
          <a:bodyPr wrap="none" rtlCol="0">
            <a:spAutoFit/>
          </a:bodyPr>
          <a:lstStyle/>
          <a:p>
            <a:pPr algn="l"/>
            <a:r>
              <a:rPr lang="en-US" u="sng" dirty="0">
                <a:solidFill>
                  <a:srgbClr val="FFFF66"/>
                </a:solidFill>
                <a:latin typeface="+mn-lt"/>
                <a:cs typeface="+mn-cs"/>
              </a:rPr>
              <a:t>G-d of Avraham, </a:t>
            </a:r>
            <a:r>
              <a:rPr lang="en-US" u="sng" dirty="0" err="1">
                <a:solidFill>
                  <a:srgbClr val="FFFF66"/>
                </a:solidFill>
                <a:latin typeface="+mn-lt"/>
                <a:cs typeface="+mn-cs"/>
              </a:rPr>
              <a:t>Yitskhak</a:t>
            </a:r>
            <a:r>
              <a:rPr lang="en-US" u="sng" dirty="0">
                <a:solidFill>
                  <a:srgbClr val="FFFF66"/>
                </a:solidFill>
                <a:latin typeface="+mn-lt"/>
                <a:cs typeface="+mn-cs"/>
              </a:rPr>
              <a:t>, Yaakov </a:t>
            </a:r>
          </a:p>
          <a:p>
            <a:pPr algn="l"/>
            <a:r>
              <a:rPr lang="en-US" u="sng" dirty="0">
                <a:solidFill>
                  <a:srgbClr val="FFFF66"/>
                </a:solidFill>
                <a:latin typeface="+mn-lt"/>
                <a:cs typeface="+mn-cs"/>
              </a:rPr>
              <a:t>and the Errant</a:t>
            </a:r>
          </a:p>
          <a:p>
            <a:pPr marL="461963" indent="-461963" algn="l">
              <a:buFont typeface="+mj-lt"/>
              <a:buAutoNum type="arabicPeriod"/>
            </a:pPr>
            <a:r>
              <a:rPr lang="en-US" dirty="0"/>
              <a:t>The model</a:t>
            </a:r>
          </a:p>
          <a:p>
            <a:pPr marL="461963" indent="-461963" algn="l">
              <a:buFont typeface="+mj-lt"/>
              <a:buAutoNum type="arabicPeriod"/>
            </a:pPr>
            <a:r>
              <a:rPr lang="en-US" dirty="0"/>
              <a:t>The errant ones misdirected</a:t>
            </a:r>
          </a:p>
          <a:p>
            <a:pPr marL="461963" indent="-461963" algn="l">
              <a:buFont typeface="+mj-lt"/>
              <a:buAutoNum type="arabicPeriod"/>
            </a:pPr>
            <a:r>
              <a:rPr lang="en-US" dirty="0"/>
              <a:t>The resources for </a:t>
            </a:r>
            <a:r>
              <a:rPr lang="en-US" u="sng" dirty="0">
                <a:solidFill>
                  <a:srgbClr val="FFFF66"/>
                </a:solidFill>
                <a:latin typeface="+mn-lt"/>
                <a:cs typeface="+mn-cs"/>
              </a:rPr>
              <a:t>mitigation</a:t>
            </a:r>
          </a:p>
        </p:txBody>
      </p:sp>
    </p:spTree>
    <p:extLst>
      <p:ext uri="{BB962C8B-B14F-4D97-AF65-F5344CB8AC3E}">
        <p14:creationId xmlns:p14="http://schemas.microsoft.com/office/powerpoint/2010/main" val="14358512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sz="3200" b="0" dirty="0">
                <a:effectLst/>
              </a:rPr>
              <a:t>Experience has taught me that when it comes to family life, nothing is simple or formulaic. Children who remain close to their parents didn't all grow up on Sunnybrook Farm. And those who distance themselves or choose to have zero contact haven't all done so because their parents failed them in some significant way. </a:t>
            </a:r>
            <a:endParaRPr lang="en-US" altLang="en-US" sz="4000" dirty="0"/>
          </a:p>
        </p:txBody>
      </p:sp>
    </p:spTree>
    <p:extLst>
      <p:ext uri="{BB962C8B-B14F-4D97-AF65-F5344CB8AC3E}">
        <p14:creationId xmlns:p14="http://schemas.microsoft.com/office/powerpoint/2010/main" val="2036675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lnSpcReduction="10000"/>
          </a:bodyPr>
          <a:lstStyle/>
          <a:p>
            <a:pPr algn="l">
              <a:lnSpc>
                <a:spcPct val="90000"/>
              </a:lnSpc>
            </a:pPr>
            <a:r>
              <a:rPr lang="en-US" sz="4000" b="0" dirty="0">
                <a:effectLst/>
              </a:rPr>
              <a:t>(Though, of course, some have.) Many fine parents have children who pull away -- sometimes for reasons the parents cannot figure out.</a:t>
            </a:r>
            <a:br>
              <a:rPr lang="en-US" sz="4000" dirty="0"/>
            </a:br>
            <a:r>
              <a:rPr lang="en-US" sz="4000" b="0" dirty="0">
                <a:effectLst/>
              </a:rPr>
              <a:t>If your grown child has pulled away, ask yourself this: Is there an unresolved issue that needs to be addressed? </a:t>
            </a:r>
            <a:endParaRPr lang="en-US" altLang="en-US" sz="4800" dirty="0"/>
          </a:p>
        </p:txBody>
      </p:sp>
    </p:spTree>
    <p:extLst>
      <p:ext uri="{BB962C8B-B14F-4D97-AF65-F5344CB8AC3E}">
        <p14:creationId xmlns:p14="http://schemas.microsoft.com/office/powerpoint/2010/main" val="2208729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sz="4000" b="0" dirty="0">
                <a:effectLst/>
              </a:rPr>
              <a:t>Is there something I might do to make that resolution possible? Is there something I need to apologize for or forgive? Difficult as it is, I've seen many parents remain openhearted to their estranged children, reaching out, inviting contact, expressing their love, with no expectation or insistence that it be reciprocated.</a:t>
            </a:r>
            <a:endParaRPr lang="en-US" altLang="en-US" sz="4800" dirty="0"/>
          </a:p>
        </p:txBody>
      </p:sp>
    </p:spTree>
    <p:extLst>
      <p:ext uri="{BB962C8B-B14F-4D97-AF65-F5344CB8AC3E}">
        <p14:creationId xmlns:p14="http://schemas.microsoft.com/office/powerpoint/2010/main" val="853670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51E91E15-6894-2C4E-4271-2D82F47901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E0396234-FD75-0EDD-565C-C7F9B90FB8E4}"/>
              </a:ext>
            </a:extLst>
          </p:cNvPr>
          <p:cNvSpPr txBox="1"/>
          <p:nvPr/>
        </p:nvSpPr>
        <p:spPr>
          <a:xfrm>
            <a:off x="240429" y="190500"/>
            <a:ext cx="8663141" cy="3170099"/>
          </a:xfrm>
          <a:prstGeom prst="rect">
            <a:avLst/>
          </a:prstGeom>
          <a:noFill/>
        </p:spPr>
        <p:txBody>
          <a:bodyPr wrap="none" rtlCol="0">
            <a:spAutoFit/>
          </a:bodyPr>
          <a:lstStyle/>
          <a:p>
            <a:pPr algn="l"/>
            <a:r>
              <a:rPr lang="en-US" u="sng" dirty="0">
                <a:solidFill>
                  <a:srgbClr val="FFFF66"/>
                </a:solidFill>
                <a:latin typeface="+mn-lt"/>
                <a:cs typeface="+mn-cs"/>
              </a:rPr>
              <a:t>G-d of Avraham, </a:t>
            </a:r>
            <a:r>
              <a:rPr lang="en-US" u="sng" dirty="0" err="1">
                <a:solidFill>
                  <a:srgbClr val="FFFF66"/>
                </a:solidFill>
                <a:latin typeface="+mn-lt"/>
                <a:cs typeface="+mn-cs"/>
              </a:rPr>
              <a:t>Yitskhak</a:t>
            </a:r>
            <a:r>
              <a:rPr lang="en-US" u="sng" dirty="0">
                <a:solidFill>
                  <a:srgbClr val="FFFF66"/>
                </a:solidFill>
                <a:latin typeface="+mn-lt"/>
                <a:cs typeface="+mn-cs"/>
              </a:rPr>
              <a:t>, Yaakov </a:t>
            </a:r>
          </a:p>
          <a:p>
            <a:pPr algn="l"/>
            <a:r>
              <a:rPr lang="en-US" u="sng" dirty="0">
                <a:solidFill>
                  <a:srgbClr val="FFFF66"/>
                </a:solidFill>
                <a:latin typeface="+mn-lt"/>
                <a:cs typeface="+mn-cs"/>
              </a:rPr>
              <a:t>and the Errant</a:t>
            </a:r>
          </a:p>
          <a:p>
            <a:pPr marL="461963" indent="-461963" algn="l">
              <a:buFont typeface="+mj-lt"/>
              <a:buAutoNum type="arabicPeriod"/>
            </a:pPr>
            <a:r>
              <a:rPr lang="en-US" dirty="0"/>
              <a:t>The model</a:t>
            </a:r>
          </a:p>
          <a:p>
            <a:pPr marL="461963" indent="-461963" algn="l">
              <a:buFont typeface="+mj-lt"/>
              <a:buAutoNum type="arabicPeriod"/>
            </a:pPr>
            <a:r>
              <a:rPr lang="en-US" dirty="0"/>
              <a:t>The errant ones misdirected</a:t>
            </a:r>
          </a:p>
          <a:p>
            <a:pPr marL="461963" indent="-461963" algn="l">
              <a:buFont typeface="+mj-lt"/>
              <a:buAutoNum type="arabicPeriod"/>
            </a:pPr>
            <a:r>
              <a:rPr lang="en-US" dirty="0"/>
              <a:t>The resources for mitigation</a:t>
            </a:r>
          </a:p>
        </p:txBody>
      </p:sp>
    </p:spTree>
    <p:extLst>
      <p:ext uri="{BB962C8B-B14F-4D97-AF65-F5344CB8AC3E}">
        <p14:creationId xmlns:p14="http://schemas.microsoft.com/office/powerpoint/2010/main" val="16518063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Dealing With Adult Child Estrangement, a ‘Modern-Day Epidemic’</a:t>
            </a:r>
          </a:p>
        </p:txBody>
      </p:sp>
    </p:spTree>
    <p:extLst>
      <p:ext uri="{BB962C8B-B14F-4D97-AF65-F5344CB8AC3E}">
        <p14:creationId xmlns:p14="http://schemas.microsoft.com/office/powerpoint/2010/main" val="5192513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2819400" cy="4648200"/>
          </a:xfrm>
        </p:spPr>
        <p:txBody>
          <a:bodyPr/>
          <a:lstStyle/>
          <a:p>
            <a:pPr algn="l">
              <a:lnSpc>
                <a:spcPct val="90000"/>
              </a:lnSpc>
            </a:pPr>
            <a:r>
              <a:rPr lang="en-US" sz="4000" dirty="0"/>
              <a:t>Mike and Becky McNamee, founders of Bold Destiny.</a:t>
            </a:r>
            <a:endParaRPr lang="en-US" altLang="en-US" sz="6600" dirty="0"/>
          </a:p>
        </p:txBody>
      </p:sp>
      <p:pic>
        <p:nvPicPr>
          <p:cNvPr id="1026" name="Picture 2">
            <a:extLst>
              <a:ext uri="{FF2B5EF4-FFF2-40B4-BE49-F238E27FC236}">
                <a16:creationId xmlns:a16="http://schemas.microsoft.com/office/drawing/2014/main" id="{B613C607-EBC8-A608-849F-E6E196B9082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00400" y="0"/>
            <a:ext cx="59436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1664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F87FD9EA-DFD2-0FF7-3763-A96AE0D70A25}"/>
              </a:ext>
            </a:extLst>
          </p:cNvPr>
          <p:cNvPicPr>
            <a:picLocks noChangeAspect="1"/>
          </p:cNvPicPr>
          <p:nvPr/>
        </p:nvPicPr>
        <p:blipFill>
          <a:blip r:embed="rId3"/>
          <a:stretch>
            <a:fillRect/>
          </a:stretch>
        </p:blipFill>
        <p:spPr>
          <a:xfrm>
            <a:off x="392358" y="0"/>
            <a:ext cx="8359283" cy="5143500"/>
          </a:xfrm>
          <a:prstGeom prst="rect">
            <a:avLst/>
          </a:prstGeom>
        </p:spPr>
      </p:pic>
    </p:spTree>
    <p:extLst>
      <p:ext uri="{BB962C8B-B14F-4D97-AF65-F5344CB8AC3E}">
        <p14:creationId xmlns:p14="http://schemas.microsoft.com/office/powerpoint/2010/main" val="193215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lnSpcReduction="10000"/>
          </a:bodyPr>
          <a:lstStyle/>
          <a:p>
            <a:pPr algn="l">
              <a:lnSpc>
                <a:spcPct val="90000"/>
              </a:lnSpc>
            </a:pPr>
            <a:r>
              <a:rPr lang="en-US" altLang="en-US" sz="4000" dirty="0"/>
              <a:t>LEGACY OF FAITH  is an uplifting, one-of-a-kind retreat for Grandparent Couples desiring generational impact and a spiritual heritage that outlives them.</a:t>
            </a:r>
          </a:p>
          <a:p>
            <a:pPr algn="l">
              <a:lnSpc>
                <a:spcPct val="90000"/>
              </a:lnSpc>
            </a:pPr>
            <a:r>
              <a:rPr lang="en-US" altLang="en-US" sz="4000" dirty="0"/>
              <a:t>These retreats are being held at the beautiful Glen Eyrie Conference Center in Colorado Springs.</a:t>
            </a:r>
          </a:p>
          <a:p>
            <a:pPr algn="l">
              <a:lnSpc>
                <a:spcPct val="90000"/>
              </a:lnSpc>
            </a:pPr>
            <a:r>
              <a:rPr lang="en-US" altLang="en-US" sz="3600" dirty="0"/>
              <a:t>https://bolddestiny.com/</a:t>
            </a:r>
          </a:p>
          <a:p>
            <a:pPr algn="l">
              <a:lnSpc>
                <a:spcPct val="90000"/>
              </a:lnSpc>
            </a:pPr>
            <a:endParaRPr lang="en-US" altLang="en-US" sz="4000" dirty="0"/>
          </a:p>
        </p:txBody>
      </p:sp>
    </p:spTree>
    <p:extLst>
      <p:ext uri="{BB962C8B-B14F-4D97-AF65-F5344CB8AC3E}">
        <p14:creationId xmlns:p14="http://schemas.microsoft.com/office/powerpoint/2010/main" val="28953464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fontScale="92500"/>
          </a:bodyPr>
          <a:lstStyle/>
          <a:p>
            <a:pPr algn="l">
              <a:lnSpc>
                <a:spcPct val="90000"/>
              </a:lnSpc>
            </a:pPr>
            <a:r>
              <a:rPr lang="en-US" altLang="en-US" sz="4000" dirty="0"/>
              <a:t>We will address potential threats and barriers to building your Legacy of Faith, such as…prodigal children/grandchildren, resistance to God, long-distance grandparenting, complex family dynamics, past regrets, and cross-generational communication.</a:t>
            </a:r>
          </a:p>
        </p:txBody>
      </p:sp>
    </p:spTree>
    <p:extLst>
      <p:ext uri="{BB962C8B-B14F-4D97-AF65-F5344CB8AC3E}">
        <p14:creationId xmlns:p14="http://schemas.microsoft.com/office/powerpoint/2010/main" val="34333748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A9222349-695D-179A-0CDD-424BBDC8E0AF}"/>
              </a:ext>
            </a:extLst>
          </p:cNvPr>
          <p:cNvPicPr>
            <a:picLocks noChangeAspect="1"/>
          </p:cNvPicPr>
          <p:nvPr/>
        </p:nvPicPr>
        <p:blipFill>
          <a:blip r:embed="rId3"/>
          <a:stretch>
            <a:fillRect/>
          </a:stretch>
        </p:blipFill>
        <p:spPr>
          <a:xfrm>
            <a:off x="2918732" y="0"/>
            <a:ext cx="3306535" cy="5143500"/>
          </a:xfrm>
          <a:prstGeom prst="rect">
            <a:avLst/>
          </a:prstGeom>
        </p:spPr>
      </p:pic>
    </p:spTree>
    <p:extLst>
      <p:ext uri="{BB962C8B-B14F-4D97-AF65-F5344CB8AC3E}">
        <p14:creationId xmlns:p14="http://schemas.microsoft.com/office/powerpoint/2010/main" val="27927411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458200" cy="4648200"/>
          </a:xfrm>
        </p:spPr>
        <p:txBody>
          <a:bodyPr/>
          <a:lstStyle/>
          <a:p>
            <a:pPr algn="l">
              <a:lnSpc>
                <a:spcPct val="90000"/>
              </a:lnSpc>
            </a:pPr>
            <a:r>
              <a:rPr lang="en-US" altLang="en-US" sz="4000" dirty="0"/>
              <a:t> </a:t>
            </a:r>
          </a:p>
        </p:txBody>
      </p:sp>
      <p:pic>
        <p:nvPicPr>
          <p:cNvPr id="5" name="Picture 4">
            <a:extLst>
              <a:ext uri="{FF2B5EF4-FFF2-40B4-BE49-F238E27FC236}">
                <a16:creationId xmlns:a16="http://schemas.microsoft.com/office/drawing/2014/main" id="{032C4E7D-32A9-F01C-5C6D-FCC14DA89EA1}"/>
              </a:ext>
            </a:extLst>
          </p:cNvPr>
          <p:cNvPicPr>
            <a:picLocks noChangeAspect="1"/>
          </p:cNvPicPr>
          <p:nvPr/>
        </p:nvPicPr>
        <p:blipFill>
          <a:blip r:embed="rId3"/>
          <a:stretch>
            <a:fillRect/>
          </a:stretch>
        </p:blipFill>
        <p:spPr>
          <a:xfrm>
            <a:off x="2905953" y="0"/>
            <a:ext cx="3332093" cy="5143500"/>
          </a:xfrm>
          <a:prstGeom prst="rect">
            <a:avLst/>
          </a:prstGeom>
        </p:spPr>
      </p:pic>
    </p:spTree>
    <p:extLst>
      <p:ext uri="{BB962C8B-B14F-4D97-AF65-F5344CB8AC3E}">
        <p14:creationId xmlns:p14="http://schemas.microsoft.com/office/powerpoint/2010/main" val="3174624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4582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15BCB702-77D1-519D-0E86-8C2EAD8BF730}"/>
              </a:ext>
            </a:extLst>
          </p:cNvPr>
          <p:cNvPicPr>
            <a:picLocks noChangeAspect="1"/>
          </p:cNvPicPr>
          <p:nvPr/>
        </p:nvPicPr>
        <p:blipFill>
          <a:blip r:embed="rId3"/>
          <a:stretch>
            <a:fillRect/>
          </a:stretch>
        </p:blipFill>
        <p:spPr>
          <a:xfrm>
            <a:off x="2940386" y="0"/>
            <a:ext cx="3263227" cy="5143500"/>
          </a:xfrm>
          <a:prstGeom prst="rect">
            <a:avLst/>
          </a:prstGeom>
        </p:spPr>
      </p:pic>
    </p:spTree>
    <p:extLst>
      <p:ext uri="{BB962C8B-B14F-4D97-AF65-F5344CB8AC3E}">
        <p14:creationId xmlns:p14="http://schemas.microsoft.com/office/powerpoint/2010/main" val="2542390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a:t> </a:t>
            </a:r>
            <a:endParaRPr lang="en-US" altLang="en-US" sz="4000" dirty="0"/>
          </a:p>
        </p:txBody>
      </p:sp>
      <p:pic>
        <p:nvPicPr>
          <p:cNvPr id="3" name="Picture 2">
            <a:extLst>
              <a:ext uri="{FF2B5EF4-FFF2-40B4-BE49-F238E27FC236}">
                <a16:creationId xmlns:a16="http://schemas.microsoft.com/office/drawing/2014/main" id="{C1351E50-27C3-C66F-D4BA-2702B8FA409C}"/>
              </a:ext>
            </a:extLst>
          </p:cNvPr>
          <p:cNvPicPr>
            <a:picLocks noChangeAspect="1"/>
          </p:cNvPicPr>
          <p:nvPr/>
        </p:nvPicPr>
        <p:blipFill>
          <a:blip r:embed="rId3"/>
          <a:stretch>
            <a:fillRect/>
          </a:stretch>
        </p:blipFill>
        <p:spPr>
          <a:xfrm>
            <a:off x="2721494" y="0"/>
            <a:ext cx="3701012" cy="5143500"/>
          </a:xfrm>
          <a:prstGeom prst="rect">
            <a:avLst/>
          </a:prstGeom>
        </p:spPr>
      </p:pic>
    </p:spTree>
    <p:extLst>
      <p:ext uri="{BB962C8B-B14F-4D97-AF65-F5344CB8AC3E}">
        <p14:creationId xmlns:p14="http://schemas.microsoft.com/office/powerpoint/2010/main" val="15823382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476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CDF766C7-FD60-297C-6A24-1FBA806CB6B7}"/>
              </a:ext>
            </a:extLst>
          </p:cNvPr>
          <p:cNvPicPr>
            <a:picLocks noChangeAspect="1"/>
          </p:cNvPicPr>
          <p:nvPr/>
        </p:nvPicPr>
        <p:blipFill>
          <a:blip r:embed="rId3"/>
          <a:stretch>
            <a:fillRect/>
          </a:stretch>
        </p:blipFill>
        <p:spPr>
          <a:xfrm>
            <a:off x="838200" y="13518"/>
            <a:ext cx="7543800" cy="5168671"/>
          </a:xfrm>
          <a:prstGeom prst="rect">
            <a:avLst/>
          </a:prstGeom>
        </p:spPr>
      </p:pic>
      <p:sp>
        <p:nvSpPr>
          <p:cNvPr id="2" name="TextBox 1">
            <a:extLst>
              <a:ext uri="{FF2B5EF4-FFF2-40B4-BE49-F238E27FC236}">
                <a16:creationId xmlns:a16="http://schemas.microsoft.com/office/drawing/2014/main" id="{B3944A20-3449-F69F-5CA5-C5FC1B69AADA}"/>
              </a:ext>
            </a:extLst>
          </p:cNvPr>
          <p:cNvSpPr txBox="1"/>
          <p:nvPr/>
        </p:nvSpPr>
        <p:spPr>
          <a:xfrm>
            <a:off x="4038600" y="590550"/>
            <a:ext cx="1676400" cy="70788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510029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endParaRPr lang="en-US" altLang="en-US" sz="4000" dirty="0"/>
          </a:p>
        </p:txBody>
      </p:sp>
      <p:pic>
        <p:nvPicPr>
          <p:cNvPr id="3" name="Picture 2">
            <a:extLst>
              <a:ext uri="{FF2B5EF4-FFF2-40B4-BE49-F238E27FC236}">
                <a16:creationId xmlns:a16="http://schemas.microsoft.com/office/drawing/2014/main" id="{51E91E15-6894-2C4E-4271-2D82F47901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E0396234-FD75-0EDD-565C-C7F9B90FB8E4}"/>
              </a:ext>
            </a:extLst>
          </p:cNvPr>
          <p:cNvSpPr txBox="1"/>
          <p:nvPr/>
        </p:nvSpPr>
        <p:spPr>
          <a:xfrm>
            <a:off x="240429" y="190500"/>
            <a:ext cx="8663141" cy="3170099"/>
          </a:xfrm>
          <a:prstGeom prst="rect">
            <a:avLst/>
          </a:prstGeom>
          <a:noFill/>
        </p:spPr>
        <p:txBody>
          <a:bodyPr wrap="none" rtlCol="0">
            <a:spAutoFit/>
          </a:bodyPr>
          <a:lstStyle/>
          <a:p>
            <a:pPr algn="l"/>
            <a:r>
              <a:rPr lang="en-US" u="sng" dirty="0">
                <a:solidFill>
                  <a:srgbClr val="FFFF66"/>
                </a:solidFill>
                <a:latin typeface="+mn-lt"/>
                <a:cs typeface="+mn-cs"/>
              </a:rPr>
              <a:t>G-d of Avraham, </a:t>
            </a:r>
            <a:r>
              <a:rPr lang="en-US" u="sng" dirty="0" err="1">
                <a:solidFill>
                  <a:srgbClr val="FFFF66"/>
                </a:solidFill>
                <a:latin typeface="+mn-lt"/>
                <a:cs typeface="+mn-cs"/>
              </a:rPr>
              <a:t>Yitskhak</a:t>
            </a:r>
            <a:r>
              <a:rPr lang="en-US" u="sng" dirty="0">
                <a:solidFill>
                  <a:srgbClr val="FFFF66"/>
                </a:solidFill>
                <a:latin typeface="+mn-lt"/>
                <a:cs typeface="+mn-cs"/>
              </a:rPr>
              <a:t>, Yaakov </a:t>
            </a:r>
          </a:p>
          <a:p>
            <a:pPr algn="l"/>
            <a:r>
              <a:rPr lang="en-US" u="sng" dirty="0">
                <a:solidFill>
                  <a:srgbClr val="FFFF66"/>
                </a:solidFill>
                <a:latin typeface="+mn-lt"/>
                <a:cs typeface="+mn-cs"/>
              </a:rPr>
              <a:t>and the Errant</a:t>
            </a:r>
          </a:p>
          <a:p>
            <a:pPr marL="461963" indent="-461963" algn="l">
              <a:buFont typeface="+mj-lt"/>
              <a:buAutoNum type="arabicPeriod"/>
            </a:pPr>
            <a:r>
              <a:rPr lang="en-US" dirty="0"/>
              <a:t>The </a:t>
            </a:r>
            <a:r>
              <a:rPr lang="en-US" u="sng" dirty="0">
                <a:solidFill>
                  <a:srgbClr val="FFFF66"/>
                </a:solidFill>
                <a:latin typeface="+mn-lt"/>
                <a:cs typeface="+mn-cs"/>
              </a:rPr>
              <a:t>model</a:t>
            </a:r>
          </a:p>
          <a:p>
            <a:pPr marL="461963" indent="-461963" algn="l">
              <a:buFont typeface="+mj-lt"/>
              <a:buAutoNum type="arabicPeriod"/>
            </a:pPr>
            <a:r>
              <a:rPr lang="en-US" dirty="0"/>
              <a:t>The errant ones misdirected</a:t>
            </a:r>
          </a:p>
          <a:p>
            <a:pPr marL="461963" indent="-461963" algn="l">
              <a:buFont typeface="+mj-lt"/>
              <a:buAutoNum type="arabicPeriod"/>
            </a:pPr>
            <a:r>
              <a:rPr lang="en-US" dirty="0"/>
              <a:t>The resources for mitigation</a:t>
            </a:r>
          </a:p>
        </p:txBody>
      </p:sp>
    </p:spTree>
    <p:extLst>
      <p:ext uri="{BB962C8B-B14F-4D97-AF65-F5344CB8AC3E}">
        <p14:creationId xmlns:p14="http://schemas.microsoft.com/office/powerpoint/2010/main" val="22031101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lstStyle/>
          <a:p>
            <a:pPr algn="l"/>
            <a:r>
              <a:rPr lang="en-US" dirty="0">
                <a:cs typeface="David" panose="020E0502060401010101" pitchFamily="34" charset="-79"/>
              </a:rPr>
              <a:t>Rise up, shine forth, </a:t>
            </a:r>
          </a:p>
          <a:p>
            <a:pPr algn="l"/>
            <a:r>
              <a:rPr lang="en-US" dirty="0">
                <a:cs typeface="David" panose="020E0502060401010101" pitchFamily="34" charset="-79"/>
              </a:rPr>
              <a:t>For, your Light has come.</a:t>
            </a:r>
          </a:p>
          <a:p>
            <a:pPr algn="l"/>
            <a:r>
              <a:rPr lang="en-US" dirty="0" err="1">
                <a:cs typeface="David" panose="020E0502060401010101" pitchFamily="34" charset="-79"/>
              </a:rPr>
              <a:t>She</a:t>
            </a:r>
            <a:r>
              <a:rPr lang="en-US" u="sng" dirty="0" err="1">
                <a:cs typeface="David" panose="020E0502060401010101" pitchFamily="34" charset="-79"/>
              </a:rPr>
              <a:t>khi</a:t>
            </a:r>
            <a:r>
              <a:rPr lang="en-US" dirty="0" err="1">
                <a:cs typeface="David" panose="020E0502060401010101" pitchFamily="34" charset="-79"/>
              </a:rPr>
              <a:t>nah</a:t>
            </a:r>
            <a:r>
              <a:rPr lang="en-US" dirty="0">
                <a:cs typeface="David" panose="020E0502060401010101" pitchFamily="34" charset="-79"/>
              </a:rPr>
              <a:t> of </a:t>
            </a:r>
            <a:r>
              <a:rPr lang="en-US" u="sng" dirty="0">
                <a:cs typeface="David" panose="020E0502060401010101" pitchFamily="34" charset="-79"/>
              </a:rPr>
              <a:t>Mes</a:t>
            </a:r>
            <a:r>
              <a:rPr lang="en-US" dirty="0">
                <a:cs typeface="David" panose="020E0502060401010101" pitchFamily="34" charset="-79"/>
              </a:rPr>
              <a:t>siah in splendor has dawned. </a:t>
            </a:r>
          </a:p>
          <a:p>
            <a:pPr algn="l"/>
            <a:endParaRPr lang="en-US" dirty="0">
              <a:cs typeface="David" panose="020E0502060401010101" pitchFamily="34" charset="-79"/>
            </a:endParaRPr>
          </a:p>
          <a:p>
            <a:pPr algn="l"/>
            <a:endParaRPr lang="he-IL" i="0" dirty="0">
              <a:effectLst/>
              <a:cs typeface="David" panose="020E0502060401010101" pitchFamily="34" charset="-79"/>
            </a:endParaRPr>
          </a:p>
          <a:p>
            <a:pPr algn="l"/>
            <a:endParaRPr lang="en-US" dirty="0"/>
          </a:p>
        </p:txBody>
      </p:sp>
    </p:spTree>
    <p:extLst>
      <p:ext uri="{BB962C8B-B14F-4D97-AF65-F5344CB8AC3E}">
        <p14:creationId xmlns:p14="http://schemas.microsoft.com/office/powerpoint/2010/main" val="10941556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lstStyle/>
          <a:p>
            <a:pPr algn="l"/>
            <a:r>
              <a:rPr lang="en-US" dirty="0">
                <a:cs typeface="David" panose="020E0502060401010101" pitchFamily="34" charset="-79"/>
              </a:rPr>
              <a:t>See how darkness covers the earth</a:t>
            </a:r>
          </a:p>
          <a:p>
            <a:pPr algn="l"/>
            <a:r>
              <a:rPr lang="en-US" dirty="0">
                <a:cs typeface="David" panose="020E0502060401010101" pitchFamily="34" charset="-79"/>
              </a:rPr>
              <a:t>And the nations in depth of night</a:t>
            </a:r>
            <a:endParaRPr lang="he-IL" b="1" i="0" dirty="0">
              <a:effectLst/>
              <a:latin typeface="David" panose="020E0502060401010101" pitchFamily="34" charset="-79"/>
              <a:cs typeface="David" panose="020E0502060401010101" pitchFamily="34" charset="-79"/>
            </a:endParaRPr>
          </a:p>
          <a:p>
            <a:pPr algn="l"/>
            <a:r>
              <a:rPr lang="en-US" dirty="0">
                <a:cs typeface="David" panose="020E0502060401010101" pitchFamily="34" charset="-79"/>
              </a:rPr>
              <a:t>But </a:t>
            </a:r>
            <a:r>
              <a:rPr lang="en-US" cap="small" dirty="0">
                <a:cs typeface="David" panose="020E0502060401010101" pitchFamily="34" charset="-79"/>
              </a:rPr>
              <a:t>Adoni </a:t>
            </a:r>
            <a:r>
              <a:rPr lang="en-US" dirty="0">
                <a:cs typeface="David" panose="020E0502060401010101" pitchFamily="34" charset="-79"/>
              </a:rPr>
              <a:t>in splendor will dawn on you.</a:t>
            </a:r>
            <a:endParaRPr lang="he-IL" b="1" i="0" dirty="0">
              <a:effectLst/>
              <a:latin typeface="David" panose="020E0502060401010101" pitchFamily="34" charset="-79"/>
              <a:cs typeface="David" panose="020E0502060401010101" pitchFamily="34" charset="-79"/>
            </a:endParaRPr>
          </a:p>
          <a:p>
            <a:pPr algn="l"/>
            <a:r>
              <a:rPr lang="en-US" dirty="0">
                <a:cs typeface="David" panose="020E0502060401010101" pitchFamily="34" charset="-79"/>
              </a:rPr>
              <a:t>And His glory, and His glory on you will appear.</a:t>
            </a:r>
          </a:p>
          <a:p>
            <a:pPr algn="l"/>
            <a:endParaRPr lang="en-US" b="1" dirty="0"/>
          </a:p>
        </p:txBody>
      </p:sp>
    </p:spTree>
    <p:extLst>
      <p:ext uri="{BB962C8B-B14F-4D97-AF65-F5344CB8AC3E}">
        <p14:creationId xmlns:p14="http://schemas.microsoft.com/office/powerpoint/2010/main" val="37187615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normAutofit lnSpcReduction="10000"/>
          </a:bodyPr>
          <a:lstStyle/>
          <a:p>
            <a:pPr algn="l"/>
            <a:r>
              <a:rPr lang="en-US" dirty="0">
                <a:cs typeface="David" panose="020E0502060401010101" pitchFamily="34" charset="-79"/>
              </a:rPr>
              <a:t>No more will violence sound in your land</a:t>
            </a:r>
          </a:p>
          <a:p>
            <a:pPr algn="l"/>
            <a:r>
              <a:rPr lang="en-US" dirty="0">
                <a:cs typeface="David" panose="020E0502060401010101" pitchFamily="34" charset="-79"/>
              </a:rPr>
              <a:t>Blasts nor looting on your grounds</a:t>
            </a:r>
          </a:p>
          <a:p>
            <a:pPr algn="l"/>
            <a:r>
              <a:rPr lang="en-US" dirty="0">
                <a:cs typeface="David" panose="020E0502060401010101" pitchFamily="34" charset="-79"/>
              </a:rPr>
              <a:t>You will call your walls salvation</a:t>
            </a:r>
          </a:p>
          <a:p>
            <a:pPr algn="l"/>
            <a:r>
              <a:rPr lang="en-US" dirty="0">
                <a:cs typeface="David" panose="020E0502060401010101" pitchFamily="34" charset="-79"/>
              </a:rPr>
              <a:t>And your gates, and your gates</a:t>
            </a:r>
          </a:p>
          <a:p>
            <a:pPr algn="l"/>
            <a:r>
              <a:rPr lang="en-US" dirty="0">
                <a:cs typeface="David" panose="020E0502060401010101" pitchFamily="34" charset="-79"/>
              </a:rPr>
              <a:t>Praise will declare. </a:t>
            </a:r>
          </a:p>
          <a:p>
            <a:pPr algn="l"/>
            <a:endParaRPr lang="en-US" dirty="0"/>
          </a:p>
        </p:txBody>
      </p:sp>
    </p:spTree>
    <p:extLst>
      <p:ext uri="{BB962C8B-B14F-4D97-AF65-F5344CB8AC3E}">
        <p14:creationId xmlns:p14="http://schemas.microsoft.com/office/powerpoint/2010/main" val="34907882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normAutofit fontScale="92500"/>
          </a:bodyPr>
          <a:lstStyle/>
          <a:p>
            <a:pPr algn="l"/>
            <a:r>
              <a:rPr lang="en-US" dirty="0">
                <a:cs typeface="David" panose="020E0502060401010101" pitchFamily="34" charset="-79"/>
              </a:rPr>
              <a:t>The smallest one will become like a thousand</a:t>
            </a:r>
          </a:p>
          <a:p>
            <a:pPr algn="l"/>
            <a:r>
              <a:rPr lang="en-US" dirty="0">
                <a:cs typeface="David" panose="020E0502060401010101" pitchFamily="34" charset="-79"/>
              </a:rPr>
              <a:t>And the least like a nation of might.</a:t>
            </a:r>
          </a:p>
          <a:p>
            <a:pPr algn="l"/>
            <a:r>
              <a:rPr lang="en-US" dirty="0">
                <a:cs typeface="David" panose="020E0502060401010101" pitchFamily="34" charset="-79"/>
              </a:rPr>
              <a:t>I’m </a:t>
            </a:r>
            <a:r>
              <a:rPr lang="en-US" cap="small" dirty="0">
                <a:cs typeface="David" panose="020E0502060401010101" pitchFamily="34" charset="-79"/>
              </a:rPr>
              <a:t>Adoni</a:t>
            </a:r>
            <a:r>
              <a:rPr lang="en-US" dirty="0">
                <a:cs typeface="David" panose="020E0502060401010101" pitchFamily="34" charset="-79"/>
              </a:rPr>
              <a:t>, in its time I’ll accelerate.</a:t>
            </a:r>
          </a:p>
          <a:p>
            <a:pPr algn="l"/>
            <a:r>
              <a:rPr lang="en-US" dirty="0">
                <a:cs typeface="David" panose="020E0502060401010101" pitchFamily="34" charset="-79"/>
              </a:rPr>
              <a:t>In its time, in its time </a:t>
            </a:r>
          </a:p>
          <a:p>
            <a:pPr algn="l"/>
            <a:r>
              <a:rPr lang="en-US" dirty="0">
                <a:cs typeface="David" panose="020E0502060401010101" pitchFamily="34" charset="-79"/>
              </a:rPr>
              <a:t>I’ll accelerate.</a:t>
            </a:r>
            <a:endParaRPr lang="he-IL" b="1" i="0" dirty="0">
              <a:effectLst/>
              <a:latin typeface="David" panose="020E0502060401010101" pitchFamily="34" charset="-79"/>
              <a:cs typeface="David" panose="020E0502060401010101" pitchFamily="34" charset="-79"/>
            </a:endParaRPr>
          </a:p>
          <a:p>
            <a:pPr algn="l"/>
            <a:endParaRPr lang="en-US" dirty="0"/>
          </a:p>
        </p:txBody>
      </p:sp>
    </p:spTree>
    <p:extLst>
      <p:ext uri="{BB962C8B-B14F-4D97-AF65-F5344CB8AC3E}">
        <p14:creationId xmlns:p14="http://schemas.microsoft.com/office/powerpoint/2010/main" val="35440874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lstStyle/>
          <a:p>
            <a:pPr algn="l"/>
            <a:r>
              <a:rPr lang="en-US" dirty="0">
                <a:cs typeface="David" panose="020E0502060401010101" pitchFamily="34" charset="-79"/>
              </a:rPr>
              <a:t>Lift your eyes round about, and see them all</a:t>
            </a:r>
          </a:p>
          <a:p>
            <a:pPr algn="l"/>
            <a:r>
              <a:rPr lang="en-US" dirty="0">
                <a:cs typeface="David" panose="020E0502060401010101" pitchFamily="34" charset="-79"/>
              </a:rPr>
              <a:t>Gathered to you your sons come from very far away.</a:t>
            </a:r>
            <a:endParaRPr lang="he-IL" b="1" i="0" dirty="0">
              <a:effectLst/>
              <a:latin typeface="David" panose="020E0502060401010101" pitchFamily="34" charset="-79"/>
              <a:cs typeface="David" panose="020E0502060401010101" pitchFamily="34" charset="-79"/>
            </a:endParaRPr>
          </a:p>
          <a:p>
            <a:pPr algn="l"/>
            <a:r>
              <a:rPr lang="en-US" dirty="0">
                <a:cs typeface="David" panose="020E0502060401010101" pitchFamily="34" charset="-79"/>
              </a:rPr>
              <a:t>	</a:t>
            </a:r>
          </a:p>
          <a:p>
            <a:pPr algn="l"/>
            <a:endParaRPr lang="en-US" dirty="0"/>
          </a:p>
        </p:txBody>
      </p:sp>
    </p:spTree>
    <p:extLst>
      <p:ext uri="{BB962C8B-B14F-4D97-AF65-F5344CB8AC3E}">
        <p14:creationId xmlns:p14="http://schemas.microsoft.com/office/powerpoint/2010/main" val="33068976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normAutofit/>
          </a:bodyPr>
          <a:lstStyle/>
          <a:p>
            <a:pPr algn="r" rtl="1"/>
            <a:r>
              <a:rPr lang="he-IL" b="1" i="0" dirty="0">
                <a:effectLst/>
                <a:latin typeface="David" panose="020E0502060401010101" pitchFamily="34" charset="-79"/>
                <a:cs typeface="David" panose="020E0502060401010101" pitchFamily="34" charset="-79"/>
              </a:rPr>
              <a:t>שְׂאִֽי־סָבִיב עֵינַיִךְ וּרְאִי כֻּלָּם</a:t>
            </a:r>
            <a:endParaRPr lang="en-US" b="1" i="0" dirty="0">
              <a:effectLst/>
              <a:latin typeface="David" panose="020E0502060401010101" pitchFamily="34" charset="-79"/>
              <a:cs typeface="David" panose="020E0502060401010101" pitchFamily="34" charset="-79"/>
            </a:endParaRPr>
          </a:p>
          <a:p>
            <a:pPr algn="l"/>
            <a:r>
              <a:rPr lang="en-US" i="1" dirty="0" err="1">
                <a:cs typeface="David" panose="020E0502060401010101" pitchFamily="34" charset="-79"/>
              </a:rPr>
              <a:t>S’ee</a:t>
            </a:r>
            <a:r>
              <a:rPr lang="en-US" i="1" dirty="0">
                <a:cs typeface="David" panose="020E0502060401010101" pitchFamily="34" charset="-79"/>
              </a:rPr>
              <a:t> </a:t>
            </a:r>
            <a:r>
              <a:rPr lang="en-US" i="1" dirty="0" err="1">
                <a:cs typeface="David" panose="020E0502060401010101" pitchFamily="34" charset="-79"/>
              </a:rPr>
              <a:t>saviv</a:t>
            </a:r>
            <a:r>
              <a:rPr lang="en-US" i="1" dirty="0">
                <a:cs typeface="David" panose="020E0502060401010101" pitchFamily="34" charset="-79"/>
              </a:rPr>
              <a:t> e-</a:t>
            </a:r>
            <a:r>
              <a:rPr lang="en-US" i="1" dirty="0" err="1">
                <a:cs typeface="David" panose="020E0502060401010101" pitchFamily="34" charset="-79"/>
              </a:rPr>
              <a:t>ni</a:t>
            </a:r>
            <a:r>
              <a:rPr lang="en-US" i="1" dirty="0">
                <a:cs typeface="David" panose="020E0502060401010101" pitchFamily="34" charset="-79"/>
              </a:rPr>
              <a:t>-</a:t>
            </a:r>
            <a:r>
              <a:rPr lang="en-US" i="1" dirty="0" err="1">
                <a:cs typeface="David" panose="020E0502060401010101" pitchFamily="34" charset="-79"/>
              </a:rPr>
              <a:t>ikh</a:t>
            </a:r>
            <a:r>
              <a:rPr lang="en-US" i="1" dirty="0">
                <a:cs typeface="David" panose="020E0502060401010101" pitchFamily="34" charset="-79"/>
              </a:rPr>
              <a:t> </a:t>
            </a:r>
            <a:r>
              <a:rPr lang="en-US" i="1" dirty="0" err="1">
                <a:cs typeface="David" panose="020E0502060401010101" pitchFamily="34" charset="-79"/>
              </a:rPr>
              <a:t>ur’ee</a:t>
            </a:r>
            <a:r>
              <a:rPr lang="en-US" i="1" dirty="0">
                <a:cs typeface="David" panose="020E0502060401010101" pitchFamily="34" charset="-79"/>
              </a:rPr>
              <a:t> </a:t>
            </a:r>
            <a:r>
              <a:rPr lang="en-US" i="1" dirty="0" err="1">
                <a:cs typeface="David" panose="020E0502060401010101" pitchFamily="34" charset="-79"/>
              </a:rPr>
              <a:t>kulam</a:t>
            </a:r>
            <a:endParaRPr lang="en-US" i="1" dirty="0">
              <a:cs typeface="David" panose="020E0502060401010101" pitchFamily="34" charset="-79"/>
            </a:endParaRPr>
          </a:p>
          <a:p>
            <a:pPr algn="l"/>
            <a:endParaRPr lang="en-US" dirty="0">
              <a:cs typeface="David" panose="020E0502060401010101" pitchFamily="34" charset="-79"/>
            </a:endParaRPr>
          </a:p>
          <a:p>
            <a:pPr algn="l"/>
            <a:r>
              <a:rPr lang="en-US" dirty="0">
                <a:cs typeface="David" panose="020E0502060401010101" pitchFamily="34" charset="-79"/>
              </a:rPr>
              <a:t>Lift your eyes round about, and see them all	</a:t>
            </a:r>
          </a:p>
          <a:p>
            <a:pPr algn="l"/>
            <a:endParaRPr lang="he-IL" b="1" i="0" dirty="0">
              <a:effectLst/>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663972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19117F-278B-4177-8414-A645240D41E7}"/>
              </a:ext>
            </a:extLst>
          </p:cNvPr>
          <p:cNvSpPr>
            <a:spLocks noGrp="1"/>
          </p:cNvSpPr>
          <p:nvPr>
            <p:ph type="subTitle" idx="1"/>
          </p:nvPr>
        </p:nvSpPr>
        <p:spPr>
          <a:xfrm>
            <a:off x="457200" y="209550"/>
            <a:ext cx="8305800" cy="4724401"/>
          </a:xfrm>
        </p:spPr>
        <p:txBody>
          <a:bodyPr>
            <a:normAutofit/>
          </a:bodyPr>
          <a:lstStyle/>
          <a:p>
            <a:pPr algn="r" rtl="1"/>
            <a:r>
              <a:rPr lang="he-IL" b="1" i="0" dirty="0">
                <a:effectLst/>
                <a:latin typeface="David" panose="020E0502060401010101" pitchFamily="34" charset="-79"/>
                <a:cs typeface="David" panose="020E0502060401010101" pitchFamily="34" charset="-79"/>
              </a:rPr>
              <a:t>נִקְבְּצוּ בָֽאוּ־לָךְ בָּנַיִךְ מֵֽרָחוֹק</a:t>
            </a:r>
            <a:endParaRPr lang="en-US" b="1" i="0" dirty="0">
              <a:effectLst/>
              <a:latin typeface="David" panose="020E0502060401010101" pitchFamily="34" charset="-79"/>
              <a:cs typeface="David" panose="020E0502060401010101" pitchFamily="34" charset="-79"/>
            </a:endParaRPr>
          </a:p>
          <a:p>
            <a:pPr algn="l"/>
            <a:r>
              <a:rPr lang="en-US" i="1" dirty="0" err="1">
                <a:cs typeface="David" panose="020E0502060401010101" pitchFamily="34" charset="-79"/>
              </a:rPr>
              <a:t>Nikbitsu</a:t>
            </a:r>
            <a:r>
              <a:rPr lang="en-US" i="1" dirty="0">
                <a:cs typeface="David" panose="020E0502060401010101" pitchFamily="34" charset="-79"/>
              </a:rPr>
              <a:t> </a:t>
            </a:r>
            <a:r>
              <a:rPr lang="en-US" i="1" dirty="0" err="1">
                <a:cs typeface="David" panose="020E0502060401010101" pitchFamily="34" charset="-79"/>
              </a:rPr>
              <a:t>va</a:t>
            </a:r>
            <a:r>
              <a:rPr lang="en-US" i="1" dirty="0">
                <a:cs typeface="David" panose="020E0502060401010101" pitchFamily="34" charset="-79"/>
              </a:rPr>
              <a:t>-u lakh </a:t>
            </a:r>
            <a:r>
              <a:rPr lang="en-US" i="1" dirty="0" err="1">
                <a:cs typeface="David" panose="020E0502060401010101" pitchFamily="34" charset="-79"/>
              </a:rPr>
              <a:t>banayikh</a:t>
            </a:r>
            <a:r>
              <a:rPr lang="en-US" i="1" dirty="0">
                <a:cs typeface="David" panose="020E0502060401010101" pitchFamily="34" charset="-79"/>
              </a:rPr>
              <a:t> </a:t>
            </a:r>
            <a:r>
              <a:rPr lang="en-US" i="1" dirty="0" err="1">
                <a:cs typeface="David" panose="020E0502060401010101" pitchFamily="34" charset="-79"/>
              </a:rPr>
              <a:t>merakhok</a:t>
            </a:r>
            <a:endParaRPr lang="en-US" i="1" dirty="0">
              <a:cs typeface="David" panose="020E0502060401010101" pitchFamily="34" charset="-79"/>
            </a:endParaRPr>
          </a:p>
          <a:p>
            <a:pPr algn="l"/>
            <a:endParaRPr lang="en-US" dirty="0">
              <a:cs typeface="David" panose="020E0502060401010101" pitchFamily="34" charset="-79"/>
            </a:endParaRPr>
          </a:p>
          <a:p>
            <a:pPr algn="l"/>
            <a:r>
              <a:rPr lang="en-US" dirty="0">
                <a:cs typeface="David" panose="020E0502060401010101" pitchFamily="34" charset="-79"/>
              </a:rPr>
              <a:t>Gathered to you, your sons come, from very far away.</a:t>
            </a:r>
            <a:endParaRPr lang="he-IL" b="1" i="0" dirty="0">
              <a:effectLst/>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42694969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3422249" cy="4648200"/>
          </a:xfrm>
        </p:spPr>
        <p:txBody>
          <a:bodyPr/>
          <a:lstStyle/>
          <a:p>
            <a:pPr algn="l">
              <a:lnSpc>
                <a:spcPct val="90000"/>
              </a:lnSpc>
            </a:pPr>
            <a:r>
              <a:rPr lang="en-US" altLang="en-US" sz="4000" dirty="0"/>
              <a:t>In 2023 we took in $699 &amp; paid $2k- supplement $1,301</a:t>
            </a:r>
          </a:p>
          <a:p>
            <a:pPr algn="l">
              <a:lnSpc>
                <a:spcPct val="90000"/>
              </a:lnSpc>
            </a:pPr>
            <a:r>
              <a:rPr lang="en-US" altLang="en-US" sz="4000" dirty="0"/>
              <a:t>This year we took in $317.50</a:t>
            </a:r>
          </a:p>
        </p:txBody>
      </p:sp>
      <p:pic>
        <p:nvPicPr>
          <p:cNvPr id="3" name="Picture 2">
            <a:extLst>
              <a:ext uri="{FF2B5EF4-FFF2-40B4-BE49-F238E27FC236}">
                <a16:creationId xmlns:a16="http://schemas.microsoft.com/office/drawing/2014/main" id="{6C7A97E9-13AE-91E5-F41E-C945A918D188}"/>
              </a:ext>
            </a:extLst>
          </p:cNvPr>
          <p:cNvPicPr>
            <a:picLocks noChangeAspect="1"/>
          </p:cNvPicPr>
          <p:nvPr/>
        </p:nvPicPr>
        <p:blipFill>
          <a:blip r:embed="rId3"/>
          <a:stretch>
            <a:fillRect/>
          </a:stretch>
        </p:blipFill>
        <p:spPr>
          <a:xfrm>
            <a:off x="3727049" y="0"/>
            <a:ext cx="5416952" cy="5143500"/>
          </a:xfrm>
          <a:prstGeom prst="rect">
            <a:avLst/>
          </a:prstGeom>
        </p:spPr>
      </p:pic>
    </p:spTree>
    <p:extLst>
      <p:ext uri="{BB962C8B-B14F-4D97-AF65-F5344CB8AC3E}">
        <p14:creationId xmlns:p14="http://schemas.microsoft.com/office/powerpoint/2010/main" val="2321755802"/>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226962</TotalTime>
  <Words>5541</Words>
  <Application>Microsoft Office PowerPoint</Application>
  <PresentationFormat>On-screen Show (16:9)</PresentationFormat>
  <Paragraphs>472</Paragraphs>
  <Slides>97</Slides>
  <Notes>97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97</vt:i4>
      </vt:variant>
    </vt:vector>
  </HeadingPairs>
  <TitlesOfParts>
    <vt:vector size="104" baseType="lpstr">
      <vt:lpstr>Arial</vt:lpstr>
      <vt:lpstr>Arial Rounded MT Bold</vt:lpstr>
      <vt:lpstr>David</vt:lpstr>
      <vt:lpstr>Georgia</vt:lpstr>
      <vt:lpstr>1_Default Design</vt:lpstr>
      <vt:lpstr>3_Default Design</vt:lpstr>
      <vt:lpstr>Simple Dark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Ty Lewis</cp:lastModifiedBy>
  <cp:revision>5217</cp:revision>
  <dcterms:created xsi:type="dcterms:W3CDTF">2006-04-21T19:34:43Z</dcterms:created>
  <dcterms:modified xsi:type="dcterms:W3CDTF">2024-06-01T14:20:19Z</dcterms:modified>
</cp:coreProperties>
</file>