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5"/>
  </p:notesMasterIdLst>
  <p:handoutMasterIdLst>
    <p:handoutMasterId r:id="rId86"/>
  </p:handoutMasterIdLst>
  <p:sldIdLst>
    <p:sldId id="2045" r:id="rId2"/>
    <p:sldId id="66116" r:id="rId3"/>
    <p:sldId id="66155" r:id="rId4"/>
    <p:sldId id="66157" r:id="rId5"/>
    <p:sldId id="66159" r:id="rId6"/>
    <p:sldId id="66158" r:id="rId7"/>
    <p:sldId id="66160" r:id="rId8"/>
    <p:sldId id="66164" r:id="rId9"/>
    <p:sldId id="66163" r:id="rId10"/>
    <p:sldId id="66161" r:id="rId11"/>
    <p:sldId id="65089" r:id="rId12"/>
    <p:sldId id="66147" r:id="rId13"/>
    <p:sldId id="65088" r:id="rId14"/>
    <p:sldId id="66148" r:id="rId15"/>
    <p:sldId id="66141" r:id="rId16"/>
    <p:sldId id="66151" r:id="rId17"/>
    <p:sldId id="66150" r:id="rId18"/>
    <p:sldId id="66162" r:id="rId19"/>
    <p:sldId id="66143" r:id="rId20"/>
    <p:sldId id="66142" r:id="rId21"/>
    <p:sldId id="66153" r:id="rId22"/>
    <p:sldId id="66149" r:id="rId23"/>
    <p:sldId id="66154" r:id="rId24"/>
    <p:sldId id="65079" r:id="rId25"/>
    <p:sldId id="66144" r:id="rId26"/>
    <p:sldId id="66146" r:id="rId27"/>
    <p:sldId id="65096" r:id="rId28"/>
    <p:sldId id="65097" r:id="rId29"/>
    <p:sldId id="66129" r:id="rId30"/>
    <p:sldId id="66165" r:id="rId31"/>
    <p:sldId id="66167" r:id="rId32"/>
    <p:sldId id="66168" r:id="rId33"/>
    <p:sldId id="66166" r:id="rId34"/>
    <p:sldId id="66132" r:id="rId35"/>
    <p:sldId id="66136" r:id="rId36"/>
    <p:sldId id="66170" r:id="rId37"/>
    <p:sldId id="66145" r:id="rId38"/>
    <p:sldId id="66169" r:id="rId39"/>
    <p:sldId id="66139" r:id="rId40"/>
    <p:sldId id="66140" r:id="rId41"/>
    <p:sldId id="66138" r:id="rId42"/>
    <p:sldId id="66171" r:id="rId43"/>
    <p:sldId id="66172" r:id="rId44"/>
    <p:sldId id="66176" r:id="rId45"/>
    <p:sldId id="66174" r:id="rId46"/>
    <p:sldId id="66175" r:id="rId47"/>
    <p:sldId id="66177" r:id="rId48"/>
    <p:sldId id="66152" r:id="rId49"/>
    <p:sldId id="66186" r:id="rId50"/>
    <p:sldId id="66178" r:id="rId51"/>
    <p:sldId id="66133" r:id="rId52"/>
    <p:sldId id="66173" r:id="rId53"/>
    <p:sldId id="66135" r:id="rId54"/>
    <p:sldId id="66181" r:id="rId55"/>
    <p:sldId id="66180" r:id="rId56"/>
    <p:sldId id="66179" r:id="rId57"/>
    <p:sldId id="66137" r:id="rId58"/>
    <p:sldId id="66182" r:id="rId59"/>
    <p:sldId id="66189" r:id="rId60"/>
    <p:sldId id="66190" r:id="rId61"/>
    <p:sldId id="66187" r:id="rId62"/>
    <p:sldId id="66188" r:id="rId63"/>
    <p:sldId id="63699" r:id="rId64"/>
    <p:sldId id="63700" r:id="rId65"/>
    <p:sldId id="63680" r:id="rId66"/>
    <p:sldId id="63695" r:id="rId67"/>
    <p:sldId id="63689" r:id="rId68"/>
    <p:sldId id="63690" r:id="rId69"/>
    <p:sldId id="63682" r:id="rId70"/>
    <p:sldId id="785" r:id="rId71"/>
    <p:sldId id="786" r:id="rId72"/>
    <p:sldId id="787" r:id="rId73"/>
    <p:sldId id="66128" r:id="rId74"/>
    <p:sldId id="66134" r:id="rId75"/>
    <p:sldId id="66122" r:id="rId76"/>
    <p:sldId id="66121" r:id="rId77"/>
    <p:sldId id="66123" r:id="rId78"/>
    <p:sldId id="63660" r:id="rId79"/>
    <p:sldId id="63659" r:id="rId80"/>
    <p:sldId id="66192" r:id="rId81"/>
    <p:sldId id="66156" r:id="rId82"/>
    <p:sldId id="66193" r:id="rId83"/>
    <p:sldId id="66191" r:id="rId84"/>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7933" autoAdjust="0"/>
  </p:normalViewPr>
  <p:slideViewPr>
    <p:cSldViewPr>
      <p:cViewPr varScale="1">
        <p:scale>
          <a:sx n="99" d="100"/>
          <a:sy n="99" d="100"/>
        </p:scale>
        <p:origin x="78" y="52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21738"/>
    </p:cViewPr>
  </p:sorterViewPr>
  <p:notesViewPr>
    <p:cSldViewPr>
      <p:cViewPr varScale="1">
        <p:scale>
          <a:sx n="82" d="100"/>
          <a:sy n="82" d="100"/>
        </p:scale>
        <p:origin x="1956"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Yet Four Months to the Harvest  </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22, 2024</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Yet Four Months to the Harvest  </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22, 2024</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embrokeshire-herald.com/56743/giant-factory-ships-emptying-the-fishing-grounds-off-milford-have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838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the Harvest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22, 2024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City pays for park permits, or rather waives fees and expedites.</a:t>
            </a:r>
          </a:p>
        </p:txBody>
      </p:sp>
    </p:spTree>
    <p:extLst>
      <p:ext uri="{BB962C8B-B14F-4D97-AF65-F5344CB8AC3E}">
        <p14:creationId xmlns:p14="http://schemas.microsoft.com/office/powerpoint/2010/main" val="2551976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491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the Harvest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22, 2024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767486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Attempting to harvest.   Sowing seed.</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862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Attempting to harvest.   Sowing seed.</a:t>
            </a:r>
          </a:p>
          <a:p>
            <a:r>
              <a:rPr lang="en-US" altLang="en-US" dirty="0"/>
              <a:t>Touches my heart.  Kingdom is NOT in retreat.</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805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179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931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Context of the remark by Yeshua…</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150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Jews from Galil needed to go to Jerusalem 3x per year, and typically walked around Samaria, down Jordan valley, to avoid contact with the heretical people of the Samaritans.  Yeshua and company went thru Samaria, and then stopped at Jacob’s well, city of Shomron = Nablus = Sychar.  Yeshua sat by the well and visited with a local woman.  The </a:t>
            </a:r>
            <a:r>
              <a:rPr lang="en-US" altLang="en-US" dirty="0" err="1"/>
              <a:t>talmidim</a:t>
            </a:r>
            <a:r>
              <a:rPr lang="en-US" altLang="en-US" dirty="0"/>
              <a:t>/followers went into the marketplace to get some falafel and hummus.  </a:t>
            </a:r>
          </a:p>
          <a:p>
            <a:endParaRPr lang="en-US" altLang="en-US" sz="1050" dirty="0"/>
          </a:p>
          <a:p>
            <a:r>
              <a:rPr lang="en-US" altLang="en-US" sz="1050" dirty="0"/>
              <a:t>https://www.globalsecurity.org/military/world/israel/images/map-palestine-6.jpg</a:t>
            </a:r>
          </a:p>
          <a:p>
            <a:r>
              <a:rPr lang="en-US" altLang="en-US" sz="1050" dirty="0"/>
              <a:t>https://www.christiantoday.com.au/static/files/2019/02/05/5%20Feb%20-%20photo%20-%20Daniel%20Jang%20-%20israel_in_jesus_time_map.jpg</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674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sz="2000" dirty="0"/>
              <a:t>https://www.dailymail.co.uk/sciencetech/article-13518163/ultimate-dad-jokes-Fathers-Day-AI.html?ito=rss-connatix</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878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Yeshua followed the high ethical standards of the culture.   Separation.   This conversation didn’t break those ethics, but still surprising.</a:t>
            </a:r>
          </a:p>
          <a:p>
            <a:r>
              <a:rPr lang="en-US" altLang="en-US" dirty="0"/>
              <a:t>Billy Graham never got into a car with a woman other than his wife or sister or other family member.</a:t>
            </a:r>
          </a:p>
          <a:p>
            <a:r>
              <a:rPr lang="en-US" altLang="en-US" dirty="0"/>
              <a:t>Don’t go into a room or building alone with a member of the opposite gender.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83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336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Yeshua here does a bit of an enigmatic, surprising apparent change of subject, or maybe not.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203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the Harvest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22, 2024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900373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the Harvest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22, 2024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Other possible interpretations.</a:t>
            </a:r>
            <a:endParaRPr lang="he-IL" altLang="en-US" sz="1000" dirty="0"/>
          </a:p>
        </p:txBody>
      </p:sp>
    </p:spTree>
    <p:extLst>
      <p:ext uri="{BB962C8B-B14F-4D97-AF65-F5344CB8AC3E}">
        <p14:creationId xmlns:p14="http://schemas.microsoft.com/office/powerpoint/2010/main" val="804355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altLang="en-US" sz="1050" dirty="0"/>
              <a:t>https://external-content.duckduckgo.com/iu/?u=https%3A%2F%2Ftse1.mm.bing.net%2Fth%3Fid%3DOIP.5wrtmcHv2voBjFdAlo7kNQHaE8%26pid%3DApi&amp;f=1&amp;ipt=b7f4f93f34a9983579dfb3eb93368e13dc99b01ab8f3b94f46a1da6fc949994e&amp;ipo=images</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783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the Harvest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22, 2024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https://external-content.duckduckgo.com/iu/?u=https%3A%2F%2Ftse2.mm.bing.net%2Fth%3Fid%3DOIP.LCq72IkPfIbkYQlW2erx2gHaCy%26pid%3DApi&amp;f=1&amp;ipt=7f42dd97d9503a774f61decdbbe7c7072d517fb3abfad437b526772dfa73702b&amp;ipo=images</a:t>
            </a:r>
            <a:endParaRPr lang="he-IL" altLang="en-US" sz="1000" dirty="0"/>
          </a:p>
        </p:txBody>
      </p:sp>
    </p:spTree>
    <p:extLst>
      <p:ext uri="{BB962C8B-B14F-4D97-AF65-F5344CB8AC3E}">
        <p14:creationId xmlns:p14="http://schemas.microsoft.com/office/powerpoint/2010/main" val="1985816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the Harvest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22, 2024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Get tanned and buff?   Not a bad thing!</a:t>
            </a:r>
          </a:p>
          <a:p>
            <a:r>
              <a:rPr lang="en-US" altLang="en-US" dirty="0"/>
              <a:t>Yeshua had another idea for summertime.</a:t>
            </a:r>
          </a:p>
        </p:txBody>
      </p:sp>
    </p:spTree>
    <p:extLst>
      <p:ext uri="{BB962C8B-B14F-4D97-AF65-F5344CB8AC3E}">
        <p14:creationId xmlns:p14="http://schemas.microsoft.com/office/powerpoint/2010/main" val="2750069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the Harvest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22, 2024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563480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Yet Four Months to the Harvest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22, 2024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Colors change when the crop is ripe.   Like cattle corn gets all brown before harvest.   Dawn and me driving thru Ohio.  Corn all brown.  Thought major famine and drought.  </a:t>
            </a:r>
          </a:p>
        </p:txBody>
      </p:sp>
    </p:spTree>
    <p:extLst>
      <p:ext uri="{BB962C8B-B14F-4D97-AF65-F5344CB8AC3E}">
        <p14:creationId xmlns:p14="http://schemas.microsoft.com/office/powerpoint/2010/main" val="1739455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125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744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823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556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998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Greek speaking Jews likely wanted knowledge of Messiah, face of Messiah, fellowship of Messiah.</a:t>
            </a:r>
          </a:p>
          <a:p>
            <a:r>
              <a:rPr lang="en-US" altLang="en-US" dirty="0"/>
              <a:t>Yeshua had something else in mind for them.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045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770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478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942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Jon Cahn p 267</a:t>
            </a:r>
          </a:p>
          <a:p>
            <a:endParaRPr lang="en-US" altLang="en-US" dirty="0"/>
          </a:p>
          <a:p>
            <a:r>
              <a:rPr lang="en-US" altLang="en-US" dirty="0"/>
              <a:t>Maybe these Jewish visitors from Greece were looking for a spiritual delight in the presence of the Messiah.</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7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 spiritual cruise ship.</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750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1239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altLang="en-US" sz="1200" dirty="0">
                <a:hlinkClick r:id="rId3"/>
              </a:rPr>
              <a:t>https://pembrokeshire-herald.com/56743/giant-factory-ships-emptying-the-fishing-grounds-off-milford-haven/</a:t>
            </a:r>
            <a:endParaRPr lang="en-US" altLang="en-US" sz="1200" dirty="0"/>
          </a:p>
          <a:p>
            <a:endParaRPr lang="en-US" altLang="en-US" dirty="0"/>
          </a:p>
          <a:p>
            <a:r>
              <a:rPr lang="en-US" altLang="en-US" dirty="0"/>
              <a:t>Yeshua had in mind more of a fishing ship, or possibly…</a:t>
            </a:r>
            <a:endParaRPr lang="en-US" altLang="en-US" sz="3600"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29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altLang="en-US" sz="1050" dirty="0"/>
              <a:t>https://external-content.duckduckgo.com/iu/?u=https%3A%2F%2Fi.redd.it%2F61x21n2gi5a11.jpg&amp;f=1&amp;nofb=1&amp;ipt=d403dee45813b22e7d18ab93024e7000f7eaf7e8048642b68b48c6c574bf525b&amp;ipo=images</a:t>
            </a:r>
          </a:p>
          <a:p>
            <a:r>
              <a:rPr lang="en-US" altLang="en-US" dirty="0"/>
              <a:t>A battleship.   We are at war.</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001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1823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5883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5021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183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274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6775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6265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We have five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372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6485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0311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Every department is a department of Outreach.</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6336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24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altLang="en-US" sz="1050" dirty="0"/>
              <a:t>https://allisrael.com/blog/why-do-some-people-say-hamas-is-winning?</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438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altLang="en-US" sz="1050" dirty="0"/>
              <a:t>https://allisrael.com/blog/why-do-some-people-say-hamas-is-winning?</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2808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altLang="en-US" sz="1050" dirty="0"/>
              <a:t>https://allisrael.com/blog/why-do-some-people-say-hamas-is-winning?</a:t>
            </a:r>
          </a:p>
          <a:p>
            <a:endParaRPr lang="en-US" altLang="en-US" dirty="0"/>
          </a:p>
          <a:p>
            <a:r>
              <a:rPr lang="en-US" altLang="en-US" dirty="0"/>
              <a:t>We are in a bubble in Overland Park, for now.</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810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410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 https://www.worthynews.com/96304-shocking-federal-deficit-grows-by-27-percent-in-four-months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5297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altLang="en-US" sz="1050" dirty="0"/>
              <a:t>https://www.worthynews.com/96304-shocking-federal-deficit-grows-by-27-percent-in-four-months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We are in a bubble in Overland Park, for now.</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950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27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2120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2794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1640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5327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Yet Four Months to the Harvest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22, 2024</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894699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Two places, and a slight variant in Hoshea, then a variant in Revelation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Yet Four Months to the Harvest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22, 2024</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769221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Yet Four Months to the Harvest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22, 2024</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57449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Yet Four Months to the Harvest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22, 2024</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068348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Israel's own failures.  Some say that reaching the Jewish people is impossible.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Yet Four Months to the Harvest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22, 2024</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875678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Yet Four Months to the Harvest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22, 2024</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794692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Yet Four Months to the Harvest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22, 2024</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653787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1379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6933F8C-8AA8-49E1-3396-B4A60922DA43}"/>
              </a:ext>
            </a:extLst>
          </p:cNvPr>
          <p:cNvSpPr>
            <a:spLocks noGrp="1" noChangeArrowheads="1"/>
          </p:cNvSpPr>
          <p:nvPr>
            <p:ph type="hdr" sz="quarter"/>
          </p:nvPr>
        </p:nvSpPr>
        <p:spPr>
          <a:ln/>
        </p:spPr>
        <p:txBody>
          <a:bodyPr/>
          <a:lstStyle/>
          <a:p>
            <a:r>
              <a:rPr lang="en-US" altLang="en-US"/>
              <a:t>Yet Four Months to the Harvest  </a:t>
            </a:r>
          </a:p>
        </p:txBody>
      </p:sp>
      <p:sp>
        <p:nvSpPr>
          <p:cNvPr id="3" name="Rectangle 3">
            <a:extLst>
              <a:ext uri="{FF2B5EF4-FFF2-40B4-BE49-F238E27FC236}">
                <a16:creationId xmlns:a16="http://schemas.microsoft.com/office/drawing/2014/main" id="{23849D17-5D48-FCFC-FEE5-3567C3E8C468}"/>
              </a:ext>
            </a:extLst>
          </p:cNvPr>
          <p:cNvSpPr>
            <a:spLocks noGrp="1" noChangeArrowheads="1"/>
          </p:cNvSpPr>
          <p:nvPr>
            <p:ph type="dt" idx="1"/>
          </p:nvPr>
        </p:nvSpPr>
        <p:spPr>
          <a:ln/>
        </p:spPr>
        <p:txBody>
          <a:bodyPr/>
          <a:lstStyle/>
          <a:p>
            <a:r>
              <a:rPr lang="en-US" altLang="en-US"/>
              <a:t>June 22, 2024</a:t>
            </a:r>
          </a:p>
        </p:txBody>
      </p:sp>
      <p:sp>
        <p:nvSpPr>
          <p:cNvPr id="4" name="Rectangle 7">
            <a:extLst>
              <a:ext uri="{FF2B5EF4-FFF2-40B4-BE49-F238E27FC236}">
                <a16:creationId xmlns:a16="http://schemas.microsoft.com/office/drawing/2014/main" id="{19AB4BFF-4C3E-7175-0E43-8997AA9A9982}"/>
              </a:ext>
            </a:extLst>
          </p:cNvPr>
          <p:cNvSpPr>
            <a:spLocks noGrp="1" noChangeArrowheads="1"/>
          </p:cNvSpPr>
          <p:nvPr>
            <p:ph type="sldNum" sz="quarter" idx="5"/>
          </p:nvPr>
        </p:nvSpPr>
        <p:spPr>
          <a:ln/>
        </p:spPr>
        <p:txBody>
          <a:bodyPr/>
          <a:lstStyle/>
          <a:p>
            <a:fld id="{0CCEC33D-7325-4524-882C-D489A46F25CD}" type="slidenum">
              <a:rPr lang="en-US" altLang="en-US"/>
              <a:pPr/>
              <a:t>70</a:t>
            </a:fld>
            <a:endParaRPr lang="en-US" altLang="en-US"/>
          </a:p>
        </p:txBody>
      </p:sp>
      <p:sp>
        <p:nvSpPr>
          <p:cNvPr id="2296834" name="Rectangle 2">
            <a:extLst>
              <a:ext uri="{FF2B5EF4-FFF2-40B4-BE49-F238E27FC236}">
                <a16:creationId xmlns:a16="http://schemas.microsoft.com/office/drawing/2014/main" id="{11E23CE6-B680-F84C-833A-FB70FD301CCF}"/>
              </a:ext>
            </a:extLst>
          </p:cNvPr>
          <p:cNvSpPr>
            <a:spLocks noGrp="1" noRot="1" noChangeAspect="1" noChangeArrowheads="1" noTextEdit="1"/>
          </p:cNvSpPr>
          <p:nvPr>
            <p:ph type="sldImg"/>
          </p:nvPr>
        </p:nvSpPr>
        <p:spPr>
          <a:xfrm>
            <a:off x="927100" y="381000"/>
            <a:ext cx="5080000" cy="3810000"/>
          </a:xfrm>
          <a:ln/>
        </p:spPr>
      </p:sp>
      <p:sp>
        <p:nvSpPr>
          <p:cNvPr id="2296835" name="Rectangle 3">
            <a:extLst>
              <a:ext uri="{FF2B5EF4-FFF2-40B4-BE49-F238E27FC236}">
                <a16:creationId xmlns:a16="http://schemas.microsoft.com/office/drawing/2014/main" id="{84A658EE-8797-D345-6BE7-783BC44FA1B2}"/>
              </a:ext>
            </a:extLst>
          </p:cNvPr>
          <p:cNvSpPr>
            <a:spLocks noGrp="1" noChangeArrowheads="1"/>
          </p:cNvSpPr>
          <p:nvPr>
            <p:ph type="body" idx="1"/>
          </p:nvPr>
        </p:nvSpPr>
        <p:spPr>
          <a:xfrm>
            <a:off x="304800" y="4343400"/>
            <a:ext cx="6324600"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Rounded MT Bold" panose="020F0704030504030204" pitchFamily="34"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4D74CF5-1C07-9B44-B70F-124693936594}"/>
              </a:ext>
            </a:extLst>
          </p:cNvPr>
          <p:cNvSpPr>
            <a:spLocks noGrp="1" noChangeArrowheads="1"/>
          </p:cNvSpPr>
          <p:nvPr>
            <p:ph type="hdr" sz="quarter"/>
          </p:nvPr>
        </p:nvSpPr>
        <p:spPr>
          <a:ln/>
        </p:spPr>
        <p:txBody>
          <a:bodyPr/>
          <a:lstStyle/>
          <a:p>
            <a:r>
              <a:rPr lang="en-US" altLang="en-US"/>
              <a:t>Yet Four Months to the Harvest  </a:t>
            </a:r>
          </a:p>
        </p:txBody>
      </p:sp>
      <p:sp>
        <p:nvSpPr>
          <p:cNvPr id="3" name="Rectangle 3">
            <a:extLst>
              <a:ext uri="{FF2B5EF4-FFF2-40B4-BE49-F238E27FC236}">
                <a16:creationId xmlns:a16="http://schemas.microsoft.com/office/drawing/2014/main" id="{7B626092-4020-2493-8E91-0C86469531E2}"/>
              </a:ext>
            </a:extLst>
          </p:cNvPr>
          <p:cNvSpPr>
            <a:spLocks noGrp="1" noChangeArrowheads="1"/>
          </p:cNvSpPr>
          <p:nvPr>
            <p:ph type="dt" idx="1"/>
          </p:nvPr>
        </p:nvSpPr>
        <p:spPr>
          <a:ln/>
        </p:spPr>
        <p:txBody>
          <a:bodyPr/>
          <a:lstStyle/>
          <a:p>
            <a:r>
              <a:rPr lang="en-US" altLang="en-US"/>
              <a:t>June 22, 2024</a:t>
            </a:r>
          </a:p>
        </p:txBody>
      </p:sp>
      <p:sp>
        <p:nvSpPr>
          <p:cNvPr id="4" name="Rectangle 7">
            <a:extLst>
              <a:ext uri="{FF2B5EF4-FFF2-40B4-BE49-F238E27FC236}">
                <a16:creationId xmlns:a16="http://schemas.microsoft.com/office/drawing/2014/main" id="{7B652308-BAEA-7565-3127-82E6BF4DE719}"/>
              </a:ext>
            </a:extLst>
          </p:cNvPr>
          <p:cNvSpPr>
            <a:spLocks noGrp="1" noChangeArrowheads="1"/>
          </p:cNvSpPr>
          <p:nvPr>
            <p:ph type="sldNum" sz="quarter" idx="5"/>
          </p:nvPr>
        </p:nvSpPr>
        <p:spPr>
          <a:ln/>
        </p:spPr>
        <p:txBody>
          <a:bodyPr/>
          <a:lstStyle/>
          <a:p>
            <a:fld id="{E9025EF2-69B1-45A6-9C6B-B8E040C554DB}" type="slidenum">
              <a:rPr lang="en-US" altLang="en-US"/>
              <a:pPr/>
              <a:t>71</a:t>
            </a:fld>
            <a:endParaRPr lang="en-US" altLang="en-US"/>
          </a:p>
        </p:txBody>
      </p:sp>
      <p:sp>
        <p:nvSpPr>
          <p:cNvPr id="2298882" name="Rectangle 2">
            <a:extLst>
              <a:ext uri="{FF2B5EF4-FFF2-40B4-BE49-F238E27FC236}">
                <a16:creationId xmlns:a16="http://schemas.microsoft.com/office/drawing/2014/main" id="{F63E0463-FA37-B038-034C-A74FBC62CFCE}"/>
              </a:ext>
            </a:extLst>
          </p:cNvPr>
          <p:cNvSpPr>
            <a:spLocks noGrp="1" noRot="1" noChangeAspect="1" noChangeArrowheads="1" noTextEdit="1"/>
          </p:cNvSpPr>
          <p:nvPr>
            <p:ph type="sldImg"/>
          </p:nvPr>
        </p:nvSpPr>
        <p:spPr>
          <a:xfrm>
            <a:off x="80963" y="381000"/>
            <a:ext cx="6772275" cy="3810000"/>
          </a:xfrm>
          <a:ln/>
        </p:spPr>
      </p:sp>
      <p:sp>
        <p:nvSpPr>
          <p:cNvPr id="2298883" name="Rectangle 3">
            <a:extLst>
              <a:ext uri="{FF2B5EF4-FFF2-40B4-BE49-F238E27FC236}">
                <a16:creationId xmlns:a16="http://schemas.microsoft.com/office/drawing/2014/main" id="{7E8CF98A-66C2-EE32-4BEA-A356F6D0847E}"/>
              </a:ext>
            </a:extLst>
          </p:cNvPr>
          <p:cNvSpPr>
            <a:spLocks noGrp="1" noChangeArrowheads="1"/>
          </p:cNvSpPr>
          <p:nvPr>
            <p:ph type="body" idx="1"/>
          </p:nvPr>
        </p:nvSpPr>
        <p:spPr>
          <a:xfrm>
            <a:off x="304800" y="4343400"/>
            <a:ext cx="6324600"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Rounded MT Bold" panose="020F0704030504030204" pitchFamily="34" charset="0"/>
                <a:cs typeface="Arial" panose="020B0604020202020204" pitchFamily="34" charset="0"/>
              </a:rPr>
              <a:t>We didn’t believe it.  Until Jews started leaving former USSR</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AA48958-EDE9-E568-E46C-45FB4BB8EDCE}"/>
              </a:ext>
            </a:extLst>
          </p:cNvPr>
          <p:cNvSpPr>
            <a:spLocks noGrp="1" noChangeArrowheads="1"/>
          </p:cNvSpPr>
          <p:nvPr>
            <p:ph type="hdr" sz="quarter"/>
          </p:nvPr>
        </p:nvSpPr>
        <p:spPr>
          <a:ln/>
        </p:spPr>
        <p:txBody>
          <a:bodyPr/>
          <a:lstStyle/>
          <a:p>
            <a:r>
              <a:rPr lang="en-US" altLang="en-US"/>
              <a:t>Yet Four Months to the Harvest  </a:t>
            </a:r>
          </a:p>
        </p:txBody>
      </p:sp>
      <p:sp>
        <p:nvSpPr>
          <p:cNvPr id="3" name="Rectangle 3">
            <a:extLst>
              <a:ext uri="{FF2B5EF4-FFF2-40B4-BE49-F238E27FC236}">
                <a16:creationId xmlns:a16="http://schemas.microsoft.com/office/drawing/2014/main" id="{67DD0740-3554-4563-9077-F2D73705850C}"/>
              </a:ext>
            </a:extLst>
          </p:cNvPr>
          <p:cNvSpPr>
            <a:spLocks noGrp="1" noChangeArrowheads="1"/>
          </p:cNvSpPr>
          <p:nvPr>
            <p:ph type="dt" idx="1"/>
          </p:nvPr>
        </p:nvSpPr>
        <p:spPr>
          <a:ln/>
        </p:spPr>
        <p:txBody>
          <a:bodyPr/>
          <a:lstStyle/>
          <a:p>
            <a:r>
              <a:rPr lang="en-US" altLang="en-US"/>
              <a:t>June 22, 2024</a:t>
            </a:r>
          </a:p>
        </p:txBody>
      </p:sp>
      <p:sp>
        <p:nvSpPr>
          <p:cNvPr id="4" name="Rectangle 7">
            <a:extLst>
              <a:ext uri="{FF2B5EF4-FFF2-40B4-BE49-F238E27FC236}">
                <a16:creationId xmlns:a16="http://schemas.microsoft.com/office/drawing/2014/main" id="{FC70B067-B48B-4A98-9ACF-7960C9DB3D6A}"/>
              </a:ext>
            </a:extLst>
          </p:cNvPr>
          <p:cNvSpPr>
            <a:spLocks noGrp="1" noChangeArrowheads="1"/>
          </p:cNvSpPr>
          <p:nvPr>
            <p:ph type="sldNum" sz="quarter" idx="5"/>
          </p:nvPr>
        </p:nvSpPr>
        <p:spPr>
          <a:ln/>
        </p:spPr>
        <p:txBody>
          <a:bodyPr/>
          <a:lstStyle/>
          <a:p>
            <a:fld id="{00947654-57B3-4C56-ADC1-D72D30AD2653}" type="slidenum">
              <a:rPr lang="en-US" altLang="en-US"/>
              <a:pPr/>
              <a:t>72</a:t>
            </a:fld>
            <a:endParaRPr lang="en-US" altLang="en-US"/>
          </a:p>
        </p:txBody>
      </p:sp>
      <p:sp>
        <p:nvSpPr>
          <p:cNvPr id="2300930" name="Rectangle 2">
            <a:extLst>
              <a:ext uri="{FF2B5EF4-FFF2-40B4-BE49-F238E27FC236}">
                <a16:creationId xmlns:a16="http://schemas.microsoft.com/office/drawing/2014/main" id="{9D781BF6-E6EE-DD5D-6505-553DF4EA0440}"/>
              </a:ext>
            </a:extLst>
          </p:cNvPr>
          <p:cNvSpPr>
            <a:spLocks noGrp="1" noRot="1" noChangeAspect="1" noChangeArrowheads="1" noTextEdit="1"/>
          </p:cNvSpPr>
          <p:nvPr>
            <p:ph type="sldImg"/>
          </p:nvPr>
        </p:nvSpPr>
        <p:spPr>
          <a:xfrm>
            <a:off x="80963" y="381000"/>
            <a:ext cx="6772275" cy="3810000"/>
          </a:xfrm>
          <a:ln/>
        </p:spPr>
      </p:sp>
      <p:sp>
        <p:nvSpPr>
          <p:cNvPr id="2300931" name="Rectangle 3">
            <a:extLst>
              <a:ext uri="{FF2B5EF4-FFF2-40B4-BE49-F238E27FC236}">
                <a16:creationId xmlns:a16="http://schemas.microsoft.com/office/drawing/2014/main" id="{94AB288C-5846-BF8B-DD8A-F3775307EA6C}"/>
              </a:ext>
            </a:extLst>
          </p:cNvPr>
          <p:cNvSpPr>
            <a:spLocks noGrp="1" noChangeArrowheads="1"/>
          </p:cNvSpPr>
          <p:nvPr>
            <p:ph type="body" idx="1"/>
          </p:nvPr>
        </p:nvSpPr>
        <p:spPr>
          <a:xfrm>
            <a:off x="304800" y="4343400"/>
            <a:ext cx="6324600"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Rounded MT Bold" panose="020F0704030504030204" pitchFamily="34" charset="0"/>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t>
            </a:r>
            <a:r>
              <a:rPr lang="en-US" sz="2000" dirty="0"/>
              <a:t>https://metrovoicenews.com/muslim-convert-urges-churches-to-evangelize-their-local-islamic-communities/</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5562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2475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8496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3322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5757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https://youtu.be/SMjubP0nrG0	3.42 to the end</a:t>
            </a:r>
          </a:p>
          <a:p>
            <a:endParaRPr lang="en-US" dirty="0"/>
          </a:p>
        </p:txBody>
      </p:sp>
      <p:sp>
        <p:nvSpPr>
          <p:cNvPr id="4" name="Header Placeholder 3"/>
          <p:cNvSpPr>
            <a:spLocks noGrp="1"/>
          </p:cNvSpPr>
          <p:nvPr>
            <p:ph type="hdr" sz="quarter"/>
          </p:nvPr>
        </p:nvSpPr>
        <p:spPr/>
        <p:txBody>
          <a:bodyPr/>
          <a:lstStyle/>
          <a:p>
            <a:r>
              <a:rPr lang="en-US" altLang="en-US"/>
              <a:t>Yet Four Months to the Harvest  </a:t>
            </a:r>
          </a:p>
        </p:txBody>
      </p:sp>
      <p:sp>
        <p:nvSpPr>
          <p:cNvPr id="5" name="Date Placeholder 4"/>
          <p:cNvSpPr>
            <a:spLocks noGrp="1"/>
          </p:cNvSpPr>
          <p:nvPr>
            <p:ph type="dt" idx="1"/>
          </p:nvPr>
        </p:nvSpPr>
        <p:spPr/>
        <p:txBody>
          <a:bodyPr/>
          <a:lstStyle/>
          <a:p>
            <a:r>
              <a:rPr lang="en-US" altLang="en-US"/>
              <a:t>June 22, 2024</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21010539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Yet Four Months to the Harvest  </a:t>
            </a:r>
          </a:p>
        </p:txBody>
      </p:sp>
      <p:sp>
        <p:nvSpPr>
          <p:cNvPr id="5" name="Date Placeholder 4"/>
          <p:cNvSpPr>
            <a:spLocks noGrp="1"/>
          </p:cNvSpPr>
          <p:nvPr>
            <p:ph type="dt" idx="1"/>
          </p:nvPr>
        </p:nvSpPr>
        <p:spPr/>
        <p:txBody>
          <a:bodyPr/>
          <a:lstStyle/>
          <a:p>
            <a:r>
              <a:rPr lang="en-US" altLang="en-US"/>
              <a:t>June 22, 2024</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1668626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0440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Derek Prince: Yeshua is, not was the Lion of the Tribe of Judah, and soon that Lion will roar.</a:t>
            </a:r>
          </a:p>
          <a:p>
            <a:r>
              <a:rPr lang="en-US" altLang="en-US" dirty="0"/>
              <a:t>https://www.azchristianlyrics.com/paul-wilbur/roar-from-zion/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4933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https://www.azchristianlyrics.com/paul-wilbur/roar-from-zion/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7324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https://www.azchristianlyrics.com/paul-wilbur/roar-from-zion/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1452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4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Yet Four Months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22, 2024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534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2024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Yesterday was June 21, the summer solstice.   </a:t>
            </a:r>
          </a:p>
          <a:p>
            <a:pPr algn="l"/>
            <a:r>
              <a:rPr lang="en-US" sz="4000" dirty="0"/>
              <a:t>Longest day of daylight of the year.</a:t>
            </a:r>
          </a:p>
        </p:txBody>
      </p:sp>
    </p:spTree>
    <p:extLst>
      <p:ext uri="{BB962C8B-B14F-4D97-AF65-F5344CB8AC3E}">
        <p14:creationId xmlns:p14="http://schemas.microsoft.com/office/powerpoint/2010/main" val="1991401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FC035127-AB10-13FE-68E6-FB43AC2E1BCB}"/>
              </a:ext>
            </a:extLst>
          </p:cNvPr>
          <p:cNvPicPr>
            <a:picLocks noChangeAspect="1"/>
          </p:cNvPicPr>
          <p:nvPr/>
        </p:nvPicPr>
        <p:blipFill rotWithShape="1">
          <a:blip r:embed="rId3"/>
          <a:srcRect l="5856" r="7044"/>
          <a:stretch/>
        </p:blipFill>
        <p:spPr>
          <a:xfrm>
            <a:off x="304800" y="57149"/>
            <a:ext cx="8458200" cy="5105212"/>
          </a:xfrm>
          <a:prstGeom prst="rect">
            <a:avLst/>
          </a:prstGeom>
        </p:spPr>
      </p:pic>
    </p:spTree>
    <p:extLst>
      <p:ext uri="{BB962C8B-B14F-4D97-AF65-F5344CB8AC3E}">
        <p14:creationId xmlns:p14="http://schemas.microsoft.com/office/powerpoint/2010/main" val="411736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0624D4C8-A9F4-7910-D94B-5BA4430DF8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1000" y="-8623"/>
            <a:ext cx="5143500" cy="5143500"/>
          </a:xfrm>
          <a:prstGeom prst="rect">
            <a:avLst/>
          </a:prstGeom>
        </p:spPr>
      </p:pic>
      <p:pic>
        <p:nvPicPr>
          <p:cNvPr id="5" name="Picture 4">
            <a:extLst>
              <a:ext uri="{FF2B5EF4-FFF2-40B4-BE49-F238E27FC236}">
                <a16:creationId xmlns:a16="http://schemas.microsoft.com/office/drawing/2014/main" id="{881F8467-AEC7-7ACB-D1CC-A9AAB401BA31}"/>
              </a:ext>
            </a:extLst>
          </p:cNvPr>
          <p:cNvPicPr>
            <a:picLocks noChangeAspect="1"/>
          </p:cNvPicPr>
          <p:nvPr/>
        </p:nvPicPr>
        <p:blipFill>
          <a:blip r:embed="rId4"/>
          <a:stretch>
            <a:fillRect/>
          </a:stretch>
        </p:blipFill>
        <p:spPr>
          <a:xfrm>
            <a:off x="5556251" y="2397246"/>
            <a:ext cx="3448047" cy="631704"/>
          </a:xfrm>
          <a:prstGeom prst="rect">
            <a:avLst/>
          </a:prstGeom>
        </p:spPr>
      </p:pic>
      <p:cxnSp>
        <p:nvCxnSpPr>
          <p:cNvPr id="7" name="Straight Arrow Connector 6">
            <a:extLst>
              <a:ext uri="{FF2B5EF4-FFF2-40B4-BE49-F238E27FC236}">
                <a16:creationId xmlns:a16="http://schemas.microsoft.com/office/drawing/2014/main" id="{7DBC8695-6E33-5A0D-84BF-A1C39F5A9478}"/>
              </a:ext>
            </a:extLst>
          </p:cNvPr>
          <p:cNvCxnSpPr/>
          <p:nvPr/>
        </p:nvCxnSpPr>
        <p:spPr bwMode="auto">
          <a:xfrm flipH="1">
            <a:off x="3962400" y="2724150"/>
            <a:ext cx="1562100" cy="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0273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1600200" cy="4648200"/>
          </a:xfrm>
        </p:spPr>
        <p:txBody>
          <a:bodyPr/>
          <a:lstStyle/>
          <a:p>
            <a:pPr algn="l">
              <a:lnSpc>
                <a:spcPct val="90000"/>
              </a:lnSpc>
            </a:pPr>
            <a:r>
              <a:rPr lang="en-US" altLang="en-US" sz="4000" dirty="0"/>
              <a:t>Make</a:t>
            </a:r>
          </a:p>
          <a:p>
            <a:pPr algn="l">
              <a:lnSpc>
                <a:spcPct val="90000"/>
              </a:lnSpc>
            </a:pPr>
            <a:r>
              <a:rPr lang="en-US" altLang="en-US" sz="3600" dirty="0"/>
              <a:t>Music </a:t>
            </a:r>
            <a:r>
              <a:rPr lang="en-US" altLang="en-US" sz="2800" dirty="0"/>
              <a:t>Festival</a:t>
            </a:r>
            <a:r>
              <a:rPr lang="en-US" altLang="en-US" sz="3600" dirty="0"/>
              <a:t> June 21</a:t>
            </a:r>
          </a:p>
          <a:p>
            <a:pPr algn="l">
              <a:lnSpc>
                <a:spcPct val="90000"/>
              </a:lnSpc>
            </a:pPr>
            <a:r>
              <a:rPr lang="en-US" altLang="en-US" sz="3600" dirty="0"/>
              <a:t>Loose Park</a:t>
            </a:r>
            <a:endParaRPr lang="en-US" altLang="en-US" sz="4000" dirty="0"/>
          </a:p>
        </p:txBody>
      </p:sp>
      <p:pic>
        <p:nvPicPr>
          <p:cNvPr id="3" name="Picture 2">
            <a:extLst>
              <a:ext uri="{FF2B5EF4-FFF2-40B4-BE49-F238E27FC236}">
                <a16:creationId xmlns:a16="http://schemas.microsoft.com/office/drawing/2014/main" id="{B540FB0A-E6D1-E288-6E83-EBBE509E0258}"/>
              </a:ext>
            </a:extLst>
          </p:cNvPr>
          <p:cNvPicPr>
            <a:picLocks noChangeAspect="1"/>
          </p:cNvPicPr>
          <p:nvPr/>
        </p:nvPicPr>
        <p:blipFill>
          <a:blip r:embed="rId3"/>
          <a:stretch>
            <a:fillRect/>
          </a:stretch>
        </p:blipFill>
        <p:spPr>
          <a:xfrm>
            <a:off x="1974784" y="0"/>
            <a:ext cx="7187711" cy="5143500"/>
          </a:xfrm>
          <a:prstGeom prst="rect">
            <a:avLst/>
          </a:prstGeom>
        </p:spPr>
      </p:pic>
    </p:spTree>
    <p:extLst>
      <p:ext uri="{BB962C8B-B14F-4D97-AF65-F5344CB8AC3E}">
        <p14:creationId xmlns:p14="http://schemas.microsoft.com/office/powerpoint/2010/main" val="3002184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706F5914-30F1-060C-395F-C8A6A9644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582445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3769494" cy="4800600"/>
          </a:xfrm>
        </p:spPr>
        <p:txBody>
          <a:bodyPr>
            <a:normAutofit/>
          </a:bodyPr>
          <a:lstStyle/>
          <a:p>
            <a:pPr algn="l"/>
            <a:endParaRPr lang="en-US" sz="4000" dirty="0"/>
          </a:p>
          <a:p>
            <a:pPr algn="l"/>
            <a:endParaRPr lang="en-US" sz="4000" dirty="0"/>
          </a:p>
          <a:p>
            <a:pPr algn="l"/>
            <a:r>
              <a:rPr lang="en-US" sz="4000" dirty="0"/>
              <a:t>Later at 7:30 p.m.</a:t>
            </a:r>
          </a:p>
        </p:txBody>
      </p:sp>
      <p:pic>
        <p:nvPicPr>
          <p:cNvPr id="3" name="Picture 2">
            <a:extLst>
              <a:ext uri="{FF2B5EF4-FFF2-40B4-BE49-F238E27FC236}">
                <a16:creationId xmlns:a16="http://schemas.microsoft.com/office/drawing/2014/main" id="{31498D50-EEAB-8D08-14C7-98F4C927CF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8094" y="0"/>
            <a:ext cx="5143500" cy="5143500"/>
          </a:xfrm>
          <a:prstGeom prst="rect">
            <a:avLst/>
          </a:prstGeom>
        </p:spPr>
      </p:pic>
    </p:spTree>
    <p:extLst>
      <p:ext uri="{BB962C8B-B14F-4D97-AF65-F5344CB8AC3E}">
        <p14:creationId xmlns:p14="http://schemas.microsoft.com/office/powerpoint/2010/main" val="2384296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FF09988A-9899-E129-F440-E2B1937A5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645127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993BA81-D555-8F2B-94E1-A206416815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3CD02128-A4BB-B87B-8100-043F3AC7FD2E}"/>
              </a:ext>
            </a:extLst>
          </p:cNvPr>
          <p:cNvSpPr txBox="1"/>
          <p:nvPr/>
        </p:nvSpPr>
        <p:spPr>
          <a:xfrm>
            <a:off x="199200" y="211500"/>
            <a:ext cx="8071825" cy="3170099"/>
          </a:xfrm>
          <a:prstGeom prst="rect">
            <a:avLst/>
          </a:prstGeom>
          <a:noFill/>
        </p:spPr>
        <p:txBody>
          <a:bodyPr wrap="none" rtlCol="0">
            <a:spAutoFit/>
          </a:bodyPr>
          <a:lstStyle/>
          <a:p>
            <a:pPr algn="l"/>
            <a:r>
              <a:rPr lang="en-US" u="sng" dirty="0">
                <a:solidFill>
                  <a:srgbClr val="FFFF66"/>
                </a:solidFill>
              </a:rPr>
              <a:t>Yet Four Months to the Harvest?</a:t>
            </a:r>
          </a:p>
          <a:p>
            <a:pPr marL="509588" indent="-509588" algn="l">
              <a:buFont typeface="+mj-lt"/>
              <a:buAutoNum type="arabicPeriod"/>
            </a:pPr>
            <a:r>
              <a:rPr lang="en-US" dirty="0"/>
              <a:t>What four months?</a:t>
            </a:r>
          </a:p>
          <a:p>
            <a:pPr marL="509588" indent="-509588" algn="l">
              <a:buFont typeface="+mj-lt"/>
              <a:buAutoNum type="arabicPeriod"/>
            </a:pPr>
            <a:r>
              <a:rPr lang="en-US" dirty="0"/>
              <a:t>Improbability of a harvest</a:t>
            </a:r>
          </a:p>
          <a:p>
            <a:pPr marL="509588" indent="-509588" algn="l">
              <a:buFont typeface="+mj-lt"/>
              <a:buAutoNum type="arabicPeriod"/>
            </a:pPr>
            <a:r>
              <a:rPr lang="en-US" dirty="0"/>
              <a:t>Roaring to break the harvest </a:t>
            </a:r>
          </a:p>
          <a:p>
            <a:pPr algn="l"/>
            <a:r>
              <a:rPr lang="en-US" dirty="0"/>
              <a:t>    hindrance</a:t>
            </a:r>
          </a:p>
        </p:txBody>
      </p:sp>
    </p:spTree>
    <p:extLst>
      <p:ext uri="{BB962C8B-B14F-4D97-AF65-F5344CB8AC3E}">
        <p14:creationId xmlns:p14="http://schemas.microsoft.com/office/powerpoint/2010/main" val="2819235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993BA81-D555-8F2B-94E1-A206416815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3CD02128-A4BB-B87B-8100-043F3AC7FD2E}"/>
              </a:ext>
            </a:extLst>
          </p:cNvPr>
          <p:cNvSpPr txBox="1"/>
          <p:nvPr/>
        </p:nvSpPr>
        <p:spPr>
          <a:xfrm>
            <a:off x="199200" y="211500"/>
            <a:ext cx="8071825" cy="3170099"/>
          </a:xfrm>
          <a:prstGeom prst="rect">
            <a:avLst/>
          </a:prstGeom>
          <a:noFill/>
        </p:spPr>
        <p:txBody>
          <a:bodyPr wrap="none" rtlCol="0">
            <a:spAutoFit/>
          </a:bodyPr>
          <a:lstStyle/>
          <a:p>
            <a:pPr algn="l"/>
            <a:r>
              <a:rPr lang="en-US" u="sng" dirty="0">
                <a:solidFill>
                  <a:srgbClr val="FFFF66"/>
                </a:solidFill>
              </a:rPr>
              <a:t>Yet Four Months to the Harvest?</a:t>
            </a:r>
          </a:p>
          <a:p>
            <a:pPr marL="509588" indent="-509588" algn="l">
              <a:buFont typeface="+mj-lt"/>
              <a:buAutoNum type="arabicPeriod"/>
            </a:pPr>
            <a:r>
              <a:rPr lang="en-US" u="sng" dirty="0">
                <a:solidFill>
                  <a:srgbClr val="FFFF66"/>
                </a:solidFill>
              </a:rPr>
              <a:t>What four months?</a:t>
            </a:r>
          </a:p>
          <a:p>
            <a:pPr marL="509588" indent="-509588" algn="l">
              <a:buFont typeface="+mj-lt"/>
              <a:buAutoNum type="arabicPeriod"/>
            </a:pPr>
            <a:r>
              <a:rPr lang="en-US" dirty="0"/>
              <a:t>Improbability of a harvest</a:t>
            </a:r>
          </a:p>
          <a:p>
            <a:pPr marL="509588" indent="-509588" algn="l">
              <a:buFont typeface="+mj-lt"/>
              <a:buAutoNum type="arabicPeriod"/>
            </a:pPr>
            <a:r>
              <a:rPr lang="en-US" dirty="0"/>
              <a:t>Roaring to break the harvest </a:t>
            </a:r>
          </a:p>
          <a:p>
            <a:pPr algn="l"/>
            <a:r>
              <a:rPr lang="en-US" dirty="0"/>
              <a:t>    hindrance</a:t>
            </a:r>
          </a:p>
        </p:txBody>
      </p:sp>
    </p:spTree>
    <p:extLst>
      <p:ext uri="{BB962C8B-B14F-4D97-AF65-F5344CB8AC3E}">
        <p14:creationId xmlns:p14="http://schemas.microsoft.com/office/powerpoint/2010/main" val="1389282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7812" y="114300"/>
            <a:ext cx="8686800" cy="4800600"/>
          </a:xfrm>
        </p:spPr>
        <p:txBody>
          <a:bodyPr>
            <a:normAutofit/>
          </a:bodyPr>
          <a:lstStyle/>
          <a:p>
            <a:pPr algn="l"/>
            <a:r>
              <a:rPr lang="en-US" sz="4000" dirty="0"/>
              <a:t>  </a:t>
            </a:r>
          </a:p>
        </p:txBody>
      </p:sp>
      <p:pic>
        <p:nvPicPr>
          <p:cNvPr id="9218" name="Picture 2">
            <a:extLst>
              <a:ext uri="{FF2B5EF4-FFF2-40B4-BE49-F238E27FC236}">
                <a16:creationId xmlns:a16="http://schemas.microsoft.com/office/drawing/2014/main" id="{83F68BCF-66B8-EAB8-A398-26EA23E41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350"/>
            <a:ext cx="299243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B2A3FADB-CF55-082A-238B-C3BDD1121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506" y="-57150"/>
            <a:ext cx="36322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217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AI selected Dad Jokes</a:t>
            </a:r>
          </a:p>
        </p:txBody>
      </p:sp>
    </p:spTree>
    <p:extLst>
      <p:ext uri="{BB962C8B-B14F-4D97-AF65-F5344CB8AC3E}">
        <p14:creationId xmlns:p14="http://schemas.microsoft.com/office/powerpoint/2010/main" val="368683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Yn 4.27-34</a:t>
            </a:r>
            <a:r>
              <a:rPr lang="en-US" sz="4000" dirty="0"/>
              <a:t> His </a:t>
            </a:r>
            <a:r>
              <a:rPr lang="en-US" sz="4000" dirty="0" err="1"/>
              <a:t>talmidim</a:t>
            </a:r>
            <a:r>
              <a:rPr lang="en-US" sz="4000" dirty="0"/>
              <a:t> arrived. They were amazed that he was talking with a woman; but none of them said, “What do you want?” or, “Why are you talking with her?”   | So the woman left her water-jar, went back to the town and said to the people there, </a:t>
            </a:r>
          </a:p>
        </p:txBody>
      </p:sp>
    </p:spTree>
    <p:extLst>
      <p:ext uri="{BB962C8B-B14F-4D97-AF65-F5344CB8AC3E}">
        <p14:creationId xmlns:p14="http://schemas.microsoft.com/office/powerpoint/2010/main" val="1264512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Yn 4.27-34</a:t>
            </a:r>
            <a:r>
              <a:rPr lang="en-US" sz="4000" dirty="0"/>
              <a:t> “Come, see a man who told me everything I’ve ever done. Could it be that this is the Messiah?”  They left the town and began coming toward him.</a:t>
            </a:r>
          </a:p>
          <a:p>
            <a:pPr algn="l"/>
            <a:endParaRPr lang="en-US" sz="4000" dirty="0"/>
          </a:p>
        </p:txBody>
      </p:sp>
    </p:spTree>
    <p:extLst>
      <p:ext uri="{BB962C8B-B14F-4D97-AF65-F5344CB8AC3E}">
        <p14:creationId xmlns:p14="http://schemas.microsoft.com/office/powerpoint/2010/main" val="1816284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Yn 4.27-34  </a:t>
            </a:r>
            <a:r>
              <a:rPr lang="en-US" sz="4000" dirty="0"/>
              <a:t>Meanwhile, the </a:t>
            </a:r>
            <a:r>
              <a:rPr lang="en-US" sz="4000" dirty="0" err="1"/>
              <a:t>talmidim</a:t>
            </a:r>
            <a:r>
              <a:rPr lang="en-US" sz="4000" dirty="0"/>
              <a:t> were urging Yeshua, “Rabbi, eat something.” But he answered, “I have food to eat that you don’t know about.”  At this, the </a:t>
            </a:r>
            <a:r>
              <a:rPr lang="en-US" sz="4000" dirty="0" err="1"/>
              <a:t>talmidim</a:t>
            </a:r>
            <a:r>
              <a:rPr lang="en-US" sz="4000" dirty="0"/>
              <a:t> asked one another, “Could someone have brought him food?”</a:t>
            </a:r>
          </a:p>
        </p:txBody>
      </p:sp>
    </p:spTree>
    <p:extLst>
      <p:ext uri="{BB962C8B-B14F-4D97-AF65-F5344CB8AC3E}">
        <p14:creationId xmlns:p14="http://schemas.microsoft.com/office/powerpoint/2010/main" val="3452954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Yn 4.35-38</a:t>
            </a:r>
            <a:r>
              <a:rPr lang="en-US" altLang="en-US" sz="4000" dirty="0"/>
              <a:t> </a:t>
            </a:r>
            <a:r>
              <a:rPr lang="en-US" sz="4000" dirty="0"/>
              <a:t>Yeshua said to them, “My food is to do what the one who sent me wants and to bring his work to completion. </a:t>
            </a:r>
            <a:r>
              <a:rPr lang="en-US" altLang="en-US" sz="4000" dirty="0"/>
              <a:t>Don’t you say, ‘</a:t>
            </a:r>
            <a:r>
              <a:rPr lang="en-US" altLang="en-US" sz="4000" u="sng" dirty="0">
                <a:solidFill>
                  <a:srgbClr val="FFFF66"/>
                </a:solidFill>
              </a:rPr>
              <a:t>Four more months, and then comes the harvest’</a:t>
            </a:r>
            <a:r>
              <a:rPr lang="en-US" altLang="en-US" sz="4000" dirty="0">
                <a:solidFill>
                  <a:srgbClr val="FFFF66"/>
                </a:solidFill>
              </a:rPr>
              <a:t>?</a:t>
            </a:r>
            <a:r>
              <a:rPr lang="en-US" altLang="en-US" sz="4000" dirty="0"/>
              <a:t> </a:t>
            </a:r>
          </a:p>
        </p:txBody>
      </p:sp>
    </p:spTree>
    <p:extLst>
      <p:ext uri="{BB962C8B-B14F-4D97-AF65-F5344CB8AC3E}">
        <p14:creationId xmlns:p14="http://schemas.microsoft.com/office/powerpoint/2010/main" val="1399469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269083" y="285750"/>
            <a:ext cx="8570117" cy="4419600"/>
          </a:xfrm>
        </p:spPr>
        <p:txBody>
          <a:bodyPr/>
          <a:lstStyle/>
          <a:p>
            <a:pPr algn="l">
              <a:lnSpc>
                <a:spcPct val="90000"/>
              </a:lnSpc>
            </a:pPr>
            <a:r>
              <a:rPr lang="en-US" altLang="en-US" sz="3600" dirty="0"/>
              <a:t>Four months till Fall Holidays, harvest</a:t>
            </a:r>
          </a:p>
        </p:txBody>
      </p:sp>
    </p:spTree>
    <p:extLst>
      <p:ext uri="{BB962C8B-B14F-4D97-AF65-F5344CB8AC3E}">
        <p14:creationId xmlns:p14="http://schemas.microsoft.com/office/powerpoint/2010/main" val="3134001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effectLst>
                  <a:outerShdw blurRad="38100" dist="38100" dir="2700000" algn="tl">
                    <a:srgbClr val="000000">
                      <a:alpha val="43137"/>
                    </a:srgbClr>
                  </a:outerShdw>
                </a:effectLst>
              </a:rPr>
              <a:t>  </a:t>
            </a:r>
          </a:p>
        </p:txBody>
      </p:sp>
      <p:pic>
        <p:nvPicPr>
          <p:cNvPr id="1026" name="Picture 2" descr="Shavuot Is a Major Holiday! Really! | JewishBoston">
            <a:extLst>
              <a:ext uri="{FF2B5EF4-FFF2-40B4-BE49-F238E27FC236}">
                <a16:creationId xmlns:a16="http://schemas.microsoft.com/office/drawing/2014/main" id="{C26735C6-68FC-5CA2-5458-12B3042E7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000" y="1350"/>
            <a:ext cx="7696200" cy="5130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3D00B5-6AF3-5A9C-3DDC-0DC231C17BC1}"/>
              </a:ext>
            </a:extLst>
          </p:cNvPr>
          <p:cNvSpPr txBox="1"/>
          <p:nvPr/>
        </p:nvSpPr>
        <p:spPr>
          <a:xfrm rot="5400000">
            <a:off x="-1478163" y="1859163"/>
            <a:ext cx="4426212" cy="707886"/>
          </a:xfrm>
          <a:prstGeom prst="rect">
            <a:avLst/>
          </a:prstGeom>
          <a:noFill/>
        </p:spPr>
        <p:txBody>
          <a:bodyPr wrap="none" rtlCol="0">
            <a:spAutoFit/>
          </a:bodyPr>
          <a:lstStyle/>
          <a:p>
            <a:pPr algn="l"/>
            <a:r>
              <a:rPr lang="en-US" dirty="0"/>
              <a:t>June 11-12, 2024</a:t>
            </a:r>
          </a:p>
        </p:txBody>
      </p:sp>
    </p:spTree>
    <p:extLst>
      <p:ext uri="{BB962C8B-B14F-4D97-AF65-F5344CB8AC3E}">
        <p14:creationId xmlns:p14="http://schemas.microsoft.com/office/powerpoint/2010/main" val="2046292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269083" y="2293390"/>
            <a:ext cx="8570117" cy="2411960"/>
          </a:xfrm>
        </p:spPr>
        <p:txBody>
          <a:bodyPr/>
          <a:lstStyle/>
          <a:p>
            <a:pPr algn="l">
              <a:lnSpc>
                <a:spcPct val="90000"/>
              </a:lnSpc>
            </a:pPr>
            <a:r>
              <a:rPr lang="en-US" altLang="en-US" sz="3600" dirty="0"/>
              <a:t>Rosh </a:t>
            </a:r>
            <a:r>
              <a:rPr lang="en-US" altLang="en-US" sz="3600" dirty="0" err="1"/>
              <a:t>HaShannah</a:t>
            </a:r>
            <a:r>
              <a:rPr lang="en-US" altLang="en-US" sz="3600" dirty="0"/>
              <a:t>, Yom Teruah</a:t>
            </a:r>
          </a:p>
          <a:p>
            <a:pPr algn="l">
              <a:lnSpc>
                <a:spcPct val="90000"/>
              </a:lnSpc>
            </a:pPr>
            <a:r>
              <a:rPr lang="en-US" altLang="en-US" sz="3600" dirty="0"/>
              <a:t>October 2-3, 2024</a:t>
            </a:r>
          </a:p>
          <a:p>
            <a:pPr algn="l">
              <a:lnSpc>
                <a:spcPct val="90000"/>
              </a:lnSpc>
            </a:pPr>
            <a:r>
              <a:rPr lang="en-US" altLang="en-US" sz="3600" dirty="0"/>
              <a:t>So, no Biblical, Levitical, </a:t>
            </a:r>
            <a:r>
              <a:rPr lang="en-US" altLang="en-US" sz="3600" dirty="0" err="1"/>
              <a:t>ch</a:t>
            </a:r>
            <a:r>
              <a:rPr lang="en-US" altLang="en-US" sz="3600" dirty="0"/>
              <a:t> 23 holiday June 12 to Oct 2    </a:t>
            </a:r>
            <a:r>
              <a:rPr lang="en-US" altLang="en-US" sz="2800" dirty="0"/>
              <a:t>[Tisha </a:t>
            </a:r>
            <a:r>
              <a:rPr lang="en-US" altLang="en-US" sz="2800" dirty="0" err="1"/>
              <a:t>B’Av</a:t>
            </a:r>
            <a:r>
              <a:rPr lang="en-US" altLang="en-US" sz="2800" dirty="0"/>
              <a:t>]</a:t>
            </a:r>
            <a:endParaRPr lang="en-US" altLang="en-US" sz="3600" dirty="0"/>
          </a:p>
        </p:txBody>
      </p:sp>
      <p:pic>
        <p:nvPicPr>
          <p:cNvPr id="8194" name="Picture 2" descr="The High Holidays - Rosh Hashanah and Yom Kippur - Yamim Nora'im (Days ...">
            <a:extLst>
              <a:ext uri="{FF2B5EF4-FFF2-40B4-BE49-F238E27FC236}">
                <a16:creationId xmlns:a16="http://schemas.microsoft.com/office/drawing/2014/main" id="{6196313A-192D-1786-BAA5-6FEBB12470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960"/>
          <a:stretch/>
        </p:blipFill>
        <p:spPr bwMode="auto">
          <a:xfrm>
            <a:off x="2001375" y="0"/>
            <a:ext cx="5141250" cy="2293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424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EDE7C703-7EC7-B166-D614-DB62AD3C8A8C}"/>
              </a:ext>
            </a:extLst>
          </p:cNvPr>
          <p:cNvPicPr>
            <a:picLocks noChangeAspect="1"/>
          </p:cNvPicPr>
          <p:nvPr/>
        </p:nvPicPr>
        <p:blipFill>
          <a:blip r:embed="rId3"/>
          <a:stretch>
            <a:fillRect/>
          </a:stretch>
        </p:blipFill>
        <p:spPr>
          <a:xfrm>
            <a:off x="379219" y="0"/>
            <a:ext cx="8385561" cy="5143500"/>
          </a:xfrm>
          <a:prstGeom prst="rect">
            <a:avLst/>
          </a:prstGeom>
        </p:spPr>
      </p:pic>
      <p:sp>
        <p:nvSpPr>
          <p:cNvPr id="5" name="TextBox 4">
            <a:extLst>
              <a:ext uri="{FF2B5EF4-FFF2-40B4-BE49-F238E27FC236}">
                <a16:creationId xmlns:a16="http://schemas.microsoft.com/office/drawing/2014/main" id="{4FC9BF25-840F-9F2A-A237-A60BCBABAF84}"/>
              </a:ext>
            </a:extLst>
          </p:cNvPr>
          <p:cNvSpPr txBox="1"/>
          <p:nvPr/>
        </p:nvSpPr>
        <p:spPr>
          <a:xfrm>
            <a:off x="762000" y="1504950"/>
            <a:ext cx="4572000" cy="1200329"/>
          </a:xfrm>
          <a:prstGeom prst="rect">
            <a:avLst/>
          </a:prstGeom>
          <a:noFill/>
        </p:spPr>
        <p:txBody>
          <a:bodyPr wrap="square">
            <a:spAutoFit/>
          </a:bodyPr>
          <a:lstStyle/>
          <a:p>
            <a:pPr algn="l">
              <a:lnSpc>
                <a:spcPct val="90000"/>
              </a:lnSpc>
            </a:pPr>
            <a:r>
              <a:rPr lang="en-US" altLang="en-US" sz="4000" dirty="0">
                <a:effectLst>
                  <a:outerShdw blurRad="38100" dist="38100" dir="2700000" algn="tl">
                    <a:srgbClr val="000000">
                      <a:alpha val="43137"/>
                    </a:srgbClr>
                  </a:outerShdw>
                </a:effectLst>
              </a:rPr>
              <a:t>Slack time at the beach?</a:t>
            </a:r>
          </a:p>
        </p:txBody>
      </p:sp>
    </p:spTree>
    <p:extLst>
      <p:ext uri="{BB962C8B-B14F-4D97-AF65-F5344CB8AC3E}">
        <p14:creationId xmlns:p14="http://schemas.microsoft.com/office/powerpoint/2010/main" val="3991338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err="1"/>
              <a:t>Yn</a:t>
            </a:r>
            <a:r>
              <a:rPr lang="en-US" altLang="en-US" sz="4000" baseline="30000" dirty="0"/>
              <a:t> 4.35-38</a:t>
            </a:r>
            <a:r>
              <a:rPr lang="en-US" altLang="en-US" sz="4000" dirty="0"/>
              <a:t> Don’t you say, ‘Four more months, and then comes the harvest’? Look, I tell you, lift up your eyes and look at the fields! </a:t>
            </a:r>
            <a:r>
              <a:rPr lang="en-US" altLang="en-US" sz="4000" u="sng" dirty="0">
                <a:solidFill>
                  <a:srgbClr val="FFFF66"/>
                </a:solidFill>
              </a:rPr>
              <a:t>They are white and ready for harvest. “The reaper receives a reward and gathers fruit for eternal life</a:t>
            </a:r>
            <a:r>
              <a:rPr lang="en-US" altLang="en-US" sz="4000" dirty="0"/>
              <a:t>, so that the </a:t>
            </a:r>
            <a:r>
              <a:rPr lang="en-US" altLang="en-US" sz="4000" dirty="0" err="1"/>
              <a:t>sower</a:t>
            </a:r>
            <a:r>
              <a:rPr lang="en-US" altLang="en-US" sz="4000" dirty="0"/>
              <a:t> and reaper may rejoice together. </a:t>
            </a:r>
          </a:p>
        </p:txBody>
      </p:sp>
    </p:spTree>
    <p:extLst>
      <p:ext uri="{BB962C8B-B14F-4D97-AF65-F5344CB8AC3E}">
        <p14:creationId xmlns:p14="http://schemas.microsoft.com/office/powerpoint/2010/main" val="74465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err="1"/>
              <a:t>Yn</a:t>
            </a:r>
            <a:r>
              <a:rPr lang="en-US" altLang="en-US" sz="4000" baseline="30000" dirty="0"/>
              <a:t> 4.35-38</a:t>
            </a:r>
            <a:r>
              <a:rPr lang="en-US" altLang="en-US" sz="4000" dirty="0"/>
              <a:t> </a:t>
            </a:r>
            <a:r>
              <a:rPr lang="en-US" altLang="en-US" sz="4000" u="sng" dirty="0">
                <a:solidFill>
                  <a:srgbClr val="FFFF66"/>
                </a:solidFill>
              </a:rPr>
              <a:t>They are white and ready for harvest. The reaper receives a reward and gathers fruit for eternal life</a:t>
            </a:r>
            <a:r>
              <a:rPr lang="en-US" altLang="en-US" sz="4000" dirty="0">
                <a:solidFill>
                  <a:srgbClr val="FFFF66"/>
                </a:solidFill>
              </a:rPr>
              <a:t>.</a:t>
            </a:r>
            <a:endParaRPr lang="en-US" altLang="en-US" sz="4000" dirty="0"/>
          </a:p>
        </p:txBody>
      </p:sp>
    </p:spTree>
    <p:extLst>
      <p:ext uri="{BB962C8B-B14F-4D97-AF65-F5344CB8AC3E}">
        <p14:creationId xmlns:p14="http://schemas.microsoft.com/office/powerpoint/2010/main" val="3882153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To celebrate Father's Day, we asked ChatGPT: 'What are the ultimate dad jokes?'</a:t>
            </a:r>
          </a:p>
          <a:p>
            <a:pPr algn="l"/>
            <a:r>
              <a:rPr lang="en-US" sz="4000" dirty="0"/>
              <a:t>Within seconds, the AI bot came up with a list of 20 jokes, writing: 'Here are some of the best dad jokes that are sure to get a laugh (or a groan).'</a:t>
            </a:r>
          </a:p>
        </p:txBody>
      </p:sp>
    </p:spTree>
    <p:extLst>
      <p:ext uri="{BB962C8B-B14F-4D97-AF65-F5344CB8AC3E}">
        <p14:creationId xmlns:p14="http://schemas.microsoft.com/office/powerpoint/2010/main" val="2399506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Summer is supposed to be a joyful harvest time!</a:t>
            </a:r>
          </a:p>
          <a:p>
            <a:pPr algn="l"/>
            <a:r>
              <a:rPr lang="en-US" altLang="en-US" sz="4000" u="sng" dirty="0">
                <a:solidFill>
                  <a:srgbClr val="FFFF66"/>
                </a:solidFill>
              </a:rPr>
              <a:t>“The reaper receives a reward and gathers fruit for eternal life</a:t>
            </a:r>
            <a:r>
              <a:rPr lang="en-US" altLang="en-US" sz="4000" dirty="0"/>
              <a:t>, so that the </a:t>
            </a:r>
            <a:r>
              <a:rPr lang="en-US" altLang="en-US" sz="4000" dirty="0" err="1"/>
              <a:t>sower</a:t>
            </a:r>
            <a:r>
              <a:rPr lang="en-US" altLang="en-US" sz="4000" dirty="0"/>
              <a:t> and reaper may rejoice together.</a:t>
            </a:r>
            <a:endParaRPr lang="en-US" sz="4000" dirty="0"/>
          </a:p>
        </p:txBody>
      </p:sp>
    </p:spTree>
    <p:extLst>
      <p:ext uri="{BB962C8B-B14F-4D97-AF65-F5344CB8AC3E}">
        <p14:creationId xmlns:p14="http://schemas.microsoft.com/office/powerpoint/2010/main" val="495279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FF09988A-9899-E129-F440-E2B1937A5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305438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993BA81-D555-8F2B-94E1-A206416815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3CD02128-A4BB-B87B-8100-043F3AC7FD2E}"/>
              </a:ext>
            </a:extLst>
          </p:cNvPr>
          <p:cNvSpPr txBox="1"/>
          <p:nvPr/>
        </p:nvSpPr>
        <p:spPr>
          <a:xfrm>
            <a:off x="199200" y="211500"/>
            <a:ext cx="8071825" cy="3170099"/>
          </a:xfrm>
          <a:prstGeom prst="rect">
            <a:avLst/>
          </a:prstGeom>
          <a:noFill/>
        </p:spPr>
        <p:txBody>
          <a:bodyPr wrap="none" rtlCol="0">
            <a:spAutoFit/>
          </a:bodyPr>
          <a:lstStyle/>
          <a:p>
            <a:pPr algn="l"/>
            <a:r>
              <a:rPr lang="en-US" u="sng" dirty="0">
                <a:solidFill>
                  <a:srgbClr val="FFFF66"/>
                </a:solidFill>
              </a:rPr>
              <a:t>Yet Four Months to the Harvest?</a:t>
            </a:r>
          </a:p>
          <a:p>
            <a:pPr marL="509588" indent="-509588" algn="l">
              <a:buFont typeface="+mj-lt"/>
              <a:buAutoNum type="arabicPeriod"/>
            </a:pPr>
            <a:r>
              <a:rPr lang="en-US" dirty="0"/>
              <a:t>What four months?</a:t>
            </a:r>
          </a:p>
          <a:p>
            <a:pPr marL="509588" indent="-509588" algn="l">
              <a:buFont typeface="+mj-lt"/>
              <a:buAutoNum type="arabicPeriod"/>
            </a:pPr>
            <a:r>
              <a:rPr lang="en-US" u="sng" dirty="0">
                <a:solidFill>
                  <a:srgbClr val="FFFF66"/>
                </a:solidFill>
              </a:rPr>
              <a:t>Improbability of a harvest</a:t>
            </a:r>
          </a:p>
          <a:p>
            <a:pPr marL="509588" indent="-509588" algn="l">
              <a:buFont typeface="+mj-lt"/>
              <a:buAutoNum type="arabicPeriod"/>
            </a:pPr>
            <a:r>
              <a:rPr lang="en-US" dirty="0"/>
              <a:t>Roaring to break the harvest </a:t>
            </a:r>
          </a:p>
          <a:p>
            <a:pPr algn="l"/>
            <a:r>
              <a:rPr lang="en-US" dirty="0"/>
              <a:t>    hindrance</a:t>
            </a:r>
          </a:p>
        </p:txBody>
      </p:sp>
    </p:spTree>
    <p:extLst>
      <p:ext uri="{BB962C8B-B14F-4D97-AF65-F5344CB8AC3E}">
        <p14:creationId xmlns:p14="http://schemas.microsoft.com/office/powerpoint/2010/main" val="3289781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A. Internal improbability of harvest </a:t>
            </a:r>
          </a:p>
        </p:txBody>
      </p:sp>
    </p:spTree>
    <p:extLst>
      <p:ext uri="{BB962C8B-B14F-4D97-AF65-F5344CB8AC3E}">
        <p14:creationId xmlns:p14="http://schemas.microsoft.com/office/powerpoint/2010/main" val="3637371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Yn 11.20-25</a:t>
            </a:r>
            <a:r>
              <a:rPr lang="en-US" sz="4000" dirty="0"/>
              <a:t> Among those who went up to worship at the festival were some Greek-speaking Jews. They approached Philip, the one from Beit-</a:t>
            </a:r>
            <a:r>
              <a:rPr lang="en-US" sz="4000" dirty="0" err="1"/>
              <a:t>Tzaidah</a:t>
            </a:r>
            <a:r>
              <a:rPr lang="en-US" sz="4000" dirty="0"/>
              <a:t> in the Galil, with a request. “Sir,” they said, “we would like to see Yeshua.” Philip came and told Andrew; then Andrew and Philip went and told Yeshua. </a:t>
            </a:r>
          </a:p>
        </p:txBody>
      </p:sp>
    </p:spTree>
    <p:extLst>
      <p:ext uri="{BB962C8B-B14F-4D97-AF65-F5344CB8AC3E}">
        <p14:creationId xmlns:p14="http://schemas.microsoft.com/office/powerpoint/2010/main" val="2734803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Yn 11.20-25</a:t>
            </a:r>
            <a:r>
              <a:rPr lang="en-US" sz="4000" dirty="0"/>
              <a:t> Yeshua gave them this answer: “The time has come for the Son of Man to be glorified. Yes, indeed! I tell you that unless a grain of wheat that falls to the ground dies, it stays just a grain; </a:t>
            </a:r>
          </a:p>
        </p:txBody>
      </p:sp>
    </p:spTree>
    <p:extLst>
      <p:ext uri="{BB962C8B-B14F-4D97-AF65-F5344CB8AC3E}">
        <p14:creationId xmlns:p14="http://schemas.microsoft.com/office/powerpoint/2010/main" val="2373488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Yn 11.20-25</a:t>
            </a:r>
            <a:r>
              <a:rPr lang="en-US" sz="4000" dirty="0"/>
              <a:t>  </a:t>
            </a:r>
            <a:r>
              <a:rPr lang="en-US" sz="4000" u="sng" dirty="0">
                <a:solidFill>
                  <a:srgbClr val="FFFF66"/>
                </a:solidFill>
              </a:rPr>
              <a:t>but if it dies, it produces a big harvest</a:t>
            </a:r>
            <a:r>
              <a:rPr lang="en-US" sz="4000" dirty="0"/>
              <a:t>. He who loves his life loses it, but he who hates his life in this world will keep it safe right on into eternal life!</a:t>
            </a:r>
          </a:p>
        </p:txBody>
      </p:sp>
    </p:spTree>
    <p:extLst>
      <p:ext uri="{BB962C8B-B14F-4D97-AF65-F5344CB8AC3E}">
        <p14:creationId xmlns:p14="http://schemas.microsoft.com/office/powerpoint/2010/main" val="2754815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Phil 3.10-11</a:t>
            </a:r>
            <a:r>
              <a:rPr lang="en-US" sz="4000" dirty="0"/>
              <a:t> Yes, I gave it all up in order to know him, that is, to know the </a:t>
            </a:r>
            <a:r>
              <a:rPr lang="en-US" sz="4000" dirty="0">
                <a:solidFill>
                  <a:srgbClr val="FFFF66"/>
                </a:solidFill>
              </a:rPr>
              <a:t>power of his resurrection and the fellowship of his sufferings </a:t>
            </a:r>
            <a:r>
              <a:rPr lang="en-US" sz="4000" dirty="0"/>
              <a:t>as I am being conformed to his death, so that somehow I might arrive at being resurrected from the dead.</a:t>
            </a:r>
          </a:p>
        </p:txBody>
      </p:sp>
    </p:spTree>
    <p:extLst>
      <p:ext uri="{BB962C8B-B14F-4D97-AF65-F5344CB8AC3E}">
        <p14:creationId xmlns:p14="http://schemas.microsoft.com/office/powerpoint/2010/main" val="2610554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Fruitfulness by death to self.</a:t>
            </a:r>
          </a:p>
        </p:txBody>
      </p:sp>
    </p:spTree>
    <p:extLst>
      <p:ext uri="{BB962C8B-B14F-4D97-AF65-F5344CB8AC3E}">
        <p14:creationId xmlns:p14="http://schemas.microsoft.com/office/powerpoint/2010/main" val="722581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1266" name="Picture 2">
            <a:extLst>
              <a:ext uri="{FF2B5EF4-FFF2-40B4-BE49-F238E27FC236}">
                <a16:creationId xmlns:a16="http://schemas.microsoft.com/office/drawing/2014/main" id="{3A288862-00F3-CEAA-F1B1-2674E136969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62" t="8519" r="16445" b="12963"/>
          <a:stretch/>
        </p:blipFill>
        <p:spPr bwMode="auto">
          <a:xfrm>
            <a:off x="228600" y="0"/>
            <a:ext cx="8410755" cy="469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80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Topping the list is 'Why don't skeletons fight each other? </a:t>
            </a:r>
          </a:p>
        </p:txBody>
      </p:sp>
    </p:spTree>
    <p:extLst>
      <p:ext uri="{BB962C8B-B14F-4D97-AF65-F5344CB8AC3E}">
        <p14:creationId xmlns:p14="http://schemas.microsoft.com/office/powerpoint/2010/main" val="3343041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2290" name="Picture 2" descr="Giant factory ships 'emptying the fishing grounds' off Milford Haven ...">
            <a:extLst>
              <a:ext uri="{FF2B5EF4-FFF2-40B4-BE49-F238E27FC236}">
                <a16:creationId xmlns:a16="http://schemas.microsoft.com/office/drawing/2014/main" id="{0B982B3D-191E-7D6B-1484-234082D5C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8738"/>
            <a:ext cx="8572500" cy="4867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7FA8C8-DA8E-D41A-01C5-9D7B2FE5A105}"/>
              </a:ext>
            </a:extLst>
          </p:cNvPr>
          <p:cNvSpPr txBox="1"/>
          <p:nvPr/>
        </p:nvSpPr>
        <p:spPr>
          <a:xfrm>
            <a:off x="333346" y="285750"/>
            <a:ext cx="8657498" cy="707886"/>
          </a:xfrm>
          <a:prstGeom prst="rect">
            <a:avLst/>
          </a:prstGeom>
          <a:noFill/>
        </p:spPr>
        <p:txBody>
          <a:bodyPr wrap="none" rtlCol="0">
            <a:spAutoFit/>
          </a:bodyPr>
          <a:lstStyle/>
          <a:p>
            <a:pPr algn="l"/>
            <a:r>
              <a:rPr lang="en-US" b="0" i="1" dirty="0">
                <a:effectLst/>
                <a:latin typeface="+mn-lt"/>
              </a:rPr>
              <a:t>Willem van der </a:t>
            </a:r>
            <a:r>
              <a:rPr lang="en-US" b="0" i="1" dirty="0" err="1">
                <a:effectLst/>
                <a:latin typeface="+mn-lt"/>
              </a:rPr>
              <a:t>Zwan</a:t>
            </a:r>
            <a:r>
              <a:rPr lang="en-US" b="0" i="1" dirty="0">
                <a:effectLst/>
                <a:latin typeface="+mn-lt"/>
              </a:rPr>
              <a:t> </a:t>
            </a:r>
            <a:r>
              <a:rPr lang="en-US" b="0" dirty="0">
                <a:effectLst/>
                <a:latin typeface="+mn-lt"/>
              </a:rPr>
              <a:t>supertrawler</a:t>
            </a:r>
            <a:endParaRPr lang="en-US" dirty="0">
              <a:latin typeface="+mn-lt"/>
            </a:endParaRPr>
          </a:p>
        </p:txBody>
      </p:sp>
    </p:spTree>
    <p:extLst>
      <p:ext uri="{BB962C8B-B14F-4D97-AF65-F5344CB8AC3E}">
        <p14:creationId xmlns:p14="http://schemas.microsoft.com/office/powerpoint/2010/main" val="3922119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0242" name="Picture 2" descr="Naval Expert: The USS Missouri Was the Most Dangerous Battleship Ever ...">
            <a:extLst>
              <a:ext uri="{FF2B5EF4-FFF2-40B4-BE49-F238E27FC236}">
                <a16:creationId xmlns:a16="http://schemas.microsoft.com/office/drawing/2014/main" id="{571E7910-1533-7ADA-E53D-0913C8A181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9250"/>
            <a:ext cx="9144000" cy="444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F1E379-9689-C8EC-FCD8-4A407CFAC433}"/>
              </a:ext>
            </a:extLst>
          </p:cNvPr>
          <p:cNvSpPr txBox="1"/>
          <p:nvPr/>
        </p:nvSpPr>
        <p:spPr>
          <a:xfrm>
            <a:off x="304800" y="3210858"/>
            <a:ext cx="7997446" cy="1938992"/>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The USS Missouri was the most</a:t>
            </a:r>
          </a:p>
          <a:p>
            <a:pPr algn="l"/>
            <a:r>
              <a:rPr lang="en-US" dirty="0">
                <a:effectLst>
                  <a:outerShdw blurRad="38100" dist="38100" dir="2700000" algn="tl">
                    <a:srgbClr val="000000">
                      <a:alpha val="43137"/>
                    </a:srgbClr>
                  </a:outerShdw>
                </a:effectLst>
              </a:rPr>
              <a:t>dangerous battleship Ever built</a:t>
            </a:r>
          </a:p>
          <a:p>
            <a:pPr algn="l"/>
            <a:endParaRPr lang="en-US" dirty="0"/>
          </a:p>
        </p:txBody>
      </p:sp>
    </p:spTree>
    <p:extLst>
      <p:ext uri="{BB962C8B-B14F-4D97-AF65-F5344CB8AC3E}">
        <p14:creationId xmlns:p14="http://schemas.microsoft.com/office/powerpoint/2010/main" val="504157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Yn 15.1-2</a:t>
            </a:r>
            <a:r>
              <a:rPr lang="en-US" sz="4000" dirty="0"/>
              <a:t>  “I am the real vine, and my Father is the gardener. Every branch which is part of me but fails to bear fruit, he cuts off; and every branch that does bear fruit, he </a:t>
            </a:r>
            <a:r>
              <a:rPr lang="en-US" sz="4000" u="sng" dirty="0">
                <a:solidFill>
                  <a:srgbClr val="FFFF66"/>
                </a:solidFill>
              </a:rPr>
              <a:t>prunes</a:t>
            </a:r>
            <a:r>
              <a:rPr lang="en-US" sz="4000" dirty="0"/>
              <a:t>, so that </a:t>
            </a:r>
            <a:r>
              <a:rPr lang="en-US" sz="4000" u="sng" dirty="0">
                <a:solidFill>
                  <a:srgbClr val="FFFF66"/>
                </a:solidFill>
              </a:rPr>
              <a:t>it may bear more fruit.</a:t>
            </a:r>
          </a:p>
        </p:txBody>
      </p:sp>
    </p:spTree>
    <p:extLst>
      <p:ext uri="{BB962C8B-B14F-4D97-AF65-F5344CB8AC3E}">
        <p14:creationId xmlns:p14="http://schemas.microsoft.com/office/powerpoint/2010/main" val="439521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Pruning?</a:t>
            </a:r>
          </a:p>
          <a:p>
            <a:pPr marL="346075" indent="-346075" algn="l">
              <a:buFont typeface="Arial" panose="020B0604020202020204" pitchFamily="34" charset="0"/>
              <a:buChar char="•"/>
            </a:pPr>
            <a:r>
              <a:rPr lang="en-US" sz="4000" dirty="0"/>
              <a:t>Longsuffering love</a:t>
            </a:r>
          </a:p>
        </p:txBody>
      </p:sp>
    </p:spTree>
    <p:extLst>
      <p:ext uri="{BB962C8B-B14F-4D97-AF65-F5344CB8AC3E}">
        <p14:creationId xmlns:p14="http://schemas.microsoft.com/office/powerpoint/2010/main" val="3325648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Pruning?</a:t>
            </a:r>
          </a:p>
          <a:p>
            <a:pPr marL="346075" indent="-346075" algn="l">
              <a:buFont typeface="Arial" panose="020B0604020202020204" pitchFamily="34" charset="0"/>
              <a:buChar char="•"/>
            </a:pPr>
            <a:r>
              <a:rPr lang="en-US" sz="4000" dirty="0"/>
              <a:t>Longsuffering love</a:t>
            </a:r>
          </a:p>
          <a:p>
            <a:pPr marL="346075" indent="-346075" algn="l">
              <a:buFont typeface="Arial" panose="020B0604020202020204" pitchFamily="34" charset="0"/>
              <a:buChar char="•"/>
            </a:pPr>
            <a:r>
              <a:rPr lang="en-US" sz="4000" dirty="0"/>
              <a:t>Conflict resolution</a:t>
            </a:r>
          </a:p>
        </p:txBody>
      </p:sp>
    </p:spTree>
    <p:extLst>
      <p:ext uri="{BB962C8B-B14F-4D97-AF65-F5344CB8AC3E}">
        <p14:creationId xmlns:p14="http://schemas.microsoft.com/office/powerpoint/2010/main" val="432784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Pruning?</a:t>
            </a:r>
          </a:p>
          <a:p>
            <a:pPr marL="346075" indent="-346075" algn="l">
              <a:buFont typeface="Arial" panose="020B0604020202020204" pitchFamily="34" charset="0"/>
              <a:buChar char="•"/>
            </a:pPr>
            <a:r>
              <a:rPr lang="en-US" sz="4000" dirty="0"/>
              <a:t>Longsuffering love</a:t>
            </a:r>
          </a:p>
          <a:p>
            <a:pPr marL="346075" indent="-346075" algn="l">
              <a:buFont typeface="Arial" panose="020B0604020202020204" pitchFamily="34" charset="0"/>
              <a:buChar char="•"/>
            </a:pPr>
            <a:r>
              <a:rPr lang="en-US" sz="4000" dirty="0"/>
              <a:t>Conflict resolution</a:t>
            </a:r>
          </a:p>
          <a:p>
            <a:pPr marL="346075" indent="-346075" algn="l">
              <a:buFont typeface="Arial" panose="020B0604020202020204" pitchFamily="34" charset="0"/>
              <a:buChar char="•"/>
            </a:pPr>
            <a:r>
              <a:rPr lang="en-US" sz="4000" dirty="0"/>
              <a:t>Service </a:t>
            </a:r>
          </a:p>
        </p:txBody>
      </p:sp>
    </p:spTree>
    <p:extLst>
      <p:ext uri="{BB962C8B-B14F-4D97-AF65-F5344CB8AC3E}">
        <p14:creationId xmlns:p14="http://schemas.microsoft.com/office/powerpoint/2010/main" val="517395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Pruning?</a:t>
            </a:r>
          </a:p>
          <a:p>
            <a:pPr marL="346075" indent="-346075" algn="l">
              <a:buFont typeface="Arial" panose="020B0604020202020204" pitchFamily="34" charset="0"/>
              <a:buChar char="•"/>
            </a:pPr>
            <a:r>
              <a:rPr lang="en-US" sz="4000" dirty="0"/>
              <a:t>Longsuffering love</a:t>
            </a:r>
          </a:p>
          <a:p>
            <a:pPr marL="346075" indent="-346075" algn="l">
              <a:buFont typeface="Arial" panose="020B0604020202020204" pitchFamily="34" charset="0"/>
              <a:buChar char="•"/>
            </a:pPr>
            <a:r>
              <a:rPr lang="en-US" sz="4000" dirty="0"/>
              <a:t>Conflict resolution</a:t>
            </a:r>
          </a:p>
          <a:p>
            <a:pPr marL="346075" indent="-346075" algn="l">
              <a:buFont typeface="Arial" panose="020B0604020202020204" pitchFamily="34" charset="0"/>
              <a:buChar char="•"/>
            </a:pPr>
            <a:r>
              <a:rPr lang="en-US" sz="4000" dirty="0"/>
              <a:t>Service </a:t>
            </a:r>
          </a:p>
          <a:p>
            <a:pPr marL="346075" indent="-346075" algn="l">
              <a:buFont typeface="Arial" panose="020B0604020202020204" pitchFamily="34" charset="0"/>
              <a:buChar char="•"/>
            </a:pPr>
            <a:r>
              <a:rPr lang="en-US" sz="4000" dirty="0"/>
              <a:t>Tithing firstfruits</a:t>
            </a:r>
          </a:p>
        </p:txBody>
      </p:sp>
    </p:spTree>
    <p:extLst>
      <p:ext uri="{BB962C8B-B14F-4D97-AF65-F5344CB8AC3E}">
        <p14:creationId xmlns:p14="http://schemas.microsoft.com/office/powerpoint/2010/main" val="937741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Pruning?</a:t>
            </a:r>
          </a:p>
          <a:p>
            <a:pPr marL="346075" indent="-346075" algn="l">
              <a:buFont typeface="Arial" panose="020B0604020202020204" pitchFamily="34" charset="0"/>
              <a:buChar char="•"/>
            </a:pPr>
            <a:r>
              <a:rPr lang="en-US" sz="4000" dirty="0"/>
              <a:t>Longsuffering love</a:t>
            </a:r>
          </a:p>
          <a:p>
            <a:pPr marL="346075" indent="-346075" algn="l">
              <a:buFont typeface="Arial" panose="020B0604020202020204" pitchFamily="34" charset="0"/>
              <a:buChar char="•"/>
            </a:pPr>
            <a:r>
              <a:rPr lang="en-US" sz="4000" dirty="0"/>
              <a:t>Conflict resolution</a:t>
            </a:r>
          </a:p>
          <a:p>
            <a:pPr marL="346075" indent="-346075" algn="l">
              <a:buFont typeface="Arial" panose="020B0604020202020204" pitchFamily="34" charset="0"/>
              <a:buChar char="•"/>
            </a:pPr>
            <a:r>
              <a:rPr lang="en-US" sz="4000" dirty="0"/>
              <a:t>Service </a:t>
            </a:r>
          </a:p>
          <a:p>
            <a:pPr marL="346075" indent="-346075" algn="l">
              <a:buFont typeface="Arial" panose="020B0604020202020204" pitchFamily="34" charset="0"/>
              <a:buChar char="•"/>
            </a:pPr>
            <a:r>
              <a:rPr lang="en-US" sz="4000" dirty="0"/>
              <a:t>Tithing firstfruits</a:t>
            </a:r>
          </a:p>
          <a:p>
            <a:pPr marL="346075" indent="-346075" algn="l">
              <a:buFont typeface="Arial" panose="020B0604020202020204" pitchFamily="34" charset="0"/>
              <a:buChar char="•"/>
            </a:pPr>
            <a:r>
              <a:rPr lang="en-US" sz="4000" dirty="0"/>
              <a:t>Outreach</a:t>
            </a:r>
          </a:p>
        </p:txBody>
      </p:sp>
    </p:spTree>
    <p:extLst>
      <p:ext uri="{BB962C8B-B14F-4D97-AF65-F5344CB8AC3E}">
        <p14:creationId xmlns:p14="http://schemas.microsoft.com/office/powerpoint/2010/main" val="498445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5" name="Picture 4">
            <a:extLst>
              <a:ext uri="{FF2B5EF4-FFF2-40B4-BE49-F238E27FC236}">
                <a16:creationId xmlns:a16="http://schemas.microsoft.com/office/drawing/2014/main" id="{BB9CB1B8-4278-C81B-8C4A-8129BE48F9D0}"/>
              </a:ext>
            </a:extLst>
          </p:cNvPr>
          <p:cNvPicPr>
            <a:picLocks noChangeAspect="1"/>
          </p:cNvPicPr>
          <p:nvPr/>
        </p:nvPicPr>
        <p:blipFill rotWithShape="1">
          <a:blip r:embed="rId3">
            <a:extLst>
              <a:ext uri="{28A0092B-C50C-407E-A947-70E740481C1C}">
                <a14:useLocalDpi xmlns:a14="http://schemas.microsoft.com/office/drawing/2010/main" val="0"/>
              </a:ext>
            </a:extLst>
          </a:blip>
          <a:srcRect l="20371" t="29260" r="42549" b="32222"/>
          <a:stretch/>
        </p:blipFill>
        <p:spPr>
          <a:xfrm rot="5400000">
            <a:off x="2011370" y="-99296"/>
            <a:ext cx="5121261" cy="5319854"/>
          </a:xfrm>
          <a:prstGeom prst="rect">
            <a:avLst/>
          </a:prstGeom>
        </p:spPr>
      </p:pic>
    </p:spTree>
    <p:extLst>
      <p:ext uri="{BB962C8B-B14F-4D97-AF65-F5344CB8AC3E}">
        <p14:creationId xmlns:p14="http://schemas.microsoft.com/office/powerpoint/2010/main" val="1412273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5" name="Picture 4">
            <a:extLst>
              <a:ext uri="{FF2B5EF4-FFF2-40B4-BE49-F238E27FC236}">
                <a16:creationId xmlns:a16="http://schemas.microsoft.com/office/drawing/2014/main" id="{BB9CB1B8-4278-C81B-8C4A-8129BE48F9D0}"/>
              </a:ext>
            </a:extLst>
          </p:cNvPr>
          <p:cNvPicPr>
            <a:picLocks noChangeAspect="1"/>
          </p:cNvPicPr>
          <p:nvPr/>
        </p:nvPicPr>
        <p:blipFill rotWithShape="1">
          <a:blip r:embed="rId3">
            <a:extLst>
              <a:ext uri="{28A0092B-C50C-407E-A947-70E740481C1C}">
                <a14:useLocalDpi xmlns:a14="http://schemas.microsoft.com/office/drawing/2010/main" val="0"/>
              </a:ext>
            </a:extLst>
          </a:blip>
          <a:srcRect l="56319" t="29260" r="4074" b="32222"/>
          <a:stretch/>
        </p:blipFill>
        <p:spPr>
          <a:xfrm rot="5400000">
            <a:off x="2139763" y="104730"/>
            <a:ext cx="5093075" cy="4953000"/>
          </a:xfrm>
          <a:prstGeom prst="rect">
            <a:avLst/>
          </a:prstGeom>
        </p:spPr>
      </p:pic>
    </p:spTree>
    <p:extLst>
      <p:ext uri="{BB962C8B-B14F-4D97-AF65-F5344CB8AC3E}">
        <p14:creationId xmlns:p14="http://schemas.microsoft.com/office/powerpoint/2010/main" val="955096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Topping the list is 'Why don't skeletons fight each other?</a:t>
            </a:r>
          </a:p>
          <a:p>
            <a:pPr algn="l"/>
            <a:r>
              <a:rPr lang="en-US" sz="4000" dirty="0"/>
              <a:t>They don't have the guts.'</a:t>
            </a:r>
          </a:p>
        </p:txBody>
      </p:sp>
    </p:spTree>
    <p:extLst>
      <p:ext uri="{BB962C8B-B14F-4D97-AF65-F5344CB8AC3E}">
        <p14:creationId xmlns:p14="http://schemas.microsoft.com/office/powerpoint/2010/main" val="4098138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B. Recruitment improbability of harvest</a:t>
            </a:r>
          </a:p>
        </p:txBody>
      </p:sp>
    </p:spTree>
    <p:extLst>
      <p:ext uri="{BB962C8B-B14F-4D97-AF65-F5344CB8AC3E}">
        <p14:creationId xmlns:p14="http://schemas.microsoft.com/office/powerpoint/2010/main" val="846732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Lk 10.2-3</a:t>
            </a:r>
            <a:r>
              <a:rPr lang="en-US" sz="4000" dirty="0"/>
              <a:t> He said to them, “To be sure, there is a large harvest. But there are few workers. Therefore, plead with the Lord of the Harvest that he speed workers out to gather in his harvest</a:t>
            </a:r>
            <a:r>
              <a:rPr lang="en-US" sz="4000"/>
              <a:t>. Get </a:t>
            </a:r>
            <a:r>
              <a:rPr lang="en-US" sz="4000" dirty="0"/>
              <a:t>going now, but pay attention! I am sending you out like lambs among wolves.</a:t>
            </a:r>
          </a:p>
        </p:txBody>
      </p:sp>
    </p:spTree>
    <p:extLst>
      <p:ext uri="{BB962C8B-B14F-4D97-AF65-F5344CB8AC3E}">
        <p14:creationId xmlns:p14="http://schemas.microsoft.com/office/powerpoint/2010/main" val="22592197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C. External improbability of harvest among Jewish people and the Nations harvest.</a:t>
            </a:r>
          </a:p>
        </p:txBody>
      </p:sp>
    </p:spTree>
    <p:extLst>
      <p:ext uri="{BB962C8B-B14F-4D97-AF65-F5344CB8AC3E}">
        <p14:creationId xmlns:p14="http://schemas.microsoft.com/office/powerpoint/2010/main" val="384647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u="sng" dirty="0">
                <a:solidFill>
                  <a:srgbClr val="FFFF66"/>
                </a:solidFill>
              </a:rPr>
              <a:t>Jews and those that align with them are deeply hated:</a:t>
            </a:r>
          </a:p>
          <a:p>
            <a:pPr algn="l"/>
            <a:r>
              <a:rPr lang="en-US" sz="4000" dirty="0"/>
              <a:t>Keeping in mind that Israel did not mount a major military offensive into Gaza for three weeks after the October 7 invasion, how is it that by October 8, Harvard University student organizations had already published their manifesto</a:t>
            </a:r>
          </a:p>
        </p:txBody>
      </p:sp>
    </p:spTree>
    <p:extLst>
      <p:ext uri="{BB962C8B-B14F-4D97-AF65-F5344CB8AC3E}">
        <p14:creationId xmlns:p14="http://schemas.microsoft.com/office/powerpoint/2010/main" val="2916149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favoring the Palestinians and blaming Israel for the invasion, to be followed quickly thereafter by organizations on other major US universities?</a:t>
            </a:r>
          </a:p>
        </p:txBody>
      </p:sp>
    </p:spTree>
    <p:extLst>
      <p:ext uri="{BB962C8B-B14F-4D97-AF65-F5344CB8AC3E}">
        <p14:creationId xmlns:p14="http://schemas.microsoft.com/office/powerpoint/2010/main" val="1874058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u="sng" dirty="0">
                <a:solidFill>
                  <a:srgbClr val="FFFF66"/>
                </a:solidFill>
              </a:rPr>
              <a:t>The volcano of anti-Semitism that has been lying dormant ever since the Holocaust in the West has now erupted</a:t>
            </a:r>
            <a:r>
              <a:rPr lang="en-US" sz="4000" dirty="0"/>
              <a:t>, spewing its lava throughout the world. Though not exclusively the purview of Muslims, clearly the large amount of Islamic immigration to Europe and the West has served as a detonator for this explosion.</a:t>
            </a:r>
          </a:p>
        </p:txBody>
      </p:sp>
    </p:spTree>
    <p:extLst>
      <p:ext uri="{BB962C8B-B14F-4D97-AF65-F5344CB8AC3E}">
        <p14:creationId xmlns:p14="http://schemas.microsoft.com/office/powerpoint/2010/main" val="2245053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Our nation is in or near financial ruin and unsustainability:</a:t>
            </a:r>
          </a:p>
        </p:txBody>
      </p:sp>
    </p:spTree>
    <p:extLst>
      <p:ext uri="{BB962C8B-B14F-4D97-AF65-F5344CB8AC3E}">
        <p14:creationId xmlns:p14="http://schemas.microsoft.com/office/powerpoint/2010/main" val="32245167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The U.S. Congressional Budget Office released new estimates this week that the federal deficit this year will be nearly $2 trillion, more than double the deficits just five years ago. “Over the past eight months of the fiscal year, </a:t>
            </a:r>
          </a:p>
        </p:txBody>
      </p:sp>
    </p:spTree>
    <p:extLst>
      <p:ext uri="{BB962C8B-B14F-4D97-AF65-F5344CB8AC3E}">
        <p14:creationId xmlns:p14="http://schemas.microsoft.com/office/powerpoint/2010/main" val="4184995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we’ve spent more on interest payments on the debt than we have on national defense. “We are already spending more on interest than we do on all federal spending for children, and we will see interest grow larger than Medicare spending this year.”</a:t>
            </a:r>
          </a:p>
        </p:txBody>
      </p:sp>
    </p:spTree>
    <p:extLst>
      <p:ext uri="{BB962C8B-B14F-4D97-AF65-F5344CB8AC3E}">
        <p14:creationId xmlns:p14="http://schemas.microsoft.com/office/powerpoint/2010/main" val="896816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So </a:t>
            </a:r>
            <a:r>
              <a:rPr lang="en-US" sz="4000" u="sng" dirty="0"/>
              <a:t>many</a:t>
            </a:r>
            <a:r>
              <a:rPr lang="en-US" sz="4000" dirty="0"/>
              <a:t> major spiritual leaders have failed morally, ethically.  Does your heart ache for the honor of Yeshua and the kingdom?</a:t>
            </a:r>
          </a:p>
          <a:p>
            <a:pPr algn="l"/>
            <a:r>
              <a:rPr lang="en-US" sz="4000" dirty="0"/>
              <a:t>That is why ethical considerations are SO important.</a:t>
            </a:r>
          </a:p>
          <a:p>
            <a:pPr algn="l"/>
            <a:endParaRPr lang="en-US" sz="4000" dirty="0"/>
          </a:p>
        </p:txBody>
      </p:sp>
    </p:spTree>
    <p:extLst>
      <p:ext uri="{BB962C8B-B14F-4D97-AF65-F5344CB8AC3E}">
        <p14:creationId xmlns:p14="http://schemas.microsoft.com/office/powerpoint/2010/main" val="4284342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Next is the classic 'What do you call cheese that isn't yours'</a:t>
            </a:r>
          </a:p>
        </p:txBody>
      </p:sp>
    </p:spTree>
    <p:extLst>
      <p:ext uri="{BB962C8B-B14F-4D97-AF65-F5344CB8AC3E}">
        <p14:creationId xmlns:p14="http://schemas.microsoft.com/office/powerpoint/2010/main" val="36051048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There is a culture of death.  </a:t>
            </a:r>
          </a:p>
          <a:p>
            <a:pPr algn="l"/>
            <a:r>
              <a:rPr lang="en-US" sz="4000" dirty="0"/>
              <a:t>Stonehenge defaced by “Activists” who hate civilization.</a:t>
            </a:r>
          </a:p>
          <a:p>
            <a:pPr algn="l"/>
            <a:endParaRPr lang="en-US" sz="4000" dirty="0"/>
          </a:p>
        </p:txBody>
      </p:sp>
    </p:spTree>
    <p:extLst>
      <p:ext uri="{BB962C8B-B14F-4D97-AF65-F5344CB8AC3E}">
        <p14:creationId xmlns:p14="http://schemas.microsoft.com/office/powerpoint/2010/main" val="2293786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FF09988A-9899-E129-F440-E2B1937A5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63538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993BA81-D555-8F2B-94E1-A206416815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3CD02128-A4BB-B87B-8100-043F3AC7FD2E}"/>
              </a:ext>
            </a:extLst>
          </p:cNvPr>
          <p:cNvSpPr txBox="1"/>
          <p:nvPr/>
        </p:nvSpPr>
        <p:spPr>
          <a:xfrm>
            <a:off x="199200" y="211500"/>
            <a:ext cx="8071825" cy="3170099"/>
          </a:xfrm>
          <a:prstGeom prst="rect">
            <a:avLst/>
          </a:prstGeom>
          <a:noFill/>
        </p:spPr>
        <p:txBody>
          <a:bodyPr wrap="none" rtlCol="0">
            <a:spAutoFit/>
          </a:bodyPr>
          <a:lstStyle/>
          <a:p>
            <a:pPr algn="l"/>
            <a:r>
              <a:rPr lang="en-US" u="sng" dirty="0">
                <a:solidFill>
                  <a:srgbClr val="FFFF66"/>
                </a:solidFill>
              </a:rPr>
              <a:t>Yet Four Months to the Harvest?</a:t>
            </a:r>
          </a:p>
          <a:p>
            <a:pPr marL="509588" indent="-509588" algn="l">
              <a:buFont typeface="+mj-lt"/>
              <a:buAutoNum type="arabicPeriod"/>
            </a:pPr>
            <a:r>
              <a:rPr lang="en-US" dirty="0"/>
              <a:t>What four months?</a:t>
            </a:r>
          </a:p>
          <a:p>
            <a:pPr marL="509588" indent="-509588" algn="l">
              <a:buFont typeface="+mj-lt"/>
              <a:buAutoNum type="arabicPeriod"/>
            </a:pPr>
            <a:r>
              <a:rPr lang="en-US" dirty="0"/>
              <a:t>Improbability of a harvest</a:t>
            </a:r>
          </a:p>
          <a:p>
            <a:pPr marL="509588" indent="-509588" algn="l">
              <a:buFont typeface="+mj-lt"/>
              <a:buAutoNum type="arabicPeriod"/>
            </a:pPr>
            <a:r>
              <a:rPr lang="en-US" u="sng" dirty="0">
                <a:solidFill>
                  <a:srgbClr val="FFFF66"/>
                </a:solidFill>
              </a:rPr>
              <a:t>Roaring to break the harvest </a:t>
            </a:r>
          </a:p>
          <a:p>
            <a:pPr algn="l"/>
            <a:r>
              <a:rPr lang="en-US" dirty="0">
                <a:solidFill>
                  <a:srgbClr val="FFFF66"/>
                </a:solidFill>
              </a:rPr>
              <a:t>    </a:t>
            </a:r>
            <a:r>
              <a:rPr lang="en-US" u="sng" dirty="0">
                <a:solidFill>
                  <a:srgbClr val="FFFF66"/>
                </a:solidFill>
              </a:rPr>
              <a:t>hindrance</a:t>
            </a:r>
          </a:p>
        </p:txBody>
      </p:sp>
    </p:spTree>
    <p:extLst>
      <p:ext uri="{BB962C8B-B14F-4D97-AF65-F5344CB8AC3E}">
        <p14:creationId xmlns:p14="http://schemas.microsoft.com/office/powerpoint/2010/main" val="1266550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Where did that phrase</a:t>
            </a:r>
          </a:p>
          <a:p>
            <a:pPr marL="0" indent="0" algn="ctr">
              <a:buNone/>
            </a:pPr>
            <a:r>
              <a:rPr lang="en-US" sz="4000" dirty="0"/>
              <a:t> “Roar from Zion” </a:t>
            </a:r>
          </a:p>
          <a:p>
            <a:pPr marL="0" indent="0" algn="ctr">
              <a:buNone/>
            </a:pPr>
            <a:r>
              <a:rPr lang="en-US" sz="4000" dirty="0"/>
              <a:t>come from?</a:t>
            </a:r>
          </a:p>
        </p:txBody>
      </p:sp>
    </p:spTree>
    <p:extLst>
      <p:ext uri="{BB962C8B-B14F-4D97-AF65-F5344CB8AC3E}">
        <p14:creationId xmlns:p14="http://schemas.microsoft.com/office/powerpoint/2010/main" val="31126716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r">
              <a:buNone/>
            </a:pPr>
            <a:r>
              <a:rPr lang="en-US" sz="4000" baseline="30000" dirty="0"/>
              <a:t>Amos 1.2 </a:t>
            </a:r>
            <a:r>
              <a:rPr lang="he-IL" sz="4000" b="1" dirty="0">
                <a:latin typeface="David" panose="020E0502060401010101" pitchFamily="34" charset="-79"/>
                <a:cs typeface="David" panose="020E0502060401010101" pitchFamily="34" charset="-79"/>
              </a:rPr>
              <a:t>יְיָ מִצִּיּוֹן יִשְׁאָג, וּמִירוּשָׁלִַם יִתֵּן קוֹלוֹ</a:t>
            </a:r>
          </a:p>
          <a:p>
            <a:pPr marL="0" indent="0" algn="r" rtl="1">
              <a:buNone/>
            </a:pPr>
            <a:r>
              <a:rPr lang="he-IL" sz="4000" b="1" dirty="0">
                <a:latin typeface="David" panose="020E0502060401010101" pitchFamily="34" charset="-79"/>
                <a:cs typeface="David" panose="020E0502060401010101" pitchFamily="34" charset="-79"/>
              </a:rPr>
              <a:t>יְיָ מִצִּיּוֹן יִשְׁאָג, וּמִירוּשָׁלִַם יִתֵּן קוֹלוֹ</a:t>
            </a:r>
            <a:r>
              <a:rPr lang="en-US" sz="4000" b="1" dirty="0">
                <a:latin typeface="David" panose="020E0502060401010101" pitchFamily="34" charset="-79"/>
                <a:cs typeface="David" panose="020E0502060401010101" pitchFamily="34" charset="-79"/>
              </a:rPr>
              <a:t> </a:t>
            </a:r>
            <a:r>
              <a:rPr lang="en-US" sz="4000" baseline="30000" dirty="0" err="1"/>
              <a:t>Yoel</a:t>
            </a:r>
            <a:r>
              <a:rPr lang="en-US" sz="4000" baseline="30000" dirty="0"/>
              <a:t> 4.16</a:t>
            </a:r>
            <a:r>
              <a:rPr lang="en-US" sz="4000" b="1" dirty="0">
                <a:latin typeface="David" panose="020E0502060401010101" pitchFamily="34" charset="-79"/>
                <a:cs typeface="David" panose="020E0502060401010101" pitchFamily="34" charset="-79"/>
              </a:rPr>
              <a:t> </a:t>
            </a:r>
          </a:p>
          <a:p>
            <a:pPr marL="0" indent="0">
              <a:buNone/>
            </a:pPr>
            <a:endParaRPr lang="en-US" sz="4000" cap="small" baseline="30000" dirty="0"/>
          </a:p>
          <a:p>
            <a:pPr marL="0" indent="0">
              <a:buNone/>
            </a:pPr>
            <a:r>
              <a:rPr lang="en-US" sz="4000" cap="small" dirty="0"/>
              <a:t>Adoni</a:t>
            </a:r>
            <a:r>
              <a:rPr lang="en-US" sz="4000" dirty="0"/>
              <a:t> will roar from </a:t>
            </a:r>
            <a:r>
              <a:rPr lang="en-US" sz="4000" dirty="0" err="1"/>
              <a:t>Tziyon</a:t>
            </a:r>
            <a:r>
              <a:rPr lang="en-US" sz="4000" dirty="0"/>
              <a:t>, he will thunder from </a:t>
            </a:r>
            <a:r>
              <a:rPr lang="en-US" sz="4000" dirty="0" err="1"/>
              <a:t>Yerushalayim</a:t>
            </a:r>
            <a:endParaRPr lang="en-US" sz="4000" dirty="0"/>
          </a:p>
        </p:txBody>
      </p:sp>
    </p:spTree>
    <p:extLst>
      <p:ext uri="{BB962C8B-B14F-4D97-AF65-F5344CB8AC3E}">
        <p14:creationId xmlns:p14="http://schemas.microsoft.com/office/powerpoint/2010/main" val="843007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Yoel</a:t>
            </a:r>
            <a:r>
              <a:rPr lang="en-US" sz="4000" baseline="30000" dirty="0"/>
              <a:t> 4.1-2 </a:t>
            </a:r>
            <a:r>
              <a:rPr lang="en-US" sz="4000" u="sng" dirty="0">
                <a:solidFill>
                  <a:srgbClr val="FFFF66"/>
                </a:solidFill>
              </a:rPr>
              <a:t>They divided up My land.</a:t>
            </a:r>
          </a:p>
          <a:p>
            <a:pPr marL="0" indent="0">
              <a:buNone/>
            </a:pPr>
            <a:endParaRPr lang="en-US" sz="4000" baseline="30000" dirty="0"/>
          </a:p>
          <a:p>
            <a:pPr marL="0" indent="0">
              <a:buNone/>
            </a:pPr>
            <a:r>
              <a:rPr lang="en-US" sz="4000" baseline="30000" dirty="0" err="1"/>
              <a:t>Yoel</a:t>
            </a:r>
            <a:r>
              <a:rPr lang="en-US" sz="4000" baseline="30000" dirty="0"/>
              <a:t> 4. 14-18 </a:t>
            </a:r>
            <a:r>
              <a:rPr lang="en-US" sz="4000" u="sng" cap="small" dirty="0">
                <a:solidFill>
                  <a:srgbClr val="FFFF66"/>
                </a:solidFill>
              </a:rPr>
              <a:t>Adoni</a:t>
            </a:r>
            <a:r>
              <a:rPr lang="en-US" sz="4000" u="sng" dirty="0">
                <a:solidFill>
                  <a:srgbClr val="FFFF66"/>
                </a:solidFill>
              </a:rPr>
              <a:t> will roar from </a:t>
            </a:r>
            <a:r>
              <a:rPr lang="en-US" sz="4000" u="sng" dirty="0" err="1">
                <a:solidFill>
                  <a:srgbClr val="FFFF66"/>
                </a:solidFill>
              </a:rPr>
              <a:t>Tziyon</a:t>
            </a:r>
            <a:r>
              <a:rPr lang="en-US" sz="4000" u="sng" dirty="0">
                <a:solidFill>
                  <a:srgbClr val="FFFF66"/>
                </a:solidFill>
              </a:rPr>
              <a:t>, he will thunder from </a:t>
            </a:r>
            <a:r>
              <a:rPr lang="en-US" sz="4000" u="sng" dirty="0" err="1">
                <a:solidFill>
                  <a:srgbClr val="FFFF66"/>
                </a:solidFill>
              </a:rPr>
              <a:t>Yerushalayim</a:t>
            </a:r>
            <a:r>
              <a:rPr lang="en-US" sz="4000" dirty="0"/>
              <a:t>, the sky and the earth will shake. </a:t>
            </a:r>
          </a:p>
        </p:txBody>
      </p:sp>
    </p:spTree>
    <p:extLst>
      <p:ext uri="{BB962C8B-B14F-4D97-AF65-F5344CB8AC3E}">
        <p14:creationId xmlns:p14="http://schemas.microsoft.com/office/powerpoint/2010/main" val="728036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Amos 1.2 </a:t>
            </a:r>
            <a:r>
              <a:rPr lang="en-US" sz="4000" u="sng" cap="small" dirty="0">
                <a:solidFill>
                  <a:srgbClr val="FFFF66"/>
                </a:solidFill>
              </a:rPr>
              <a:t>Adoni</a:t>
            </a:r>
            <a:r>
              <a:rPr lang="en-US" sz="4000" u="sng" dirty="0">
                <a:solidFill>
                  <a:srgbClr val="FFFF66"/>
                </a:solidFill>
              </a:rPr>
              <a:t> is roaring from </a:t>
            </a:r>
            <a:r>
              <a:rPr lang="en-US" sz="4000" u="sng" dirty="0" err="1">
                <a:solidFill>
                  <a:srgbClr val="FFFF66"/>
                </a:solidFill>
              </a:rPr>
              <a:t>Tziyon</a:t>
            </a:r>
            <a:r>
              <a:rPr lang="en-US" sz="4000" u="sng" dirty="0">
                <a:solidFill>
                  <a:srgbClr val="FFFF66"/>
                </a:solidFill>
              </a:rPr>
              <a:t>, thundering from Yerushalayim</a:t>
            </a:r>
            <a:r>
              <a:rPr lang="en-US" sz="4000" dirty="0"/>
              <a:t>…“For </a:t>
            </a:r>
            <a:r>
              <a:rPr lang="en-US" sz="4000" dirty="0" err="1"/>
              <a:t>Dammesek’s</a:t>
            </a:r>
            <a:r>
              <a:rPr lang="en-US" sz="4000" dirty="0"/>
              <a:t> three crimes, no, four — I will not reverse it.</a:t>
            </a:r>
          </a:p>
          <a:p>
            <a:pPr marL="0" indent="0">
              <a:buNone/>
            </a:pPr>
            <a:r>
              <a:rPr lang="en-US" sz="4000" dirty="0"/>
              <a:t>Damascus, </a:t>
            </a:r>
            <a:r>
              <a:rPr lang="en-US" sz="4000" dirty="0" err="1"/>
              <a:t>Azah</a:t>
            </a:r>
            <a:r>
              <a:rPr lang="en-US" sz="4000" dirty="0"/>
              <a:t> </a:t>
            </a:r>
            <a:r>
              <a:rPr lang="he-IL" sz="4400" b="1" dirty="0">
                <a:latin typeface="David" panose="020E0502060401010101" pitchFamily="34" charset="-79"/>
                <a:cs typeface="David" panose="020E0502060401010101" pitchFamily="34" charset="-79"/>
              </a:rPr>
              <a:t>עזה</a:t>
            </a:r>
            <a:r>
              <a:rPr lang="en-US" sz="4400" b="1" dirty="0">
                <a:latin typeface="David" panose="020E0502060401010101" pitchFamily="34" charset="-79"/>
                <a:cs typeface="David" panose="020E0502060401010101" pitchFamily="34" charset="-79"/>
              </a:rPr>
              <a:t> </a:t>
            </a:r>
            <a:r>
              <a:rPr lang="en-US" sz="4000" dirty="0"/>
              <a:t>Gaza, </a:t>
            </a:r>
            <a:r>
              <a:rPr lang="en-US" sz="4000" dirty="0" err="1"/>
              <a:t>Tzor</a:t>
            </a:r>
            <a:r>
              <a:rPr lang="en-US" sz="4000" dirty="0"/>
              <a:t>/</a:t>
            </a:r>
            <a:r>
              <a:rPr lang="en-US" sz="4000" dirty="0" err="1"/>
              <a:t>Tyre</a:t>
            </a:r>
            <a:r>
              <a:rPr lang="en-US" sz="4000" dirty="0"/>
              <a:t>, Edom, Amon, </a:t>
            </a:r>
            <a:r>
              <a:rPr lang="en-US" sz="4000" dirty="0" err="1"/>
              <a:t>Moav</a:t>
            </a:r>
            <a:r>
              <a:rPr lang="en-US" sz="4000" dirty="0"/>
              <a:t>, Yehuda, Israel. </a:t>
            </a:r>
          </a:p>
        </p:txBody>
      </p:sp>
    </p:spTree>
    <p:extLst>
      <p:ext uri="{BB962C8B-B14F-4D97-AF65-F5344CB8AC3E}">
        <p14:creationId xmlns:p14="http://schemas.microsoft.com/office/powerpoint/2010/main" val="4212367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Hoshea 11.8-9 </a:t>
            </a:r>
            <a:r>
              <a:rPr lang="en-US" sz="4000" dirty="0" err="1"/>
              <a:t>Efrayim</a:t>
            </a:r>
            <a:r>
              <a:rPr lang="en-US" sz="4000" dirty="0"/>
              <a:t>, how can I give you up, or surrender you, Isra’el? How could I treat you like </a:t>
            </a:r>
            <a:r>
              <a:rPr lang="en-US" sz="4000" dirty="0" err="1"/>
              <a:t>Admah</a:t>
            </a:r>
            <a:r>
              <a:rPr lang="en-US" sz="4000" dirty="0"/>
              <a:t> or make you like </a:t>
            </a:r>
            <a:r>
              <a:rPr lang="en-US" sz="4000" dirty="0" err="1"/>
              <a:t>Tzvoyim</a:t>
            </a:r>
            <a:r>
              <a:rPr lang="en-US" sz="4000" dirty="0"/>
              <a:t>? My heart recoils at the idea, as compassion warms within me. </a:t>
            </a:r>
          </a:p>
        </p:txBody>
      </p:sp>
    </p:spTree>
    <p:extLst>
      <p:ext uri="{BB962C8B-B14F-4D97-AF65-F5344CB8AC3E}">
        <p14:creationId xmlns:p14="http://schemas.microsoft.com/office/powerpoint/2010/main" val="2949201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Hoshea 11.8-9 </a:t>
            </a:r>
            <a:r>
              <a:rPr lang="en-US" sz="4000" dirty="0"/>
              <a:t>I will not give vent to the fierceness of my rage, I will not return to destroy </a:t>
            </a:r>
            <a:r>
              <a:rPr lang="en-US" sz="4000" dirty="0" err="1"/>
              <a:t>Efrayim</a:t>
            </a:r>
            <a:r>
              <a:rPr lang="en-US" sz="4000" dirty="0"/>
              <a:t>; for I am God, not a human being, the Holy One among you; so I will not come in fury.</a:t>
            </a:r>
          </a:p>
        </p:txBody>
      </p:sp>
    </p:spTree>
    <p:extLst>
      <p:ext uri="{BB962C8B-B14F-4D97-AF65-F5344CB8AC3E}">
        <p14:creationId xmlns:p14="http://schemas.microsoft.com/office/powerpoint/2010/main" val="40758046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Hoshea 11.10</a:t>
            </a:r>
            <a:r>
              <a:rPr lang="en-US" sz="4000" dirty="0"/>
              <a:t> They will walk after </a:t>
            </a:r>
            <a:r>
              <a:rPr lang="en-US" sz="4000" cap="small" dirty="0">
                <a:solidFill>
                  <a:srgbClr val="FFFF66"/>
                </a:solidFill>
              </a:rPr>
              <a:t>Adoni. </a:t>
            </a:r>
            <a:r>
              <a:rPr lang="en-US" sz="4000" dirty="0">
                <a:solidFill>
                  <a:srgbClr val="FFFF66"/>
                </a:solidFill>
              </a:rPr>
              <a:t>He will roar like a lion.</a:t>
            </a:r>
          </a:p>
          <a:p>
            <a:pPr marL="0" indent="0">
              <a:buNone/>
            </a:pPr>
            <a:r>
              <a:rPr lang="en-US" sz="4000" dirty="0"/>
              <a:t>Indeed, He will roar and the children will come trembling from the west.</a:t>
            </a:r>
          </a:p>
        </p:txBody>
      </p:sp>
    </p:spTree>
    <p:extLst>
      <p:ext uri="{BB962C8B-B14F-4D97-AF65-F5344CB8AC3E}">
        <p14:creationId xmlns:p14="http://schemas.microsoft.com/office/powerpoint/2010/main" val="881887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Next is the classic 'What do you call cheese that isn't yours? </a:t>
            </a:r>
          </a:p>
          <a:p>
            <a:pPr algn="l"/>
            <a:r>
              <a:rPr lang="en-US" sz="4000" dirty="0"/>
              <a:t>Nacho cheese.'</a:t>
            </a:r>
          </a:p>
        </p:txBody>
      </p:sp>
    </p:spTree>
    <p:extLst>
      <p:ext uri="{BB962C8B-B14F-4D97-AF65-F5344CB8AC3E}">
        <p14:creationId xmlns:p14="http://schemas.microsoft.com/office/powerpoint/2010/main" val="25091664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5810" name="Rectangle 2">
            <a:extLst>
              <a:ext uri="{FF2B5EF4-FFF2-40B4-BE49-F238E27FC236}">
                <a16:creationId xmlns:a16="http://schemas.microsoft.com/office/drawing/2014/main" id="{ECAA6DE6-3856-0299-7D4D-A7FAB2EB75EC}"/>
              </a:ext>
            </a:extLst>
          </p:cNvPr>
          <p:cNvSpPr>
            <a:spLocks noGrp="1" noChangeArrowheads="1"/>
          </p:cNvSpPr>
          <p:nvPr>
            <p:ph type="body" idx="1"/>
          </p:nvPr>
        </p:nvSpPr>
        <p:spPr>
          <a:xfrm>
            <a:off x="457200" y="285750"/>
            <a:ext cx="8458200" cy="4648200"/>
          </a:xfrm>
        </p:spPr>
        <p:txBody>
          <a:bodyPr>
            <a:normAutofit fontScale="85000" lnSpcReduction="20000"/>
          </a:bodyPr>
          <a:lstStyle/>
          <a:p>
            <a:pPr marL="571500" indent="-571500">
              <a:buNone/>
            </a:pPr>
            <a:r>
              <a:rPr lang="en-US" altLang="en-US" sz="4000" dirty="0"/>
              <a:t>How many remember Communism?</a:t>
            </a:r>
          </a:p>
          <a:p>
            <a:pPr marL="571500" indent="-571500">
              <a:buNone/>
            </a:pPr>
            <a:r>
              <a:rPr lang="en-US" altLang="en-US" sz="4000" dirty="0"/>
              <a:t>I lived daily with the threat of atomic war with the USSR</a:t>
            </a:r>
          </a:p>
          <a:p>
            <a:pPr marL="571500" indent="-571500"/>
            <a:r>
              <a:rPr lang="en-US" altLang="en-US" sz="4000" dirty="0"/>
              <a:t>Fallout shelters</a:t>
            </a:r>
          </a:p>
          <a:p>
            <a:pPr marL="571500" indent="-571500"/>
            <a:r>
              <a:rPr lang="en-US" altLang="en-US" sz="4000" dirty="0"/>
              <a:t>Viet Nam, Korea, Cuba</a:t>
            </a:r>
          </a:p>
          <a:p>
            <a:pPr marL="571500" indent="-571500"/>
            <a:r>
              <a:rPr lang="en-US" altLang="en-US" sz="4000" dirty="0"/>
              <a:t>Space race</a:t>
            </a:r>
          </a:p>
          <a:p>
            <a:pPr marL="571500" indent="-571500"/>
            <a:r>
              <a:rPr lang="en-US" altLang="en-US" sz="4000" dirty="0"/>
              <a:t>Olympics, </a:t>
            </a:r>
            <a:r>
              <a:rPr lang="en-US" altLang="en-US" sz="4000" dirty="0" err="1"/>
              <a:t>Refusniks</a:t>
            </a:r>
            <a:endParaRPr lang="en-US" altLang="en-US" sz="4000" dirty="0"/>
          </a:p>
          <a:p>
            <a:pPr marL="571500" indent="-571500"/>
            <a:r>
              <a:rPr lang="en-US" altLang="en-US" sz="4000" dirty="0"/>
              <a:t>Red October</a:t>
            </a:r>
          </a:p>
          <a:p>
            <a:pPr marL="571500" indent="-571500"/>
            <a:r>
              <a:rPr lang="en-US" altLang="en-US" sz="4000" dirty="0"/>
              <a:t>“We will bury you,” Khrushchev</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7858" name="Rectangle 2">
            <a:extLst>
              <a:ext uri="{FF2B5EF4-FFF2-40B4-BE49-F238E27FC236}">
                <a16:creationId xmlns:a16="http://schemas.microsoft.com/office/drawing/2014/main" id="{DF49E016-CB82-9CEC-DA61-4A6F23AD3657}"/>
              </a:ext>
            </a:extLst>
          </p:cNvPr>
          <p:cNvSpPr>
            <a:spLocks noGrp="1" noChangeArrowheads="1"/>
          </p:cNvSpPr>
          <p:nvPr>
            <p:ph type="body" idx="1"/>
          </p:nvPr>
        </p:nvSpPr>
        <p:spPr>
          <a:xfrm>
            <a:off x="457200" y="209550"/>
            <a:ext cx="8153400" cy="4648200"/>
          </a:xfrm>
        </p:spPr>
        <p:txBody>
          <a:bodyPr>
            <a:normAutofit fontScale="92500" lnSpcReduction="10000"/>
          </a:bodyPr>
          <a:lstStyle/>
          <a:p>
            <a:pPr marL="571500" indent="-571500">
              <a:lnSpc>
                <a:spcPct val="90000"/>
              </a:lnSpc>
              <a:buNone/>
            </a:pPr>
            <a:r>
              <a:rPr lang="en-US" altLang="en-US" sz="3600" dirty="0"/>
              <a:t>How many remember</a:t>
            </a:r>
          </a:p>
          <a:p>
            <a:pPr marL="571500" indent="-571500">
              <a:lnSpc>
                <a:spcPct val="90000"/>
              </a:lnSpc>
              <a:buNone/>
            </a:pPr>
            <a:r>
              <a:rPr lang="en-US" altLang="en-US" sz="3600" dirty="0"/>
              <a:t>	"Perestroika" (restructuring) and "glasnost" (openness) were Mikhail Gorbachev's watchwords for the renovation of the Soviet body politic and society that he pursued as general secretary of the Communist Party from 1985 until 1991.  </a:t>
            </a:r>
          </a:p>
          <a:p>
            <a:pPr marL="571500" indent="-571500">
              <a:lnSpc>
                <a:spcPct val="90000"/>
              </a:lnSpc>
              <a:buNone/>
            </a:pPr>
            <a:r>
              <a:rPr lang="en-US" altLang="en-US" sz="3600" dirty="0"/>
              <a:t>June 12, 1987 “Mr. Gorbachev tear down this wall!”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9906" name="Rectangle 2">
            <a:extLst>
              <a:ext uri="{FF2B5EF4-FFF2-40B4-BE49-F238E27FC236}">
                <a16:creationId xmlns:a16="http://schemas.microsoft.com/office/drawing/2014/main" id="{798E6237-711B-5B92-6F7B-A0E2AFB0002E}"/>
              </a:ext>
            </a:extLst>
          </p:cNvPr>
          <p:cNvSpPr>
            <a:spLocks noGrp="1" noChangeArrowheads="1"/>
          </p:cNvSpPr>
          <p:nvPr>
            <p:ph type="body" idx="1"/>
          </p:nvPr>
        </p:nvSpPr>
        <p:spPr>
          <a:xfrm>
            <a:off x="381000" y="133350"/>
            <a:ext cx="8382000" cy="4800600"/>
          </a:xfrm>
        </p:spPr>
        <p:txBody>
          <a:bodyPr>
            <a:normAutofit fontScale="92500"/>
          </a:bodyPr>
          <a:lstStyle/>
          <a:p>
            <a:pPr marL="571500" indent="-571500">
              <a:buNone/>
            </a:pPr>
            <a:r>
              <a:rPr lang="en-US" altLang="en-US" sz="3600" dirty="0"/>
              <a:t>We didn’t expect these revolutions. </a:t>
            </a:r>
          </a:p>
          <a:p>
            <a:pPr marL="571500" indent="-571500">
              <a:buNone/>
            </a:pPr>
            <a:r>
              <a:rPr lang="en-US" altLang="en-US" sz="3600" dirty="0"/>
              <a:t>We didn’t expect the fall of communism.  </a:t>
            </a:r>
          </a:p>
          <a:p>
            <a:pPr marL="571500" indent="-571500">
              <a:buNone/>
            </a:pPr>
            <a:r>
              <a:rPr lang="en-US" altLang="en-US" sz="3600" dirty="0"/>
              <a:t>We didn’t expect the liberation of Jerusalem 1967, and the Sinai, and the Golan, and Judea/Samaria.</a:t>
            </a:r>
          </a:p>
          <a:p>
            <a:pPr marL="571500" indent="-571500">
              <a:buNone/>
            </a:pPr>
            <a:r>
              <a:rPr lang="en-US" altLang="en-US" sz="3600" dirty="0"/>
              <a:t>You will probably be surprised by what happens.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4412624" cy="4800600"/>
          </a:xfrm>
        </p:spPr>
        <p:txBody>
          <a:bodyPr>
            <a:normAutofit/>
          </a:bodyPr>
          <a:lstStyle/>
          <a:p>
            <a:r>
              <a:rPr lang="en-US" sz="4000" dirty="0"/>
              <a:t>Muslim convert urges congregations to evangelize their local Islamic communities</a:t>
            </a:r>
          </a:p>
        </p:txBody>
      </p:sp>
      <p:pic>
        <p:nvPicPr>
          <p:cNvPr id="1026" name="Picture 2" descr="islamic muslim">
            <a:extLst>
              <a:ext uri="{FF2B5EF4-FFF2-40B4-BE49-F238E27FC236}">
                <a16:creationId xmlns:a16="http://schemas.microsoft.com/office/drawing/2014/main" id="{15FB96C8-A540-CB70-4CE9-C4D2E02573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32" r="33226"/>
          <a:stretch/>
        </p:blipFill>
        <p:spPr bwMode="auto">
          <a:xfrm>
            <a:off x="4641224" y="0"/>
            <a:ext cx="4493953"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351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“We take our personal discipleship and personal growth very seriously, but we are also commissioned to go make disciples of all the nations, and in that, we are called not just to study but to go,” Osman Jama says.</a:t>
            </a:r>
          </a:p>
        </p:txBody>
      </p:sp>
    </p:spTree>
    <p:extLst>
      <p:ext uri="{BB962C8B-B14F-4D97-AF65-F5344CB8AC3E}">
        <p14:creationId xmlns:p14="http://schemas.microsoft.com/office/powerpoint/2010/main" val="5318873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2050" name="Picture 2">
            <a:extLst>
              <a:ext uri="{FF2B5EF4-FFF2-40B4-BE49-F238E27FC236}">
                <a16:creationId xmlns:a16="http://schemas.microsoft.com/office/drawing/2014/main" id="{C4661001-1C7C-BB18-CEF6-DE684F81A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018"/>
            <a:ext cx="7010400" cy="500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7551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dirty="0"/>
              <a:t>The remedy lies, I think, in the Israelis understanding their own mistake and adopting a new policy: not one of conciliation, appeasement, enrichment, placation, but of determining to cause the Palestinians to understand that they are weak and they are defeated.</a:t>
            </a:r>
          </a:p>
        </p:txBody>
      </p:sp>
    </p:spTree>
    <p:extLst>
      <p:ext uri="{BB962C8B-B14F-4D97-AF65-F5344CB8AC3E}">
        <p14:creationId xmlns:p14="http://schemas.microsoft.com/office/powerpoint/2010/main" val="13208839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dirty="0"/>
              <a:t>In this case, that center of gravity lies not in the leadership, the militia, the economy, the land, or in religious sanctities, </a:t>
            </a:r>
            <a:r>
              <a:rPr lang="en-US" sz="4000" u="sng" dirty="0">
                <a:solidFill>
                  <a:srgbClr val="FFFF66"/>
                </a:solidFill>
              </a:rPr>
              <a:t>but in hope</a:t>
            </a:r>
            <a:r>
              <a:rPr lang="en-US" sz="4000" dirty="0"/>
              <a:t>: the hope to destroy Israel and replace it with Palestine. Accordingly, </a:t>
            </a:r>
            <a:r>
              <a:rPr lang="en-US" sz="4000" u="sng" dirty="0">
                <a:solidFill>
                  <a:srgbClr val="FFFF66"/>
                </a:solidFill>
              </a:rPr>
              <a:t>Israel's goal must be to extinguish that hope and replace it with hopelessness</a:t>
            </a:r>
          </a:p>
        </p:txBody>
      </p:sp>
    </p:spTree>
    <p:extLst>
      <p:ext uri="{BB962C8B-B14F-4D97-AF65-F5344CB8AC3E}">
        <p14:creationId xmlns:p14="http://schemas.microsoft.com/office/powerpoint/2010/main" val="32375454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7A613366-3C85-4306-AC5A-6767122E5907}"/>
              </a:ext>
            </a:extLst>
          </p:cNvPr>
          <p:cNvPicPr>
            <a:picLocks noChangeAspect="1"/>
          </p:cNvPicPr>
          <p:nvPr/>
        </p:nvPicPr>
        <p:blipFill>
          <a:blip r:embed="rId3"/>
          <a:stretch>
            <a:fillRect/>
          </a:stretch>
        </p:blipFill>
        <p:spPr>
          <a:xfrm>
            <a:off x="1243197" y="0"/>
            <a:ext cx="6657605" cy="5143500"/>
          </a:xfrm>
          <a:prstGeom prst="rect">
            <a:avLst/>
          </a:prstGeom>
        </p:spPr>
      </p:pic>
    </p:spTree>
    <p:extLst>
      <p:ext uri="{BB962C8B-B14F-4D97-AF65-F5344CB8AC3E}">
        <p14:creationId xmlns:p14="http://schemas.microsoft.com/office/powerpoint/2010/main" val="30431935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880257"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Eric and Joy Poling at 3:55 on the </a:t>
            </a:r>
            <a:r>
              <a:rPr lang="en-US" sz="4000" i="1" dirty="0"/>
              <a:t>Roar from Zion </a:t>
            </a:r>
            <a:r>
              <a:rPr lang="en-US" sz="4000" dirty="0"/>
              <a:t>live recording at King of Kings Auditorium </a:t>
            </a:r>
          </a:p>
        </p:txBody>
      </p:sp>
      <p:pic>
        <p:nvPicPr>
          <p:cNvPr id="3" name="Picture 2">
            <a:extLst>
              <a:ext uri="{FF2B5EF4-FFF2-40B4-BE49-F238E27FC236}">
                <a16:creationId xmlns:a16="http://schemas.microsoft.com/office/drawing/2014/main" id="{821E5168-DA20-4E58-A49A-9953DBD2CE57}"/>
              </a:ext>
            </a:extLst>
          </p:cNvPr>
          <p:cNvPicPr>
            <a:picLocks noChangeAspect="1"/>
          </p:cNvPicPr>
          <p:nvPr/>
        </p:nvPicPr>
        <p:blipFill>
          <a:blip r:embed="rId3"/>
          <a:stretch>
            <a:fillRect/>
          </a:stretch>
        </p:blipFill>
        <p:spPr>
          <a:xfrm>
            <a:off x="4185057" y="0"/>
            <a:ext cx="4958943" cy="5059689"/>
          </a:xfrm>
          <a:prstGeom prst="rect">
            <a:avLst/>
          </a:prstGeom>
        </p:spPr>
      </p:pic>
    </p:spTree>
    <p:extLst>
      <p:ext uri="{BB962C8B-B14F-4D97-AF65-F5344CB8AC3E}">
        <p14:creationId xmlns:p14="http://schemas.microsoft.com/office/powerpoint/2010/main" val="32056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What do you call fake spaghetti? </a:t>
            </a:r>
          </a:p>
        </p:txBody>
      </p:sp>
    </p:spTree>
    <p:extLst>
      <p:ext uri="{BB962C8B-B14F-4D97-AF65-F5344CB8AC3E}">
        <p14:creationId xmlns:p14="http://schemas.microsoft.com/office/powerpoint/2010/main" val="41713840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3200" dirty="0"/>
              <a:t>Roar from Zion One Nation One King People of God.  From the East from The West To worship Your Holiness</a:t>
            </a:r>
          </a:p>
          <a:p>
            <a:pPr algn="l"/>
            <a:r>
              <a:rPr lang="en-US" sz="3200" dirty="0"/>
              <a:t>Rejoice all you nations! Hear me oh Israel !</a:t>
            </a:r>
          </a:p>
          <a:p>
            <a:pPr algn="l"/>
            <a:r>
              <a:rPr lang="en-US" sz="3200" dirty="0"/>
              <a:t>Yeshua has triumphed, His kingdom is over all. Prisoners of Hope, Be now restored he Lion of Judah, Is raising His sword! Shout!!!</a:t>
            </a:r>
          </a:p>
        </p:txBody>
      </p:sp>
    </p:spTree>
    <p:extLst>
      <p:ext uri="{BB962C8B-B14F-4D97-AF65-F5344CB8AC3E}">
        <p14:creationId xmlns:p14="http://schemas.microsoft.com/office/powerpoint/2010/main" val="17721939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85000" lnSpcReduction="10000"/>
          </a:bodyPr>
          <a:lstStyle/>
          <a:p>
            <a:pPr algn="l"/>
            <a:r>
              <a:rPr lang="en-US" sz="4000" dirty="0"/>
              <a:t>Roar from Zion Mashiach Yeshua</a:t>
            </a:r>
          </a:p>
          <a:p>
            <a:pPr algn="l"/>
            <a:r>
              <a:rPr lang="en-US" sz="4000" dirty="0"/>
              <a:t>Lion of Judah Roar from Zion The sound of Your Voice, Thunders from Jerusalem</a:t>
            </a:r>
          </a:p>
          <a:p>
            <a:pPr algn="l"/>
            <a:r>
              <a:rPr lang="en-US" sz="4000" dirty="0"/>
              <a:t>The King is among us, The Shepard of righteousness.  He’s gathered his people, called them to holiness</a:t>
            </a:r>
          </a:p>
          <a:p>
            <a:pPr algn="l"/>
            <a:r>
              <a:rPr lang="en-US" sz="4000" dirty="0"/>
              <a:t>His presence returned, the veil has been torn, The glory departed has now been restored!</a:t>
            </a:r>
          </a:p>
        </p:txBody>
      </p:sp>
    </p:spTree>
    <p:extLst>
      <p:ext uri="{BB962C8B-B14F-4D97-AF65-F5344CB8AC3E}">
        <p14:creationId xmlns:p14="http://schemas.microsoft.com/office/powerpoint/2010/main" val="10283489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77500" lnSpcReduction="20000"/>
          </a:bodyPr>
          <a:lstStyle/>
          <a:p>
            <a:pPr algn="l"/>
            <a:r>
              <a:rPr lang="en-US" sz="4000" dirty="0"/>
              <a:t>Roar from Zion One Nation One King, People of God (sing) Roar from Zion From the East from The West , To worship Your Holiness. Roar from Zion Mashiach Yeshua</a:t>
            </a:r>
          </a:p>
          <a:p>
            <a:pPr algn="l"/>
            <a:r>
              <a:rPr lang="en-US" sz="4000" dirty="0"/>
              <a:t>Lion of Judah Roar from </a:t>
            </a:r>
            <a:r>
              <a:rPr lang="en-US" sz="4000" dirty="0" err="1"/>
              <a:t>ZionThe</a:t>
            </a:r>
            <a:r>
              <a:rPr lang="en-US" sz="4000" dirty="0"/>
              <a:t> sound of Your Voice, Thunders from Jerusalem</a:t>
            </a:r>
          </a:p>
          <a:p>
            <a:pPr algn="l"/>
            <a:r>
              <a:rPr lang="en-US" sz="4000" dirty="0"/>
              <a:t>Bridge:</a:t>
            </a:r>
          </a:p>
          <a:p>
            <a:pPr algn="l"/>
            <a:r>
              <a:rPr lang="en-US" sz="4000" dirty="0"/>
              <a:t>Baruch </a:t>
            </a:r>
            <a:r>
              <a:rPr lang="en-US" sz="4000" dirty="0" err="1"/>
              <a:t>Haba</a:t>
            </a:r>
            <a:r>
              <a:rPr lang="en-US" sz="4000" dirty="0"/>
              <a:t>, </a:t>
            </a:r>
            <a:r>
              <a:rPr lang="en-US" sz="4000" dirty="0" err="1"/>
              <a:t>B’shem</a:t>
            </a:r>
            <a:r>
              <a:rPr lang="en-US" sz="4000" dirty="0"/>
              <a:t> Adonai</a:t>
            </a:r>
          </a:p>
          <a:p>
            <a:pPr algn="l"/>
            <a:r>
              <a:rPr lang="en-US" sz="4000" dirty="0"/>
              <a:t>Blessed is He who comes in the Name of the Lord!</a:t>
            </a:r>
          </a:p>
        </p:txBody>
      </p:sp>
    </p:spTree>
    <p:extLst>
      <p:ext uri="{BB962C8B-B14F-4D97-AF65-F5344CB8AC3E}">
        <p14:creationId xmlns:p14="http://schemas.microsoft.com/office/powerpoint/2010/main" val="7652785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Just remember we are a Kingdom of Priests. All of not just a team of Intercessors. </a:t>
            </a:r>
          </a:p>
          <a:p>
            <a:pPr algn="l"/>
            <a:r>
              <a:rPr lang="en-US" sz="4000" dirty="0"/>
              <a:t>The situation is urgent. We are in a desperate position. Yet the weapons to defeat the enemy are in our hands. </a:t>
            </a:r>
          </a:p>
        </p:txBody>
      </p:sp>
    </p:spTree>
    <p:extLst>
      <p:ext uri="{BB962C8B-B14F-4D97-AF65-F5344CB8AC3E}">
        <p14:creationId xmlns:p14="http://schemas.microsoft.com/office/powerpoint/2010/main" val="1200009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What do you call fake spaghetti? An </a:t>
            </a:r>
            <a:r>
              <a:rPr lang="en-US" sz="4000" dirty="0" err="1"/>
              <a:t>impasta</a:t>
            </a:r>
            <a:endParaRPr lang="en-US" sz="4000" dirty="0"/>
          </a:p>
        </p:txBody>
      </p:sp>
    </p:spTree>
    <p:extLst>
      <p:ext uri="{BB962C8B-B14F-4D97-AF65-F5344CB8AC3E}">
        <p14:creationId xmlns:p14="http://schemas.microsoft.com/office/powerpoint/2010/main" val="3723669433"/>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229055</TotalTime>
  <Words>3836</Words>
  <Application>Microsoft Office PowerPoint</Application>
  <PresentationFormat>On-screen Show (16:9)</PresentationFormat>
  <Paragraphs>498</Paragraphs>
  <Slides>83</Slides>
  <Notes>83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Arial</vt:lpstr>
      <vt:lpstr>Arial Rounded MT Bold</vt:lpstr>
      <vt:lpstr>David</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5237</cp:revision>
  <dcterms:created xsi:type="dcterms:W3CDTF">2006-04-21T19:34:43Z</dcterms:created>
  <dcterms:modified xsi:type="dcterms:W3CDTF">2024-06-22T14:00:27Z</dcterms:modified>
</cp:coreProperties>
</file>