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9" r:id="rId2"/>
    <p:sldMasterId id="2147483854" r:id="rId3"/>
    <p:sldMasterId id="2147483858" r:id="rId4"/>
  </p:sldMasterIdLst>
  <p:notesMasterIdLst>
    <p:notesMasterId r:id="rId106"/>
  </p:notesMasterIdLst>
  <p:handoutMasterIdLst>
    <p:handoutMasterId r:id="rId107"/>
  </p:handoutMasterIdLst>
  <p:sldIdLst>
    <p:sldId id="2045" r:id="rId5"/>
    <p:sldId id="66289" r:id="rId6"/>
    <p:sldId id="66288" r:id="rId7"/>
    <p:sldId id="66232" r:id="rId8"/>
    <p:sldId id="66239" r:id="rId9"/>
    <p:sldId id="66236" r:id="rId10"/>
    <p:sldId id="66238" r:id="rId11"/>
    <p:sldId id="66233" r:id="rId12"/>
    <p:sldId id="66235" r:id="rId13"/>
    <p:sldId id="66279" r:id="rId14"/>
    <p:sldId id="66237" r:id="rId15"/>
    <p:sldId id="66234" r:id="rId16"/>
    <p:sldId id="66240" r:id="rId17"/>
    <p:sldId id="66111" r:id="rId18"/>
    <p:sldId id="66265" r:id="rId19"/>
    <p:sldId id="66241" r:id="rId20"/>
    <p:sldId id="66266" r:id="rId21"/>
    <p:sldId id="61519" r:id="rId22"/>
    <p:sldId id="61514" r:id="rId23"/>
    <p:sldId id="61515" r:id="rId24"/>
    <p:sldId id="65886" r:id="rId25"/>
    <p:sldId id="270" r:id="rId26"/>
    <p:sldId id="66138" r:id="rId27"/>
    <p:sldId id="66267" r:id="rId28"/>
    <p:sldId id="66268" r:id="rId29"/>
    <p:sldId id="66225" r:id="rId30"/>
    <p:sldId id="66148" r:id="rId31"/>
    <p:sldId id="66185" r:id="rId32"/>
    <p:sldId id="66181" r:id="rId33"/>
    <p:sldId id="66226" r:id="rId34"/>
    <p:sldId id="66174" r:id="rId35"/>
    <p:sldId id="66175" r:id="rId36"/>
    <p:sldId id="66180" r:id="rId37"/>
    <p:sldId id="66177" r:id="rId38"/>
    <p:sldId id="66178" r:id="rId39"/>
    <p:sldId id="66183" r:id="rId40"/>
    <p:sldId id="66127" r:id="rId41"/>
    <p:sldId id="66121" r:id="rId42"/>
    <p:sldId id="66140" r:id="rId43"/>
    <p:sldId id="66141" r:id="rId44"/>
    <p:sldId id="66154" r:id="rId45"/>
    <p:sldId id="66247" r:id="rId46"/>
    <p:sldId id="66155" r:id="rId47"/>
    <p:sldId id="66145" r:id="rId48"/>
    <p:sldId id="66157" r:id="rId49"/>
    <p:sldId id="66156" r:id="rId50"/>
    <p:sldId id="66158" r:id="rId51"/>
    <p:sldId id="66159" r:id="rId52"/>
    <p:sldId id="66142" r:id="rId53"/>
    <p:sldId id="66144" r:id="rId54"/>
    <p:sldId id="66146" r:id="rId55"/>
    <p:sldId id="66160" r:id="rId56"/>
    <p:sldId id="66147" r:id="rId57"/>
    <p:sldId id="66149" r:id="rId58"/>
    <p:sldId id="66161" r:id="rId59"/>
    <p:sldId id="66150" r:id="rId60"/>
    <p:sldId id="66162" r:id="rId61"/>
    <p:sldId id="66151" r:id="rId62"/>
    <p:sldId id="66283" r:id="rId63"/>
    <p:sldId id="66249" r:id="rId64"/>
    <p:sldId id="66250" r:id="rId65"/>
    <p:sldId id="66282" r:id="rId66"/>
    <p:sldId id="66280" r:id="rId67"/>
    <p:sldId id="66152" r:id="rId68"/>
    <p:sldId id="66269" r:id="rId69"/>
    <p:sldId id="66270" r:id="rId70"/>
    <p:sldId id="66118" r:id="rId71"/>
    <p:sldId id="66248" r:id="rId72"/>
    <p:sldId id="66264" r:id="rId73"/>
    <p:sldId id="66254" r:id="rId74"/>
    <p:sldId id="66253" r:id="rId75"/>
    <p:sldId id="66256" r:id="rId76"/>
    <p:sldId id="66255" r:id="rId77"/>
    <p:sldId id="66290" r:id="rId78"/>
    <p:sldId id="66173" r:id="rId79"/>
    <p:sldId id="66153" r:id="rId80"/>
    <p:sldId id="66223" r:id="rId81"/>
    <p:sldId id="66231" r:id="rId82"/>
    <p:sldId id="66182" r:id="rId83"/>
    <p:sldId id="66179" r:id="rId84"/>
    <p:sldId id="66184" r:id="rId85"/>
    <p:sldId id="66189" r:id="rId86"/>
    <p:sldId id="66124" r:id="rId87"/>
    <p:sldId id="66229" r:id="rId88"/>
    <p:sldId id="66139" r:id="rId89"/>
    <p:sldId id="66176" r:id="rId90"/>
    <p:sldId id="66271" r:id="rId91"/>
    <p:sldId id="66246" r:id="rId92"/>
    <p:sldId id="66278" r:id="rId93"/>
    <p:sldId id="66274" r:id="rId94"/>
    <p:sldId id="66281" r:id="rId95"/>
    <p:sldId id="66245" r:id="rId96"/>
    <p:sldId id="66272" r:id="rId97"/>
    <p:sldId id="66285" r:id="rId98"/>
    <p:sldId id="57278" r:id="rId99"/>
    <p:sldId id="66273" r:id="rId100"/>
    <p:sldId id="66243" r:id="rId101"/>
    <p:sldId id="66244" r:id="rId102"/>
    <p:sldId id="66286" r:id="rId103"/>
    <p:sldId id="66287" r:id="rId104"/>
    <p:sldId id="66275" r:id="rId105"/>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66"/>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16" autoAdjust="0"/>
    <p:restoredTop sz="87933" autoAdjust="0"/>
  </p:normalViewPr>
  <p:slideViewPr>
    <p:cSldViewPr>
      <p:cViewPr varScale="1">
        <p:scale>
          <a:sx n="99" d="100"/>
          <a:sy n="99" d="100"/>
        </p:scale>
        <p:origin x="78" y="52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handoutMaster" Target="handoutMasters/handout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commentAuthors" Target="commen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G-d of Avraham, Yitskhak, Yaakov, and the errant Part 2</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8, 2024 5784</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G-d of Avraham, Yitskhak, Yaakov, and the errant Part 2</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8, 2024 5784</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bethshalomnb.org/wp-content/uploads/2020/01/shavuot.jpg"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1.bp.blogspot.com/-Ex2NM_oW4XY/XtIsp6UHO4I/AAAAAAAAFkY/d3Sl1tjcy5MLrTgH2WrGKwOPCJAXQWonACLcBGAsYHQ/s1600/Pentecost.jpg"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679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From Amy Stewart</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7479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04019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876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Concerning fighting, June 6 was the 80</a:t>
            </a:r>
            <a:r>
              <a:rPr lang="en-US" altLang="en-US" baseline="30000" dirty="0"/>
              <a:t>th</a:t>
            </a:r>
            <a:r>
              <a:rPr lang="en-US" altLang="en-US" dirty="0"/>
              <a:t> Commemoration of D-Day.  Bless all the veterans.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985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784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From Amy Stewart</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880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603412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156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1092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G-d of Avraham, Yitskhak, Yaakov, and the errant Part 2</a:t>
            </a:r>
          </a:p>
        </p:txBody>
      </p:sp>
      <p:sp>
        <p:nvSpPr>
          <p:cNvPr id="5" name="Date Placeholder 4"/>
          <p:cNvSpPr>
            <a:spLocks noGrp="1"/>
          </p:cNvSpPr>
          <p:nvPr>
            <p:ph type="dt" idx="1"/>
          </p:nvPr>
        </p:nvSpPr>
        <p:spPr/>
        <p:txBody>
          <a:bodyPr/>
          <a:lstStyle/>
          <a:p>
            <a:r>
              <a:rPr lang="en-US" altLang="en-US"/>
              <a:t>June 8, 2024 5784</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3186011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G-d of Avraham, Yitskhak, Yaakov, and the errant Part 2</a:t>
            </a:r>
          </a:p>
        </p:txBody>
      </p:sp>
      <p:sp>
        <p:nvSpPr>
          <p:cNvPr id="5" name="Date Placeholder 4"/>
          <p:cNvSpPr>
            <a:spLocks noGrp="1"/>
          </p:cNvSpPr>
          <p:nvPr>
            <p:ph type="dt" idx="1"/>
          </p:nvPr>
        </p:nvSpPr>
        <p:spPr/>
        <p:txBody>
          <a:bodyPr/>
          <a:lstStyle/>
          <a:p>
            <a:r>
              <a:rPr lang="en-US" altLang="en-US"/>
              <a:t>June 8, 2024 5784</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2604738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dirty="0"/>
              <a:t>About 200 terrorists guarded the abductees.</a:t>
            </a:r>
            <a:br>
              <a:rPr lang="en-US" dirty="0"/>
            </a:br>
            <a:r>
              <a:rPr lang="en-US" dirty="0"/>
              <a:t>At the beginning of the operation, about 50 ran away. 55 were killed and the rest neutralized with various injuries.</a:t>
            </a:r>
            <a:br>
              <a:rPr lang="en-US" dirty="0"/>
            </a:br>
            <a:r>
              <a:rPr lang="en-US" dirty="0"/>
              <a:t>While the terrorists were busy fighting, another force emerged from another place and kidnapped the abductees.</a:t>
            </a:r>
          </a:p>
          <a:p>
            <a:r>
              <a:rPr lang="en-US" dirty="0"/>
              <a:t>Noa </a:t>
            </a:r>
            <a:r>
              <a:rPr lang="en-US" dirty="0" err="1"/>
              <a:t>Argamani</a:t>
            </a:r>
            <a:r>
              <a:rPr lang="en-US" dirty="0"/>
              <a:t> to Netanyahu: I haven't spoken Hebrew in a long time</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869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G-d of Avraham, Yitskhak, Yaakov, and the errant Part 2</a:t>
            </a:r>
          </a:p>
        </p:txBody>
      </p:sp>
      <p:sp>
        <p:nvSpPr>
          <p:cNvPr id="5" name="Date Placeholder 4"/>
          <p:cNvSpPr>
            <a:spLocks noGrp="1"/>
          </p:cNvSpPr>
          <p:nvPr>
            <p:ph type="dt" idx="1"/>
          </p:nvPr>
        </p:nvSpPr>
        <p:spPr/>
        <p:txBody>
          <a:bodyPr/>
          <a:lstStyle/>
          <a:p>
            <a:r>
              <a:rPr lang="en-US" altLang="en-US"/>
              <a:t>June 8, 2024 5784</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200887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G-d of Avraham, Yitskhak, Yaakov, and the errant Part 2</a:t>
            </a:r>
          </a:p>
        </p:txBody>
      </p:sp>
      <p:sp>
        <p:nvSpPr>
          <p:cNvPr id="5" name="Date Placeholder 4"/>
          <p:cNvSpPr>
            <a:spLocks noGrp="1"/>
          </p:cNvSpPr>
          <p:nvPr>
            <p:ph type="dt" idx="1"/>
          </p:nvPr>
        </p:nvSpPr>
        <p:spPr/>
        <p:txBody>
          <a:bodyPr/>
          <a:lstStyle/>
          <a:p>
            <a:r>
              <a:rPr lang="en-US" altLang="en-US"/>
              <a:t>June 8, 2024 5784</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2126187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adult and teenage children who are radiantly walking in the legacy of their parents.</a:t>
            </a:r>
          </a:p>
        </p:txBody>
      </p:sp>
      <p:sp>
        <p:nvSpPr>
          <p:cNvPr id="4" name="Header Placeholder 3"/>
          <p:cNvSpPr>
            <a:spLocks noGrp="1"/>
          </p:cNvSpPr>
          <p:nvPr>
            <p:ph type="hdr" sz="quarter"/>
          </p:nvPr>
        </p:nvSpPr>
        <p:spPr/>
        <p:txBody>
          <a:bodyPr/>
          <a:lstStyle/>
          <a:p>
            <a:r>
              <a:rPr lang="en-US" altLang="en-US"/>
              <a:t>G-d of Avraham, Yitskhak, Yaakov, and the errant Part 2</a:t>
            </a:r>
          </a:p>
        </p:txBody>
      </p:sp>
      <p:sp>
        <p:nvSpPr>
          <p:cNvPr id="5" name="Date Placeholder 4"/>
          <p:cNvSpPr>
            <a:spLocks noGrp="1"/>
          </p:cNvSpPr>
          <p:nvPr>
            <p:ph type="dt" idx="1"/>
          </p:nvPr>
        </p:nvSpPr>
        <p:spPr/>
        <p:txBody>
          <a:bodyPr/>
          <a:lstStyle/>
          <a:p>
            <a:r>
              <a:rPr lang="en-US" altLang="en-US"/>
              <a:t>June 8, 2024 5784</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6710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81985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538187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627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689808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571723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633921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https://www.happierhuman.com/no-contact-parents/</a:t>
            </a:r>
          </a:p>
        </p:txBody>
      </p:sp>
    </p:spTree>
    <p:extLst>
      <p:ext uri="{BB962C8B-B14F-4D97-AF65-F5344CB8AC3E}">
        <p14:creationId xmlns:p14="http://schemas.microsoft.com/office/powerpoint/2010/main" val="208602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870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140545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https://www.webmd.com/parenting/news/20230620/dealing-with-adult-child-estrangement</a:t>
            </a:r>
          </a:p>
          <a:p>
            <a:endParaRPr lang="en-US" altLang="en-US" dirty="0"/>
          </a:p>
        </p:txBody>
      </p:sp>
    </p:spTree>
    <p:extLst>
      <p:ext uri="{BB962C8B-B14F-4D97-AF65-F5344CB8AC3E}">
        <p14:creationId xmlns:p14="http://schemas.microsoft.com/office/powerpoint/2010/main" val="4218817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https://www.webmd.com/parenting/news/20230620/dealing-with-adult-child-estrangement</a:t>
            </a:r>
          </a:p>
          <a:p>
            <a:endParaRPr lang="en-US" altLang="en-US" dirty="0"/>
          </a:p>
        </p:txBody>
      </p:sp>
    </p:spTree>
    <p:extLst>
      <p:ext uri="{BB962C8B-B14F-4D97-AF65-F5344CB8AC3E}">
        <p14:creationId xmlns:p14="http://schemas.microsoft.com/office/powerpoint/2010/main" val="2641499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https://www.webmd.com/parenting/news/20230620/dealing-with-adult-child-estrangement</a:t>
            </a:r>
          </a:p>
          <a:p>
            <a:endParaRPr lang="en-US" altLang="en-US" dirty="0"/>
          </a:p>
        </p:txBody>
      </p:sp>
    </p:spTree>
    <p:extLst>
      <p:ext uri="{BB962C8B-B14F-4D97-AF65-F5344CB8AC3E}">
        <p14:creationId xmlns:p14="http://schemas.microsoft.com/office/powerpoint/2010/main" val="1760022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https://www.webmd.com/parenting/news/20230620/dealing-with-adult-child-estrangement</a:t>
            </a:r>
          </a:p>
          <a:p>
            <a:endParaRPr lang="en-US" altLang="en-US" dirty="0"/>
          </a:p>
        </p:txBody>
      </p:sp>
    </p:spTree>
    <p:extLst>
      <p:ext uri="{BB962C8B-B14F-4D97-AF65-F5344CB8AC3E}">
        <p14:creationId xmlns:p14="http://schemas.microsoft.com/office/powerpoint/2010/main" val="3503369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https://www.webmd.com/parenting/news/20230620/dealing-with-adult-child-estrangement</a:t>
            </a:r>
          </a:p>
          <a:p>
            <a:endParaRPr lang="en-US" altLang="en-US" dirty="0"/>
          </a:p>
        </p:txBody>
      </p:sp>
    </p:spTree>
    <p:extLst>
      <p:ext uri="{BB962C8B-B14F-4D97-AF65-F5344CB8AC3E}">
        <p14:creationId xmlns:p14="http://schemas.microsoft.com/office/powerpoint/2010/main" val="1648921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https://www.webmd.com/parenting/news/20230620/dealing-with-adult-child-estrangement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These terms are real descriptors, but can be overused.</a:t>
            </a:r>
          </a:p>
          <a:p>
            <a:endParaRPr lang="en-US" altLang="en-US" dirty="0"/>
          </a:p>
        </p:txBody>
      </p:sp>
    </p:spTree>
    <p:extLst>
      <p:ext uri="{BB962C8B-B14F-4D97-AF65-F5344CB8AC3E}">
        <p14:creationId xmlns:p14="http://schemas.microsoft.com/office/powerpoint/2010/main" val="3925754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https://www.huffpost.com/entry/parents-estranged-children_b_7297294</a:t>
            </a:r>
          </a:p>
          <a:p>
            <a:r>
              <a:rPr lang="en-US" b="0" i="1" dirty="0">
                <a:solidFill>
                  <a:srgbClr val="4A4A4A"/>
                </a:solidFill>
                <a:effectLst/>
                <a:latin typeface="Georgia" panose="02040502050405020303" pitchFamily="18" charset="0"/>
              </a:rPr>
              <a:t>Risa S. </a:t>
            </a:r>
            <a:r>
              <a:rPr lang="en-US" b="0" i="1" dirty="0" err="1">
                <a:solidFill>
                  <a:srgbClr val="4A4A4A"/>
                </a:solidFill>
                <a:effectLst/>
                <a:latin typeface="Georgia" panose="02040502050405020303" pitchFamily="18" charset="0"/>
              </a:rPr>
              <a:t>Breckman</a:t>
            </a:r>
            <a:r>
              <a:rPr lang="en-US" b="0" i="1" dirty="0">
                <a:solidFill>
                  <a:srgbClr val="4A4A4A"/>
                </a:solidFill>
                <a:effectLst/>
                <a:latin typeface="Georgia" panose="02040502050405020303" pitchFamily="18" charset="0"/>
              </a:rPr>
              <a:t>, LCSW, Therapist and Director of NYC Elder Abuse Center</a:t>
            </a:r>
            <a:endParaRPr lang="en-US" altLang="en-US" dirty="0"/>
          </a:p>
        </p:txBody>
      </p:sp>
    </p:spTree>
    <p:extLst>
      <p:ext uri="{BB962C8B-B14F-4D97-AF65-F5344CB8AC3E}">
        <p14:creationId xmlns:p14="http://schemas.microsoft.com/office/powerpoint/2010/main" val="2474617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https://www.huffpost.com/entry/parents-estranged-children_b_7297294</a:t>
            </a:r>
          </a:p>
          <a:p>
            <a:r>
              <a:rPr lang="en-US" b="0" i="1" dirty="0">
                <a:solidFill>
                  <a:srgbClr val="4A4A4A"/>
                </a:solidFill>
                <a:effectLst/>
                <a:latin typeface="Georgia" panose="02040502050405020303" pitchFamily="18" charset="0"/>
              </a:rPr>
              <a:t>Risa S. </a:t>
            </a:r>
            <a:r>
              <a:rPr lang="en-US" b="0" i="1" dirty="0" err="1">
                <a:solidFill>
                  <a:srgbClr val="4A4A4A"/>
                </a:solidFill>
                <a:effectLst/>
                <a:latin typeface="Georgia" panose="02040502050405020303" pitchFamily="18" charset="0"/>
              </a:rPr>
              <a:t>Breckman</a:t>
            </a:r>
            <a:r>
              <a:rPr lang="en-US" b="0" i="1" dirty="0">
                <a:solidFill>
                  <a:srgbClr val="4A4A4A"/>
                </a:solidFill>
                <a:effectLst/>
                <a:latin typeface="Georgia" panose="02040502050405020303" pitchFamily="18" charset="0"/>
              </a:rPr>
              <a:t>, LCSW, Therapist and Director of NYC Elder Abuse Center</a:t>
            </a:r>
            <a:endParaRPr lang="en-US" altLang="en-US" dirty="0"/>
          </a:p>
        </p:txBody>
      </p:sp>
    </p:spTree>
    <p:extLst>
      <p:ext uri="{BB962C8B-B14F-4D97-AF65-F5344CB8AC3E}">
        <p14:creationId xmlns:p14="http://schemas.microsoft.com/office/powerpoint/2010/main" val="947184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Barry attends, from St. Joseph, from time to time, since about 2010.  Came with me on the Israel trip when my son Ben was on.  He and Cynthia have brought their children up in home school or Christian school.  Best nurture in the L-</a:t>
            </a:r>
            <a:r>
              <a:rPr lang="en-US" altLang="en-US" dirty="0" err="1"/>
              <a:t>rd</a:t>
            </a:r>
            <a:r>
              <a:rPr lang="en-US" altLang="en-US" dirty="0"/>
              <a:t> they could.  We’ve had lunch together from time to time.  I eat lunch for a living.</a:t>
            </a:r>
          </a:p>
        </p:txBody>
      </p:sp>
    </p:spTree>
    <p:extLst>
      <p:ext uri="{BB962C8B-B14F-4D97-AF65-F5344CB8AC3E}">
        <p14:creationId xmlns:p14="http://schemas.microsoft.com/office/powerpoint/2010/main" val="622360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Sunday morning, 15 of us had a</a:t>
            </a:r>
          </a:p>
          <a:p>
            <a:r>
              <a:rPr lang="en-US" altLang="en-US" dirty="0"/>
              <a:t> </a:t>
            </a:r>
            <a:r>
              <a:rPr lang="he-IL" altLang="en-US" sz="2400" b="1" dirty="0">
                <a:latin typeface="David" panose="020E0502060401010101" pitchFamily="34" charset="-79"/>
                <a:cs typeface="David" panose="020E0502060401010101" pitchFamily="34" charset="-79"/>
              </a:rPr>
              <a:t>קרב מגע</a:t>
            </a:r>
            <a:r>
              <a:rPr lang="en-US" altLang="en-US" b="1" dirty="0">
                <a:latin typeface="David" panose="020E0502060401010101" pitchFamily="34" charset="-79"/>
                <a:cs typeface="David" panose="020E0502060401010101" pitchFamily="34" charset="-79"/>
              </a:rPr>
              <a:t> </a:t>
            </a:r>
            <a:r>
              <a:rPr lang="en-US" altLang="en-US" dirty="0"/>
              <a:t>Krav Maga Israeli self defense lesson.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604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8510700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066589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We had dinner with Barry and Cynthia a few weeks ago, and the memory of her grief and trauma was palpable.</a:t>
            </a:r>
          </a:p>
        </p:txBody>
      </p:sp>
    </p:spTree>
    <p:extLst>
      <p:ext uri="{BB962C8B-B14F-4D97-AF65-F5344CB8AC3E}">
        <p14:creationId xmlns:p14="http://schemas.microsoft.com/office/powerpoint/2010/main" val="276411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816270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Ghosted, new to me term, vanish like a ghost.  No response to text, phone, email.</a:t>
            </a:r>
          </a:p>
        </p:txBody>
      </p:sp>
    </p:spTree>
    <p:extLst>
      <p:ext uri="{BB962C8B-B14F-4D97-AF65-F5344CB8AC3E}">
        <p14:creationId xmlns:p14="http://schemas.microsoft.com/office/powerpoint/2010/main" val="1924737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772666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680959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0599105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7840869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978780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560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104187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792764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5840191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1487361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9279574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8430732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0415972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517162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447544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723224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9320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https://www.gransnet.com/forums/estrangement/1235012-The-Brainwashing-Behind-Going-No-Contact?</a:t>
            </a:r>
          </a:p>
        </p:txBody>
      </p:sp>
    </p:spTree>
    <p:extLst>
      <p:ext uri="{BB962C8B-B14F-4D97-AF65-F5344CB8AC3E}">
        <p14:creationId xmlns:p14="http://schemas.microsoft.com/office/powerpoint/2010/main" val="40070286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https://www.gransnet.com/forums/estrangement/1235012-The-Brainwashing-Behind-Going-No-Contact?</a:t>
            </a:r>
          </a:p>
          <a:p>
            <a:endParaRPr lang="en-US" altLang="en-US" dirty="0"/>
          </a:p>
        </p:txBody>
      </p:sp>
    </p:spTree>
    <p:extLst>
      <p:ext uri="{BB962C8B-B14F-4D97-AF65-F5344CB8AC3E}">
        <p14:creationId xmlns:p14="http://schemas.microsoft.com/office/powerpoint/2010/main" val="12006028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https://www.happierhuman.com/no-contact-parents/</a:t>
            </a:r>
          </a:p>
        </p:txBody>
      </p:sp>
    </p:spTree>
    <p:extLst>
      <p:ext uri="{BB962C8B-B14F-4D97-AF65-F5344CB8AC3E}">
        <p14:creationId xmlns:p14="http://schemas.microsoft.com/office/powerpoint/2010/main" val="741934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https://www.happierhuman.com/no-contact-parents/</a:t>
            </a:r>
          </a:p>
        </p:txBody>
      </p:sp>
    </p:spTree>
    <p:extLst>
      <p:ext uri="{BB962C8B-B14F-4D97-AF65-F5344CB8AC3E}">
        <p14:creationId xmlns:p14="http://schemas.microsoft.com/office/powerpoint/2010/main" val="6235330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Are you in an accountability relationship with some others?</a:t>
            </a:r>
          </a:p>
        </p:txBody>
      </p:sp>
    </p:spTree>
    <p:extLst>
      <p:ext uri="{BB962C8B-B14F-4D97-AF65-F5344CB8AC3E}">
        <p14:creationId xmlns:p14="http://schemas.microsoft.com/office/powerpoint/2010/main" val="34070453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2672416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From Amy Stewart</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8070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https://www.focusonthefamily.com/parenting/family-estrangement-6-ways-to-reconcile-with-adult-children/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7217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https://www.focusonthefamily.com/parenting/family-estrangement-6-ways-to-reconcile-with-adult-children/</a:t>
            </a:r>
          </a:p>
        </p:txBody>
      </p:sp>
    </p:spTree>
    <p:extLst>
      <p:ext uri="{BB962C8B-B14F-4D97-AF65-F5344CB8AC3E}">
        <p14:creationId xmlns:p14="http://schemas.microsoft.com/office/powerpoint/2010/main" val="3461670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https://www.focusonthefamily.com/parenting/family-estrangement-6-ways-to-reconcile-with-adult-children/</a:t>
            </a:r>
          </a:p>
        </p:txBody>
      </p:sp>
    </p:spTree>
    <p:extLst>
      <p:ext uri="{BB962C8B-B14F-4D97-AF65-F5344CB8AC3E}">
        <p14:creationId xmlns:p14="http://schemas.microsoft.com/office/powerpoint/2010/main" val="1281621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3842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https://www.webmd.com/parenting/news/20230620/dealing-with-adult-child-estrangement</a:t>
            </a:r>
          </a:p>
        </p:txBody>
      </p:sp>
    </p:spTree>
    <p:extLst>
      <p:ext uri="{BB962C8B-B14F-4D97-AF65-F5344CB8AC3E}">
        <p14:creationId xmlns:p14="http://schemas.microsoft.com/office/powerpoint/2010/main" val="33140717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https://www.webmd.com/parenting/news/20230620/dealing-with-adult-child-estrangement</a:t>
            </a:r>
          </a:p>
        </p:txBody>
      </p:sp>
    </p:spTree>
    <p:extLst>
      <p:ext uri="{BB962C8B-B14F-4D97-AF65-F5344CB8AC3E}">
        <p14:creationId xmlns:p14="http://schemas.microsoft.com/office/powerpoint/2010/main" val="41788305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https://www.webmd.com/parenting/news/20230620/dealing-with-adult-child-estrangement</a:t>
            </a:r>
          </a:p>
          <a:p>
            <a:endParaRPr lang="en-US" altLang="en-US" dirty="0"/>
          </a:p>
        </p:txBody>
      </p:sp>
    </p:spTree>
    <p:extLst>
      <p:ext uri="{BB962C8B-B14F-4D97-AF65-F5344CB8AC3E}">
        <p14:creationId xmlns:p14="http://schemas.microsoft.com/office/powerpoint/2010/main" val="17846722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https://www.webmd.com/parenting/news/20230620/dealing-with-adult-child-estrangement</a:t>
            </a:r>
          </a:p>
          <a:p>
            <a:endParaRPr lang="en-US" altLang="en-US" dirty="0"/>
          </a:p>
        </p:txBody>
      </p:sp>
    </p:spTree>
    <p:extLst>
      <p:ext uri="{BB962C8B-B14F-4D97-AF65-F5344CB8AC3E}">
        <p14:creationId xmlns:p14="http://schemas.microsoft.com/office/powerpoint/2010/main" val="33750987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https://www.huffpost.com/entry/parents-estranged-children_b_7297294</a:t>
            </a:r>
          </a:p>
        </p:txBody>
      </p:sp>
    </p:spTree>
    <p:extLst>
      <p:ext uri="{BB962C8B-B14F-4D97-AF65-F5344CB8AC3E}">
        <p14:creationId xmlns:p14="http://schemas.microsoft.com/office/powerpoint/2010/main" val="36984932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https://www.huffpost.com/entry/parents-estranged-children_b_7297294</a:t>
            </a:r>
          </a:p>
        </p:txBody>
      </p:sp>
    </p:spTree>
    <p:extLst>
      <p:ext uri="{BB962C8B-B14F-4D97-AF65-F5344CB8AC3E}">
        <p14:creationId xmlns:p14="http://schemas.microsoft.com/office/powerpoint/2010/main" val="27435433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https://www.huffpost.com/entry/parents-estranged-children_b_7297294</a:t>
            </a:r>
          </a:p>
        </p:txBody>
      </p:sp>
    </p:spTree>
    <p:extLst>
      <p:ext uri="{BB962C8B-B14F-4D97-AF65-F5344CB8AC3E}">
        <p14:creationId xmlns:p14="http://schemas.microsoft.com/office/powerpoint/2010/main" val="20798149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https://www.huffpost.com/entry/parents-estranged-children_b_7297294</a:t>
            </a:r>
          </a:p>
        </p:txBody>
      </p:sp>
    </p:spTree>
    <p:extLst>
      <p:ext uri="{BB962C8B-B14F-4D97-AF65-F5344CB8AC3E}">
        <p14:creationId xmlns:p14="http://schemas.microsoft.com/office/powerpoint/2010/main" val="22138465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389772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https://bolddestiny.com/</a:t>
            </a:r>
          </a:p>
          <a:p>
            <a:endParaRPr lang="en-US" altLang="en-US" dirty="0"/>
          </a:p>
          <a:p>
            <a:r>
              <a:rPr lang="en-US" altLang="en-US" dirty="0"/>
              <a:t>Grandparenting camp.</a:t>
            </a:r>
          </a:p>
        </p:txBody>
      </p:sp>
    </p:spTree>
    <p:extLst>
      <p:ext uri="{BB962C8B-B14F-4D97-AF65-F5344CB8AC3E}">
        <p14:creationId xmlns:p14="http://schemas.microsoft.com/office/powerpoint/2010/main" val="1474746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4700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https://bolddestiny.com/</a:t>
            </a:r>
          </a:p>
        </p:txBody>
      </p:sp>
    </p:spTree>
    <p:extLst>
      <p:ext uri="{BB962C8B-B14F-4D97-AF65-F5344CB8AC3E}">
        <p14:creationId xmlns:p14="http://schemas.microsoft.com/office/powerpoint/2010/main" val="32905470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https://bolddestiny.com/</a:t>
            </a:r>
          </a:p>
          <a:p>
            <a:endParaRPr lang="en-US" altLang="en-US" dirty="0"/>
          </a:p>
        </p:txBody>
      </p:sp>
    </p:spTree>
    <p:extLst>
      <p:ext uri="{BB962C8B-B14F-4D97-AF65-F5344CB8AC3E}">
        <p14:creationId xmlns:p14="http://schemas.microsoft.com/office/powerpoint/2010/main" val="41935882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7254284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395202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5951106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More at </a:t>
            </a:r>
            <a:r>
              <a:rPr lang="pl-PL" b="1" i="0" dirty="0">
                <a:solidFill>
                  <a:srgbClr val="000000"/>
                </a:solidFill>
                <a:effectLst/>
                <a:latin typeface="arial" panose="020B0604020202020204" pitchFamily="34" charset="0"/>
              </a:rPr>
              <a:t>Legacy Coalition </a:t>
            </a:r>
            <a:r>
              <a:rPr lang="pl-PL" b="0" i="0" dirty="0">
                <a:solidFill>
                  <a:srgbClr val="000000"/>
                </a:solidFill>
                <a:effectLst/>
                <a:latin typeface="arial" panose="020B0604020202020204" pitchFamily="34" charset="0"/>
              </a:rPr>
              <a:t>&lt;LegacyCoalition@churchgrowth.org&gt;</a:t>
            </a:r>
            <a:endParaRPr lang="en-US" altLang="en-US" dirty="0"/>
          </a:p>
        </p:txBody>
      </p:sp>
    </p:spTree>
    <p:extLst>
      <p:ext uri="{BB962C8B-B14F-4D97-AF65-F5344CB8AC3E}">
        <p14:creationId xmlns:p14="http://schemas.microsoft.com/office/powerpoint/2010/main" val="41793157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9292758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From Amy Stewart</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9144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Shavuot is not today, but Tuesday evening – Wednesday.   We are just acknowledging it today since we have our major attendance.  Come back Tuesday evening for a study/worship/dairy fest.</a:t>
            </a:r>
          </a:p>
          <a:p>
            <a:r>
              <a:rPr lang="en-US" altLang="en-US" dirty="0"/>
              <a:t>The plethora of Biblical Levitical, and historic, extra Biblical holidays we observe as Messianic Jews and those from the Nations, SHOULD build a better family joy, celebration, unity.</a:t>
            </a:r>
          </a:p>
          <a:p>
            <a:endParaRPr lang="en-US" altLang="en-US" sz="1050" dirty="0"/>
          </a:p>
          <a:p>
            <a:r>
              <a:rPr lang="en-US" altLang="en-US" sz="1050" dirty="0"/>
              <a:t>https://www.ou.org/holidays/files/Shavuot-3-e1462448280402.jpg</a:t>
            </a:r>
          </a:p>
          <a:p>
            <a:r>
              <a:rPr lang="en-US" altLang="en-US" sz="1050" dirty="0"/>
              <a:t>We are commemorating the day.  Come back Tuesday night!</a:t>
            </a:r>
          </a:p>
        </p:txBody>
      </p:sp>
    </p:spTree>
    <p:extLst>
      <p:ext uri="{BB962C8B-B14F-4D97-AF65-F5344CB8AC3E}">
        <p14:creationId xmlns:p14="http://schemas.microsoft.com/office/powerpoint/2010/main" val="11245449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761487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2956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Wheat, staff of life</a:t>
            </a:r>
          </a:p>
        </p:txBody>
      </p:sp>
    </p:spTree>
    <p:extLst>
      <p:ext uri="{BB962C8B-B14F-4D97-AF65-F5344CB8AC3E}">
        <p14:creationId xmlns:p14="http://schemas.microsoft.com/office/powerpoint/2010/main" val="14995495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The Jewish nation was at Har Sinai, Mt. Sinai, on that day.</a:t>
            </a:r>
          </a:p>
          <a:p>
            <a:endParaRPr lang="en-US" altLang="en-US" dirty="0"/>
          </a:p>
        </p:txBody>
      </p:sp>
    </p:spTree>
    <p:extLst>
      <p:ext uri="{BB962C8B-B14F-4D97-AF65-F5344CB8AC3E}">
        <p14:creationId xmlns:p14="http://schemas.microsoft.com/office/powerpoint/2010/main" val="14259075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hlinkClick r:id="rId3"/>
              </a:rPr>
              <a:t>https://www.bethshalomnb.org/wp-content/uploads/2020/01/shavuot.jpg</a:t>
            </a:r>
            <a:endParaRPr lang="en-US" altLang="en-US" sz="1050" dirty="0"/>
          </a:p>
          <a:p>
            <a:endParaRPr lang="en-US" altLang="en-US" sz="1050" dirty="0"/>
          </a:p>
          <a:p>
            <a:r>
              <a:rPr lang="en-US" altLang="en-US" dirty="0"/>
              <a:t>Wheat and the Word</a:t>
            </a:r>
          </a:p>
        </p:txBody>
      </p:sp>
    </p:spTree>
    <p:extLst>
      <p:ext uri="{BB962C8B-B14F-4D97-AF65-F5344CB8AC3E}">
        <p14:creationId xmlns:p14="http://schemas.microsoft.com/office/powerpoint/2010/main" val="39867086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https://external-content.duckduckgo.com/iu/?u=http%3A%2F%2Fthejewishlady.com%2Fwp-content%2Fuploads%2F2017%2F05%2Fshavuot.jpg&amp;f=1&amp;nofb=1&amp;ipt=9faaa98ccda436c9edbb8b2c71836acf6b0492d0f11ce4025bf36c6ab8ab05da&amp;ipo=images</a:t>
            </a:r>
          </a:p>
          <a:p>
            <a:endParaRPr lang="en-US" altLang="en-US" sz="1050" dirty="0"/>
          </a:p>
          <a:p>
            <a:r>
              <a:rPr lang="en-US" b="0" i="0" dirty="0">
                <a:solidFill>
                  <a:srgbClr val="000000"/>
                </a:solidFill>
                <a:effectLst/>
                <a:highlight>
                  <a:srgbClr val="FFFFFF"/>
                </a:highlight>
              </a:rPr>
              <a:t>The Torah is likened to nourishing milk.</a:t>
            </a:r>
          </a:p>
          <a:p>
            <a:r>
              <a:rPr lang="en-US" altLang="en-US" baseline="30000" dirty="0">
                <a:solidFill>
                  <a:srgbClr val="000000"/>
                </a:solidFill>
                <a:highlight>
                  <a:srgbClr val="FFFFFF"/>
                </a:highlight>
              </a:rPr>
              <a:t>Yeshayahu/Is.55.1 </a:t>
            </a:r>
            <a:r>
              <a:rPr lang="en-US" altLang="en-US" dirty="0">
                <a:solidFill>
                  <a:srgbClr val="000000"/>
                </a:solidFill>
                <a:highlight>
                  <a:srgbClr val="FFFFFF"/>
                </a:highlight>
              </a:rPr>
              <a:t>“All you who are thirsty, come to the water! You without money, come, buy, and eat! Yes, come! Buy </a:t>
            </a:r>
            <a:r>
              <a:rPr lang="en-US" altLang="en-US" dirty="0">
                <a:solidFill>
                  <a:srgbClr val="C00000"/>
                </a:solidFill>
                <a:highlight>
                  <a:srgbClr val="FFFFFF"/>
                </a:highlight>
              </a:rPr>
              <a:t>wine and milk </a:t>
            </a:r>
            <a:r>
              <a:rPr lang="en-US" altLang="en-US" dirty="0">
                <a:solidFill>
                  <a:srgbClr val="000000"/>
                </a:solidFill>
                <a:highlight>
                  <a:srgbClr val="FFFFFF"/>
                </a:highlight>
              </a:rPr>
              <a:t>without money — it’s free!</a:t>
            </a:r>
          </a:p>
          <a:p>
            <a:r>
              <a:rPr lang="en-US" altLang="en-US" baseline="30000" dirty="0">
                <a:solidFill>
                  <a:srgbClr val="000000"/>
                </a:solidFill>
                <a:highlight>
                  <a:srgbClr val="FFFFFF"/>
                </a:highlight>
              </a:rPr>
              <a:t>Song 4.11 </a:t>
            </a:r>
            <a:r>
              <a:rPr lang="en-US" altLang="en-US" dirty="0">
                <a:solidFill>
                  <a:srgbClr val="000000"/>
                </a:solidFill>
                <a:highlight>
                  <a:srgbClr val="FFFFFF"/>
                </a:highlight>
              </a:rPr>
              <a:t>Your lips [word], my bride, drip honey; </a:t>
            </a:r>
            <a:r>
              <a:rPr lang="en-US" altLang="en-US" dirty="0">
                <a:solidFill>
                  <a:srgbClr val="C00000"/>
                </a:solidFill>
                <a:highlight>
                  <a:srgbClr val="FFFFFF"/>
                </a:highlight>
              </a:rPr>
              <a:t>honey and milk</a:t>
            </a:r>
            <a:r>
              <a:rPr lang="en-US" altLang="en-US" dirty="0">
                <a:solidFill>
                  <a:srgbClr val="000000"/>
                </a:solidFill>
                <a:highlight>
                  <a:srgbClr val="FFFFFF"/>
                </a:highlight>
              </a:rPr>
              <a:t> are under your tongue;</a:t>
            </a:r>
          </a:p>
          <a:p>
            <a:r>
              <a:rPr lang="en-US" baseline="30000" dirty="0">
                <a:solidFill>
                  <a:srgbClr val="000000"/>
                </a:solidFill>
                <a:highlight>
                  <a:srgbClr val="FFFFFF"/>
                </a:highlight>
              </a:rPr>
              <a:t>1 K 2.2-3 </a:t>
            </a:r>
            <a:r>
              <a:rPr lang="en-US" dirty="0">
                <a:solidFill>
                  <a:srgbClr val="000000"/>
                </a:solidFill>
                <a:highlight>
                  <a:srgbClr val="FFFFFF"/>
                </a:highlight>
              </a:rPr>
              <a:t>Like newborn babies, [be] thirsty for the pure </a:t>
            </a:r>
            <a:r>
              <a:rPr lang="en-US" dirty="0">
                <a:solidFill>
                  <a:srgbClr val="C00000"/>
                </a:solidFill>
                <a:highlight>
                  <a:srgbClr val="FFFFFF"/>
                </a:highlight>
              </a:rPr>
              <a:t>milk of the Word</a:t>
            </a:r>
            <a:r>
              <a:rPr lang="en-US" dirty="0">
                <a:solidFill>
                  <a:srgbClr val="000000"/>
                </a:solidFill>
                <a:highlight>
                  <a:srgbClr val="FFFFFF"/>
                </a:highlight>
              </a:rPr>
              <a:t>; so that by it, you may grow up into deliverance.  For you have tasted that Adonai is good.</a:t>
            </a:r>
          </a:p>
        </p:txBody>
      </p:sp>
    </p:spTree>
    <p:extLst>
      <p:ext uri="{BB962C8B-B14F-4D97-AF65-F5344CB8AC3E}">
        <p14:creationId xmlns:p14="http://schemas.microsoft.com/office/powerpoint/2010/main" val="16032885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The followers of Messiah were in Jerusalem and just finished the count to Shavuot.</a:t>
            </a:r>
          </a:p>
          <a:p>
            <a:endParaRPr lang="en-US" altLang="en-US" dirty="0"/>
          </a:p>
        </p:txBody>
      </p:sp>
    </p:spTree>
    <p:extLst>
      <p:ext uri="{BB962C8B-B14F-4D97-AF65-F5344CB8AC3E}">
        <p14:creationId xmlns:p14="http://schemas.microsoft.com/office/powerpoint/2010/main" val="12140838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57785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pic>
        <p:nvPicPr>
          <p:cNvPr id="2" name="Picture 1">
            <a:extLst>
              <a:ext uri="{FF2B5EF4-FFF2-40B4-BE49-F238E27FC236}">
                <a16:creationId xmlns:a16="http://schemas.microsoft.com/office/drawing/2014/main" id="{D2218561-052E-0AB0-848D-F3C0454DB880}"/>
              </a:ext>
            </a:extLst>
          </p:cNvPr>
          <p:cNvPicPr>
            <a:picLocks noChangeAspect="1"/>
          </p:cNvPicPr>
          <p:nvPr/>
        </p:nvPicPr>
        <p:blipFill>
          <a:blip r:embed="rId3"/>
          <a:stretch>
            <a:fillRect/>
          </a:stretch>
        </p:blipFill>
        <p:spPr>
          <a:xfrm>
            <a:off x="152399" y="4123267"/>
            <a:ext cx="6625847" cy="3344333"/>
          </a:xfrm>
          <a:prstGeom prst="rect">
            <a:avLst/>
          </a:prstGeom>
        </p:spPr>
      </p:pic>
    </p:spTree>
    <p:extLst>
      <p:ext uri="{BB962C8B-B14F-4D97-AF65-F5344CB8AC3E}">
        <p14:creationId xmlns:p14="http://schemas.microsoft.com/office/powerpoint/2010/main" val="21153670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hlinkClick r:id="rId3"/>
              </a:rPr>
              <a:t>https://1.bp.blogspot.com/-Ex2NM_oW4XY/XtIsp6UHO4I/AAAAAAAAFkY/d3Sl1tjcy5MLrTgH2WrGKwOPCJAXQWonACLcBGAsYHQ/s1600/Pentecost.jpg</a:t>
            </a:r>
            <a:endParaRPr lang="en-US" altLang="en-US" sz="1050" dirty="0"/>
          </a:p>
          <a:p>
            <a:endParaRPr lang="en-US" altLang="en-US" sz="1050" dirty="0"/>
          </a:p>
          <a:p>
            <a:r>
              <a:rPr lang="en-US" i="0" baseline="30000" dirty="0">
                <a:solidFill>
                  <a:srgbClr val="001320"/>
                </a:solidFill>
                <a:effectLst/>
                <a:highlight>
                  <a:srgbClr val="FFFFFF"/>
                </a:highlight>
              </a:rPr>
              <a:t>Acts 2.1 </a:t>
            </a:r>
            <a:r>
              <a:rPr lang="en-US" i="0" dirty="0">
                <a:solidFill>
                  <a:srgbClr val="001320"/>
                </a:solidFill>
                <a:effectLst/>
                <a:highlight>
                  <a:srgbClr val="FFFFFF"/>
                </a:highlight>
              </a:rPr>
              <a:t>The festival of Shavu‘ot </a:t>
            </a:r>
            <a:r>
              <a:rPr lang="en-US" i="0" dirty="0">
                <a:solidFill>
                  <a:srgbClr val="C00000"/>
                </a:solidFill>
                <a:effectLst/>
                <a:highlight>
                  <a:srgbClr val="FFFFFF"/>
                </a:highlight>
              </a:rPr>
              <a:t>arrived</a:t>
            </a:r>
            <a:r>
              <a:rPr lang="en-US" i="0" dirty="0">
                <a:solidFill>
                  <a:srgbClr val="001320"/>
                </a:solidFill>
                <a:effectLst/>
                <a:highlight>
                  <a:srgbClr val="FFFFFF"/>
                </a:highlight>
              </a:rPr>
              <a:t>, </a:t>
            </a:r>
          </a:p>
          <a:p>
            <a:r>
              <a:rPr lang="en-US" i="1" dirty="0" err="1">
                <a:solidFill>
                  <a:srgbClr val="001320"/>
                </a:solidFill>
                <a:effectLst/>
                <a:highlight>
                  <a:srgbClr val="FFFFFF"/>
                </a:highlight>
              </a:rPr>
              <a:t>sumpléroó</a:t>
            </a:r>
            <a:r>
              <a:rPr lang="en-US" i="0" dirty="0">
                <a:solidFill>
                  <a:srgbClr val="001320"/>
                </a:solidFill>
                <a:effectLst/>
                <a:highlight>
                  <a:srgbClr val="FFFFFF"/>
                </a:highlight>
              </a:rPr>
              <a:t>: to fill up completely, hence to fulfill</a:t>
            </a:r>
            <a:endParaRPr lang="en-US" altLang="en-US" sz="2400" dirty="0"/>
          </a:p>
        </p:txBody>
      </p:sp>
    </p:spTree>
    <p:extLst>
      <p:ext uri="{BB962C8B-B14F-4D97-AF65-F5344CB8AC3E}">
        <p14:creationId xmlns:p14="http://schemas.microsoft.com/office/powerpoint/2010/main" val="13383835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6742543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8,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844948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01153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52"/>
            <a:ext cx="7772400" cy="1102519"/>
          </a:xfrm>
        </p:spPr>
        <p:txBody>
          <a:bodyPr/>
          <a:lstStyle/>
          <a:p>
            <a:r>
              <a:rPr lang="en-US"/>
              <a:t>Click to edit Master title style</a:t>
            </a:r>
          </a:p>
        </p:txBody>
      </p:sp>
      <p:sp>
        <p:nvSpPr>
          <p:cNvPr id="3" name="Subtitle 2"/>
          <p:cNvSpPr>
            <a:spLocks noGrp="1"/>
          </p:cNvSpPr>
          <p:nvPr>
            <p:ph type="subTitle" idx="1"/>
          </p:nvPr>
        </p:nvSpPr>
        <p:spPr>
          <a:xfrm>
            <a:off x="1374812" y="2914650"/>
            <a:ext cx="6400801"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306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6446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774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6134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48" y="1151335"/>
            <a:ext cx="404177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14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3570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0737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8546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580" y="20871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3" y="1076343"/>
            <a:ext cx="3008313"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967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2"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302" y="459581"/>
            <a:ext cx="5486400"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92302" y="4029420"/>
            <a:ext cx="5486400"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0248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9381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9654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1" cy="1314450"/>
          </a:xfrm>
        </p:spPr>
        <p:txBody>
          <a:bodyPr/>
          <a:lstStyle>
            <a:lvl1pPr marL="0" indent="0" algn="ctr">
              <a:buNone/>
              <a:defRPr/>
            </a:lvl1pPr>
            <a:lvl2pPr marL="329222" indent="0" algn="ctr">
              <a:buNone/>
              <a:defRPr/>
            </a:lvl2pPr>
            <a:lvl3pPr marL="658442" indent="0" algn="ctr">
              <a:buNone/>
              <a:defRPr/>
            </a:lvl3pPr>
            <a:lvl4pPr marL="987665" indent="0" algn="ctr">
              <a:buNone/>
              <a:defRPr/>
            </a:lvl4pPr>
            <a:lvl5pPr marL="1316886" indent="0" algn="ctr">
              <a:buNone/>
              <a:defRPr/>
            </a:lvl5pPr>
            <a:lvl6pPr marL="1646108" indent="0" algn="ctr">
              <a:buNone/>
              <a:defRPr/>
            </a:lvl6pPr>
            <a:lvl7pPr marL="1975328" indent="0" algn="ctr">
              <a:buNone/>
              <a:defRPr/>
            </a:lvl7pPr>
            <a:lvl8pPr marL="2304551" indent="0" algn="ctr">
              <a:buNone/>
              <a:defRPr/>
            </a:lvl8pPr>
            <a:lvl9pPr marL="2633772"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26B20AB-849B-4B82-90D3-9685A407A39C}"/>
              </a:ext>
            </a:extLst>
          </p:cNvPr>
          <p:cNvSpPr>
            <a:spLocks noGrp="1" noChangeArrowheads="1"/>
          </p:cNvSpPr>
          <p:nvPr>
            <p:ph type="dt" sz="half" idx="10"/>
          </p:nvPr>
        </p:nvSpPr>
        <p:spPr>
          <a:ln/>
        </p:spPr>
        <p:txBody>
          <a:bodyPr/>
          <a:lstStyle>
            <a:lvl1pPr>
              <a:defRPr/>
            </a:lvl1pPr>
          </a:lstStyle>
          <a:p>
            <a:pPr defTabSz="914378">
              <a:defRPr/>
            </a:pPr>
            <a:endParaRPr lang="en-US" dirty="0">
              <a:solidFill>
                <a:srgbClr val="000000"/>
              </a:solidFill>
            </a:endParaRPr>
          </a:p>
        </p:txBody>
      </p:sp>
      <p:sp>
        <p:nvSpPr>
          <p:cNvPr id="5" name="Rectangle 5">
            <a:extLst>
              <a:ext uri="{FF2B5EF4-FFF2-40B4-BE49-F238E27FC236}">
                <a16:creationId xmlns:a16="http://schemas.microsoft.com/office/drawing/2014/main" id="{A4F0439C-F02C-48DF-8968-B9F818B91090}"/>
              </a:ext>
            </a:extLst>
          </p:cNvPr>
          <p:cNvSpPr>
            <a:spLocks noGrp="1" noChangeArrowheads="1"/>
          </p:cNvSpPr>
          <p:nvPr>
            <p:ph type="ftr" sz="quarter" idx="11"/>
          </p:nvPr>
        </p:nvSpPr>
        <p:spPr>
          <a:ln/>
        </p:spPr>
        <p:txBody>
          <a:bodyPr/>
          <a:lstStyle>
            <a:lvl1pPr>
              <a:defRPr/>
            </a:lvl1pPr>
          </a:lstStyle>
          <a:p>
            <a:pPr defTabSz="914378">
              <a:defRPr/>
            </a:pPr>
            <a:endParaRPr lang="en-US" dirty="0">
              <a:solidFill>
                <a:srgbClr val="000000"/>
              </a:solidFill>
            </a:endParaRPr>
          </a:p>
        </p:txBody>
      </p:sp>
      <p:sp>
        <p:nvSpPr>
          <p:cNvPr id="6" name="Rectangle 6">
            <a:extLst>
              <a:ext uri="{FF2B5EF4-FFF2-40B4-BE49-F238E27FC236}">
                <a16:creationId xmlns:a16="http://schemas.microsoft.com/office/drawing/2014/main" id="{B99F6491-6EE8-4E94-A4E9-52F56B133FD9}"/>
              </a:ext>
            </a:extLst>
          </p:cNvPr>
          <p:cNvSpPr>
            <a:spLocks noGrp="1" noChangeArrowheads="1"/>
          </p:cNvSpPr>
          <p:nvPr>
            <p:ph type="sldNum" sz="quarter" idx="12"/>
          </p:nvPr>
        </p:nvSpPr>
        <p:spPr>
          <a:ln/>
        </p:spPr>
        <p:txBody>
          <a:bodyPr/>
          <a:lstStyle>
            <a:lvl1pPr>
              <a:defRPr/>
            </a:lvl1pPr>
          </a:lstStyle>
          <a:p>
            <a:pPr defTabSz="914378">
              <a:defRPr/>
            </a:pPr>
            <a:fld id="{4DF38EAC-02B7-439B-A2A2-9BA28FED3FA2}" type="slidenum">
              <a:rPr lang="en-US" altLang="en-US" smtClean="0">
                <a:solidFill>
                  <a:srgbClr val="000000"/>
                </a:solidFill>
                <a:latin typeface="Arial Rounded MT Bold"/>
                <a:cs typeface="Arial"/>
              </a:rPr>
              <a:pPr defTabSz="914378">
                <a:defRPr/>
              </a:pPr>
              <a:t>‹#›</a:t>
            </a:fld>
            <a:endParaRPr lang="en-US" altLang="en-US" dirty="0">
              <a:solidFill>
                <a:srgbClr val="000000"/>
              </a:solidFill>
              <a:latin typeface="Arial Rounded MT Bold"/>
              <a:cs typeface="Arial"/>
            </a:endParaRPr>
          </a:p>
        </p:txBody>
      </p:sp>
    </p:spTree>
    <p:extLst>
      <p:ext uri="{BB962C8B-B14F-4D97-AF65-F5344CB8AC3E}">
        <p14:creationId xmlns:p14="http://schemas.microsoft.com/office/powerpoint/2010/main" val="911924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2ECC3D6-7A35-4106-B533-A66D09D45B6A}"/>
              </a:ext>
            </a:extLst>
          </p:cNvPr>
          <p:cNvSpPr>
            <a:spLocks noGrp="1" noChangeArrowheads="1"/>
          </p:cNvSpPr>
          <p:nvPr>
            <p:ph type="dt" sz="half" idx="10"/>
          </p:nvPr>
        </p:nvSpPr>
        <p:spPr>
          <a:ln/>
        </p:spPr>
        <p:txBody>
          <a:bodyPr/>
          <a:lstStyle>
            <a:lvl1pPr>
              <a:defRPr/>
            </a:lvl1pPr>
          </a:lstStyle>
          <a:p>
            <a:pPr defTabSz="914378">
              <a:defRPr/>
            </a:pPr>
            <a:endParaRPr lang="en-US" dirty="0">
              <a:solidFill>
                <a:srgbClr val="000000"/>
              </a:solidFill>
            </a:endParaRPr>
          </a:p>
        </p:txBody>
      </p:sp>
      <p:sp>
        <p:nvSpPr>
          <p:cNvPr id="3" name="Rectangle 5">
            <a:extLst>
              <a:ext uri="{FF2B5EF4-FFF2-40B4-BE49-F238E27FC236}">
                <a16:creationId xmlns:a16="http://schemas.microsoft.com/office/drawing/2014/main" id="{3B552C3D-9D27-4FA3-89CC-57B556E9BD41}"/>
              </a:ext>
            </a:extLst>
          </p:cNvPr>
          <p:cNvSpPr>
            <a:spLocks noGrp="1" noChangeArrowheads="1"/>
          </p:cNvSpPr>
          <p:nvPr>
            <p:ph type="ftr" sz="quarter" idx="11"/>
          </p:nvPr>
        </p:nvSpPr>
        <p:spPr>
          <a:ln/>
        </p:spPr>
        <p:txBody>
          <a:bodyPr/>
          <a:lstStyle>
            <a:lvl1pPr>
              <a:defRPr/>
            </a:lvl1pPr>
          </a:lstStyle>
          <a:p>
            <a:pPr defTabSz="914378">
              <a:defRPr/>
            </a:pPr>
            <a:endParaRPr lang="en-US" dirty="0">
              <a:solidFill>
                <a:srgbClr val="000000"/>
              </a:solidFill>
            </a:endParaRPr>
          </a:p>
        </p:txBody>
      </p:sp>
      <p:sp>
        <p:nvSpPr>
          <p:cNvPr id="4" name="Rectangle 6">
            <a:extLst>
              <a:ext uri="{FF2B5EF4-FFF2-40B4-BE49-F238E27FC236}">
                <a16:creationId xmlns:a16="http://schemas.microsoft.com/office/drawing/2014/main" id="{65ECFFD0-6B36-4709-A8FE-9DA5EE01AF3E}"/>
              </a:ext>
            </a:extLst>
          </p:cNvPr>
          <p:cNvSpPr>
            <a:spLocks noGrp="1" noChangeArrowheads="1"/>
          </p:cNvSpPr>
          <p:nvPr>
            <p:ph type="sldNum" sz="quarter" idx="12"/>
          </p:nvPr>
        </p:nvSpPr>
        <p:spPr>
          <a:ln/>
        </p:spPr>
        <p:txBody>
          <a:bodyPr/>
          <a:lstStyle>
            <a:lvl1pPr>
              <a:defRPr/>
            </a:lvl1pPr>
          </a:lstStyle>
          <a:p>
            <a:pPr defTabSz="914378">
              <a:defRPr/>
            </a:pPr>
            <a:fld id="{A0B61B0E-992E-4E0F-8111-14724BB71A41}" type="slidenum">
              <a:rPr lang="en-US" altLang="en-US" smtClean="0">
                <a:solidFill>
                  <a:srgbClr val="000000"/>
                </a:solidFill>
                <a:latin typeface="Arial Rounded MT Bold"/>
                <a:cs typeface="Arial"/>
              </a:rPr>
              <a:pPr defTabSz="914378">
                <a:defRPr/>
              </a:pPr>
              <a:t>‹#›</a:t>
            </a:fld>
            <a:endParaRPr lang="en-US" altLang="en-US" dirty="0">
              <a:solidFill>
                <a:srgbClr val="000000"/>
              </a:solidFill>
              <a:latin typeface="Arial Rounded MT Bold"/>
              <a:cs typeface="Arial"/>
            </a:endParaRPr>
          </a:p>
        </p:txBody>
      </p:sp>
    </p:spTree>
    <p:extLst>
      <p:ext uri="{BB962C8B-B14F-4D97-AF65-F5344CB8AC3E}">
        <p14:creationId xmlns:p14="http://schemas.microsoft.com/office/powerpoint/2010/main" val="967823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F8BD-C25B-499C-95A9-15B109A5800E}"/>
              </a:ext>
            </a:extLst>
          </p:cNvPr>
          <p:cNvSpPr>
            <a:spLocks noGrp="1" noChangeArrowheads="1"/>
          </p:cNvSpPr>
          <p:nvPr>
            <p:ph type="dt" sz="half" idx="10"/>
          </p:nvPr>
        </p:nvSpPr>
        <p:spPr>
          <a:ln/>
        </p:spPr>
        <p:txBody>
          <a:bodyPr/>
          <a:lstStyle>
            <a:lvl1pPr>
              <a:defRPr/>
            </a:lvl1pPr>
          </a:lstStyle>
          <a:p>
            <a:pPr defTabSz="914378">
              <a:defRPr/>
            </a:pPr>
            <a:endParaRPr lang="en-US" dirty="0">
              <a:solidFill>
                <a:srgbClr val="000000"/>
              </a:solidFill>
            </a:endParaRPr>
          </a:p>
        </p:txBody>
      </p:sp>
      <p:sp>
        <p:nvSpPr>
          <p:cNvPr id="5" name="Rectangle 5">
            <a:extLst>
              <a:ext uri="{FF2B5EF4-FFF2-40B4-BE49-F238E27FC236}">
                <a16:creationId xmlns:a16="http://schemas.microsoft.com/office/drawing/2014/main" id="{069DC97E-D7CB-4707-A40D-B08CC183132E}"/>
              </a:ext>
            </a:extLst>
          </p:cNvPr>
          <p:cNvSpPr>
            <a:spLocks noGrp="1" noChangeArrowheads="1"/>
          </p:cNvSpPr>
          <p:nvPr>
            <p:ph type="ftr" sz="quarter" idx="11"/>
          </p:nvPr>
        </p:nvSpPr>
        <p:spPr>
          <a:ln/>
        </p:spPr>
        <p:txBody>
          <a:bodyPr/>
          <a:lstStyle>
            <a:lvl1pPr>
              <a:defRPr/>
            </a:lvl1pPr>
          </a:lstStyle>
          <a:p>
            <a:pPr defTabSz="914378">
              <a:defRPr/>
            </a:pPr>
            <a:endParaRPr lang="en-US" dirty="0">
              <a:solidFill>
                <a:srgbClr val="000000"/>
              </a:solidFill>
            </a:endParaRPr>
          </a:p>
        </p:txBody>
      </p:sp>
      <p:sp>
        <p:nvSpPr>
          <p:cNvPr id="6" name="Rectangle 6">
            <a:extLst>
              <a:ext uri="{FF2B5EF4-FFF2-40B4-BE49-F238E27FC236}">
                <a16:creationId xmlns:a16="http://schemas.microsoft.com/office/drawing/2014/main" id="{694CEBD6-F291-433B-B22F-213A30F8B7EC}"/>
              </a:ext>
            </a:extLst>
          </p:cNvPr>
          <p:cNvSpPr>
            <a:spLocks noGrp="1" noChangeArrowheads="1"/>
          </p:cNvSpPr>
          <p:nvPr>
            <p:ph type="sldNum" sz="quarter" idx="12"/>
          </p:nvPr>
        </p:nvSpPr>
        <p:spPr>
          <a:ln/>
        </p:spPr>
        <p:txBody>
          <a:bodyPr/>
          <a:lstStyle>
            <a:lvl1pPr>
              <a:defRPr/>
            </a:lvl1pPr>
          </a:lstStyle>
          <a:p>
            <a:pPr defTabSz="914378">
              <a:defRPr/>
            </a:pPr>
            <a:fld id="{5B17C27F-222F-44DA-B136-063F8D4D8DE3}" type="slidenum">
              <a:rPr lang="en-US" altLang="en-US" smtClean="0">
                <a:solidFill>
                  <a:srgbClr val="000000"/>
                </a:solidFill>
                <a:latin typeface="Arial Rounded MT Bold"/>
                <a:cs typeface="Arial"/>
              </a:rPr>
              <a:pPr defTabSz="914378">
                <a:defRPr/>
              </a:pPr>
              <a:t>‹#›</a:t>
            </a:fld>
            <a:endParaRPr lang="en-US" altLang="en-US" dirty="0">
              <a:solidFill>
                <a:srgbClr val="000000"/>
              </a:solidFill>
              <a:latin typeface="Arial Rounded MT Bold"/>
              <a:cs typeface="Arial"/>
            </a:endParaRPr>
          </a:p>
        </p:txBody>
      </p:sp>
    </p:spTree>
    <p:extLst>
      <p:ext uri="{BB962C8B-B14F-4D97-AF65-F5344CB8AC3E}">
        <p14:creationId xmlns:p14="http://schemas.microsoft.com/office/powerpoint/2010/main" val="3595628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F049F6E-2670-6A41-6D37-34A840E6B88D}"/>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dirty="0">
              <a:solidFill>
                <a:srgbClr val="000000"/>
              </a:solidFill>
            </a:endParaRPr>
          </a:p>
        </p:txBody>
      </p:sp>
      <p:sp>
        <p:nvSpPr>
          <p:cNvPr id="3" name="Rectangle 5">
            <a:extLst>
              <a:ext uri="{FF2B5EF4-FFF2-40B4-BE49-F238E27FC236}">
                <a16:creationId xmlns:a16="http://schemas.microsoft.com/office/drawing/2014/main" id="{EF55371A-A24A-3EC0-4372-73D2819BD638}"/>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dirty="0">
              <a:solidFill>
                <a:srgbClr val="000000"/>
              </a:solidFill>
            </a:endParaRPr>
          </a:p>
        </p:txBody>
      </p:sp>
      <p:sp>
        <p:nvSpPr>
          <p:cNvPr id="4" name="Rectangle 6">
            <a:extLst>
              <a:ext uri="{FF2B5EF4-FFF2-40B4-BE49-F238E27FC236}">
                <a16:creationId xmlns:a16="http://schemas.microsoft.com/office/drawing/2014/main" id="{4C76493F-141B-A767-248F-D1257528E0A8}"/>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8EF51D9-90F0-4A0D-99CB-FCDB1260C9EF}" type="slidenum">
              <a:rPr lang="en-US" altLang="en-US" smtClean="0">
                <a:solidFill>
                  <a:srgbClr val="000000"/>
                </a:solidFill>
                <a:latin typeface="Arial" panose="020B0604020202020204" pitchFamily="34" charset="0"/>
              </a:rPr>
              <a:pPr fontAlgn="base">
                <a:spcBef>
                  <a:spcPct val="0"/>
                </a:spcBef>
                <a:spcAft>
                  <a:spcPct val="0"/>
                </a:spcAft>
                <a:defRPr/>
              </a:pPr>
              <a:t>‹#›</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2635153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CB636A0-5462-9598-F056-06544B08F5F5}"/>
              </a:ext>
            </a:extLst>
          </p:cNvPr>
          <p:cNvSpPr>
            <a:spLocks noGrp="1" noChangeArrowheads="1"/>
          </p:cNvSpPr>
          <p:nvPr>
            <p:ph type="dt" sz="half" idx="10"/>
          </p:nvPr>
        </p:nvSpPr>
        <p:spPr>
          <a:ln/>
        </p:spPr>
        <p:txBody>
          <a:bodyPr/>
          <a:lstStyle>
            <a:lvl1pPr>
              <a:defRPr/>
            </a:lvl1pPr>
          </a:lstStyle>
          <a:p>
            <a:pPr algn="l" defTabSz="685800">
              <a:defRPr/>
            </a:pPr>
            <a:endParaRPr lang="en-US" dirty="0">
              <a:solidFill>
                <a:srgbClr val="000000"/>
              </a:solidFill>
            </a:endParaRPr>
          </a:p>
        </p:txBody>
      </p:sp>
      <p:sp>
        <p:nvSpPr>
          <p:cNvPr id="5" name="Rectangle 5">
            <a:extLst>
              <a:ext uri="{FF2B5EF4-FFF2-40B4-BE49-F238E27FC236}">
                <a16:creationId xmlns:a16="http://schemas.microsoft.com/office/drawing/2014/main" id="{406EE2D9-4A93-41EE-3F9F-D79A4FEC12BA}"/>
              </a:ext>
            </a:extLst>
          </p:cNvPr>
          <p:cNvSpPr>
            <a:spLocks noGrp="1" noChangeArrowheads="1"/>
          </p:cNvSpPr>
          <p:nvPr>
            <p:ph type="ftr" sz="quarter" idx="11"/>
          </p:nvPr>
        </p:nvSpPr>
        <p:spPr>
          <a:ln/>
        </p:spPr>
        <p:txBody>
          <a:bodyPr/>
          <a:lstStyle>
            <a:lvl1pPr>
              <a:defRPr/>
            </a:lvl1pPr>
          </a:lstStyle>
          <a:p>
            <a:pPr defTabSz="685800">
              <a:defRPr/>
            </a:pPr>
            <a:endParaRPr lang="en-US" dirty="0">
              <a:solidFill>
                <a:srgbClr val="000000"/>
              </a:solidFill>
            </a:endParaRPr>
          </a:p>
        </p:txBody>
      </p:sp>
      <p:sp>
        <p:nvSpPr>
          <p:cNvPr id="6" name="Rectangle 6">
            <a:extLst>
              <a:ext uri="{FF2B5EF4-FFF2-40B4-BE49-F238E27FC236}">
                <a16:creationId xmlns:a16="http://schemas.microsoft.com/office/drawing/2014/main" id="{A819A532-0D0F-2DD9-2E8E-B87C097E64A0}"/>
              </a:ext>
            </a:extLst>
          </p:cNvPr>
          <p:cNvSpPr>
            <a:spLocks noGrp="1" noChangeArrowheads="1"/>
          </p:cNvSpPr>
          <p:nvPr>
            <p:ph type="sldNum" sz="quarter" idx="12"/>
          </p:nvPr>
        </p:nvSpPr>
        <p:spPr>
          <a:ln/>
        </p:spPr>
        <p:txBody>
          <a:bodyPr/>
          <a:lstStyle>
            <a:lvl1pPr>
              <a:defRPr/>
            </a:lvl1pPr>
          </a:lstStyle>
          <a:p>
            <a:pPr defTabSz="685800">
              <a:defRPr/>
            </a:pPr>
            <a:fld id="{41A3C395-EEDD-4526-93B9-60159C9DBD85}" type="slidenum">
              <a:rPr lang="en-US" altLang="en-US" smtClean="0">
                <a:solidFill>
                  <a:srgbClr val="000000"/>
                </a:solidFill>
                <a:latin typeface="Arial" panose="020B0604020202020204" pitchFamily="34" charset="0"/>
                <a:cs typeface="Arial"/>
              </a:rPr>
              <a:pPr defTabSz="685800">
                <a:defRPr/>
              </a:pPr>
              <a:t>‹#›</a:t>
            </a:fld>
            <a:endParaRPr lang="en-US" altLang="en-US" dirty="0">
              <a:solidFill>
                <a:srgbClr val="000000"/>
              </a:solidFill>
              <a:latin typeface="Arial" panose="020B0604020202020204" pitchFamily="34" charset="0"/>
              <a:cs typeface="Arial"/>
            </a:endParaRPr>
          </a:p>
        </p:txBody>
      </p:sp>
    </p:spTree>
    <p:extLst>
      <p:ext uri="{BB962C8B-B14F-4D97-AF65-F5344CB8AC3E}">
        <p14:creationId xmlns:p14="http://schemas.microsoft.com/office/powerpoint/2010/main" val="1945252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7483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C11827F-17B1-4CFA-A31C-C768FD6527EE}"/>
              </a:ext>
            </a:extLst>
          </p:cNvPr>
          <p:cNvSpPr>
            <a:spLocks noGrp="1" noChangeArrowheads="1"/>
          </p:cNvSpPr>
          <p:nvPr>
            <p:ph type="title"/>
          </p:nvPr>
        </p:nvSpPr>
        <p:spPr bwMode="auto">
          <a:xfrm>
            <a:off x="457200" y="205979"/>
            <a:ext cx="8229601"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878A69D-8572-4174-8151-1A741161E43A}"/>
              </a:ext>
            </a:extLst>
          </p:cNvPr>
          <p:cNvSpPr>
            <a:spLocks noGrp="1" noChangeArrowheads="1"/>
          </p:cNvSpPr>
          <p:nvPr>
            <p:ph type="body" idx="1"/>
          </p:nvPr>
        </p:nvSpPr>
        <p:spPr bwMode="auto">
          <a:xfrm>
            <a:off x="457200" y="1200151"/>
            <a:ext cx="8229601"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6BCB61E-7BEE-4DD7-8890-6F4BB2D89886}"/>
              </a:ext>
            </a:extLst>
          </p:cNvPr>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8">
                <a:latin typeface="Arial" charset="0"/>
                <a:cs typeface="Arial" charset="0"/>
              </a:defRPr>
            </a:lvl1pPr>
          </a:lstStyle>
          <a:p>
            <a:pPr>
              <a:defRPr/>
            </a:pPr>
            <a:endParaRPr lang="en-US" dirty="0"/>
          </a:p>
        </p:txBody>
      </p:sp>
      <p:sp>
        <p:nvSpPr>
          <p:cNvPr id="1029" name="Rectangle 5">
            <a:extLst>
              <a:ext uri="{FF2B5EF4-FFF2-40B4-BE49-F238E27FC236}">
                <a16:creationId xmlns:a16="http://schemas.microsoft.com/office/drawing/2014/main" id="{A12E3D13-CAD7-48A9-9106-A777E103E333}"/>
              </a:ext>
            </a:extLst>
          </p:cNvPr>
          <p:cNvSpPr>
            <a:spLocks noGrp="1" noChangeArrowheads="1"/>
          </p:cNvSpPr>
          <p:nvPr>
            <p:ph type="ftr" sz="quarter" idx="3"/>
          </p:nvPr>
        </p:nvSpPr>
        <p:spPr bwMode="auto">
          <a:xfrm>
            <a:off x="3124201"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8">
                <a:latin typeface="Arial" charset="0"/>
                <a:cs typeface="Arial" charset="0"/>
              </a:defRPr>
            </a:lvl1pPr>
          </a:lstStyle>
          <a:p>
            <a:pPr>
              <a:defRPr/>
            </a:pPr>
            <a:endParaRPr lang="en-US" dirty="0"/>
          </a:p>
        </p:txBody>
      </p:sp>
      <p:sp>
        <p:nvSpPr>
          <p:cNvPr id="1030" name="Rectangle 6">
            <a:extLst>
              <a:ext uri="{FF2B5EF4-FFF2-40B4-BE49-F238E27FC236}">
                <a16:creationId xmlns:a16="http://schemas.microsoft.com/office/drawing/2014/main" id="{C0ED4BFB-D976-4A73-A968-BDE6276E53A5}"/>
              </a:ext>
            </a:extLst>
          </p:cNvPr>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8"/>
            </a:lvl1pPr>
          </a:lstStyle>
          <a:p>
            <a:fld id="{28E2CDE2-CD1D-41D7-ADDD-488D1390D650}" type="slidenum">
              <a:rPr lang="en-US" altLang="en-US"/>
              <a:pPr/>
              <a:t>‹#›</a:t>
            </a:fld>
            <a:endParaRPr lang="en-US" altLang="en-US" dirty="0"/>
          </a:p>
        </p:txBody>
      </p:sp>
    </p:spTree>
    <p:extLst>
      <p:ext uri="{BB962C8B-B14F-4D97-AF65-F5344CB8AC3E}">
        <p14:creationId xmlns:p14="http://schemas.microsoft.com/office/powerpoint/2010/main" val="3745678629"/>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Lst>
  <p:txStyles>
    <p:titleStyle>
      <a:lvl1pPr algn="ctr" rtl="0" eaLnBrk="0" fontAlgn="base" hangingPunct="0">
        <a:spcBef>
          <a:spcPct val="0"/>
        </a:spcBef>
        <a:spcAft>
          <a:spcPct val="0"/>
        </a:spcAft>
        <a:defRPr sz="3168">
          <a:solidFill>
            <a:schemeClr val="tx2"/>
          </a:solidFill>
          <a:latin typeface="+mj-lt"/>
          <a:ea typeface="+mj-ea"/>
          <a:cs typeface="+mj-cs"/>
        </a:defRPr>
      </a:lvl1pPr>
      <a:lvl2pPr algn="ctr" rtl="0" eaLnBrk="0" fontAlgn="base" hangingPunct="0">
        <a:spcBef>
          <a:spcPct val="0"/>
        </a:spcBef>
        <a:spcAft>
          <a:spcPct val="0"/>
        </a:spcAft>
        <a:defRPr sz="3168">
          <a:solidFill>
            <a:schemeClr val="tx2"/>
          </a:solidFill>
          <a:latin typeface="Arial Rounded MT Bold" pitchFamily="34" charset="0"/>
          <a:cs typeface="Arial" charset="0"/>
        </a:defRPr>
      </a:lvl2pPr>
      <a:lvl3pPr algn="ctr" rtl="0" eaLnBrk="0" fontAlgn="base" hangingPunct="0">
        <a:spcBef>
          <a:spcPct val="0"/>
        </a:spcBef>
        <a:spcAft>
          <a:spcPct val="0"/>
        </a:spcAft>
        <a:defRPr sz="3168">
          <a:solidFill>
            <a:schemeClr val="tx2"/>
          </a:solidFill>
          <a:latin typeface="Arial Rounded MT Bold" pitchFamily="34" charset="0"/>
          <a:cs typeface="Arial" charset="0"/>
        </a:defRPr>
      </a:lvl3pPr>
      <a:lvl4pPr algn="ctr" rtl="0" eaLnBrk="0" fontAlgn="base" hangingPunct="0">
        <a:spcBef>
          <a:spcPct val="0"/>
        </a:spcBef>
        <a:spcAft>
          <a:spcPct val="0"/>
        </a:spcAft>
        <a:defRPr sz="3168">
          <a:solidFill>
            <a:schemeClr val="tx2"/>
          </a:solidFill>
          <a:latin typeface="Arial Rounded MT Bold" pitchFamily="34" charset="0"/>
          <a:cs typeface="Arial" charset="0"/>
        </a:defRPr>
      </a:lvl4pPr>
      <a:lvl5pPr algn="ctr" rtl="0" eaLnBrk="0" fontAlgn="base" hangingPunct="0">
        <a:spcBef>
          <a:spcPct val="0"/>
        </a:spcBef>
        <a:spcAft>
          <a:spcPct val="0"/>
        </a:spcAft>
        <a:defRPr sz="3168">
          <a:solidFill>
            <a:schemeClr val="tx2"/>
          </a:solidFill>
          <a:latin typeface="Arial Rounded MT Bold" pitchFamily="34" charset="0"/>
          <a:cs typeface="Arial" charset="0"/>
        </a:defRPr>
      </a:lvl5pPr>
      <a:lvl6pPr marL="329222" algn="ctr" rtl="0" fontAlgn="base">
        <a:spcBef>
          <a:spcPct val="0"/>
        </a:spcBef>
        <a:spcAft>
          <a:spcPct val="0"/>
        </a:spcAft>
        <a:defRPr sz="3168">
          <a:solidFill>
            <a:schemeClr val="tx2"/>
          </a:solidFill>
          <a:latin typeface="Arial Rounded MT Bold" pitchFamily="34" charset="0"/>
          <a:cs typeface="Arial" charset="0"/>
        </a:defRPr>
      </a:lvl6pPr>
      <a:lvl7pPr marL="658442" algn="ctr" rtl="0" fontAlgn="base">
        <a:spcBef>
          <a:spcPct val="0"/>
        </a:spcBef>
        <a:spcAft>
          <a:spcPct val="0"/>
        </a:spcAft>
        <a:defRPr sz="3168">
          <a:solidFill>
            <a:schemeClr val="tx2"/>
          </a:solidFill>
          <a:latin typeface="Arial Rounded MT Bold" pitchFamily="34" charset="0"/>
          <a:cs typeface="Arial" charset="0"/>
        </a:defRPr>
      </a:lvl7pPr>
      <a:lvl8pPr marL="987665" algn="ctr" rtl="0" fontAlgn="base">
        <a:spcBef>
          <a:spcPct val="0"/>
        </a:spcBef>
        <a:spcAft>
          <a:spcPct val="0"/>
        </a:spcAft>
        <a:defRPr sz="3168">
          <a:solidFill>
            <a:schemeClr val="tx2"/>
          </a:solidFill>
          <a:latin typeface="Arial Rounded MT Bold" pitchFamily="34" charset="0"/>
          <a:cs typeface="Arial" charset="0"/>
        </a:defRPr>
      </a:lvl8pPr>
      <a:lvl9pPr marL="1316886" algn="ctr" rtl="0" fontAlgn="base">
        <a:spcBef>
          <a:spcPct val="0"/>
        </a:spcBef>
        <a:spcAft>
          <a:spcPct val="0"/>
        </a:spcAft>
        <a:defRPr sz="3168">
          <a:solidFill>
            <a:schemeClr val="tx2"/>
          </a:solidFill>
          <a:latin typeface="Arial Rounded MT Bold" pitchFamily="34" charset="0"/>
          <a:cs typeface="Arial" charset="0"/>
        </a:defRPr>
      </a:lvl9pPr>
    </p:titleStyle>
    <p:bodyStyle>
      <a:lvl1pPr marL="246916" indent="-246916" algn="l" rtl="0" eaLnBrk="0" fontAlgn="base" hangingPunct="0">
        <a:spcBef>
          <a:spcPct val="20000"/>
        </a:spcBef>
        <a:spcAft>
          <a:spcPct val="0"/>
        </a:spcAft>
        <a:defRPr sz="3168">
          <a:solidFill>
            <a:schemeClr val="tx1"/>
          </a:solidFill>
          <a:latin typeface="+mn-lt"/>
          <a:ea typeface="+mn-ea"/>
          <a:cs typeface="+mn-cs"/>
        </a:defRPr>
      </a:lvl1pPr>
      <a:lvl2pPr marL="534985" indent="-205764" algn="l" rtl="0" eaLnBrk="0" fontAlgn="base" hangingPunct="0">
        <a:spcBef>
          <a:spcPct val="20000"/>
        </a:spcBef>
        <a:spcAft>
          <a:spcPct val="0"/>
        </a:spcAft>
        <a:buChar char="–"/>
        <a:defRPr sz="2016">
          <a:solidFill>
            <a:schemeClr val="tx1"/>
          </a:solidFill>
          <a:latin typeface="Arial" charset="0"/>
          <a:cs typeface="+mn-cs"/>
        </a:defRPr>
      </a:lvl2pPr>
      <a:lvl3pPr marL="823054" indent="-164611" algn="l" rtl="0" eaLnBrk="0" fontAlgn="base" hangingPunct="0">
        <a:spcBef>
          <a:spcPct val="20000"/>
        </a:spcBef>
        <a:spcAft>
          <a:spcPct val="0"/>
        </a:spcAft>
        <a:buChar char="•"/>
        <a:defRPr sz="1728">
          <a:solidFill>
            <a:schemeClr val="tx1"/>
          </a:solidFill>
          <a:latin typeface="Arial" charset="0"/>
          <a:cs typeface="+mn-cs"/>
        </a:defRPr>
      </a:lvl3pPr>
      <a:lvl4pPr marL="1152275" indent="-164611" algn="l" rtl="0" eaLnBrk="0" fontAlgn="base" hangingPunct="0">
        <a:spcBef>
          <a:spcPct val="20000"/>
        </a:spcBef>
        <a:spcAft>
          <a:spcPct val="0"/>
        </a:spcAft>
        <a:buChar char="–"/>
        <a:defRPr sz="1440">
          <a:solidFill>
            <a:schemeClr val="tx1"/>
          </a:solidFill>
          <a:latin typeface="Arial" charset="0"/>
          <a:cs typeface="+mn-cs"/>
        </a:defRPr>
      </a:lvl4pPr>
      <a:lvl5pPr marL="1481497" indent="-164611" algn="l" rtl="0" eaLnBrk="0" fontAlgn="base" hangingPunct="0">
        <a:spcBef>
          <a:spcPct val="20000"/>
        </a:spcBef>
        <a:spcAft>
          <a:spcPct val="0"/>
        </a:spcAft>
        <a:buChar char="»"/>
        <a:defRPr sz="1440">
          <a:solidFill>
            <a:schemeClr val="tx1"/>
          </a:solidFill>
          <a:latin typeface="Arial" charset="0"/>
          <a:cs typeface="+mn-cs"/>
        </a:defRPr>
      </a:lvl5pPr>
      <a:lvl6pPr marL="1810718" indent="-164611" algn="l" rtl="0" fontAlgn="base">
        <a:spcBef>
          <a:spcPct val="20000"/>
        </a:spcBef>
        <a:spcAft>
          <a:spcPct val="0"/>
        </a:spcAft>
        <a:buChar char="»"/>
        <a:defRPr sz="1440">
          <a:solidFill>
            <a:schemeClr val="tx1"/>
          </a:solidFill>
          <a:latin typeface="Arial" charset="0"/>
          <a:cs typeface="+mn-cs"/>
        </a:defRPr>
      </a:lvl6pPr>
      <a:lvl7pPr marL="2139940" indent="-164611" algn="l" rtl="0" fontAlgn="base">
        <a:spcBef>
          <a:spcPct val="20000"/>
        </a:spcBef>
        <a:spcAft>
          <a:spcPct val="0"/>
        </a:spcAft>
        <a:buChar char="»"/>
        <a:defRPr sz="1440">
          <a:solidFill>
            <a:schemeClr val="tx1"/>
          </a:solidFill>
          <a:latin typeface="Arial" charset="0"/>
          <a:cs typeface="+mn-cs"/>
        </a:defRPr>
      </a:lvl7pPr>
      <a:lvl8pPr marL="2469161" indent="-164611" algn="l" rtl="0" fontAlgn="base">
        <a:spcBef>
          <a:spcPct val="20000"/>
        </a:spcBef>
        <a:spcAft>
          <a:spcPct val="0"/>
        </a:spcAft>
        <a:buChar char="»"/>
        <a:defRPr sz="1440">
          <a:solidFill>
            <a:schemeClr val="tx1"/>
          </a:solidFill>
          <a:latin typeface="Arial" charset="0"/>
          <a:cs typeface="+mn-cs"/>
        </a:defRPr>
      </a:lvl8pPr>
      <a:lvl9pPr marL="2798383" indent="-164611"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42" rtl="0" eaLnBrk="1" latinLnBrk="0" hangingPunct="1">
        <a:defRPr sz="1296" kern="1200">
          <a:solidFill>
            <a:schemeClr val="tx1"/>
          </a:solidFill>
          <a:latin typeface="+mn-lt"/>
          <a:ea typeface="+mn-ea"/>
          <a:cs typeface="+mn-cs"/>
        </a:defRPr>
      </a:lvl1pPr>
      <a:lvl2pPr marL="329222" algn="l" defTabSz="658442" rtl="0" eaLnBrk="1" latinLnBrk="0" hangingPunct="1">
        <a:defRPr sz="1296" kern="1200">
          <a:solidFill>
            <a:schemeClr val="tx1"/>
          </a:solidFill>
          <a:latin typeface="+mn-lt"/>
          <a:ea typeface="+mn-ea"/>
          <a:cs typeface="+mn-cs"/>
        </a:defRPr>
      </a:lvl2pPr>
      <a:lvl3pPr marL="658442" algn="l" defTabSz="658442" rtl="0" eaLnBrk="1" latinLnBrk="0" hangingPunct="1">
        <a:defRPr sz="1296" kern="1200">
          <a:solidFill>
            <a:schemeClr val="tx1"/>
          </a:solidFill>
          <a:latin typeface="+mn-lt"/>
          <a:ea typeface="+mn-ea"/>
          <a:cs typeface="+mn-cs"/>
        </a:defRPr>
      </a:lvl3pPr>
      <a:lvl4pPr marL="987665" algn="l" defTabSz="658442" rtl="0" eaLnBrk="1" latinLnBrk="0" hangingPunct="1">
        <a:defRPr sz="1296" kern="1200">
          <a:solidFill>
            <a:schemeClr val="tx1"/>
          </a:solidFill>
          <a:latin typeface="+mn-lt"/>
          <a:ea typeface="+mn-ea"/>
          <a:cs typeface="+mn-cs"/>
        </a:defRPr>
      </a:lvl4pPr>
      <a:lvl5pPr marL="1316886" algn="l" defTabSz="658442" rtl="0" eaLnBrk="1" latinLnBrk="0" hangingPunct="1">
        <a:defRPr sz="1296" kern="1200">
          <a:solidFill>
            <a:schemeClr val="tx1"/>
          </a:solidFill>
          <a:latin typeface="+mn-lt"/>
          <a:ea typeface="+mn-ea"/>
          <a:cs typeface="+mn-cs"/>
        </a:defRPr>
      </a:lvl5pPr>
      <a:lvl6pPr marL="1646108" algn="l" defTabSz="658442" rtl="0" eaLnBrk="1" latinLnBrk="0" hangingPunct="1">
        <a:defRPr sz="1296" kern="1200">
          <a:solidFill>
            <a:schemeClr val="tx1"/>
          </a:solidFill>
          <a:latin typeface="+mn-lt"/>
          <a:ea typeface="+mn-ea"/>
          <a:cs typeface="+mn-cs"/>
        </a:defRPr>
      </a:lvl6pPr>
      <a:lvl7pPr marL="1975328" algn="l" defTabSz="658442" rtl="0" eaLnBrk="1" latinLnBrk="0" hangingPunct="1">
        <a:defRPr sz="1296" kern="1200">
          <a:solidFill>
            <a:schemeClr val="tx1"/>
          </a:solidFill>
          <a:latin typeface="+mn-lt"/>
          <a:ea typeface="+mn-ea"/>
          <a:cs typeface="+mn-cs"/>
        </a:defRPr>
      </a:lvl7pPr>
      <a:lvl8pPr marL="2304551" algn="l" defTabSz="658442" rtl="0" eaLnBrk="1" latinLnBrk="0" hangingPunct="1">
        <a:defRPr sz="1296" kern="1200">
          <a:solidFill>
            <a:schemeClr val="tx1"/>
          </a:solidFill>
          <a:latin typeface="+mn-lt"/>
          <a:ea typeface="+mn-ea"/>
          <a:cs typeface="+mn-cs"/>
        </a:defRPr>
      </a:lvl8pPr>
      <a:lvl9pPr marL="2633772" algn="l" defTabSz="658442" rtl="0" eaLnBrk="1" latinLnBrk="0" hangingPunct="1">
        <a:defRPr sz="129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94D36B0-0B69-228B-9596-A7762068DA49}"/>
              </a:ext>
            </a:extLst>
          </p:cNvPr>
          <p:cNvSpPr>
            <a:spLocks noGrp="1" noChangeArrowheads="1"/>
          </p:cNvSpPr>
          <p:nvPr>
            <p:ph type="title"/>
          </p:nvPr>
        </p:nvSpPr>
        <p:spPr bwMode="auto">
          <a:xfrm>
            <a:off x="457200" y="205979"/>
            <a:ext cx="8229600"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46335D7-7E2B-1FDC-98DD-1573338633B2}"/>
              </a:ext>
            </a:extLst>
          </p:cNvPr>
          <p:cNvSpPr>
            <a:spLocks noGrp="1" noChangeArrowheads="1"/>
          </p:cNvSpPr>
          <p:nvPr>
            <p:ph type="body" idx="1"/>
          </p:nvPr>
        </p:nvSpPr>
        <p:spPr bwMode="auto">
          <a:xfrm>
            <a:off x="457200" y="1200151"/>
            <a:ext cx="8229600"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78E3A5F-516D-8589-A41C-328F3B2626FE}"/>
              </a:ext>
            </a:extLst>
          </p:cNvPr>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cs typeface="Arial" charset="0"/>
              </a:defRPr>
            </a:lvl1pPr>
          </a:lstStyle>
          <a:p>
            <a:pPr>
              <a:defRPr/>
            </a:pPr>
            <a:endParaRPr lang="en-US" dirty="0"/>
          </a:p>
        </p:txBody>
      </p:sp>
      <p:sp>
        <p:nvSpPr>
          <p:cNvPr id="1029" name="Rectangle 5">
            <a:extLst>
              <a:ext uri="{FF2B5EF4-FFF2-40B4-BE49-F238E27FC236}">
                <a16:creationId xmlns:a16="http://schemas.microsoft.com/office/drawing/2014/main" id="{9A8D8909-6990-2A2E-9769-D96E85A946C0}"/>
              </a:ext>
            </a:extLst>
          </p:cNvPr>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cs typeface="Arial" charset="0"/>
              </a:defRPr>
            </a:lvl1pPr>
          </a:lstStyle>
          <a:p>
            <a:pPr>
              <a:defRPr/>
            </a:pPr>
            <a:endParaRPr lang="en-US" dirty="0"/>
          </a:p>
        </p:txBody>
      </p:sp>
      <p:sp>
        <p:nvSpPr>
          <p:cNvPr id="1030" name="Rectangle 6">
            <a:extLst>
              <a:ext uri="{FF2B5EF4-FFF2-40B4-BE49-F238E27FC236}">
                <a16:creationId xmlns:a16="http://schemas.microsoft.com/office/drawing/2014/main" id="{70E7BED1-BCCF-0E1D-A194-9F3691C8824D}"/>
              </a:ext>
            </a:extLst>
          </p:cNvPr>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64CCD1B2-B79B-42E6-9A5D-695834516CF9}" type="slidenum">
              <a:rPr lang="en-US" altLang="en-US"/>
              <a:pPr>
                <a:defRPr/>
              </a:pPr>
              <a:t>‹#›</a:t>
            </a:fld>
            <a:endParaRPr lang="en-US" altLang="en-US" dirty="0"/>
          </a:p>
        </p:txBody>
      </p:sp>
    </p:spTree>
    <p:extLst>
      <p:ext uri="{BB962C8B-B14F-4D97-AF65-F5344CB8AC3E}">
        <p14:creationId xmlns:p14="http://schemas.microsoft.com/office/powerpoint/2010/main" val="1636964202"/>
      </p:ext>
    </p:extLst>
  </p:cSld>
  <p:clrMap bg1="lt1" tx1="dk1" bg2="lt2" tx2="dk2" accent1="accent1" accent2="accent2" accent3="accent3" accent4="accent4" accent5="accent5" accent6="accent6" hlink="hlink" folHlink="folHlink"/>
  <p:sldLayoutIdLst>
    <p:sldLayoutId id="2147483859" r:id="rId1"/>
    <p:sldLayoutId id="2147483860" r:id="rId2"/>
  </p:sldLayoutIdLst>
  <p:txStyles>
    <p:titleStyle>
      <a:lvl1pPr algn="ctr" rtl="0" eaLnBrk="0" fontAlgn="base" hangingPunct="0">
        <a:spcBef>
          <a:spcPct val="0"/>
        </a:spcBef>
        <a:spcAft>
          <a:spcPct val="0"/>
        </a:spcAft>
        <a:defRPr sz="3300">
          <a:solidFill>
            <a:schemeClr val="bg1"/>
          </a:solidFill>
          <a:latin typeface="+mj-lt"/>
          <a:ea typeface="+mj-ea"/>
          <a:cs typeface="+mj-cs"/>
        </a:defRPr>
      </a:lvl1pPr>
      <a:lvl2pPr algn="ctr" rtl="0" eaLnBrk="0" fontAlgn="base" hangingPunct="0">
        <a:spcBef>
          <a:spcPct val="0"/>
        </a:spcBef>
        <a:spcAft>
          <a:spcPct val="0"/>
        </a:spcAft>
        <a:defRPr sz="3300">
          <a:solidFill>
            <a:schemeClr val="bg1"/>
          </a:solidFill>
          <a:latin typeface="Arial Rounded MT Bold" pitchFamily="34" charset="0"/>
          <a:cs typeface="Arial" charset="0"/>
        </a:defRPr>
      </a:lvl2pPr>
      <a:lvl3pPr algn="ctr" rtl="0" eaLnBrk="0" fontAlgn="base" hangingPunct="0">
        <a:spcBef>
          <a:spcPct val="0"/>
        </a:spcBef>
        <a:spcAft>
          <a:spcPct val="0"/>
        </a:spcAft>
        <a:defRPr sz="3300">
          <a:solidFill>
            <a:schemeClr val="bg1"/>
          </a:solidFill>
          <a:latin typeface="Arial Rounded MT Bold" pitchFamily="34" charset="0"/>
          <a:cs typeface="Arial" charset="0"/>
        </a:defRPr>
      </a:lvl3pPr>
      <a:lvl4pPr algn="ctr" rtl="0" eaLnBrk="0" fontAlgn="base" hangingPunct="0">
        <a:spcBef>
          <a:spcPct val="0"/>
        </a:spcBef>
        <a:spcAft>
          <a:spcPct val="0"/>
        </a:spcAft>
        <a:defRPr sz="3300">
          <a:solidFill>
            <a:schemeClr val="bg1"/>
          </a:solidFill>
          <a:latin typeface="Arial Rounded MT Bold" pitchFamily="34" charset="0"/>
          <a:cs typeface="Arial" charset="0"/>
        </a:defRPr>
      </a:lvl4pPr>
      <a:lvl5pPr algn="ctr" rtl="0" eaLnBrk="0" fontAlgn="base" hangingPunct="0">
        <a:spcBef>
          <a:spcPct val="0"/>
        </a:spcBef>
        <a:spcAft>
          <a:spcPct val="0"/>
        </a:spcAft>
        <a:defRPr sz="3300">
          <a:solidFill>
            <a:schemeClr val="bg1"/>
          </a:solidFill>
          <a:latin typeface="Arial Rounded MT Bold" pitchFamily="34" charset="0"/>
          <a:cs typeface="Arial" charset="0"/>
        </a:defRPr>
      </a:lvl5pPr>
      <a:lvl6pPr marL="342900" algn="ctr" rtl="0" fontAlgn="base">
        <a:spcBef>
          <a:spcPct val="0"/>
        </a:spcBef>
        <a:spcAft>
          <a:spcPct val="0"/>
        </a:spcAft>
        <a:defRPr sz="3300">
          <a:solidFill>
            <a:schemeClr val="bg1"/>
          </a:solidFill>
          <a:latin typeface="Arial Rounded MT Bold" pitchFamily="34" charset="0"/>
          <a:cs typeface="Arial" charset="0"/>
        </a:defRPr>
      </a:lvl6pPr>
      <a:lvl7pPr marL="685800" algn="ctr" rtl="0" fontAlgn="base">
        <a:spcBef>
          <a:spcPct val="0"/>
        </a:spcBef>
        <a:spcAft>
          <a:spcPct val="0"/>
        </a:spcAft>
        <a:defRPr sz="3300">
          <a:solidFill>
            <a:schemeClr val="bg1"/>
          </a:solidFill>
          <a:latin typeface="Arial Rounded MT Bold" pitchFamily="34" charset="0"/>
          <a:cs typeface="Arial" charset="0"/>
        </a:defRPr>
      </a:lvl7pPr>
      <a:lvl8pPr marL="1028700" algn="ctr" rtl="0" fontAlgn="base">
        <a:spcBef>
          <a:spcPct val="0"/>
        </a:spcBef>
        <a:spcAft>
          <a:spcPct val="0"/>
        </a:spcAft>
        <a:defRPr sz="3300">
          <a:solidFill>
            <a:schemeClr val="bg1"/>
          </a:solidFill>
          <a:latin typeface="Arial Rounded MT Bold" pitchFamily="34" charset="0"/>
          <a:cs typeface="Arial" charset="0"/>
        </a:defRPr>
      </a:lvl8pPr>
      <a:lvl9pPr marL="1371600" algn="ctr" rtl="0" fontAlgn="base">
        <a:spcBef>
          <a:spcPct val="0"/>
        </a:spcBef>
        <a:spcAft>
          <a:spcPct val="0"/>
        </a:spcAft>
        <a:defRPr sz="3300">
          <a:solidFill>
            <a:schemeClr val="bg1"/>
          </a:solidFill>
          <a:latin typeface="Arial Rounded MT Bold" pitchFamily="34" charset="0"/>
          <a:cs typeface="Arial" charset="0"/>
        </a:defRPr>
      </a:lvl9pPr>
    </p:titleStyle>
    <p:bodyStyle>
      <a:lvl1pPr marL="257175" indent="-257175" algn="l" rtl="0" eaLnBrk="0" fontAlgn="base" hangingPunct="0">
        <a:spcBef>
          <a:spcPct val="20000"/>
        </a:spcBef>
        <a:spcAft>
          <a:spcPct val="0"/>
        </a:spcAft>
        <a:defRPr sz="33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Arial" charset="0"/>
          <a:cs typeface="+mn-cs"/>
        </a:defRPr>
      </a:lvl2pPr>
      <a:lvl3pPr marL="857250" indent="-171450" algn="l" rtl="0" eaLnBrk="0" fontAlgn="base" hangingPunct="0">
        <a:spcBef>
          <a:spcPct val="20000"/>
        </a:spcBef>
        <a:spcAft>
          <a:spcPct val="0"/>
        </a:spcAft>
        <a:buChar char="•"/>
        <a:defRPr sz="1800">
          <a:solidFill>
            <a:schemeClr val="tx1"/>
          </a:solidFill>
          <a:latin typeface="Arial" charset="0"/>
          <a:cs typeface="+mn-cs"/>
        </a:defRPr>
      </a:lvl3pPr>
      <a:lvl4pPr marL="1200150" indent="-171450" algn="l" rtl="0" eaLnBrk="0" fontAlgn="base" hangingPunct="0">
        <a:spcBef>
          <a:spcPct val="20000"/>
        </a:spcBef>
        <a:spcAft>
          <a:spcPct val="0"/>
        </a:spcAft>
        <a:buChar char="–"/>
        <a:defRPr sz="1500">
          <a:solidFill>
            <a:schemeClr val="tx1"/>
          </a:solidFill>
          <a:latin typeface="Arial" charset="0"/>
          <a:cs typeface="+mn-cs"/>
        </a:defRPr>
      </a:lvl4pPr>
      <a:lvl5pPr marL="1543050" indent="-171450" algn="l" rtl="0" eaLnBrk="0" fontAlgn="base" hangingPunct="0">
        <a:spcBef>
          <a:spcPct val="20000"/>
        </a:spcBef>
        <a:spcAft>
          <a:spcPct val="0"/>
        </a:spcAft>
        <a:buChar char="»"/>
        <a:defRPr sz="1500">
          <a:solidFill>
            <a:schemeClr val="tx1"/>
          </a:solidFill>
          <a:latin typeface="Arial" charset="0"/>
          <a:cs typeface="+mn-cs"/>
        </a:defRPr>
      </a:lvl5pPr>
      <a:lvl6pPr marL="1885950" indent="-171450" algn="l" rtl="0" fontAlgn="base">
        <a:spcBef>
          <a:spcPct val="20000"/>
        </a:spcBef>
        <a:spcAft>
          <a:spcPct val="0"/>
        </a:spcAft>
        <a:buChar char="»"/>
        <a:defRPr sz="1500">
          <a:solidFill>
            <a:schemeClr val="tx1"/>
          </a:solidFill>
          <a:latin typeface="Arial" charset="0"/>
          <a:cs typeface="+mn-cs"/>
        </a:defRPr>
      </a:lvl6pPr>
      <a:lvl7pPr marL="2228850" indent="-171450" algn="l" rtl="0" fontAlgn="base">
        <a:spcBef>
          <a:spcPct val="20000"/>
        </a:spcBef>
        <a:spcAft>
          <a:spcPct val="0"/>
        </a:spcAft>
        <a:buChar char="»"/>
        <a:defRPr sz="1500">
          <a:solidFill>
            <a:schemeClr val="tx1"/>
          </a:solidFill>
          <a:latin typeface="Arial" charset="0"/>
          <a:cs typeface="+mn-cs"/>
        </a:defRPr>
      </a:lvl7pPr>
      <a:lvl8pPr marL="2571750" indent="-171450" algn="l" rtl="0" fontAlgn="base">
        <a:spcBef>
          <a:spcPct val="20000"/>
        </a:spcBef>
        <a:spcAft>
          <a:spcPct val="0"/>
        </a:spcAft>
        <a:buChar char="»"/>
        <a:defRPr sz="1500">
          <a:solidFill>
            <a:schemeClr val="tx1"/>
          </a:solidFill>
          <a:latin typeface="Arial" charset="0"/>
          <a:cs typeface="+mn-cs"/>
        </a:defRPr>
      </a:lvl8pPr>
      <a:lvl9pPr marL="2914650" indent="-171450"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2024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833C1E37-E204-3A1B-1557-BA4299FFF5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79" t="15360" r="69534" b="58888"/>
          <a:stretch/>
        </p:blipFill>
        <p:spPr>
          <a:xfrm>
            <a:off x="2057401" y="208137"/>
            <a:ext cx="4572000" cy="4593208"/>
          </a:xfrm>
          <a:prstGeom prst="rect">
            <a:avLst/>
          </a:prstGeom>
        </p:spPr>
      </p:pic>
    </p:spTree>
    <p:extLst>
      <p:ext uri="{BB962C8B-B14F-4D97-AF65-F5344CB8AC3E}">
        <p14:creationId xmlns:p14="http://schemas.microsoft.com/office/powerpoint/2010/main" val="21131914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endParaRPr lang="en-US" sz="4000" dirty="0"/>
          </a:p>
          <a:p>
            <a:pPr algn="l"/>
            <a:endParaRPr lang="en-US" sz="4000" dirty="0"/>
          </a:p>
        </p:txBody>
      </p:sp>
      <p:pic>
        <p:nvPicPr>
          <p:cNvPr id="3" name="Picture 2">
            <a:extLst>
              <a:ext uri="{FF2B5EF4-FFF2-40B4-BE49-F238E27FC236}">
                <a16:creationId xmlns:a16="http://schemas.microsoft.com/office/drawing/2014/main" id="{256158AB-720F-0395-98BB-30EBE20BD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16E8F5B7-B410-0D33-209D-6B5E83176E14}"/>
              </a:ext>
            </a:extLst>
          </p:cNvPr>
          <p:cNvSpPr txBox="1"/>
          <p:nvPr/>
        </p:nvSpPr>
        <p:spPr>
          <a:xfrm>
            <a:off x="381000" y="209550"/>
            <a:ext cx="9027975" cy="3785652"/>
          </a:xfrm>
          <a:prstGeom prst="rect">
            <a:avLst/>
          </a:prstGeom>
          <a:noFill/>
        </p:spPr>
        <p:txBody>
          <a:bodyPr wrap="square" rtlCol="0">
            <a:spAutoFit/>
          </a:bodyPr>
          <a:lstStyle/>
          <a:p>
            <a:pPr algn="l"/>
            <a:r>
              <a:rPr lang="en-US" u="sng" dirty="0">
                <a:solidFill>
                  <a:srgbClr val="FFFF66"/>
                </a:solidFill>
                <a:latin typeface="+mn-lt"/>
                <a:cs typeface="+mn-cs"/>
              </a:rPr>
              <a:t>G-d of Avraham, </a:t>
            </a:r>
            <a:r>
              <a:rPr lang="en-US" u="sng" dirty="0" err="1">
                <a:solidFill>
                  <a:srgbClr val="FFFF66"/>
                </a:solidFill>
                <a:latin typeface="+mn-lt"/>
                <a:cs typeface="+mn-cs"/>
              </a:rPr>
              <a:t>Yitskhak</a:t>
            </a:r>
            <a:r>
              <a:rPr lang="en-US" u="sng" dirty="0">
                <a:solidFill>
                  <a:srgbClr val="FFFF66"/>
                </a:solidFill>
                <a:latin typeface="+mn-lt"/>
                <a:cs typeface="+mn-cs"/>
              </a:rPr>
              <a:t>, Yaakov </a:t>
            </a:r>
          </a:p>
          <a:p>
            <a:pPr algn="l"/>
            <a:r>
              <a:rPr lang="en-US" u="sng" dirty="0">
                <a:solidFill>
                  <a:srgbClr val="FFFF66"/>
                </a:solidFill>
                <a:latin typeface="+mn-lt"/>
                <a:cs typeface="+mn-cs"/>
              </a:rPr>
              <a:t>and the Errant Part 2</a:t>
            </a:r>
          </a:p>
          <a:p>
            <a:pPr marL="461963" indent="-461963" algn="l">
              <a:buFont typeface="+mj-lt"/>
              <a:buAutoNum type="arabicPeriod"/>
            </a:pPr>
            <a:r>
              <a:rPr lang="en-US" dirty="0"/>
              <a:t>The model</a:t>
            </a:r>
          </a:p>
          <a:p>
            <a:pPr marL="461963" indent="-461963" algn="l">
              <a:buFont typeface="+mj-lt"/>
              <a:buAutoNum type="arabicPeriod"/>
            </a:pPr>
            <a:r>
              <a:rPr lang="en-US" dirty="0"/>
              <a:t>The errant ones misdirected</a:t>
            </a:r>
          </a:p>
          <a:p>
            <a:pPr marL="461963" indent="-461963" algn="l">
              <a:buFont typeface="+mj-lt"/>
              <a:buAutoNum type="arabicPeriod"/>
            </a:pPr>
            <a:r>
              <a:rPr lang="en-US" dirty="0"/>
              <a:t>The resources for </a:t>
            </a:r>
            <a:r>
              <a:rPr lang="en-US" u="sng" dirty="0">
                <a:solidFill>
                  <a:srgbClr val="FFFF66"/>
                </a:solidFill>
                <a:latin typeface="+mn-lt"/>
                <a:cs typeface="+mn-cs"/>
              </a:rPr>
              <a:t>mitigation</a:t>
            </a:r>
          </a:p>
          <a:p>
            <a:endParaRPr lang="en-US" dirty="0"/>
          </a:p>
        </p:txBody>
      </p:sp>
    </p:spTree>
    <p:extLst>
      <p:ext uri="{BB962C8B-B14F-4D97-AF65-F5344CB8AC3E}">
        <p14:creationId xmlns:p14="http://schemas.microsoft.com/office/powerpoint/2010/main" val="37330470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endParaRPr lang="en-US" dirty="0"/>
          </a:p>
        </p:txBody>
      </p:sp>
    </p:spTree>
    <p:extLst>
      <p:ext uri="{BB962C8B-B14F-4D97-AF65-F5344CB8AC3E}">
        <p14:creationId xmlns:p14="http://schemas.microsoft.com/office/powerpoint/2010/main" val="289674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89DC72A3-98B4-99A5-5236-94D2A14673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022" y="0"/>
            <a:ext cx="7443956" cy="5143500"/>
          </a:xfrm>
          <a:prstGeom prst="rect">
            <a:avLst/>
          </a:prstGeom>
        </p:spPr>
      </p:pic>
    </p:spTree>
    <p:extLst>
      <p:ext uri="{BB962C8B-B14F-4D97-AF65-F5344CB8AC3E}">
        <p14:creationId xmlns:p14="http://schemas.microsoft.com/office/powerpoint/2010/main" val="2235322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0B218647-8B59-9C63-732C-A65A20AA90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8937" y="0"/>
            <a:ext cx="5906125" cy="5143500"/>
          </a:xfrm>
          <a:prstGeom prst="rect">
            <a:avLst/>
          </a:prstGeom>
        </p:spPr>
      </p:pic>
    </p:spTree>
    <p:extLst>
      <p:ext uri="{BB962C8B-B14F-4D97-AF65-F5344CB8AC3E}">
        <p14:creationId xmlns:p14="http://schemas.microsoft.com/office/powerpoint/2010/main" val="2251830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r>
              <a:rPr lang="en-US" sz="4000" dirty="0"/>
              <a:t>A man goes into a psychologist and says “Doc I think I'm going crazy!  Sometimes I think I'm a teepee and sometimes I think I'm a wigwam.”</a:t>
            </a:r>
          </a:p>
        </p:txBody>
      </p:sp>
    </p:spTree>
    <p:extLst>
      <p:ext uri="{BB962C8B-B14F-4D97-AF65-F5344CB8AC3E}">
        <p14:creationId xmlns:p14="http://schemas.microsoft.com/office/powerpoint/2010/main" val="353680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r>
              <a:rPr lang="en-US" sz="4000" dirty="0"/>
              <a:t>The doctor says “Relax, You're too tents.  That’s all!”   </a:t>
            </a:r>
          </a:p>
        </p:txBody>
      </p:sp>
    </p:spTree>
    <p:extLst>
      <p:ext uri="{BB962C8B-B14F-4D97-AF65-F5344CB8AC3E}">
        <p14:creationId xmlns:p14="http://schemas.microsoft.com/office/powerpoint/2010/main" val="2326549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B0CC5018-63A5-2FE5-BFCE-30DD580C4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751959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endParaRPr lang="en-US" sz="4000" dirty="0"/>
          </a:p>
          <a:p>
            <a:pPr algn="l"/>
            <a:endParaRPr lang="en-US" sz="4000" dirty="0"/>
          </a:p>
        </p:txBody>
      </p:sp>
      <p:pic>
        <p:nvPicPr>
          <p:cNvPr id="3" name="Picture 2">
            <a:extLst>
              <a:ext uri="{FF2B5EF4-FFF2-40B4-BE49-F238E27FC236}">
                <a16:creationId xmlns:a16="http://schemas.microsoft.com/office/drawing/2014/main" id="{256158AB-720F-0395-98BB-30EBE20BD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16E8F5B7-B410-0D33-209D-6B5E83176E14}"/>
              </a:ext>
            </a:extLst>
          </p:cNvPr>
          <p:cNvSpPr txBox="1"/>
          <p:nvPr/>
        </p:nvSpPr>
        <p:spPr>
          <a:xfrm>
            <a:off x="381000" y="209550"/>
            <a:ext cx="9027975" cy="3785652"/>
          </a:xfrm>
          <a:prstGeom prst="rect">
            <a:avLst/>
          </a:prstGeom>
          <a:noFill/>
        </p:spPr>
        <p:txBody>
          <a:bodyPr wrap="square" rtlCol="0">
            <a:spAutoFit/>
          </a:bodyPr>
          <a:lstStyle/>
          <a:p>
            <a:pPr algn="l"/>
            <a:r>
              <a:rPr lang="en-US" u="sng" dirty="0">
                <a:solidFill>
                  <a:srgbClr val="FFFF66"/>
                </a:solidFill>
                <a:latin typeface="+mn-lt"/>
                <a:cs typeface="+mn-cs"/>
              </a:rPr>
              <a:t>G-d of Avraham, </a:t>
            </a:r>
            <a:r>
              <a:rPr lang="en-US" u="sng" dirty="0" err="1">
                <a:solidFill>
                  <a:srgbClr val="FFFF66"/>
                </a:solidFill>
                <a:latin typeface="+mn-lt"/>
                <a:cs typeface="+mn-cs"/>
              </a:rPr>
              <a:t>Yitskhak</a:t>
            </a:r>
            <a:r>
              <a:rPr lang="en-US" u="sng" dirty="0">
                <a:solidFill>
                  <a:srgbClr val="FFFF66"/>
                </a:solidFill>
                <a:latin typeface="+mn-lt"/>
                <a:cs typeface="+mn-cs"/>
              </a:rPr>
              <a:t>, Yaakov </a:t>
            </a:r>
          </a:p>
          <a:p>
            <a:pPr algn="l"/>
            <a:r>
              <a:rPr lang="en-US" u="sng" dirty="0">
                <a:solidFill>
                  <a:srgbClr val="FFFF66"/>
                </a:solidFill>
                <a:latin typeface="+mn-lt"/>
                <a:cs typeface="+mn-cs"/>
              </a:rPr>
              <a:t>and the Errant, Part 2</a:t>
            </a:r>
          </a:p>
          <a:p>
            <a:pPr marL="461963" indent="-461963" algn="l">
              <a:buFont typeface="+mj-lt"/>
              <a:buAutoNum type="arabicPeriod"/>
            </a:pPr>
            <a:r>
              <a:rPr lang="en-US" dirty="0"/>
              <a:t>The model</a:t>
            </a:r>
          </a:p>
          <a:p>
            <a:pPr marL="461963" indent="-461963" algn="l">
              <a:buFont typeface="+mj-lt"/>
              <a:buAutoNum type="arabicPeriod"/>
            </a:pPr>
            <a:r>
              <a:rPr lang="en-US" dirty="0"/>
              <a:t>The errant ones misdirected</a:t>
            </a:r>
          </a:p>
          <a:p>
            <a:pPr marL="461963" indent="-461963" algn="l">
              <a:buFont typeface="+mj-lt"/>
              <a:buAutoNum type="arabicPeriod"/>
            </a:pPr>
            <a:r>
              <a:rPr lang="en-US" dirty="0"/>
              <a:t>The resources for mitigation</a:t>
            </a:r>
          </a:p>
          <a:p>
            <a:endParaRPr lang="en-US" dirty="0"/>
          </a:p>
        </p:txBody>
      </p:sp>
    </p:spTree>
    <p:extLst>
      <p:ext uri="{BB962C8B-B14F-4D97-AF65-F5344CB8AC3E}">
        <p14:creationId xmlns:p14="http://schemas.microsoft.com/office/powerpoint/2010/main" val="1607797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endParaRPr lang="en-US" sz="4000" dirty="0"/>
          </a:p>
          <a:p>
            <a:pPr algn="l"/>
            <a:endParaRPr lang="en-US" sz="4000" dirty="0"/>
          </a:p>
        </p:txBody>
      </p:sp>
      <p:pic>
        <p:nvPicPr>
          <p:cNvPr id="3" name="Picture 2">
            <a:extLst>
              <a:ext uri="{FF2B5EF4-FFF2-40B4-BE49-F238E27FC236}">
                <a16:creationId xmlns:a16="http://schemas.microsoft.com/office/drawing/2014/main" id="{256158AB-720F-0395-98BB-30EBE20BD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16E8F5B7-B410-0D33-209D-6B5E83176E14}"/>
              </a:ext>
            </a:extLst>
          </p:cNvPr>
          <p:cNvSpPr txBox="1"/>
          <p:nvPr/>
        </p:nvSpPr>
        <p:spPr>
          <a:xfrm>
            <a:off x="381000" y="209550"/>
            <a:ext cx="9027975" cy="3785652"/>
          </a:xfrm>
          <a:prstGeom prst="rect">
            <a:avLst/>
          </a:prstGeom>
          <a:noFill/>
        </p:spPr>
        <p:txBody>
          <a:bodyPr wrap="square" rtlCol="0">
            <a:spAutoFit/>
          </a:bodyPr>
          <a:lstStyle/>
          <a:p>
            <a:pPr algn="l"/>
            <a:r>
              <a:rPr lang="en-US" u="sng" dirty="0">
                <a:solidFill>
                  <a:srgbClr val="FFFF66"/>
                </a:solidFill>
                <a:latin typeface="+mn-lt"/>
                <a:cs typeface="+mn-cs"/>
              </a:rPr>
              <a:t>G-d of Avraham, </a:t>
            </a:r>
            <a:r>
              <a:rPr lang="en-US" u="sng" dirty="0" err="1">
                <a:solidFill>
                  <a:srgbClr val="FFFF66"/>
                </a:solidFill>
                <a:latin typeface="+mn-lt"/>
                <a:cs typeface="+mn-cs"/>
              </a:rPr>
              <a:t>Yitskhak</a:t>
            </a:r>
            <a:r>
              <a:rPr lang="en-US" u="sng" dirty="0">
                <a:solidFill>
                  <a:srgbClr val="FFFF66"/>
                </a:solidFill>
                <a:latin typeface="+mn-lt"/>
                <a:cs typeface="+mn-cs"/>
              </a:rPr>
              <a:t>, Yaakov </a:t>
            </a:r>
          </a:p>
          <a:p>
            <a:pPr algn="l"/>
            <a:r>
              <a:rPr lang="en-US" u="sng" dirty="0">
                <a:solidFill>
                  <a:srgbClr val="FFFF66"/>
                </a:solidFill>
                <a:latin typeface="+mn-lt"/>
                <a:cs typeface="+mn-cs"/>
              </a:rPr>
              <a:t>and the Errant, Part 2</a:t>
            </a:r>
          </a:p>
          <a:p>
            <a:pPr marL="461963" indent="-461963" algn="l">
              <a:buFont typeface="+mj-lt"/>
              <a:buAutoNum type="arabicPeriod"/>
            </a:pPr>
            <a:r>
              <a:rPr lang="en-US" dirty="0"/>
              <a:t>The </a:t>
            </a:r>
            <a:r>
              <a:rPr lang="en-US" u="sng" dirty="0">
                <a:solidFill>
                  <a:srgbClr val="FFFF66"/>
                </a:solidFill>
                <a:latin typeface="+mn-lt"/>
                <a:cs typeface="+mn-cs"/>
              </a:rPr>
              <a:t>model</a:t>
            </a:r>
          </a:p>
          <a:p>
            <a:pPr marL="461963" indent="-461963" algn="l">
              <a:buFont typeface="+mj-lt"/>
              <a:buAutoNum type="arabicPeriod"/>
            </a:pPr>
            <a:r>
              <a:rPr lang="en-US" dirty="0"/>
              <a:t>The errant ones misdirected</a:t>
            </a:r>
          </a:p>
          <a:p>
            <a:pPr marL="461963" indent="-461963" algn="l">
              <a:buFont typeface="+mj-lt"/>
              <a:buAutoNum type="arabicPeriod"/>
            </a:pPr>
            <a:r>
              <a:rPr lang="en-US" dirty="0"/>
              <a:t>The resources for mitigation</a:t>
            </a:r>
          </a:p>
          <a:p>
            <a:endParaRPr lang="en-US" dirty="0"/>
          </a:p>
        </p:txBody>
      </p:sp>
    </p:spTree>
    <p:extLst>
      <p:ext uri="{BB962C8B-B14F-4D97-AF65-F5344CB8AC3E}">
        <p14:creationId xmlns:p14="http://schemas.microsoft.com/office/powerpoint/2010/main" val="851881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FBCD712-1139-4B2D-9F7D-4F45105AF628}"/>
              </a:ext>
            </a:extLst>
          </p:cNvPr>
          <p:cNvSpPr>
            <a:spLocks noGrp="1" noChangeArrowheads="1"/>
          </p:cNvSpPr>
          <p:nvPr>
            <p:ph type="subTitle" idx="4294967295"/>
          </p:nvPr>
        </p:nvSpPr>
        <p:spPr>
          <a:xfrm>
            <a:off x="228600" y="267295"/>
            <a:ext cx="8458200" cy="4005362"/>
          </a:xfrm>
        </p:spPr>
        <p:txBody>
          <a:bodyPr/>
          <a:lstStyle/>
          <a:p>
            <a:pPr marL="0" indent="0" algn="ctr" eaLnBrk="1" hangingPunct="1">
              <a:lnSpc>
                <a:spcPct val="80000"/>
              </a:lnSpc>
              <a:spcBef>
                <a:spcPct val="0"/>
              </a:spcBef>
            </a:pPr>
            <a:endParaRPr lang="en-US" altLang="en-US" sz="4000" dirty="0">
              <a:solidFill>
                <a:schemeClr val="bg1"/>
              </a:solidFill>
            </a:endParaRPr>
          </a:p>
          <a:p>
            <a:pPr marL="0" indent="0" algn="ctr" eaLnBrk="1" hangingPunct="1">
              <a:lnSpc>
                <a:spcPct val="80000"/>
              </a:lnSpc>
              <a:spcBef>
                <a:spcPct val="0"/>
              </a:spcBef>
            </a:pPr>
            <a:r>
              <a:rPr lang="en-US" altLang="en-US" sz="4000" dirty="0">
                <a:solidFill>
                  <a:schemeClr val="bg1"/>
                </a:solidFill>
              </a:rPr>
              <a:t>Blessed be </a:t>
            </a:r>
            <a:r>
              <a:rPr lang="en-US" altLang="en-US" sz="4000" cap="small" dirty="0">
                <a:solidFill>
                  <a:schemeClr val="bg1"/>
                </a:solidFill>
              </a:rPr>
              <a:t>A</a:t>
            </a:r>
            <a:r>
              <a:rPr lang="en-US" altLang="en-US" sz="2800" cap="small" dirty="0">
                <a:solidFill>
                  <a:schemeClr val="bg1"/>
                </a:solidFill>
              </a:rPr>
              <a:t>DONI</a:t>
            </a:r>
            <a:r>
              <a:rPr lang="en-US" altLang="en-US" sz="4000" dirty="0">
                <a:solidFill>
                  <a:schemeClr val="bg1"/>
                </a:solidFill>
              </a:rPr>
              <a:t> our G-d </a:t>
            </a:r>
          </a:p>
          <a:p>
            <a:pPr marL="0" indent="0" algn="ctr" eaLnBrk="1" hangingPunct="1">
              <a:lnSpc>
                <a:spcPct val="80000"/>
              </a:lnSpc>
              <a:spcBef>
                <a:spcPct val="0"/>
              </a:spcBef>
            </a:pPr>
            <a:r>
              <a:rPr lang="en-US" altLang="en-US" sz="4000" dirty="0">
                <a:solidFill>
                  <a:schemeClr val="bg1"/>
                </a:solidFill>
              </a:rPr>
              <a:t>and the G-d of our forefathers</a:t>
            </a:r>
          </a:p>
          <a:p>
            <a:pPr marL="0" indent="0" algn="ctr" eaLnBrk="1" hangingPunct="1">
              <a:lnSpc>
                <a:spcPct val="80000"/>
              </a:lnSpc>
              <a:spcBef>
                <a:spcPct val="0"/>
              </a:spcBef>
            </a:pPr>
            <a:r>
              <a:rPr lang="en-US" altLang="en-US" sz="4000" dirty="0">
                <a:solidFill>
                  <a:schemeClr val="bg1"/>
                </a:solidFill>
              </a:rPr>
              <a:t> The G-d of Avraham</a:t>
            </a:r>
          </a:p>
          <a:p>
            <a:pPr marL="0" indent="0" algn="ctr" eaLnBrk="1" hangingPunct="1">
              <a:lnSpc>
                <a:spcPct val="80000"/>
              </a:lnSpc>
              <a:spcBef>
                <a:spcPct val="0"/>
              </a:spcBef>
            </a:pPr>
            <a:r>
              <a:rPr lang="en-US" altLang="en-US" sz="4000" dirty="0">
                <a:solidFill>
                  <a:schemeClr val="bg1"/>
                </a:solidFill>
              </a:rPr>
              <a:t>The G-d of </a:t>
            </a:r>
            <a:r>
              <a:rPr lang="en-US" altLang="en-US" sz="4000" dirty="0" err="1">
                <a:solidFill>
                  <a:schemeClr val="bg1"/>
                </a:solidFill>
              </a:rPr>
              <a:t>Yits-khak</a:t>
            </a:r>
            <a:endParaRPr lang="en-US" altLang="en-US" sz="4000" dirty="0">
              <a:solidFill>
                <a:schemeClr val="bg1"/>
              </a:solidFill>
            </a:endParaRPr>
          </a:p>
          <a:p>
            <a:pPr marL="0" indent="0" algn="ctr" eaLnBrk="1" hangingPunct="1">
              <a:lnSpc>
                <a:spcPct val="80000"/>
              </a:lnSpc>
              <a:spcBef>
                <a:spcPct val="0"/>
              </a:spcBef>
            </a:pPr>
            <a:r>
              <a:rPr lang="en-US" altLang="en-US" sz="4000" dirty="0">
                <a:solidFill>
                  <a:schemeClr val="bg1"/>
                </a:solidFill>
              </a:rPr>
              <a:t>and the G-d of Ya-a-</a:t>
            </a:r>
            <a:r>
              <a:rPr lang="en-US" altLang="en-US" sz="4000" dirty="0" err="1">
                <a:solidFill>
                  <a:schemeClr val="bg1"/>
                </a:solidFill>
              </a:rPr>
              <a:t>kov</a:t>
            </a:r>
            <a:endParaRPr lang="en-US" altLang="en-US" sz="4000" dirty="0">
              <a:solidFill>
                <a:schemeClr val="bg1"/>
              </a:solidFill>
            </a:endParaRPr>
          </a:p>
          <a:p>
            <a:pPr marL="0" indent="0" algn="ctr" eaLnBrk="1" hangingPunct="1">
              <a:lnSpc>
                <a:spcPct val="80000"/>
              </a:lnSpc>
              <a:spcBef>
                <a:spcPct val="0"/>
              </a:spcBef>
            </a:pPr>
            <a:r>
              <a:rPr lang="en-US" altLang="en-US" dirty="0">
                <a:solidFill>
                  <a:schemeClr val="bg1"/>
                </a:solidFill>
              </a:rPr>
              <a:t> </a:t>
            </a:r>
          </a:p>
        </p:txBody>
      </p:sp>
    </p:spTree>
    <p:extLst>
      <p:ext uri="{BB962C8B-B14F-4D97-AF65-F5344CB8AC3E}">
        <p14:creationId xmlns:p14="http://schemas.microsoft.com/office/powerpoint/2010/main" val="203183955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224173D-6711-4E1F-A316-3848A35B0CC6}"/>
              </a:ext>
            </a:extLst>
          </p:cNvPr>
          <p:cNvSpPr>
            <a:spLocks noGrp="1" noChangeArrowheads="1"/>
          </p:cNvSpPr>
          <p:nvPr>
            <p:ph type="ctrTitle" idx="4294967295"/>
          </p:nvPr>
        </p:nvSpPr>
        <p:spPr>
          <a:xfrm>
            <a:off x="1279923" y="102693"/>
            <a:ext cx="6584156" cy="1097359"/>
          </a:xfrm>
        </p:spPr>
        <p:txBody>
          <a:bodyPr/>
          <a:lstStyle/>
          <a:p>
            <a:pPr eaLnBrk="1" hangingPunct="1"/>
            <a:r>
              <a:rPr lang="en-US" altLang="en-US" sz="3456" dirty="0">
                <a:latin typeface="AlgerianD" pitchFamily="82" charset="0"/>
              </a:rPr>
              <a:t> </a:t>
            </a:r>
            <a:endParaRPr lang="en-US" altLang="en-US" sz="2304" dirty="0">
              <a:latin typeface="AlgerianD" pitchFamily="82" charset="0"/>
            </a:endParaRPr>
          </a:p>
        </p:txBody>
      </p:sp>
      <p:sp>
        <p:nvSpPr>
          <p:cNvPr id="3075" name="Rectangle 3">
            <a:extLst>
              <a:ext uri="{FF2B5EF4-FFF2-40B4-BE49-F238E27FC236}">
                <a16:creationId xmlns:a16="http://schemas.microsoft.com/office/drawing/2014/main" id="{A9D9B2FA-8C0F-4C06-B905-F9EBE5574453}"/>
              </a:ext>
            </a:extLst>
          </p:cNvPr>
          <p:cNvSpPr>
            <a:spLocks noGrp="1" noChangeArrowheads="1"/>
          </p:cNvSpPr>
          <p:nvPr>
            <p:ph type="subTitle" idx="4294967295"/>
          </p:nvPr>
        </p:nvSpPr>
        <p:spPr>
          <a:xfrm>
            <a:off x="1279923" y="541636"/>
            <a:ext cx="6584156" cy="2633663"/>
          </a:xfrm>
        </p:spPr>
        <p:txBody>
          <a:bodyPr/>
          <a:lstStyle/>
          <a:p>
            <a:pPr marL="0" indent="0" algn="ctr" rtl="1" eaLnBrk="1" hangingPunct="1">
              <a:lnSpc>
                <a:spcPct val="80000"/>
              </a:lnSpc>
              <a:spcBef>
                <a:spcPct val="0"/>
              </a:spcBef>
            </a:pPr>
            <a:r>
              <a:rPr lang="he-IL" altLang="en-US" sz="5185" b="1">
                <a:solidFill>
                  <a:schemeClr val="bg1"/>
                </a:solidFill>
                <a:latin typeface="David" panose="020E0502060401010101" pitchFamily="34" charset="-79"/>
                <a:cs typeface="David" panose="020E0502060401010101" pitchFamily="34" charset="-79"/>
              </a:rPr>
              <a:t>בָּרוּךְ אַתָּה יְיָ</a:t>
            </a:r>
            <a:endParaRPr lang="en-US" altLang="en-US" sz="5185" b="1" dirty="0">
              <a:solidFill>
                <a:schemeClr val="bg1"/>
              </a:solidFill>
              <a:latin typeface="David" panose="020E0502060401010101" pitchFamily="34" charset="-79"/>
              <a:cs typeface="David" panose="020E0502060401010101" pitchFamily="34" charset="-79"/>
            </a:endParaRPr>
          </a:p>
          <a:p>
            <a:pPr marL="0" indent="0" algn="ctr" rtl="1" eaLnBrk="1" hangingPunct="1">
              <a:lnSpc>
                <a:spcPct val="80000"/>
              </a:lnSpc>
              <a:spcBef>
                <a:spcPct val="0"/>
              </a:spcBef>
            </a:pPr>
            <a:r>
              <a:rPr lang="he-IL" altLang="en-US" sz="4321" b="1">
                <a:latin typeface="David" panose="020E0502060401010101" pitchFamily="34" charset="-79"/>
                <a:cs typeface="David" panose="020E0502060401010101" pitchFamily="34" charset="-79"/>
              </a:rPr>
              <a:t> </a:t>
            </a:r>
            <a:r>
              <a:rPr lang="he-IL" altLang="en-US" sz="5185" b="1">
                <a:solidFill>
                  <a:srgbClr val="FFFF00"/>
                </a:solidFill>
                <a:latin typeface="David" panose="020E0502060401010101" pitchFamily="34" charset="-79"/>
                <a:cs typeface="David" panose="020E0502060401010101" pitchFamily="34" charset="-79"/>
              </a:rPr>
              <a:t>[בָּרוּךְ הוּא וּבָּרוּךְ שְּׁמוֹ]</a:t>
            </a:r>
          </a:p>
          <a:p>
            <a:pPr marL="0" indent="0" algn="ctr" eaLnBrk="1" hangingPunct="1">
              <a:lnSpc>
                <a:spcPct val="80000"/>
              </a:lnSpc>
              <a:spcBef>
                <a:spcPct val="0"/>
              </a:spcBef>
            </a:pPr>
            <a:r>
              <a:rPr lang="en-US" altLang="en-US" dirty="0">
                <a:solidFill>
                  <a:schemeClr val="bg1"/>
                </a:solidFill>
                <a:latin typeface="David" panose="020E0502060401010101" pitchFamily="34" charset="-79"/>
                <a:cs typeface="David" panose="020E0502060401010101" pitchFamily="34" charset="-79"/>
              </a:rPr>
              <a:t> </a:t>
            </a:r>
          </a:p>
          <a:p>
            <a:pPr marL="0" indent="0" algn="ctr" eaLnBrk="1" hangingPunct="1">
              <a:lnSpc>
                <a:spcPct val="80000"/>
              </a:lnSpc>
              <a:spcBef>
                <a:spcPct val="0"/>
              </a:spcBef>
            </a:pPr>
            <a:r>
              <a:rPr lang="en-US" altLang="en-US" dirty="0">
                <a:solidFill>
                  <a:schemeClr val="bg1"/>
                </a:solidFill>
                <a:cs typeface="David" panose="020E0502060401010101" pitchFamily="34" charset="-79"/>
              </a:rPr>
              <a:t>Ba-rukh a-tah Ah-do-ni</a:t>
            </a:r>
            <a:r>
              <a:rPr lang="en-US" altLang="en-US" dirty="0">
                <a:cs typeface="David" panose="020E0502060401010101" pitchFamily="34" charset="-79"/>
              </a:rPr>
              <a:t> </a:t>
            </a:r>
          </a:p>
          <a:p>
            <a:pPr marL="0" indent="0" algn="ctr" eaLnBrk="1" hangingPunct="1">
              <a:lnSpc>
                <a:spcPct val="80000"/>
              </a:lnSpc>
              <a:spcBef>
                <a:spcPct val="0"/>
              </a:spcBef>
            </a:pPr>
            <a:r>
              <a:rPr lang="en-US" altLang="en-US" dirty="0">
                <a:solidFill>
                  <a:srgbClr val="FFFF00"/>
                </a:solidFill>
                <a:cs typeface="David" panose="020E0502060401010101" pitchFamily="34" charset="-79"/>
              </a:rPr>
              <a:t>[Ba-rukh hu u-ba-rukh sh'mo]</a:t>
            </a:r>
            <a:endParaRPr lang="en-GB" altLang="en-US" dirty="0">
              <a:solidFill>
                <a:srgbClr val="FFFF00"/>
              </a:solidFill>
              <a:cs typeface="David" panose="020E0502060401010101" pitchFamily="34" charset="-79"/>
            </a:endParaRPr>
          </a:p>
        </p:txBody>
      </p:sp>
    </p:spTree>
    <p:extLst>
      <p:ext uri="{BB962C8B-B14F-4D97-AF65-F5344CB8AC3E}">
        <p14:creationId xmlns:p14="http://schemas.microsoft.com/office/powerpoint/2010/main" val="17837498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dirty="0"/>
              <a:t>The IDF rescued four Israeli hostages from Gaza on Saturday, extricating them from Hamas terrorists and evacuating them to the Tel </a:t>
            </a:r>
            <a:r>
              <a:rPr lang="en-US" sz="4000" dirty="0" err="1"/>
              <a:t>Hashomer</a:t>
            </a:r>
            <a:r>
              <a:rPr lang="en-US" sz="4000" dirty="0"/>
              <a:t> hospital in southern Israel. The four were named as Noa </a:t>
            </a:r>
            <a:r>
              <a:rPr lang="en-US" sz="4000" dirty="0" err="1"/>
              <a:t>Argamani</a:t>
            </a:r>
            <a:r>
              <a:rPr lang="en-US" sz="4000" dirty="0"/>
              <a:t>, 26; Shlomi Ziv, 40; </a:t>
            </a:r>
            <a:r>
              <a:rPr lang="en-US" sz="4000" dirty="0" err="1"/>
              <a:t>Almog</a:t>
            </a:r>
            <a:r>
              <a:rPr lang="en-US" sz="4000" dirty="0"/>
              <a:t> Meir Jan, 21; and Andrey Kozlov, 27.</a:t>
            </a:r>
          </a:p>
        </p:txBody>
      </p:sp>
    </p:spTree>
    <p:extLst>
      <p:ext uri="{BB962C8B-B14F-4D97-AF65-F5344CB8AC3E}">
        <p14:creationId xmlns:p14="http://schemas.microsoft.com/office/powerpoint/2010/main" val="4123576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658C462-0820-467E-BB7E-5565C17952BC}"/>
              </a:ext>
            </a:extLst>
          </p:cNvPr>
          <p:cNvSpPr>
            <a:spLocks noGrp="1" noChangeArrowheads="1"/>
          </p:cNvSpPr>
          <p:nvPr>
            <p:ph type="ctrTitle" idx="4294967295"/>
          </p:nvPr>
        </p:nvSpPr>
        <p:spPr>
          <a:xfrm>
            <a:off x="1279923" y="102693"/>
            <a:ext cx="6584156" cy="1097359"/>
          </a:xfrm>
        </p:spPr>
        <p:txBody>
          <a:bodyPr/>
          <a:lstStyle/>
          <a:p>
            <a:pPr eaLnBrk="1" hangingPunct="1"/>
            <a:r>
              <a:rPr lang="en-US" altLang="en-US" sz="3456" dirty="0">
                <a:latin typeface="AlgerianD" pitchFamily="82" charset="0"/>
              </a:rPr>
              <a:t> </a:t>
            </a:r>
            <a:endParaRPr lang="en-US" altLang="en-US" sz="2304" dirty="0">
              <a:latin typeface="AlgerianD" pitchFamily="82" charset="0"/>
            </a:endParaRPr>
          </a:p>
        </p:txBody>
      </p:sp>
      <p:sp>
        <p:nvSpPr>
          <p:cNvPr id="4099" name="Rectangle 3">
            <a:extLst>
              <a:ext uri="{FF2B5EF4-FFF2-40B4-BE49-F238E27FC236}">
                <a16:creationId xmlns:a16="http://schemas.microsoft.com/office/drawing/2014/main" id="{C5E35E0B-8AA6-453B-90D6-ED0F4E76BB5D}"/>
              </a:ext>
            </a:extLst>
          </p:cNvPr>
          <p:cNvSpPr>
            <a:spLocks noGrp="1" noChangeArrowheads="1"/>
          </p:cNvSpPr>
          <p:nvPr>
            <p:ph type="subTitle" idx="4294967295"/>
          </p:nvPr>
        </p:nvSpPr>
        <p:spPr>
          <a:xfrm>
            <a:off x="1279923" y="267297"/>
            <a:ext cx="6584156" cy="4499173"/>
          </a:xfrm>
        </p:spPr>
        <p:txBody>
          <a:bodyPr/>
          <a:lstStyle/>
          <a:p>
            <a:pPr marL="0" indent="0" algn="ctr" rtl="1" eaLnBrk="1" hangingPunct="1">
              <a:lnSpc>
                <a:spcPct val="80000"/>
              </a:lnSpc>
              <a:spcBef>
                <a:spcPct val="0"/>
              </a:spcBef>
            </a:pPr>
            <a:r>
              <a:rPr lang="he-IL" altLang="en-US" sz="5185" b="1">
                <a:solidFill>
                  <a:schemeClr val="bg1"/>
                </a:solidFill>
                <a:latin typeface="David" panose="020E0502060401010101" pitchFamily="34" charset="-79"/>
                <a:cs typeface="David" panose="020E0502060401010101" pitchFamily="34" charset="-79"/>
              </a:rPr>
              <a:t>אֱלהֵינוּ וֵאלהֵי אֲבוֹתֵינוּ</a:t>
            </a:r>
          </a:p>
          <a:p>
            <a:pPr marL="0" indent="0" algn="ctr" eaLnBrk="1" hangingPunct="1">
              <a:lnSpc>
                <a:spcPct val="80000"/>
              </a:lnSpc>
              <a:spcBef>
                <a:spcPct val="0"/>
              </a:spcBef>
            </a:pPr>
            <a:r>
              <a:rPr lang="en-US" altLang="en-US" dirty="0">
                <a:solidFill>
                  <a:schemeClr val="bg1"/>
                </a:solidFill>
                <a:cs typeface="David" panose="020E0502060401010101" pitchFamily="34" charset="-79"/>
              </a:rPr>
              <a:t>E-lo-hay-nu </a:t>
            </a:r>
          </a:p>
          <a:p>
            <a:pPr marL="0" indent="0" algn="ctr" eaLnBrk="1" hangingPunct="1">
              <a:lnSpc>
                <a:spcPct val="80000"/>
              </a:lnSpc>
              <a:spcBef>
                <a:spcPct val="0"/>
              </a:spcBef>
            </a:pPr>
            <a:r>
              <a:rPr lang="en-US" altLang="en-US" dirty="0">
                <a:solidFill>
                  <a:schemeClr val="bg1"/>
                </a:solidFill>
                <a:cs typeface="David" panose="020E0502060401010101" pitchFamily="34" charset="-79"/>
              </a:rPr>
              <a:t>vay-lo-hay avo-tay-nu</a:t>
            </a:r>
          </a:p>
          <a:p>
            <a:pPr marL="0" indent="0" algn="ctr" eaLnBrk="1" hangingPunct="1">
              <a:lnSpc>
                <a:spcPct val="80000"/>
              </a:lnSpc>
              <a:spcBef>
                <a:spcPct val="0"/>
              </a:spcBef>
            </a:pPr>
            <a:endParaRPr lang="en-US" altLang="en-US" sz="1728" dirty="0">
              <a:solidFill>
                <a:schemeClr val="bg1"/>
              </a:solidFill>
              <a:cs typeface="David" panose="020E0502060401010101" pitchFamily="34" charset="-79"/>
            </a:endParaRPr>
          </a:p>
          <a:p>
            <a:pPr marL="0" indent="0" algn="ctr" rtl="1" eaLnBrk="1" hangingPunct="1">
              <a:lnSpc>
                <a:spcPct val="80000"/>
              </a:lnSpc>
              <a:spcBef>
                <a:spcPct val="0"/>
              </a:spcBef>
            </a:pPr>
            <a:r>
              <a:rPr lang="he-IL" altLang="en-US" sz="5185" b="1">
                <a:solidFill>
                  <a:schemeClr val="bg1"/>
                </a:solidFill>
                <a:latin typeface="David" panose="020E0502060401010101" pitchFamily="34" charset="-79"/>
                <a:cs typeface="David" panose="020E0502060401010101" pitchFamily="34" charset="-79"/>
              </a:rPr>
              <a:t>אֱלהֵי אַבְרָהָם אֱלהֵי יִצְחָק</a:t>
            </a:r>
            <a:endParaRPr lang="en-US" altLang="en-US" sz="5185" dirty="0">
              <a:solidFill>
                <a:schemeClr val="bg1"/>
              </a:solidFill>
              <a:latin typeface="David" panose="020E0502060401010101" pitchFamily="34" charset="-79"/>
              <a:cs typeface="David" panose="020E0502060401010101" pitchFamily="34" charset="-79"/>
            </a:endParaRPr>
          </a:p>
          <a:p>
            <a:pPr marL="0" indent="0" algn="ctr" rtl="1" eaLnBrk="1" hangingPunct="1">
              <a:lnSpc>
                <a:spcPct val="80000"/>
              </a:lnSpc>
              <a:spcBef>
                <a:spcPct val="0"/>
              </a:spcBef>
            </a:pPr>
            <a:r>
              <a:rPr lang="he-IL" altLang="en-US" sz="5185" b="1">
                <a:solidFill>
                  <a:schemeClr val="bg1"/>
                </a:solidFill>
                <a:latin typeface="David" panose="020E0502060401010101" pitchFamily="34" charset="-79"/>
                <a:cs typeface="David" panose="020E0502060401010101" pitchFamily="34" charset="-79"/>
              </a:rPr>
              <a:t>וֵאלהֵי יַעֲקב</a:t>
            </a:r>
          </a:p>
          <a:p>
            <a:pPr marL="0" indent="0" algn="ctr" eaLnBrk="1" hangingPunct="1">
              <a:lnSpc>
                <a:spcPct val="80000"/>
              </a:lnSpc>
              <a:spcBef>
                <a:spcPct val="0"/>
              </a:spcBef>
            </a:pPr>
            <a:r>
              <a:rPr lang="en-US" altLang="en-US" dirty="0">
                <a:solidFill>
                  <a:schemeClr val="bg1"/>
                </a:solidFill>
                <a:cs typeface="David" panose="020E0502060401010101" pitchFamily="34" charset="-79"/>
              </a:rPr>
              <a:t>Eh-lo-hay Av-rah-am</a:t>
            </a:r>
          </a:p>
          <a:p>
            <a:pPr marL="0" indent="0" algn="ctr" eaLnBrk="1" hangingPunct="1">
              <a:lnSpc>
                <a:spcPct val="80000"/>
              </a:lnSpc>
              <a:spcBef>
                <a:spcPct val="0"/>
              </a:spcBef>
            </a:pPr>
            <a:r>
              <a:rPr lang="en-US" altLang="en-US" dirty="0">
                <a:solidFill>
                  <a:schemeClr val="bg1"/>
                </a:solidFill>
                <a:cs typeface="David" panose="020E0502060401010101" pitchFamily="34" charset="-79"/>
              </a:rPr>
              <a:t>Eh-lo-hay Yits-khak</a:t>
            </a:r>
          </a:p>
          <a:p>
            <a:pPr marL="0" indent="0" algn="ctr" eaLnBrk="1" hangingPunct="1">
              <a:lnSpc>
                <a:spcPct val="80000"/>
              </a:lnSpc>
              <a:spcBef>
                <a:spcPct val="0"/>
              </a:spcBef>
            </a:pPr>
            <a:r>
              <a:rPr lang="en-US" altLang="en-US" dirty="0">
                <a:solidFill>
                  <a:schemeClr val="bg1"/>
                </a:solidFill>
                <a:cs typeface="David" panose="020E0502060401010101" pitchFamily="34" charset="-79"/>
              </a:rPr>
              <a:t>Vay-lo-hay Ya-a-kov</a:t>
            </a:r>
          </a:p>
          <a:p>
            <a:pPr marL="0" indent="0" algn="ctr" eaLnBrk="1" hangingPunct="1">
              <a:lnSpc>
                <a:spcPct val="80000"/>
              </a:lnSpc>
              <a:spcBef>
                <a:spcPct val="0"/>
              </a:spcBef>
            </a:pPr>
            <a:endParaRPr lang="en-US" altLang="en-US" dirty="0">
              <a:solidFill>
                <a:schemeClr val="bg1"/>
              </a:solidFill>
              <a:cs typeface="David" panose="020E0502060401010101" pitchFamily="34" charset="-79"/>
            </a:endParaRPr>
          </a:p>
        </p:txBody>
      </p:sp>
    </p:spTree>
    <p:extLst>
      <p:ext uri="{BB962C8B-B14F-4D97-AF65-F5344CB8AC3E}">
        <p14:creationId xmlns:p14="http://schemas.microsoft.com/office/powerpoint/2010/main" val="4089774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119C87B-0397-9CDD-0F8B-68EFA5022AA3}"/>
              </a:ext>
            </a:extLst>
          </p:cNvPr>
          <p:cNvSpPr>
            <a:spLocks noGrp="1" noChangeArrowheads="1"/>
          </p:cNvSpPr>
          <p:nvPr>
            <p:ph type="subTitle" idx="4294967295"/>
          </p:nvPr>
        </p:nvSpPr>
        <p:spPr>
          <a:xfrm>
            <a:off x="228600" y="285750"/>
            <a:ext cx="8686800" cy="3200400"/>
          </a:xfrm>
        </p:spPr>
        <p:txBody>
          <a:bodyPr/>
          <a:lstStyle/>
          <a:p>
            <a:pPr marL="0" indent="0" algn="ctr" rtl="1" eaLnBrk="1" hangingPunct="1">
              <a:lnSpc>
                <a:spcPct val="90000"/>
              </a:lnSpc>
              <a:spcBef>
                <a:spcPct val="0"/>
              </a:spcBef>
            </a:pPr>
            <a:endParaRPr lang="en-US" altLang="en-US" sz="5400" b="1" dirty="0">
              <a:latin typeface="David" panose="020E0502060401010101" pitchFamily="34" charset="-79"/>
              <a:cs typeface="David" panose="020E0502060401010101" pitchFamily="34" charset="-79"/>
            </a:endParaRPr>
          </a:p>
          <a:p>
            <a:pPr marL="0" indent="0" algn="ctr" rtl="1" eaLnBrk="1" hangingPunct="1">
              <a:lnSpc>
                <a:spcPct val="90000"/>
              </a:lnSpc>
              <a:spcBef>
                <a:spcPct val="0"/>
              </a:spcBef>
            </a:pPr>
            <a:r>
              <a:rPr lang="he-IL" altLang="en-US" sz="5400" b="1" dirty="0">
                <a:latin typeface="David" panose="020E0502060401010101" pitchFamily="34" charset="-79"/>
                <a:cs typeface="David" panose="020E0502060401010101" pitchFamily="34" charset="-79"/>
              </a:rPr>
              <a:t>וְשִׁנַּנְתָּם לְבָנֶיךָ </a:t>
            </a:r>
            <a:endParaRPr lang="en-US" altLang="en-US" sz="5400" b="1" dirty="0">
              <a:latin typeface="David" panose="020E0502060401010101" pitchFamily="34" charset="-79"/>
              <a:cs typeface="David" panose="020E0502060401010101" pitchFamily="34" charset="-79"/>
            </a:endParaRPr>
          </a:p>
          <a:p>
            <a:pPr marL="0" indent="0" algn="ctr" eaLnBrk="1" hangingPunct="1">
              <a:lnSpc>
                <a:spcPct val="90000"/>
              </a:lnSpc>
              <a:spcBef>
                <a:spcPct val="0"/>
              </a:spcBef>
            </a:pPr>
            <a:r>
              <a:rPr lang="en-US" altLang="en-US" sz="4000" dirty="0" err="1"/>
              <a:t>V’shee-nahn-tahm</a:t>
            </a:r>
            <a:r>
              <a:rPr lang="en-US" altLang="en-US" sz="4000" dirty="0"/>
              <a:t> </a:t>
            </a:r>
            <a:r>
              <a:rPr lang="en-US" altLang="en-US" sz="4000" dirty="0" err="1"/>
              <a:t>l’va</a:t>
            </a:r>
            <a:r>
              <a:rPr lang="en-US" altLang="en-US" sz="4000" dirty="0"/>
              <a:t>-</a:t>
            </a:r>
            <a:r>
              <a:rPr lang="en-US" altLang="en-US" sz="4000" dirty="0" err="1"/>
              <a:t>neh</a:t>
            </a:r>
            <a:r>
              <a:rPr lang="en-US" altLang="en-US" sz="4000" dirty="0"/>
              <a:t>-kha</a:t>
            </a:r>
          </a:p>
        </p:txBody>
      </p:sp>
    </p:spTree>
    <p:extLst>
      <p:ext uri="{BB962C8B-B14F-4D97-AF65-F5344CB8AC3E}">
        <p14:creationId xmlns:p14="http://schemas.microsoft.com/office/powerpoint/2010/main" val="3524351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414228F-E985-ADF8-0EDD-407300D3D590}"/>
              </a:ext>
            </a:extLst>
          </p:cNvPr>
          <p:cNvSpPr>
            <a:spLocks noGrp="1" noChangeArrowheads="1"/>
          </p:cNvSpPr>
          <p:nvPr>
            <p:ph type="subTitle" idx="4294967295"/>
          </p:nvPr>
        </p:nvSpPr>
        <p:spPr>
          <a:xfrm>
            <a:off x="1143000" y="1028700"/>
            <a:ext cx="6858000" cy="2971800"/>
          </a:xfrm>
        </p:spPr>
        <p:txBody>
          <a:bodyPr/>
          <a:lstStyle/>
          <a:p>
            <a:pPr marL="0" indent="0" algn="ctr" eaLnBrk="1" hangingPunct="1">
              <a:lnSpc>
                <a:spcPct val="80000"/>
              </a:lnSpc>
              <a:spcBef>
                <a:spcPct val="0"/>
              </a:spcBef>
            </a:pPr>
            <a:endParaRPr lang="en-US" altLang="en-US" sz="4000" dirty="0">
              <a:cs typeface="David" panose="020E0502060401010101" pitchFamily="34" charset="-79"/>
            </a:endParaRPr>
          </a:p>
          <a:p>
            <a:pPr marL="0" indent="0" algn="ctr" eaLnBrk="1" hangingPunct="1">
              <a:lnSpc>
                <a:spcPct val="80000"/>
              </a:lnSpc>
              <a:spcBef>
                <a:spcPct val="0"/>
              </a:spcBef>
            </a:pPr>
            <a:r>
              <a:rPr lang="en-US" altLang="en-US" sz="4000" dirty="0">
                <a:cs typeface="David" panose="020E0502060401010101" pitchFamily="34" charset="-79"/>
              </a:rPr>
              <a:t>You shall teach them </a:t>
            </a:r>
          </a:p>
          <a:p>
            <a:pPr marL="0" indent="0" algn="ctr" eaLnBrk="1" hangingPunct="1">
              <a:lnSpc>
                <a:spcPct val="80000"/>
              </a:lnSpc>
              <a:spcBef>
                <a:spcPct val="0"/>
              </a:spcBef>
            </a:pPr>
            <a:r>
              <a:rPr lang="en-US" altLang="en-US" sz="4000" dirty="0">
                <a:cs typeface="David" panose="020E0502060401010101" pitchFamily="34" charset="-79"/>
              </a:rPr>
              <a:t>diligently to your children</a:t>
            </a:r>
          </a:p>
          <a:p>
            <a:pPr marL="0" indent="0" algn="ctr" eaLnBrk="1" hangingPunct="1">
              <a:lnSpc>
                <a:spcPct val="80000"/>
              </a:lnSpc>
              <a:spcBef>
                <a:spcPct val="0"/>
              </a:spcBef>
            </a:pPr>
            <a:endParaRPr lang="en-US" altLang="en-US" dirty="0">
              <a:cs typeface="David" panose="020E0502060401010101" pitchFamily="34" charset="-79"/>
            </a:endParaRPr>
          </a:p>
        </p:txBody>
      </p:sp>
    </p:spTree>
    <p:extLst>
      <p:ext uri="{BB962C8B-B14F-4D97-AF65-F5344CB8AC3E}">
        <p14:creationId xmlns:p14="http://schemas.microsoft.com/office/powerpoint/2010/main" val="1214277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5638800" cy="4648200"/>
          </a:xfrm>
        </p:spPr>
        <p:txBody>
          <a:bodyPr/>
          <a:lstStyle/>
          <a:p>
            <a:pPr algn="l">
              <a:lnSpc>
                <a:spcPct val="90000"/>
              </a:lnSpc>
            </a:pPr>
            <a:endParaRPr lang="en-US" altLang="en-US" sz="4000" dirty="0"/>
          </a:p>
          <a:p>
            <a:pPr algn="l">
              <a:lnSpc>
                <a:spcPct val="90000"/>
              </a:lnSpc>
            </a:pPr>
            <a:r>
              <a:rPr lang="en-US" altLang="en-US" sz="4000" dirty="0"/>
              <a:t>Last Shabbat, a wonderful report from Zurieli Rojas: </a:t>
            </a:r>
          </a:p>
          <a:p>
            <a:pPr algn="l">
              <a:lnSpc>
                <a:spcPct val="90000"/>
              </a:lnSpc>
            </a:pPr>
            <a:r>
              <a:rPr lang="en-US" altLang="en-US" sz="4000" dirty="0"/>
              <a:t>North Carolina internship testimony with Elevation</a:t>
            </a:r>
          </a:p>
          <a:p>
            <a:pPr algn="l">
              <a:lnSpc>
                <a:spcPct val="90000"/>
              </a:lnSpc>
            </a:pPr>
            <a:endParaRPr lang="en-US" altLang="en-US" sz="4000" dirty="0"/>
          </a:p>
        </p:txBody>
      </p:sp>
      <p:pic>
        <p:nvPicPr>
          <p:cNvPr id="3" name="Picture 2">
            <a:extLst>
              <a:ext uri="{FF2B5EF4-FFF2-40B4-BE49-F238E27FC236}">
                <a16:creationId xmlns:a16="http://schemas.microsoft.com/office/drawing/2014/main" id="{C9126A95-7B86-A671-D0FC-1D0827CE97C0}"/>
              </a:ext>
            </a:extLst>
          </p:cNvPr>
          <p:cNvPicPr>
            <a:picLocks noChangeAspect="1"/>
          </p:cNvPicPr>
          <p:nvPr/>
        </p:nvPicPr>
        <p:blipFill>
          <a:blip r:embed="rId3"/>
          <a:stretch>
            <a:fillRect/>
          </a:stretch>
        </p:blipFill>
        <p:spPr>
          <a:xfrm>
            <a:off x="6019801" y="28575"/>
            <a:ext cx="3086100" cy="4990917"/>
          </a:xfrm>
          <a:prstGeom prst="rect">
            <a:avLst/>
          </a:prstGeom>
        </p:spPr>
      </p:pic>
    </p:spTree>
    <p:extLst>
      <p:ext uri="{BB962C8B-B14F-4D97-AF65-F5344CB8AC3E}">
        <p14:creationId xmlns:p14="http://schemas.microsoft.com/office/powerpoint/2010/main" val="1689503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B0CC5018-63A5-2FE5-BFCE-30DD580C4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653451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endParaRPr lang="en-US" sz="4000" dirty="0"/>
          </a:p>
          <a:p>
            <a:pPr algn="l"/>
            <a:endParaRPr lang="en-US" sz="4000" dirty="0"/>
          </a:p>
        </p:txBody>
      </p:sp>
      <p:pic>
        <p:nvPicPr>
          <p:cNvPr id="3" name="Picture 2">
            <a:extLst>
              <a:ext uri="{FF2B5EF4-FFF2-40B4-BE49-F238E27FC236}">
                <a16:creationId xmlns:a16="http://schemas.microsoft.com/office/drawing/2014/main" id="{256158AB-720F-0395-98BB-30EBE20BD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16E8F5B7-B410-0D33-209D-6B5E83176E14}"/>
              </a:ext>
            </a:extLst>
          </p:cNvPr>
          <p:cNvSpPr txBox="1"/>
          <p:nvPr/>
        </p:nvSpPr>
        <p:spPr>
          <a:xfrm>
            <a:off x="381000" y="209550"/>
            <a:ext cx="9027975" cy="3785652"/>
          </a:xfrm>
          <a:prstGeom prst="rect">
            <a:avLst/>
          </a:prstGeom>
          <a:noFill/>
        </p:spPr>
        <p:txBody>
          <a:bodyPr wrap="square" rtlCol="0">
            <a:spAutoFit/>
          </a:bodyPr>
          <a:lstStyle/>
          <a:p>
            <a:pPr algn="l"/>
            <a:r>
              <a:rPr lang="en-US" u="sng" dirty="0">
                <a:solidFill>
                  <a:srgbClr val="FFFF66"/>
                </a:solidFill>
                <a:latin typeface="+mn-lt"/>
                <a:cs typeface="+mn-cs"/>
              </a:rPr>
              <a:t>G-d of Avraham, </a:t>
            </a:r>
            <a:r>
              <a:rPr lang="en-US" u="sng" dirty="0" err="1">
                <a:solidFill>
                  <a:srgbClr val="FFFF66"/>
                </a:solidFill>
                <a:latin typeface="+mn-lt"/>
                <a:cs typeface="+mn-cs"/>
              </a:rPr>
              <a:t>Yitskhak</a:t>
            </a:r>
            <a:r>
              <a:rPr lang="en-US" u="sng" dirty="0">
                <a:solidFill>
                  <a:srgbClr val="FFFF66"/>
                </a:solidFill>
                <a:latin typeface="+mn-lt"/>
                <a:cs typeface="+mn-cs"/>
              </a:rPr>
              <a:t>, Yaakov </a:t>
            </a:r>
          </a:p>
          <a:p>
            <a:pPr algn="l"/>
            <a:r>
              <a:rPr lang="en-US" u="sng" dirty="0">
                <a:solidFill>
                  <a:srgbClr val="FFFF66"/>
                </a:solidFill>
                <a:latin typeface="+mn-lt"/>
                <a:cs typeface="+mn-cs"/>
              </a:rPr>
              <a:t>and the Errant, Part 2</a:t>
            </a:r>
          </a:p>
          <a:p>
            <a:pPr marL="461963" indent="-461963" algn="l">
              <a:buFont typeface="+mj-lt"/>
              <a:buAutoNum type="arabicPeriod"/>
            </a:pPr>
            <a:r>
              <a:rPr lang="en-US" dirty="0"/>
              <a:t>The model</a:t>
            </a:r>
          </a:p>
          <a:p>
            <a:pPr marL="461963" indent="-461963" algn="l">
              <a:buFont typeface="+mj-lt"/>
              <a:buAutoNum type="arabicPeriod"/>
            </a:pPr>
            <a:r>
              <a:rPr lang="en-US" dirty="0"/>
              <a:t>The errant ones </a:t>
            </a:r>
            <a:r>
              <a:rPr lang="en-US" u="sng" dirty="0">
                <a:solidFill>
                  <a:srgbClr val="FFFF66"/>
                </a:solidFill>
                <a:latin typeface="+mn-lt"/>
                <a:cs typeface="+mn-cs"/>
              </a:rPr>
              <a:t>misdirected</a:t>
            </a:r>
          </a:p>
          <a:p>
            <a:pPr marL="461963" indent="-461963" algn="l">
              <a:buFont typeface="+mj-lt"/>
              <a:buAutoNum type="arabicPeriod"/>
            </a:pPr>
            <a:r>
              <a:rPr lang="en-US" dirty="0"/>
              <a:t>The resources for mitigation</a:t>
            </a:r>
          </a:p>
          <a:p>
            <a:endParaRPr lang="en-US" dirty="0"/>
          </a:p>
        </p:txBody>
      </p:sp>
    </p:spTree>
    <p:extLst>
      <p:ext uri="{BB962C8B-B14F-4D97-AF65-F5344CB8AC3E}">
        <p14:creationId xmlns:p14="http://schemas.microsoft.com/office/powerpoint/2010/main" val="2463367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a:p>
            <a:pPr>
              <a:lnSpc>
                <a:spcPct val="90000"/>
              </a:lnSpc>
            </a:pPr>
            <a:r>
              <a:rPr lang="en-US" altLang="en-US" sz="4000" dirty="0"/>
              <a:t>Errancy in either direction</a:t>
            </a:r>
          </a:p>
        </p:txBody>
      </p:sp>
    </p:spTree>
    <p:extLst>
      <p:ext uri="{BB962C8B-B14F-4D97-AF65-F5344CB8AC3E}">
        <p14:creationId xmlns:p14="http://schemas.microsoft.com/office/powerpoint/2010/main" val="4110739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4" name="Picture 3">
            <a:extLst>
              <a:ext uri="{FF2B5EF4-FFF2-40B4-BE49-F238E27FC236}">
                <a16:creationId xmlns:a16="http://schemas.microsoft.com/office/drawing/2014/main" id="{34582D3C-FCC0-F584-A0D2-D06BD83DBEB1}"/>
              </a:ext>
            </a:extLst>
          </p:cNvPr>
          <p:cNvPicPr>
            <a:picLocks noChangeAspect="1"/>
          </p:cNvPicPr>
          <p:nvPr/>
        </p:nvPicPr>
        <p:blipFill>
          <a:blip r:embed="rId3"/>
          <a:stretch>
            <a:fillRect/>
          </a:stretch>
        </p:blipFill>
        <p:spPr>
          <a:xfrm>
            <a:off x="2731695" y="0"/>
            <a:ext cx="3680609" cy="5143500"/>
          </a:xfrm>
          <a:prstGeom prst="rect">
            <a:avLst/>
          </a:prstGeom>
        </p:spPr>
      </p:pic>
    </p:spTree>
    <p:extLst>
      <p:ext uri="{BB962C8B-B14F-4D97-AF65-F5344CB8AC3E}">
        <p14:creationId xmlns:p14="http://schemas.microsoft.com/office/powerpoint/2010/main" val="2249216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209550" y="209550"/>
            <a:ext cx="3775710" cy="4648200"/>
          </a:xfrm>
        </p:spPr>
        <p:txBody>
          <a:bodyPr>
            <a:normAutofit fontScale="92500" lnSpcReduction="10000"/>
          </a:bodyPr>
          <a:lstStyle/>
          <a:p>
            <a:pPr algn="l">
              <a:lnSpc>
                <a:spcPct val="90000"/>
              </a:lnSpc>
            </a:pPr>
            <a:r>
              <a:rPr lang="en-US" sz="3600" dirty="0"/>
              <a:t>For people who are unable to discuss conflicts with their parents, resolution rarely happens. In this case, you need to be prepared to live with non-closure.</a:t>
            </a:r>
            <a:endParaRPr lang="en-US" altLang="en-US" sz="6000" dirty="0"/>
          </a:p>
        </p:txBody>
      </p:sp>
      <p:pic>
        <p:nvPicPr>
          <p:cNvPr id="1026" name="Picture 2" descr="regret going no contact with parents | no contact father | my child went no contact with me">
            <a:extLst>
              <a:ext uri="{FF2B5EF4-FFF2-40B4-BE49-F238E27FC236}">
                <a16:creationId xmlns:a16="http://schemas.microsoft.com/office/drawing/2014/main" id="{E7E87152-F4DB-4AFD-3CB4-0492F1C52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526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943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dirty="0"/>
              <a:t>From the Adult Child’s perspective:</a:t>
            </a:r>
          </a:p>
          <a:p>
            <a:pPr algn="l">
              <a:lnSpc>
                <a:spcPct val="90000"/>
              </a:lnSpc>
            </a:pPr>
            <a:r>
              <a:rPr lang="en-US" altLang="en-US" sz="4000" dirty="0"/>
              <a:t>When and how to go “no contact” with your toxic parents is not a one-size-fits-all remedy to dealing with parental conflict, and it certainly doesn’t guarantee a resolution. However, there are times when estrangement is the only tool you have left to protect yourself, your spouse, and your children from harm or dysfunction.</a:t>
            </a:r>
          </a:p>
        </p:txBody>
      </p:sp>
    </p:spTree>
    <p:extLst>
      <p:ext uri="{BB962C8B-B14F-4D97-AF65-F5344CB8AC3E}">
        <p14:creationId xmlns:p14="http://schemas.microsoft.com/office/powerpoint/2010/main" val="2356458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4000" dirty="0">
              <a:solidFill>
                <a:srgbClr val="FFFF66"/>
              </a:solidFill>
            </a:endParaRPr>
          </a:p>
        </p:txBody>
      </p:sp>
      <p:pic>
        <p:nvPicPr>
          <p:cNvPr id="3" name="Picture 2">
            <a:extLst>
              <a:ext uri="{FF2B5EF4-FFF2-40B4-BE49-F238E27FC236}">
                <a16:creationId xmlns:a16="http://schemas.microsoft.com/office/drawing/2014/main" id="{066A17E7-B49E-DE15-E806-FA9648426186}"/>
              </a:ext>
            </a:extLst>
          </p:cNvPr>
          <p:cNvPicPr>
            <a:picLocks noChangeAspect="1"/>
          </p:cNvPicPr>
          <p:nvPr/>
        </p:nvPicPr>
        <p:blipFill>
          <a:blip r:embed="rId3"/>
          <a:stretch>
            <a:fillRect/>
          </a:stretch>
        </p:blipFill>
        <p:spPr>
          <a:xfrm>
            <a:off x="175280" y="0"/>
            <a:ext cx="8793440" cy="5143500"/>
          </a:xfrm>
          <a:prstGeom prst="rect">
            <a:avLst/>
          </a:prstGeom>
        </p:spPr>
      </p:pic>
    </p:spTree>
    <p:extLst>
      <p:ext uri="{BB962C8B-B14F-4D97-AF65-F5344CB8AC3E}">
        <p14:creationId xmlns:p14="http://schemas.microsoft.com/office/powerpoint/2010/main" val="3801229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nSpc>
                <a:spcPct val="90000"/>
              </a:lnSpc>
            </a:pPr>
            <a:endParaRPr lang="en-US" altLang="en-US" sz="4000" dirty="0"/>
          </a:p>
          <a:p>
            <a:pPr>
              <a:lnSpc>
                <a:spcPct val="90000"/>
              </a:lnSpc>
            </a:pPr>
            <a:endParaRPr lang="en-US" altLang="en-US" sz="4000" dirty="0"/>
          </a:p>
          <a:p>
            <a:pPr>
              <a:lnSpc>
                <a:spcPct val="90000"/>
              </a:lnSpc>
            </a:pPr>
            <a:r>
              <a:rPr lang="en-US" altLang="en-US" sz="4000" dirty="0"/>
              <a:t>On the other hand</a:t>
            </a:r>
          </a:p>
        </p:txBody>
      </p:sp>
    </p:spTree>
    <p:extLst>
      <p:ext uri="{BB962C8B-B14F-4D97-AF65-F5344CB8AC3E}">
        <p14:creationId xmlns:p14="http://schemas.microsoft.com/office/powerpoint/2010/main" val="287147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dirty="0"/>
              <a:t>Yvonne B., a 61-year-old health care provider from California, has had almost no contact with her 34-year-old daughter for over a year. “She began distancing maybe 2 years ago. Then she texted, saying her therapist advised her not to be in touch,” Yvonne said. “She called me ‘manipulative,’ and ‘narcissistic,’ and said she needed to ‘set boundaries.’” </a:t>
            </a:r>
          </a:p>
        </p:txBody>
      </p:sp>
    </p:spTree>
    <p:extLst>
      <p:ext uri="{BB962C8B-B14F-4D97-AF65-F5344CB8AC3E}">
        <p14:creationId xmlns:p14="http://schemas.microsoft.com/office/powerpoint/2010/main" val="917712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Kevin H., a computer technician from New York, hasn’t spoken to or heard from his younger son for 15 years. “Fortunately, I have a good relationship with my older son,” he said. “I’ll admit I’m not the most emotionally expressive person on the planet, but I haven’t done anything to deserve this. I think my ex-wife turned him against me.”</a:t>
            </a:r>
          </a:p>
        </p:txBody>
      </p:sp>
    </p:spTree>
    <p:extLst>
      <p:ext uri="{BB962C8B-B14F-4D97-AF65-F5344CB8AC3E}">
        <p14:creationId xmlns:p14="http://schemas.microsoft.com/office/powerpoint/2010/main" val="1464486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dirty="0"/>
              <a:t>“For centuries, society’s values included ‘respect your elders’ and ‘honor thy father and mother,’ and there were notions of loyalty and family ties. But today’s values focus more on identity, personal growth, individual happiness, and self-esteem,” Coleman said. Anyone perceived as standing in the way — including a parent — can be jettisoned. </a:t>
            </a:r>
          </a:p>
        </p:txBody>
      </p:sp>
    </p:spTree>
    <p:extLst>
      <p:ext uri="{BB962C8B-B14F-4D97-AF65-F5344CB8AC3E}">
        <p14:creationId xmlns:p14="http://schemas.microsoft.com/office/powerpoint/2010/main" val="4133402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Reasons for Estrangement</a:t>
            </a:r>
          </a:p>
          <a:p>
            <a:pPr marL="231775" indent="-231775" algn="l">
              <a:lnSpc>
                <a:spcPct val="90000"/>
              </a:lnSpc>
              <a:buFont typeface="Arial" panose="020B0604020202020204" pitchFamily="34" charset="0"/>
              <a:buChar char="•"/>
            </a:pPr>
            <a:r>
              <a:rPr lang="en-US" altLang="en-US" sz="4000" dirty="0"/>
              <a:t>Divorce: hostility, picking sides</a:t>
            </a:r>
          </a:p>
          <a:p>
            <a:pPr marL="231775" indent="-231775" algn="l">
              <a:lnSpc>
                <a:spcPct val="90000"/>
              </a:lnSpc>
              <a:buFont typeface="Arial" panose="020B0604020202020204" pitchFamily="34" charset="0"/>
              <a:buChar char="•"/>
            </a:pPr>
            <a:r>
              <a:rPr lang="en-US" altLang="en-US" sz="4000" dirty="0"/>
              <a:t>Opposing religious or political views</a:t>
            </a:r>
          </a:p>
          <a:p>
            <a:pPr marL="231775" indent="-231775" algn="l">
              <a:lnSpc>
                <a:spcPct val="90000"/>
              </a:lnSpc>
              <a:buFont typeface="Arial" panose="020B0604020202020204" pitchFamily="34" charset="0"/>
              <a:buChar char="•"/>
            </a:pPr>
            <a:r>
              <a:rPr lang="en-US" altLang="en-US" sz="4000" dirty="0"/>
              <a:t>A son- or daughter-in-law</a:t>
            </a:r>
          </a:p>
          <a:p>
            <a:pPr marL="231775" indent="-231775" algn="l">
              <a:lnSpc>
                <a:spcPct val="90000"/>
              </a:lnSpc>
              <a:buFont typeface="Arial" panose="020B0604020202020204" pitchFamily="34" charset="0"/>
              <a:buChar char="•"/>
            </a:pPr>
            <a:r>
              <a:rPr lang="en-US" altLang="en-US" sz="4000" dirty="0"/>
              <a:t>Addiction and mental illness</a:t>
            </a:r>
          </a:p>
          <a:p>
            <a:pPr marL="231775" indent="-231775" algn="l">
              <a:lnSpc>
                <a:spcPct val="90000"/>
              </a:lnSpc>
              <a:buFont typeface="Arial" panose="020B0604020202020204" pitchFamily="34" charset="0"/>
              <a:buChar char="•"/>
            </a:pPr>
            <a:endParaRPr lang="en-US" altLang="en-US" sz="4000" dirty="0"/>
          </a:p>
        </p:txBody>
      </p:sp>
    </p:spTree>
    <p:extLst>
      <p:ext uri="{BB962C8B-B14F-4D97-AF65-F5344CB8AC3E}">
        <p14:creationId xmlns:p14="http://schemas.microsoft.com/office/powerpoint/2010/main" val="3235586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marL="231775" indent="-231775" algn="l">
              <a:lnSpc>
                <a:spcPct val="90000"/>
              </a:lnSpc>
              <a:buFont typeface="Arial" panose="020B0604020202020204" pitchFamily="34" charset="0"/>
              <a:buChar char="•"/>
            </a:pPr>
            <a:r>
              <a:rPr lang="en-US" altLang="en-US" sz="4000" dirty="0"/>
              <a:t>Therapists: Therapists typically explore their clients’ childhood memories to see how they might have contributed to present-day difficulties. A misguided therapist may “inadvertently encourage a victimized stance in relation to the parent, as opposed to a stance that sees the parent in a more three-dimensional way.” </a:t>
            </a:r>
          </a:p>
        </p:txBody>
      </p:sp>
    </p:spTree>
    <p:extLst>
      <p:ext uri="{BB962C8B-B14F-4D97-AF65-F5344CB8AC3E}">
        <p14:creationId xmlns:p14="http://schemas.microsoft.com/office/powerpoint/2010/main" val="3584657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And some therapists use diagnostic terms, like “narcissist” or “borderline,” to describe parents they’ve never met. Mental health is regarded as a process of setting boundaries rather than finding compassion toward a parent’s human imperfections. </a:t>
            </a:r>
          </a:p>
        </p:txBody>
      </p:sp>
    </p:spTree>
    <p:extLst>
      <p:ext uri="{BB962C8B-B14F-4D97-AF65-F5344CB8AC3E}">
        <p14:creationId xmlns:p14="http://schemas.microsoft.com/office/powerpoint/2010/main" val="642756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In my studies of the lives of older Americans, I learned that </a:t>
            </a:r>
            <a:r>
              <a:rPr lang="en-US" altLang="en-US" sz="4000" dirty="0">
                <a:solidFill>
                  <a:srgbClr val="FFFF00"/>
                </a:solidFill>
              </a:rPr>
              <a:t>almost nothing is as painful to them as estrangement from an adult child</a:t>
            </a:r>
            <a:r>
              <a:rPr lang="en-US" altLang="en-US" sz="4000" dirty="0"/>
              <a:t>. When we reach the later years, our dream is to be surrounded by loving children and grandchildren. </a:t>
            </a:r>
          </a:p>
        </p:txBody>
      </p:sp>
    </p:spTree>
    <p:extLst>
      <p:ext uri="{BB962C8B-B14F-4D97-AF65-F5344CB8AC3E}">
        <p14:creationId xmlns:p14="http://schemas.microsoft.com/office/powerpoint/2010/main" val="3437435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For some older people, however, a negative relationship with one of their offspring - or even worse, complete separation from him or her - is profoundly difficult.</a:t>
            </a:r>
          </a:p>
        </p:txBody>
      </p:sp>
    </p:spTree>
    <p:extLst>
      <p:ext uri="{BB962C8B-B14F-4D97-AF65-F5344CB8AC3E}">
        <p14:creationId xmlns:p14="http://schemas.microsoft.com/office/powerpoint/2010/main" val="474897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228600" y="209550"/>
            <a:ext cx="2657559" cy="4648200"/>
          </a:xfrm>
        </p:spPr>
        <p:txBody>
          <a:bodyPr/>
          <a:lstStyle/>
          <a:p>
            <a:pPr algn="l">
              <a:lnSpc>
                <a:spcPct val="90000"/>
              </a:lnSpc>
            </a:pPr>
            <a:endParaRPr lang="en-US" altLang="en-US" sz="4000" dirty="0"/>
          </a:p>
          <a:p>
            <a:pPr algn="l">
              <a:lnSpc>
                <a:spcPct val="90000"/>
              </a:lnSpc>
            </a:pPr>
            <a:r>
              <a:rPr lang="en-US" altLang="en-US" sz="4000" dirty="0"/>
              <a:t>Barry &amp; Cynthia Morehead</a:t>
            </a:r>
          </a:p>
        </p:txBody>
      </p:sp>
      <p:pic>
        <p:nvPicPr>
          <p:cNvPr id="4" name="Picture 3">
            <a:extLst>
              <a:ext uri="{FF2B5EF4-FFF2-40B4-BE49-F238E27FC236}">
                <a16:creationId xmlns:a16="http://schemas.microsoft.com/office/drawing/2014/main" id="{5AC3E047-B457-5D8B-4D44-1587A2676D92}"/>
              </a:ext>
            </a:extLst>
          </p:cNvPr>
          <p:cNvPicPr>
            <a:picLocks noChangeAspect="1"/>
          </p:cNvPicPr>
          <p:nvPr/>
        </p:nvPicPr>
        <p:blipFill>
          <a:blip r:embed="rId3"/>
          <a:stretch>
            <a:fillRect/>
          </a:stretch>
        </p:blipFill>
        <p:spPr>
          <a:xfrm>
            <a:off x="3209192" y="0"/>
            <a:ext cx="5934808" cy="5143500"/>
          </a:xfrm>
          <a:prstGeom prst="rect">
            <a:avLst/>
          </a:prstGeom>
        </p:spPr>
      </p:pic>
    </p:spTree>
    <p:extLst>
      <p:ext uri="{BB962C8B-B14F-4D97-AF65-F5344CB8AC3E}">
        <p14:creationId xmlns:p14="http://schemas.microsoft.com/office/powerpoint/2010/main" val="3663434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5" name="Picture 4">
            <a:extLst>
              <a:ext uri="{FF2B5EF4-FFF2-40B4-BE49-F238E27FC236}">
                <a16:creationId xmlns:a16="http://schemas.microsoft.com/office/drawing/2014/main" id="{4D092C1A-6754-F000-14D0-9643E28723BC}"/>
              </a:ext>
            </a:extLst>
          </p:cNvPr>
          <p:cNvPicPr>
            <a:picLocks noChangeAspect="1"/>
          </p:cNvPicPr>
          <p:nvPr/>
        </p:nvPicPr>
        <p:blipFill>
          <a:blip r:embed="rId3"/>
          <a:stretch>
            <a:fillRect/>
          </a:stretch>
        </p:blipFill>
        <p:spPr>
          <a:xfrm>
            <a:off x="412835" y="0"/>
            <a:ext cx="8318329" cy="5143500"/>
          </a:xfrm>
          <a:prstGeom prst="rect">
            <a:avLst/>
          </a:prstGeom>
        </p:spPr>
      </p:pic>
      <p:sp>
        <p:nvSpPr>
          <p:cNvPr id="2" name="TextBox 1">
            <a:extLst>
              <a:ext uri="{FF2B5EF4-FFF2-40B4-BE49-F238E27FC236}">
                <a16:creationId xmlns:a16="http://schemas.microsoft.com/office/drawing/2014/main" id="{EC24EBC1-870C-BA34-9920-E63232F5F4AC}"/>
              </a:ext>
            </a:extLst>
          </p:cNvPr>
          <p:cNvSpPr txBox="1"/>
          <p:nvPr/>
        </p:nvSpPr>
        <p:spPr>
          <a:xfrm>
            <a:off x="990600" y="1200150"/>
            <a:ext cx="6952544" cy="707886"/>
          </a:xfrm>
          <a:prstGeom prst="rect">
            <a:avLst/>
          </a:prstGeom>
          <a:noFill/>
        </p:spPr>
        <p:txBody>
          <a:bodyPr wrap="none" rtlCol="0">
            <a:spAutoFit/>
          </a:bodyPr>
          <a:lstStyle/>
          <a:p>
            <a:pPr algn="l"/>
            <a:r>
              <a:rPr lang="en-US" dirty="0"/>
              <a:t>Class 10 a.m., June 2, 2024</a:t>
            </a:r>
          </a:p>
        </p:txBody>
      </p:sp>
    </p:spTree>
    <p:extLst>
      <p:ext uri="{BB962C8B-B14F-4D97-AF65-F5344CB8AC3E}">
        <p14:creationId xmlns:p14="http://schemas.microsoft.com/office/powerpoint/2010/main" val="1220320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In 2012 we lost our oldest son to estrangement. He married a woman who by the looks of things seemed to be a good match. A believer well educated, attractive, athletic, from a solid family. All things true of him as well. They had much in common. However, she wanted him to herself and wanted nothing to do with our family. </a:t>
            </a:r>
          </a:p>
        </p:txBody>
      </p:sp>
    </p:spTree>
    <p:extLst>
      <p:ext uri="{BB962C8B-B14F-4D97-AF65-F5344CB8AC3E}">
        <p14:creationId xmlns:p14="http://schemas.microsoft.com/office/powerpoint/2010/main" val="1696960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The first thing she did after they returned from their honeymoon was to cut off all communication between him and the entire extended family and then begin the process of turning him against us. Six years later our son’s high school and college friends began contacting us. </a:t>
            </a:r>
          </a:p>
        </p:txBody>
      </p:sp>
    </p:spTree>
    <p:extLst>
      <p:ext uri="{BB962C8B-B14F-4D97-AF65-F5344CB8AC3E}">
        <p14:creationId xmlns:p14="http://schemas.microsoft.com/office/powerpoint/2010/main" val="571323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Apparently, she had not only cut off our family but also anyone who knew him prior to her entering his life. My grief was great those first three years. A sister in Messiah recommended a book to aid in my healing. </a:t>
            </a:r>
          </a:p>
        </p:txBody>
      </p:sp>
    </p:spTree>
    <p:extLst>
      <p:ext uri="{BB962C8B-B14F-4D97-AF65-F5344CB8AC3E}">
        <p14:creationId xmlns:p14="http://schemas.microsoft.com/office/powerpoint/2010/main" val="4127786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85000" lnSpcReduction="10000"/>
          </a:bodyPr>
          <a:lstStyle/>
          <a:p>
            <a:pPr algn="l">
              <a:lnSpc>
                <a:spcPct val="90000"/>
              </a:lnSpc>
            </a:pPr>
            <a:r>
              <a:rPr lang="en-US" altLang="en-US" sz="4000" dirty="0"/>
              <a:t>It’s called “In Sheep’s Clothing” subtitle “How to identify and deal with manipulative personalities”. It is not a faith based book. It is written by a psychologist regarding what he’s learned through the patients in his practice. I was to the acceptance stage of grief before reading the book, but the truths I discovered in this information gave me emotional freedom which was a deeper level of healing.</a:t>
            </a:r>
          </a:p>
        </p:txBody>
      </p:sp>
    </p:spTree>
    <p:extLst>
      <p:ext uri="{BB962C8B-B14F-4D97-AF65-F5344CB8AC3E}">
        <p14:creationId xmlns:p14="http://schemas.microsoft.com/office/powerpoint/2010/main" val="581222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85000" lnSpcReduction="10000"/>
          </a:bodyPr>
          <a:lstStyle/>
          <a:p>
            <a:pPr algn="l">
              <a:lnSpc>
                <a:spcPct val="90000"/>
              </a:lnSpc>
            </a:pPr>
            <a:r>
              <a:rPr lang="en-US" altLang="en-US" sz="4000" dirty="0"/>
              <a:t>In April of 2021 our youngest daughter ghosted us. We had no idea why. She and her husband had only been married a few years and we didn’t know if maybe they needed some space to work through something. We can respect privacy as long as we know our daughter is okay. But in September of that year at a family wedding we were both attending it was clear that was not the case. </a:t>
            </a:r>
          </a:p>
        </p:txBody>
      </p:sp>
    </p:spTree>
    <p:extLst>
      <p:ext uri="{BB962C8B-B14F-4D97-AF65-F5344CB8AC3E}">
        <p14:creationId xmlns:p14="http://schemas.microsoft.com/office/powerpoint/2010/main" val="1972390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They would not come near us. After the reception they met us in the parking lot where she read a prepared statement off of her phone. In it she explained that she was going through “something”. </a:t>
            </a:r>
          </a:p>
        </p:txBody>
      </p:sp>
    </p:spTree>
    <p:extLst>
      <p:ext uri="{BB962C8B-B14F-4D97-AF65-F5344CB8AC3E}">
        <p14:creationId xmlns:p14="http://schemas.microsoft.com/office/powerpoint/2010/main" val="1862616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She was getting counseling. Until she gets her feet underneath her she would appreciate if we would respect her boundaries. And while we’re at it maybe we should get some counseling to figure out why none of our kids want to spend time with us (!!!).  My husband asked if we had hurt or offended her in some way that we are unaware of. </a:t>
            </a:r>
          </a:p>
        </p:txBody>
      </p:sp>
    </p:spTree>
    <p:extLst>
      <p:ext uri="{BB962C8B-B14F-4D97-AF65-F5344CB8AC3E}">
        <p14:creationId xmlns:p14="http://schemas.microsoft.com/office/powerpoint/2010/main" val="2291324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Was there anything we should apologize for? She kept things vague and gave no answer. I listened, but before she left I hugged her, kissed her, told her that I loved her, and let her know that whenever she is ready I am here. That was the last time I spoke to her.</a:t>
            </a:r>
          </a:p>
        </p:txBody>
      </p:sp>
    </p:spTree>
    <p:extLst>
      <p:ext uri="{BB962C8B-B14F-4D97-AF65-F5344CB8AC3E}">
        <p14:creationId xmlns:p14="http://schemas.microsoft.com/office/powerpoint/2010/main" val="3387046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We had moved our youngest son to Columbia during the pandemic that he may begin his pursuit of his doctorate MU. He was single, lived alone, because of the pandemic he worked remotely and all his classes were being taught online. He would call us five times a week, sometimes alternating, calling his dad one day and me the next. </a:t>
            </a:r>
          </a:p>
        </p:txBody>
      </p:sp>
    </p:spTree>
    <p:extLst>
      <p:ext uri="{BB962C8B-B14F-4D97-AF65-F5344CB8AC3E}">
        <p14:creationId xmlns:p14="http://schemas.microsoft.com/office/powerpoint/2010/main" val="37678751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We were always in touch……until he went camping </a:t>
            </a:r>
            <a:r>
              <a:rPr lang="en-US" altLang="en-US" sz="4000" dirty="0">
                <a:solidFill>
                  <a:srgbClr val="FFFF00"/>
                </a:solidFill>
              </a:rPr>
              <a:t>one time </a:t>
            </a:r>
            <a:r>
              <a:rPr lang="en-US" altLang="en-US" sz="4000" dirty="0"/>
              <a:t>with his sister and her husband. Ever since then he has cut us out of his life as well. He communicated that officially in January of 2022. No explanation other than he is too busy right now to entertain phone calls, texts, or visits from us. That was the last time we heard from him.</a:t>
            </a:r>
          </a:p>
        </p:txBody>
      </p:sp>
    </p:spTree>
    <p:extLst>
      <p:ext uri="{BB962C8B-B14F-4D97-AF65-F5344CB8AC3E}">
        <p14:creationId xmlns:p14="http://schemas.microsoft.com/office/powerpoint/2010/main" val="1740886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D5764198-13D4-DDFE-EF5F-F953687971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04"/>
            <a:ext cx="9144000" cy="4788760"/>
          </a:xfrm>
          <a:prstGeom prst="rect">
            <a:avLst/>
          </a:prstGeom>
        </p:spPr>
      </p:pic>
      <p:sp>
        <p:nvSpPr>
          <p:cNvPr id="2" name="TextBox 1">
            <a:extLst>
              <a:ext uri="{FF2B5EF4-FFF2-40B4-BE49-F238E27FC236}">
                <a16:creationId xmlns:a16="http://schemas.microsoft.com/office/drawing/2014/main" id="{E0DD9718-A4F8-10BF-9933-8F2AB873033F}"/>
              </a:ext>
            </a:extLst>
          </p:cNvPr>
          <p:cNvSpPr txBox="1"/>
          <p:nvPr/>
        </p:nvSpPr>
        <p:spPr>
          <a:xfrm>
            <a:off x="1095728" y="3816070"/>
            <a:ext cx="6952544" cy="707886"/>
          </a:xfrm>
          <a:prstGeom prst="rect">
            <a:avLst/>
          </a:prstGeom>
          <a:noFill/>
        </p:spPr>
        <p:txBody>
          <a:bodyPr wrap="none" rtlCol="0">
            <a:spAutoFit/>
          </a:bodyPr>
          <a:lstStyle/>
          <a:p>
            <a:pPr algn="l"/>
            <a:r>
              <a:rPr lang="en-US" dirty="0"/>
              <a:t>Class 10 a.m., June 2, 2024</a:t>
            </a:r>
          </a:p>
        </p:txBody>
      </p:sp>
    </p:spTree>
    <p:extLst>
      <p:ext uri="{BB962C8B-B14F-4D97-AF65-F5344CB8AC3E}">
        <p14:creationId xmlns:p14="http://schemas.microsoft.com/office/powerpoint/2010/main" val="3984937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altLang="en-US" sz="4000" dirty="0"/>
              <a:t>We have since learned of a movement or therapy technique which targets gen x and millennials with their message. Their message is spread through counselors and through the psychology departments of universities that are training counselors. They have four main objectives:</a:t>
            </a:r>
          </a:p>
        </p:txBody>
      </p:sp>
    </p:spTree>
    <p:extLst>
      <p:ext uri="{BB962C8B-B14F-4D97-AF65-F5344CB8AC3E}">
        <p14:creationId xmlns:p14="http://schemas.microsoft.com/office/powerpoint/2010/main" val="1850460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1) tell their patients/ clients/ students to cut off all communication with their parents and don’t tell them why. That’s called “reclaiming your power”</a:t>
            </a:r>
          </a:p>
          <a:p>
            <a:pPr algn="l">
              <a:lnSpc>
                <a:spcPct val="90000"/>
              </a:lnSpc>
            </a:pPr>
            <a:r>
              <a:rPr lang="en-US" altLang="en-US" sz="4000" dirty="0"/>
              <a:t>2) talk a lot about boundaries “I would appreciate it if you would respect my boundaries”</a:t>
            </a:r>
          </a:p>
        </p:txBody>
      </p:sp>
    </p:spTree>
    <p:extLst>
      <p:ext uri="{BB962C8B-B14F-4D97-AF65-F5344CB8AC3E}">
        <p14:creationId xmlns:p14="http://schemas.microsoft.com/office/powerpoint/2010/main" val="24004440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3) gas light your parents. Let them know you have a problem (without saying what it is) and insinuate that they have some responsibility for your problem.</a:t>
            </a:r>
          </a:p>
          <a:p>
            <a:pPr algn="l">
              <a:lnSpc>
                <a:spcPct val="90000"/>
              </a:lnSpc>
            </a:pPr>
            <a:r>
              <a:rPr lang="en-US" altLang="en-US" sz="4000" dirty="0"/>
              <a:t>4) convince these young people that they are victims and they need to share their story with others as part of their healing.</a:t>
            </a:r>
          </a:p>
          <a:p>
            <a:pPr algn="l">
              <a:lnSpc>
                <a:spcPct val="90000"/>
              </a:lnSpc>
            </a:pPr>
            <a:endParaRPr lang="en-US" altLang="en-US" sz="4000" dirty="0"/>
          </a:p>
        </p:txBody>
      </p:sp>
    </p:spTree>
    <p:extLst>
      <p:ext uri="{BB962C8B-B14F-4D97-AF65-F5344CB8AC3E}">
        <p14:creationId xmlns:p14="http://schemas.microsoft.com/office/powerpoint/2010/main" val="27370690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dirty="0"/>
              <a:t>Our daughter and son-in-law have spoken to folks in our family and church. Although we have no idea what is being said, some of those people have cut us out of their lives as well. Since then we have met over two dozen lovely believing families whose adult children are doing the same identical thing to them. Some  of them go to counseling. Some of them are counselors.</a:t>
            </a:r>
          </a:p>
        </p:txBody>
      </p:sp>
    </p:spTree>
    <p:extLst>
      <p:ext uri="{BB962C8B-B14F-4D97-AF65-F5344CB8AC3E}">
        <p14:creationId xmlns:p14="http://schemas.microsoft.com/office/powerpoint/2010/main" val="2199151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Three of our four children no longer have contact with us but I have joy and I have peace because I know a few things:</a:t>
            </a:r>
          </a:p>
          <a:p>
            <a:pPr algn="l">
              <a:lnSpc>
                <a:spcPct val="90000"/>
              </a:lnSpc>
            </a:pPr>
            <a:r>
              <a:rPr lang="en-US" altLang="en-US" sz="4000" dirty="0"/>
              <a:t>1) I know that I am imperfect. I make mistakes and will probably continue to as it’s part of the human condition, however</a:t>
            </a:r>
          </a:p>
          <a:p>
            <a:pPr algn="l">
              <a:lnSpc>
                <a:spcPct val="90000"/>
              </a:lnSpc>
            </a:pPr>
            <a:endParaRPr lang="en-US" altLang="en-US" sz="4000" dirty="0"/>
          </a:p>
        </p:txBody>
      </p:sp>
    </p:spTree>
    <p:extLst>
      <p:ext uri="{BB962C8B-B14F-4D97-AF65-F5344CB8AC3E}">
        <p14:creationId xmlns:p14="http://schemas.microsoft.com/office/powerpoint/2010/main" val="2676441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2) I know that when it came to parenting I did my very best and our children were given a firm foundation from which to launch</a:t>
            </a:r>
          </a:p>
          <a:p>
            <a:pPr algn="l">
              <a:lnSpc>
                <a:spcPct val="90000"/>
              </a:lnSpc>
            </a:pPr>
            <a:r>
              <a:rPr lang="en-US" altLang="en-US" sz="4000" dirty="0"/>
              <a:t>3) I know that our children are adults and responsible for the consequences of their own choices</a:t>
            </a:r>
          </a:p>
          <a:p>
            <a:pPr algn="l">
              <a:lnSpc>
                <a:spcPct val="90000"/>
              </a:lnSpc>
            </a:pPr>
            <a:endParaRPr lang="en-US" altLang="en-US" sz="4000" dirty="0"/>
          </a:p>
        </p:txBody>
      </p:sp>
    </p:spTree>
    <p:extLst>
      <p:ext uri="{BB962C8B-B14F-4D97-AF65-F5344CB8AC3E}">
        <p14:creationId xmlns:p14="http://schemas.microsoft.com/office/powerpoint/2010/main" val="350448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My husband and I are at a season of life where we don’t have time to waste feeling sorry for ourselves or chasing after relationships with people who have communicated clearly that they don’t currently want us in their lives. Although this is not how we pictured our story turning out, </a:t>
            </a:r>
          </a:p>
        </p:txBody>
      </p:sp>
    </p:spTree>
    <p:extLst>
      <p:ext uri="{BB962C8B-B14F-4D97-AF65-F5344CB8AC3E}">
        <p14:creationId xmlns:p14="http://schemas.microsoft.com/office/powerpoint/2010/main" val="17225220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God continues to redeem our story by continuing to bring people of all ages into our lives who want, need, and will accept our love. Our definition of family has changed, but that’s ok because God keeps extending our “family” to include those we might not have known otherwise. It’s not what we pictured, but it’s beautiful.</a:t>
            </a:r>
          </a:p>
        </p:txBody>
      </p:sp>
    </p:spTree>
    <p:extLst>
      <p:ext uri="{BB962C8B-B14F-4D97-AF65-F5344CB8AC3E}">
        <p14:creationId xmlns:p14="http://schemas.microsoft.com/office/powerpoint/2010/main" val="1240901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I continue to pray for our children and hope that one day they will turn back to the Father, but whatever they choose we are going to be fine because we’re moving forward with the one who loves us more than any other.</a:t>
            </a:r>
          </a:p>
        </p:txBody>
      </p:sp>
    </p:spTree>
    <p:extLst>
      <p:ext uri="{BB962C8B-B14F-4D97-AF65-F5344CB8AC3E}">
        <p14:creationId xmlns:p14="http://schemas.microsoft.com/office/powerpoint/2010/main" val="4919860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5395779" cy="4648200"/>
          </a:xfrm>
        </p:spPr>
        <p:txBody>
          <a:bodyPr>
            <a:normAutofit fontScale="92500"/>
          </a:bodyPr>
          <a:lstStyle/>
          <a:p>
            <a:pPr algn="l">
              <a:lnSpc>
                <a:spcPct val="90000"/>
              </a:lnSpc>
            </a:pPr>
            <a:r>
              <a:rPr lang="en-US" altLang="en-US" sz="4000" dirty="0"/>
              <a:t>"Going No Contact". It's literally a scripted plan that they follow. It starts when they judge us as not just humans with whom they disagree, but "evil" because we don't see things their way. </a:t>
            </a:r>
          </a:p>
          <a:p>
            <a:pPr algn="l">
              <a:lnSpc>
                <a:spcPct val="90000"/>
              </a:lnSpc>
            </a:pPr>
            <a:endParaRPr lang="en-US" altLang="en-US" sz="4000" dirty="0"/>
          </a:p>
        </p:txBody>
      </p:sp>
      <p:pic>
        <p:nvPicPr>
          <p:cNvPr id="9218" name="Picture 2" descr="no contact with parents | cutting off contact with parents | when should you go no contact with your parents">
            <a:extLst>
              <a:ext uri="{FF2B5EF4-FFF2-40B4-BE49-F238E27FC236}">
                <a16:creationId xmlns:a16="http://schemas.microsoft.com/office/drawing/2014/main" id="{B880F109-06EB-EB15-DAA8-96D9D1D61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579" y="4211"/>
            <a:ext cx="34305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666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A41CDAFB-AF8B-B251-6F03-BA4DB96A2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035" y="0"/>
            <a:ext cx="6109929" cy="5143500"/>
          </a:xfrm>
          <a:prstGeom prst="rect">
            <a:avLst/>
          </a:prstGeom>
        </p:spPr>
      </p:pic>
    </p:spTree>
    <p:extLst>
      <p:ext uri="{BB962C8B-B14F-4D97-AF65-F5344CB8AC3E}">
        <p14:creationId xmlns:p14="http://schemas.microsoft.com/office/powerpoint/2010/main" val="747212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Thanks to the self-esteem movement, any time they were uncomfortable for a moment equals abuse. Anytime they are not happy, they have been wronged, and the person who dared to 'make' them feel bad is a Narcissist. </a:t>
            </a:r>
          </a:p>
        </p:txBody>
      </p:sp>
    </p:spTree>
    <p:extLst>
      <p:ext uri="{BB962C8B-B14F-4D97-AF65-F5344CB8AC3E}">
        <p14:creationId xmlns:p14="http://schemas.microsoft.com/office/powerpoint/2010/main" val="4031568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After justifying to themselves that they are RIGHT and their parents are EVIL NARCISSISTS, they begin plans to "Go No Contact". </a:t>
            </a:r>
          </a:p>
        </p:txBody>
      </p:sp>
    </p:spTree>
    <p:extLst>
      <p:ext uri="{BB962C8B-B14F-4D97-AF65-F5344CB8AC3E}">
        <p14:creationId xmlns:p14="http://schemas.microsoft.com/office/powerpoint/2010/main" val="2814823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Estrangement is the last resort action to protect your well-being. If a resolution is not possible, severing the relationship may be the only choice you have.</a:t>
            </a:r>
          </a:p>
          <a:p>
            <a:pPr algn="l">
              <a:lnSpc>
                <a:spcPct val="90000"/>
              </a:lnSpc>
            </a:pPr>
            <a:r>
              <a:rPr lang="en-US" altLang="en-US" sz="4000" dirty="0"/>
              <a:t>Have you exhausted support groups, counseling, and everything else?</a:t>
            </a:r>
          </a:p>
          <a:p>
            <a:pPr algn="l">
              <a:lnSpc>
                <a:spcPct val="90000"/>
              </a:lnSpc>
            </a:pPr>
            <a:endParaRPr lang="en-US" altLang="en-US" sz="4000" dirty="0"/>
          </a:p>
        </p:txBody>
      </p:sp>
    </p:spTree>
    <p:extLst>
      <p:ext uri="{BB962C8B-B14F-4D97-AF65-F5344CB8AC3E}">
        <p14:creationId xmlns:p14="http://schemas.microsoft.com/office/powerpoint/2010/main" val="3489361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8194" name="Picture 2" descr="no contact with parents | cutting off contact with parents | when should you go no contact with your parents">
            <a:extLst>
              <a:ext uri="{FF2B5EF4-FFF2-40B4-BE49-F238E27FC236}">
                <a16:creationId xmlns:a16="http://schemas.microsoft.com/office/drawing/2014/main" id="{8B6D6911-3271-70F7-826B-64D649D94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49471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64C795-1BA5-4D15-4484-9D7FD4AFD55B}"/>
              </a:ext>
            </a:extLst>
          </p:cNvPr>
          <p:cNvSpPr txBox="1"/>
          <p:nvPr/>
        </p:nvSpPr>
        <p:spPr>
          <a:xfrm>
            <a:off x="4045394" y="209550"/>
            <a:ext cx="4803431" cy="2554545"/>
          </a:xfrm>
          <a:prstGeom prst="rect">
            <a:avLst/>
          </a:prstGeom>
          <a:noFill/>
        </p:spPr>
        <p:txBody>
          <a:bodyPr wrap="none" rtlCol="0">
            <a:spAutoFit/>
          </a:bodyPr>
          <a:lstStyle/>
          <a:p>
            <a:pPr algn="l"/>
            <a:r>
              <a:rPr lang="en-US" b="1" i="0" dirty="0">
                <a:solidFill>
                  <a:srgbClr val="222222"/>
                </a:solidFill>
                <a:effectLst/>
                <a:highlight>
                  <a:srgbClr val="FFFFFF"/>
                </a:highlight>
                <a:latin typeface="PT Serif" panose="020A0603040505020204" pitchFamily="18" charset="0"/>
              </a:rPr>
              <a:t>11 Steps for Going</a:t>
            </a:r>
          </a:p>
          <a:p>
            <a:pPr algn="l"/>
            <a:r>
              <a:rPr lang="en-US" b="1" i="0" dirty="0">
                <a:solidFill>
                  <a:srgbClr val="222222"/>
                </a:solidFill>
                <a:effectLst/>
                <a:highlight>
                  <a:srgbClr val="FFFFFF"/>
                </a:highlight>
                <a:latin typeface="PT Serif" panose="020A0603040505020204" pitchFamily="18" charset="0"/>
              </a:rPr>
              <a:t> No Contact with </a:t>
            </a:r>
          </a:p>
          <a:p>
            <a:pPr algn="l"/>
            <a:r>
              <a:rPr lang="en-US" b="1" i="0" dirty="0">
                <a:solidFill>
                  <a:srgbClr val="222222"/>
                </a:solidFill>
                <a:effectLst/>
                <a:highlight>
                  <a:srgbClr val="FFFFFF"/>
                </a:highlight>
                <a:latin typeface="PT Serif" panose="020A0603040505020204" pitchFamily="18" charset="0"/>
              </a:rPr>
              <a:t>Your Toxic Parents</a:t>
            </a:r>
          </a:p>
          <a:p>
            <a:pPr algn="l"/>
            <a:endParaRPr lang="en-US" dirty="0"/>
          </a:p>
        </p:txBody>
      </p:sp>
    </p:spTree>
    <p:extLst>
      <p:ext uri="{BB962C8B-B14F-4D97-AF65-F5344CB8AC3E}">
        <p14:creationId xmlns:p14="http://schemas.microsoft.com/office/powerpoint/2010/main" val="29565626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tabLst>
                <a:tab pos="3830638" algn="l"/>
              </a:tabLst>
            </a:pPr>
            <a:r>
              <a:rPr lang="en-US" altLang="en-US" sz="4000" dirty="0"/>
              <a:t>Contributing factors </a:t>
            </a:r>
            <a:r>
              <a:rPr lang="en-US" altLang="en-US" sz="4000" u="sng" dirty="0">
                <a:solidFill>
                  <a:srgbClr val="FFFF00"/>
                </a:solidFill>
              </a:rPr>
              <a:t>in the believing world</a:t>
            </a:r>
          </a:p>
          <a:p>
            <a:pPr marL="288925" indent="-288925" algn="l">
              <a:lnSpc>
                <a:spcPct val="90000"/>
              </a:lnSpc>
              <a:buFont typeface="Arial" panose="020B0604020202020204" pitchFamily="34" charset="0"/>
              <a:buChar char="•"/>
            </a:pPr>
            <a:r>
              <a:rPr lang="en-US" altLang="en-US" sz="4000" dirty="0"/>
              <a:t>Escapist theology that says, “We’re going to be out of here any minute!”</a:t>
            </a:r>
          </a:p>
          <a:p>
            <a:pPr marL="288925" indent="-288925" algn="l">
              <a:lnSpc>
                <a:spcPct val="90000"/>
              </a:lnSpc>
              <a:buFont typeface="Arial" panose="020B0604020202020204" pitchFamily="34" charset="0"/>
              <a:buChar char="•"/>
            </a:pPr>
            <a:r>
              <a:rPr lang="en-US" altLang="en-US" sz="4000" dirty="0"/>
              <a:t>Excessive individualism &gt; community and accountability</a:t>
            </a:r>
          </a:p>
        </p:txBody>
      </p:sp>
    </p:spTree>
    <p:extLst>
      <p:ext uri="{BB962C8B-B14F-4D97-AF65-F5344CB8AC3E}">
        <p14:creationId xmlns:p14="http://schemas.microsoft.com/office/powerpoint/2010/main" val="6075153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B0CC5018-63A5-2FE5-BFCE-30DD580C4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7318984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endParaRPr lang="en-US" sz="4000" dirty="0"/>
          </a:p>
          <a:p>
            <a:pPr algn="l"/>
            <a:endParaRPr lang="en-US" sz="4000" dirty="0"/>
          </a:p>
        </p:txBody>
      </p:sp>
      <p:pic>
        <p:nvPicPr>
          <p:cNvPr id="3" name="Picture 2">
            <a:extLst>
              <a:ext uri="{FF2B5EF4-FFF2-40B4-BE49-F238E27FC236}">
                <a16:creationId xmlns:a16="http://schemas.microsoft.com/office/drawing/2014/main" id="{256158AB-720F-0395-98BB-30EBE20BD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16E8F5B7-B410-0D33-209D-6B5E83176E14}"/>
              </a:ext>
            </a:extLst>
          </p:cNvPr>
          <p:cNvSpPr txBox="1"/>
          <p:nvPr/>
        </p:nvSpPr>
        <p:spPr>
          <a:xfrm>
            <a:off x="381000" y="209550"/>
            <a:ext cx="9027975" cy="3785652"/>
          </a:xfrm>
          <a:prstGeom prst="rect">
            <a:avLst/>
          </a:prstGeom>
          <a:noFill/>
        </p:spPr>
        <p:txBody>
          <a:bodyPr wrap="square" rtlCol="0">
            <a:spAutoFit/>
          </a:bodyPr>
          <a:lstStyle/>
          <a:p>
            <a:pPr algn="l"/>
            <a:r>
              <a:rPr lang="en-US" u="sng" dirty="0">
                <a:solidFill>
                  <a:srgbClr val="FFFF66"/>
                </a:solidFill>
                <a:latin typeface="+mn-lt"/>
                <a:cs typeface="+mn-cs"/>
              </a:rPr>
              <a:t>G-d of Avraham, </a:t>
            </a:r>
            <a:r>
              <a:rPr lang="en-US" u="sng" dirty="0" err="1">
                <a:solidFill>
                  <a:srgbClr val="FFFF66"/>
                </a:solidFill>
                <a:latin typeface="+mn-lt"/>
                <a:cs typeface="+mn-cs"/>
              </a:rPr>
              <a:t>Yitskhak</a:t>
            </a:r>
            <a:r>
              <a:rPr lang="en-US" u="sng" dirty="0">
                <a:solidFill>
                  <a:srgbClr val="FFFF66"/>
                </a:solidFill>
                <a:latin typeface="+mn-lt"/>
                <a:cs typeface="+mn-cs"/>
              </a:rPr>
              <a:t>, Yaakov </a:t>
            </a:r>
          </a:p>
          <a:p>
            <a:pPr algn="l"/>
            <a:r>
              <a:rPr lang="en-US" u="sng" dirty="0">
                <a:solidFill>
                  <a:srgbClr val="FFFF66"/>
                </a:solidFill>
                <a:latin typeface="+mn-lt"/>
                <a:cs typeface="+mn-cs"/>
              </a:rPr>
              <a:t>and the Errant Part 2</a:t>
            </a:r>
          </a:p>
          <a:p>
            <a:pPr marL="461963" indent="-461963" algn="l">
              <a:buFont typeface="+mj-lt"/>
              <a:buAutoNum type="arabicPeriod"/>
            </a:pPr>
            <a:r>
              <a:rPr lang="en-US" dirty="0"/>
              <a:t>The model</a:t>
            </a:r>
          </a:p>
          <a:p>
            <a:pPr marL="461963" indent="-461963" algn="l">
              <a:buFont typeface="+mj-lt"/>
              <a:buAutoNum type="arabicPeriod"/>
            </a:pPr>
            <a:r>
              <a:rPr lang="en-US" dirty="0"/>
              <a:t>The errant ones misdirected</a:t>
            </a:r>
          </a:p>
          <a:p>
            <a:pPr marL="461963" indent="-461963" algn="l">
              <a:buFont typeface="+mj-lt"/>
              <a:buAutoNum type="arabicPeriod"/>
            </a:pPr>
            <a:r>
              <a:rPr lang="en-US" dirty="0"/>
              <a:t>The resources for </a:t>
            </a:r>
            <a:r>
              <a:rPr lang="en-US" u="sng" dirty="0">
                <a:solidFill>
                  <a:srgbClr val="FFFF66"/>
                </a:solidFill>
                <a:latin typeface="+mn-lt"/>
                <a:cs typeface="+mn-cs"/>
              </a:rPr>
              <a:t>mitigation</a:t>
            </a:r>
          </a:p>
          <a:p>
            <a:endParaRPr lang="en-US" dirty="0"/>
          </a:p>
        </p:txBody>
      </p:sp>
    </p:spTree>
    <p:extLst>
      <p:ext uri="{BB962C8B-B14F-4D97-AF65-F5344CB8AC3E}">
        <p14:creationId xmlns:p14="http://schemas.microsoft.com/office/powerpoint/2010/main" val="1143236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3124200" cy="4800600"/>
          </a:xfrm>
        </p:spPr>
        <p:txBody>
          <a:bodyPr>
            <a:normAutofit/>
          </a:bodyPr>
          <a:lstStyle/>
          <a:p>
            <a:pPr algn="l">
              <a:lnSpc>
                <a:spcPct val="90000"/>
              </a:lnSpc>
            </a:pPr>
            <a:r>
              <a:rPr lang="en-US" altLang="en-US" sz="4000"/>
              <a:t>How to Build Trust and Reconcile With Estranged Adult Children</a:t>
            </a:r>
            <a:endParaRPr lang="en-US" altLang="en-US" sz="4000" dirty="0"/>
          </a:p>
        </p:txBody>
      </p:sp>
      <p:pic>
        <p:nvPicPr>
          <p:cNvPr id="4" name="Picture 3">
            <a:extLst>
              <a:ext uri="{FF2B5EF4-FFF2-40B4-BE49-F238E27FC236}">
                <a16:creationId xmlns:a16="http://schemas.microsoft.com/office/drawing/2014/main" id="{976497DB-7737-2003-2985-D75482D98181}"/>
              </a:ext>
            </a:extLst>
          </p:cNvPr>
          <p:cNvPicPr>
            <a:picLocks noChangeAspect="1"/>
          </p:cNvPicPr>
          <p:nvPr/>
        </p:nvPicPr>
        <p:blipFill rotWithShape="1">
          <a:blip r:embed="rId3"/>
          <a:srcRect l="21568" r="3921"/>
          <a:stretch/>
        </p:blipFill>
        <p:spPr>
          <a:xfrm>
            <a:off x="3352800" y="0"/>
            <a:ext cx="5791200" cy="5177789"/>
          </a:xfrm>
          <a:prstGeom prst="rect">
            <a:avLst/>
          </a:prstGeom>
        </p:spPr>
      </p:pic>
    </p:spTree>
    <p:extLst>
      <p:ext uri="{BB962C8B-B14F-4D97-AF65-F5344CB8AC3E}">
        <p14:creationId xmlns:p14="http://schemas.microsoft.com/office/powerpoint/2010/main" val="34993747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marL="461963" indent="-461963" algn="l">
              <a:lnSpc>
                <a:spcPct val="90000"/>
              </a:lnSpc>
              <a:buAutoNum type="arabicPeriod"/>
            </a:pPr>
            <a:r>
              <a:rPr lang="en-US" altLang="en-US" sz="4000" dirty="0"/>
              <a:t>Initiate Change</a:t>
            </a:r>
          </a:p>
          <a:p>
            <a:pPr marL="461963" indent="-461963" algn="l">
              <a:lnSpc>
                <a:spcPct val="90000"/>
              </a:lnSpc>
              <a:buAutoNum type="arabicPeriod"/>
            </a:pPr>
            <a:r>
              <a:rPr lang="en-US" altLang="en-US" sz="4000" dirty="0"/>
              <a:t>Walk in Humility</a:t>
            </a:r>
          </a:p>
          <a:p>
            <a:pPr marL="461963" indent="-461963" algn="l">
              <a:lnSpc>
                <a:spcPct val="90000"/>
              </a:lnSpc>
              <a:buAutoNum type="arabicPeriod"/>
            </a:pPr>
            <a:r>
              <a:rPr lang="en-US" altLang="en-US" sz="4000" dirty="0"/>
              <a:t>Find Common Ground</a:t>
            </a:r>
          </a:p>
          <a:p>
            <a:pPr marL="461963" indent="-461963" algn="l">
              <a:lnSpc>
                <a:spcPct val="90000"/>
              </a:lnSpc>
              <a:buAutoNum type="arabicPeriod"/>
            </a:pPr>
            <a:r>
              <a:rPr lang="en-US" altLang="en-US" sz="4000" dirty="0"/>
              <a:t>Choose Affirmation</a:t>
            </a:r>
          </a:p>
          <a:p>
            <a:pPr marL="461963" indent="-461963" algn="l">
              <a:lnSpc>
                <a:spcPct val="90000"/>
              </a:lnSpc>
              <a:buAutoNum type="arabicPeriod"/>
            </a:pPr>
            <a:r>
              <a:rPr lang="en-US" altLang="en-US" sz="4000" dirty="0"/>
              <a:t>Let Go of Control</a:t>
            </a:r>
          </a:p>
          <a:p>
            <a:pPr marL="461963" indent="-461963" algn="l">
              <a:lnSpc>
                <a:spcPct val="90000"/>
              </a:lnSpc>
              <a:buAutoNum type="arabicPeriod"/>
            </a:pPr>
            <a:r>
              <a:rPr lang="en-US" altLang="en-US" sz="4000" dirty="0"/>
              <a:t>Take the Time Needed</a:t>
            </a:r>
          </a:p>
        </p:txBody>
      </p:sp>
    </p:spTree>
    <p:extLst>
      <p:ext uri="{BB962C8B-B14F-4D97-AF65-F5344CB8AC3E}">
        <p14:creationId xmlns:p14="http://schemas.microsoft.com/office/powerpoint/2010/main" val="38078549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2050" name="Picture 2">
            <a:extLst>
              <a:ext uri="{FF2B5EF4-FFF2-40B4-BE49-F238E27FC236}">
                <a16:creationId xmlns:a16="http://schemas.microsoft.com/office/drawing/2014/main" id="{995B2EFC-EC01-BC97-1CBC-BF11D712E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0"/>
            <a:ext cx="61817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772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017C8C69-B928-D182-55AB-AF89EC5FD2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435" y="0"/>
            <a:ext cx="6145129" cy="5143500"/>
          </a:xfrm>
          <a:prstGeom prst="rect">
            <a:avLst/>
          </a:prstGeom>
        </p:spPr>
      </p:pic>
    </p:spTree>
    <p:extLst>
      <p:ext uri="{BB962C8B-B14F-4D97-AF65-F5344CB8AC3E}">
        <p14:creationId xmlns:p14="http://schemas.microsoft.com/office/powerpoint/2010/main" val="24291922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Josh Coleman, PhD, is author of the books, </a:t>
            </a:r>
            <a:r>
              <a:rPr lang="en-US" altLang="en-US" sz="4000" i="1" dirty="0"/>
              <a:t>Rules of Estrangement </a:t>
            </a:r>
            <a:r>
              <a:rPr lang="en-US" altLang="en-US" sz="4000" dirty="0"/>
              <a:t>and </a:t>
            </a:r>
            <a:r>
              <a:rPr lang="en-US" altLang="en-US" sz="4000" i="1" dirty="0"/>
              <a:t>When Parents Hurt</a:t>
            </a:r>
            <a:r>
              <a:rPr lang="en-US" altLang="en-US" sz="4000" dirty="0"/>
              <a:t>, call this a phenomenon “a modern-day epidemic and a modern-day tragedy.”</a:t>
            </a:r>
          </a:p>
        </p:txBody>
      </p:sp>
    </p:spTree>
    <p:extLst>
      <p:ext uri="{BB962C8B-B14F-4D97-AF65-F5344CB8AC3E}">
        <p14:creationId xmlns:p14="http://schemas.microsoft.com/office/powerpoint/2010/main" val="3534150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Coleman recommends seeking the “kernel of truth” in your adult child’s complaints, even if they seem outrageous. “You might say, ‘I haven’t thought about myself in that way, but maybe there were narcissistic things I did. Is there a particular memory that gave you that feeling?’ That shows you’re receptive to their concerns.”</a:t>
            </a:r>
          </a:p>
        </p:txBody>
      </p:sp>
    </p:spTree>
    <p:extLst>
      <p:ext uri="{BB962C8B-B14F-4D97-AF65-F5344CB8AC3E}">
        <p14:creationId xmlns:p14="http://schemas.microsoft.com/office/powerpoint/2010/main" val="41119382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Communicate empathetically and with willingness to take responsibility for any mistakes you might have made. “If you don’t understand why your child distanced, tell the child you don’t understand but you want to, that it’s clear you have blind spots.”</a:t>
            </a:r>
          </a:p>
        </p:txBody>
      </p:sp>
    </p:spTree>
    <p:extLst>
      <p:ext uri="{BB962C8B-B14F-4D97-AF65-F5344CB8AC3E}">
        <p14:creationId xmlns:p14="http://schemas.microsoft.com/office/powerpoint/2010/main" val="19924826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In your letter, you can express willingness to go into family therapy together, even to meet his/her therapist. And if you’re sitting with the therapist, it’s better to listen than to challenge your child’s memories or perceptions.</a:t>
            </a:r>
          </a:p>
          <a:p>
            <a:pPr algn="l">
              <a:lnSpc>
                <a:spcPct val="90000"/>
              </a:lnSpc>
            </a:pPr>
            <a:r>
              <a:rPr lang="en-US" altLang="en-US" sz="4000" u="sng" dirty="0">
                <a:solidFill>
                  <a:srgbClr val="FFFF00"/>
                </a:solidFill>
              </a:rPr>
              <a:t>When it comes to relationships, perception = reality.</a:t>
            </a:r>
          </a:p>
        </p:txBody>
      </p:sp>
    </p:spTree>
    <p:extLst>
      <p:ext uri="{BB962C8B-B14F-4D97-AF65-F5344CB8AC3E}">
        <p14:creationId xmlns:p14="http://schemas.microsoft.com/office/powerpoint/2010/main" val="27351173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sz="4000" b="0" dirty="0">
                <a:effectLst/>
              </a:rPr>
              <a:t>Experience has taught me that when it comes to family life, nothing is simple or formulaic. Children who remain close to their parents didn't all grow up on Sunnybrook Farm. </a:t>
            </a:r>
            <a:endParaRPr lang="en-US" altLang="en-US" sz="4800" dirty="0"/>
          </a:p>
        </p:txBody>
      </p:sp>
    </p:spTree>
    <p:extLst>
      <p:ext uri="{BB962C8B-B14F-4D97-AF65-F5344CB8AC3E}">
        <p14:creationId xmlns:p14="http://schemas.microsoft.com/office/powerpoint/2010/main" val="26653840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sz="4000" b="0" dirty="0">
                <a:effectLst/>
              </a:rPr>
              <a:t>And those who distance themselves or choose to have zero contact haven't all done so because their parents failed them in some significant way. </a:t>
            </a:r>
            <a:endParaRPr lang="en-US" altLang="en-US" sz="4800" dirty="0"/>
          </a:p>
        </p:txBody>
      </p:sp>
    </p:spTree>
    <p:extLst>
      <p:ext uri="{BB962C8B-B14F-4D97-AF65-F5344CB8AC3E}">
        <p14:creationId xmlns:p14="http://schemas.microsoft.com/office/powerpoint/2010/main" val="2036675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sz="4000" b="0" dirty="0">
                <a:effectLst/>
              </a:rPr>
              <a:t>(Though, of course, some have.) Many fine parents have children who pull away -- sometimes for reasons the parents cannot figure out.</a:t>
            </a:r>
            <a:br>
              <a:rPr lang="en-US" sz="4000" dirty="0"/>
            </a:br>
            <a:r>
              <a:rPr lang="en-US" sz="4000" b="0" dirty="0">
                <a:effectLst/>
              </a:rPr>
              <a:t>If your grown child has pulled away, ask yourself this: Is there an unresolved issue that needs to be addressed? </a:t>
            </a:r>
            <a:endParaRPr lang="en-US" altLang="en-US" sz="4800" dirty="0"/>
          </a:p>
        </p:txBody>
      </p:sp>
    </p:spTree>
    <p:extLst>
      <p:ext uri="{BB962C8B-B14F-4D97-AF65-F5344CB8AC3E}">
        <p14:creationId xmlns:p14="http://schemas.microsoft.com/office/powerpoint/2010/main" val="2208729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sz="4000" b="0" dirty="0">
                <a:effectLst/>
              </a:rPr>
              <a:t>Is there something I might do to make that resolution possible? Is there something I need to apologize for or forgive? Difficult as it is, I've seen many parents remain openhearted to their estranged children, reaching out, inviting contact, expressing their love, with no expectation or insistence that it be reciprocated.</a:t>
            </a:r>
            <a:endParaRPr lang="en-US" altLang="en-US" sz="4800" dirty="0"/>
          </a:p>
        </p:txBody>
      </p:sp>
    </p:spTree>
    <p:extLst>
      <p:ext uri="{BB962C8B-B14F-4D97-AF65-F5344CB8AC3E}">
        <p14:creationId xmlns:p14="http://schemas.microsoft.com/office/powerpoint/2010/main" val="8536701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2819400" cy="4648200"/>
          </a:xfrm>
        </p:spPr>
        <p:txBody>
          <a:bodyPr/>
          <a:lstStyle/>
          <a:p>
            <a:pPr algn="l">
              <a:lnSpc>
                <a:spcPct val="90000"/>
              </a:lnSpc>
            </a:pPr>
            <a:r>
              <a:rPr lang="en-US" sz="4000" dirty="0"/>
              <a:t>Mike and Becky McNamee, founders of Bold Destiny.</a:t>
            </a:r>
            <a:endParaRPr lang="en-US" altLang="en-US" sz="6600" dirty="0"/>
          </a:p>
        </p:txBody>
      </p:sp>
      <p:pic>
        <p:nvPicPr>
          <p:cNvPr id="1026" name="Picture 2">
            <a:extLst>
              <a:ext uri="{FF2B5EF4-FFF2-40B4-BE49-F238E27FC236}">
                <a16:creationId xmlns:a16="http://schemas.microsoft.com/office/drawing/2014/main" id="{B613C607-EBC8-A608-849F-E6E196B908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29" r="7404"/>
          <a:stretch/>
        </p:blipFill>
        <p:spPr bwMode="auto">
          <a:xfrm>
            <a:off x="3200400" y="0"/>
            <a:ext cx="59436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664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F87FD9EA-DFD2-0FF7-3763-A96AE0D70A25}"/>
              </a:ext>
            </a:extLst>
          </p:cNvPr>
          <p:cNvPicPr>
            <a:picLocks noChangeAspect="1"/>
          </p:cNvPicPr>
          <p:nvPr/>
        </p:nvPicPr>
        <p:blipFill>
          <a:blip r:embed="rId3"/>
          <a:stretch>
            <a:fillRect/>
          </a:stretch>
        </p:blipFill>
        <p:spPr>
          <a:xfrm>
            <a:off x="392358" y="0"/>
            <a:ext cx="8359283" cy="5143500"/>
          </a:xfrm>
          <a:prstGeom prst="rect">
            <a:avLst/>
          </a:prstGeom>
        </p:spPr>
      </p:pic>
    </p:spTree>
    <p:extLst>
      <p:ext uri="{BB962C8B-B14F-4D97-AF65-F5344CB8AC3E}">
        <p14:creationId xmlns:p14="http://schemas.microsoft.com/office/powerpoint/2010/main" val="19321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A76EEDC6-D118-F608-6B7D-777C604D4E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0210" y="0"/>
            <a:ext cx="6063580" cy="5143500"/>
          </a:xfrm>
          <a:prstGeom prst="rect">
            <a:avLst/>
          </a:prstGeom>
        </p:spPr>
      </p:pic>
    </p:spTree>
    <p:extLst>
      <p:ext uri="{BB962C8B-B14F-4D97-AF65-F5344CB8AC3E}">
        <p14:creationId xmlns:p14="http://schemas.microsoft.com/office/powerpoint/2010/main" val="38555139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LEGACY OF FAITH  is an uplifting, one-of-a-kind </a:t>
            </a:r>
            <a:r>
              <a:rPr lang="en-US" altLang="en-US" sz="4000" u="sng" dirty="0">
                <a:solidFill>
                  <a:srgbClr val="FFFF00"/>
                </a:solidFill>
              </a:rPr>
              <a:t>retreat for Grandparent Couples </a:t>
            </a:r>
            <a:r>
              <a:rPr lang="en-US" altLang="en-US" sz="4000" dirty="0"/>
              <a:t>desiring generational impact and a spiritual heritage that outlives them.</a:t>
            </a:r>
          </a:p>
          <a:p>
            <a:pPr algn="l">
              <a:lnSpc>
                <a:spcPct val="90000"/>
              </a:lnSpc>
            </a:pPr>
            <a:r>
              <a:rPr lang="en-US" altLang="en-US" sz="4000" dirty="0"/>
              <a:t>These retreats are being held at the beautiful Glen Eyrie Conference Center in Colorado Springs.</a:t>
            </a:r>
          </a:p>
          <a:p>
            <a:pPr algn="l">
              <a:lnSpc>
                <a:spcPct val="90000"/>
              </a:lnSpc>
            </a:pPr>
            <a:r>
              <a:rPr lang="en-US" altLang="en-US" sz="3600" dirty="0"/>
              <a:t>https://bolddestiny.com/</a:t>
            </a:r>
          </a:p>
          <a:p>
            <a:pPr algn="l">
              <a:lnSpc>
                <a:spcPct val="90000"/>
              </a:lnSpc>
            </a:pPr>
            <a:endParaRPr lang="en-US" altLang="en-US" sz="4000" dirty="0"/>
          </a:p>
        </p:txBody>
      </p:sp>
    </p:spTree>
    <p:extLst>
      <p:ext uri="{BB962C8B-B14F-4D97-AF65-F5344CB8AC3E}">
        <p14:creationId xmlns:p14="http://schemas.microsoft.com/office/powerpoint/2010/main" val="28953464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altLang="en-US" sz="4000" dirty="0"/>
              <a:t>We will address potential threats and barriers to building your Legacy of Faith, such as…prodigal children/grandchildren, resistance to God, long-distance grandparenting, complex family dynamics, past regrets, and cross-generational communication.</a:t>
            </a:r>
          </a:p>
        </p:txBody>
      </p:sp>
    </p:spTree>
    <p:extLst>
      <p:ext uri="{BB962C8B-B14F-4D97-AF65-F5344CB8AC3E}">
        <p14:creationId xmlns:p14="http://schemas.microsoft.com/office/powerpoint/2010/main" val="34333748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A9222349-695D-179A-0CDD-424BBDC8E0AF}"/>
              </a:ext>
            </a:extLst>
          </p:cNvPr>
          <p:cNvPicPr>
            <a:picLocks noChangeAspect="1"/>
          </p:cNvPicPr>
          <p:nvPr/>
        </p:nvPicPr>
        <p:blipFill>
          <a:blip r:embed="rId3"/>
          <a:stretch>
            <a:fillRect/>
          </a:stretch>
        </p:blipFill>
        <p:spPr>
          <a:xfrm>
            <a:off x="2918732" y="0"/>
            <a:ext cx="3306535" cy="5143500"/>
          </a:xfrm>
          <a:prstGeom prst="rect">
            <a:avLst/>
          </a:prstGeom>
        </p:spPr>
      </p:pic>
    </p:spTree>
    <p:extLst>
      <p:ext uri="{BB962C8B-B14F-4D97-AF65-F5344CB8AC3E}">
        <p14:creationId xmlns:p14="http://schemas.microsoft.com/office/powerpoint/2010/main" val="27927411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458200" cy="4648200"/>
          </a:xfrm>
        </p:spPr>
        <p:txBody>
          <a:bodyPr/>
          <a:lstStyle/>
          <a:p>
            <a:pPr algn="l">
              <a:lnSpc>
                <a:spcPct val="90000"/>
              </a:lnSpc>
            </a:pPr>
            <a:r>
              <a:rPr lang="en-US" altLang="en-US" sz="4000" dirty="0"/>
              <a:t> </a:t>
            </a:r>
          </a:p>
        </p:txBody>
      </p:sp>
      <p:pic>
        <p:nvPicPr>
          <p:cNvPr id="5" name="Picture 4">
            <a:extLst>
              <a:ext uri="{FF2B5EF4-FFF2-40B4-BE49-F238E27FC236}">
                <a16:creationId xmlns:a16="http://schemas.microsoft.com/office/drawing/2014/main" id="{032C4E7D-32A9-F01C-5C6D-FCC14DA89EA1}"/>
              </a:ext>
            </a:extLst>
          </p:cNvPr>
          <p:cNvPicPr>
            <a:picLocks noChangeAspect="1"/>
          </p:cNvPicPr>
          <p:nvPr/>
        </p:nvPicPr>
        <p:blipFill>
          <a:blip r:embed="rId3"/>
          <a:stretch>
            <a:fillRect/>
          </a:stretch>
        </p:blipFill>
        <p:spPr>
          <a:xfrm>
            <a:off x="2905953" y="0"/>
            <a:ext cx="3332093" cy="5143500"/>
          </a:xfrm>
          <a:prstGeom prst="rect">
            <a:avLst/>
          </a:prstGeom>
        </p:spPr>
      </p:pic>
    </p:spTree>
    <p:extLst>
      <p:ext uri="{BB962C8B-B14F-4D97-AF65-F5344CB8AC3E}">
        <p14:creationId xmlns:p14="http://schemas.microsoft.com/office/powerpoint/2010/main" val="3174624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4582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15BCB702-77D1-519D-0E86-8C2EAD8BF730}"/>
              </a:ext>
            </a:extLst>
          </p:cNvPr>
          <p:cNvPicPr>
            <a:picLocks noChangeAspect="1"/>
          </p:cNvPicPr>
          <p:nvPr/>
        </p:nvPicPr>
        <p:blipFill>
          <a:blip r:embed="rId3"/>
          <a:stretch>
            <a:fillRect/>
          </a:stretch>
        </p:blipFill>
        <p:spPr>
          <a:xfrm>
            <a:off x="2940386" y="0"/>
            <a:ext cx="3263227" cy="5143500"/>
          </a:xfrm>
          <a:prstGeom prst="rect">
            <a:avLst/>
          </a:prstGeom>
        </p:spPr>
      </p:pic>
    </p:spTree>
    <p:extLst>
      <p:ext uri="{BB962C8B-B14F-4D97-AF65-F5344CB8AC3E}">
        <p14:creationId xmlns:p14="http://schemas.microsoft.com/office/powerpoint/2010/main" val="2542390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a:t> </a:t>
            </a:r>
            <a:endParaRPr lang="en-US" altLang="en-US" sz="4000" dirty="0"/>
          </a:p>
        </p:txBody>
      </p:sp>
      <p:pic>
        <p:nvPicPr>
          <p:cNvPr id="3" name="Picture 2">
            <a:extLst>
              <a:ext uri="{FF2B5EF4-FFF2-40B4-BE49-F238E27FC236}">
                <a16:creationId xmlns:a16="http://schemas.microsoft.com/office/drawing/2014/main" id="{C1351E50-27C3-C66F-D4BA-2702B8FA409C}"/>
              </a:ext>
            </a:extLst>
          </p:cNvPr>
          <p:cNvPicPr>
            <a:picLocks noChangeAspect="1"/>
          </p:cNvPicPr>
          <p:nvPr/>
        </p:nvPicPr>
        <p:blipFill>
          <a:blip r:embed="rId3"/>
          <a:stretch>
            <a:fillRect/>
          </a:stretch>
        </p:blipFill>
        <p:spPr>
          <a:xfrm>
            <a:off x="2721494" y="0"/>
            <a:ext cx="3701012" cy="5143500"/>
          </a:xfrm>
          <a:prstGeom prst="rect">
            <a:avLst/>
          </a:prstGeom>
        </p:spPr>
      </p:pic>
    </p:spTree>
    <p:extLst>
      <p:ext uri="{BB962C8B-B14F-4D97-AF65-F5344CB8AC3E}">
        <p14:creationId xmlns:p14="http://schemas.microsoft.com/office/powerpoint/2010/main" val="15823382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476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CDF766C7-FD60-297C-6A24-1FBA806CB6B7}"/>
              </a:ext>
            </a:extLst>
          </p:cNvPr>
          <p:cNvPicPr>
            <a:picLocks noChangeAspect="1"/>
          </p:cNvPicPr>
          <p:nvPr/>
        </p:nvPicPr>
        <p:blipFill>
          <a:blip r:embed="rId3"/>
          <a:stretch>
            <a:fillRect/>
          </a:stretch>
        </p:blipFill>
        <p:spPr>
          <a:xfrm>
            <a:off x="838200" y="13518"/>
            <a:ext cx="7543800" cy="5168671"/>
          </a:xfrm>
          <a:prstGeom prst="rect">
            <a:avLst/>
          </a:prstGeom>
        </p:spPr>
      </p:pic>
      <p:sp>
        <p:nvSpPr>
          <p:cNvPr id="2" name="TextBox 1">
            <a:extLst>
              <a:ext uri="{FF2B5EF4-FFF2-40B4-BE49-F238E27FC236}">
                <a16:creationId xmlns:a16="http://schemas.microsoft.com/office/drawing/2014/main" id="{B3944A20-3449-F69F-5CA5-C5FC1B69AADA}"/>
              </a:ext>
            </a:extLst>
          </p:cNvPr>
          <p:cNvSpPr txBox="1"/>
          <p:nvPr/>
        </p:nvSpPr>
        <p:spPr>
          <a:xfrm>
            <a:off x="2743200" y="514350"/>
            <a:ext cx="4914900" cy="646331"/>
          </a:xfrm>
          <a:prstGeom prst="rect">
            <a:avLst/>
          </a:prstGeom>
          <a:solidFill>
            <a:schemeClr val="bg1"/>
          </a:solidFill>
        </p:spPr>
        <p:txBody>
          <a:bodyPr wrap="square" rtlCol="0">
            <a:spAutoFit/>
          </a:bodyPr>
          <a:lstStyle/>
          <a:p>
            <a:pPr algn="l"/>
            <a:r>
              <a:rPr lang="en-US" sz="3600" dirty="0">
                <a:solidFill>
                  <a:schemeClr val="tx1"/>
                </a:solidFill>
              </a:rPr>
              <a:t>again June 29, 2024</a:t>
            </a:r>
          </a:p>
        </p:txBody>
      </p:sp>
    </p:spTree>
    <p:extLst>
      <p:ext uri="{BB962C8B-B14F-4D97-AF65-F5344CB8AC3E}">
        <p14:creationId xmlns:p14="http://schemas.microsoft.com/office/powerpoint/2010/main" val="35100291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endParaRPr lang="en-US" sz="4000" dirty="0"/>
          </a:p>
          <a:p>
            <a:pPr algn="l"/>
            <a:endParaRPr lang="en-US" sz="4000" dirty="0"/>
          </a:p>
        </p:txBody>
      </p:sp>
      <p:pic>
        <p:nvPicPr>
          <p:cNvPr id="3" name="Picture 2">
            <a:extLst>
              <a:ext uri="{FF2B5EF4-FFF2-40B4-BE49-F238E27FC236}">
                <a16:creationId xmlns:a16="http://schemas.microsoft.com/office/drawing/2014/main" id="{256158AB-720F-0395-98BB-30EBE20BD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16E8F5B7-B410-0D33-209D-6B5E83176E14}"/>
              </a:ext>
            </a:extLst>
          </p:cNvPr>
          <p:cNvSpPr txBox="1"/>
          <p:nvPr/>
        </p:nvSpPr>
        <p:spPr>
          <a:xfrm>
            <a:off x="381001" y="209550"/>
            <a:ext cx="8763000" cy="4401205"/>
          </a:xfrm>
          <a:prstGeom prst="rect">
            <a:avLst/>
          </a:prstGeom>
          <a:noFill/>
        </p:spPr>
        <p:txBody>
          <a:bodyPr wrap="square" rtlCol="0">
            <a:spAutoFit/>
          </a:bodyPr>
          <a:lstStyle/>
          <a:p>
            <a:pPr algn="l"/>
            <a:r>
              <a:rPr lang="en-US" u="sng" dirty="0">
                <a:solidFill>
                  <a:srgbClr val="FFFF66"/>
                </a:solidFill>
                <a:latin typeface="+mn-lt"/>
                <a:cs typeface="+mn-cs"/>
              </a:rPr>
              <a:t>G-d of Avraham, </a:t>
            </a:r>
            <a:r>
              <a:rPr lang="en-US" u="sng" dirty="0" err="1">
                <a:solidFill>
                  <a:srgbClr val="FFFF66"/>
                </a:solidFill>
                <a:latin typeface="+mn-lt"/>
                <a:cs typeface="+mn-cs"/>
              </a:rPr>
              <a:t>Yitskhak</a:t>
            </a:r>
            <a:r>
              <a:rPr lang="en-US" u="sng" dirty="0">
                <a:solidFill>
                  <a:srgbClr val="FFFF66"/>
                </a:solidFill>
                <a:latin typeface="+mn-lt"/>
                <a:cs typeface="+mn-cs"/>
              </a:rPr>
              <a:t>, Yaakov </a:t>
            </a:r>
          </a:p>
          <a:p>
            <a:pPr algn="l"/>
            <a:r>
              <a:rPr lang="en-US" u="sng" dirty="0">
                <a:solidFill>
                  <a:srgbClr val="FFFF66"/>
                </a:solidFill>
                <a:latin typeface="+mn-lt"/>
                <a:cs typeface="+mn-cs"/>
              </a:rPr>
              <a:t>and the Errant Part 2</a:t>
            </a:r>
          </a:p>
          <a:p>
            <a:pPr marL="461963" indent="-461963" algn="l">
              <a:buFont typeface="+mj-lt"/>
              <a:buAutoNum type="arabicPeriod"/>
            </a:pPr>
            <a:r>
              <a:rPr lang="en-US" dirty="0"/>
              <a:t>The model</a:t>
            </a:r>
          </a:p>
          <a:p>
            <a:pPr marL="461963" indent="-461963" algn="l">
              <a:buFont typeface="+mj-lt"/>
              <a:buAutoNum type="arabicPeriod"/>
            </a:pPr>
            <a:r>
              <a:rPr lang="en-US" dirty="0"/>
              <a:t>The errant ones misdirected</a:t>
            </a:r>
          </a:p>
          <a:p>
            <a:pPr marL="461963" indent="-461963" algn="l">
              <a:buFont typeface="+mj-lt"/>
              <a:buAutoNum type="arabicPeriod"/>
            </a:pPr>
            <a:r>
              <a:rPr lang="en-US" dirty="0"/>
              <a:t>The resources for </a:t>
            </a:r>
            <a:r>
              <a:rPr lang="en-US" u="sng" dirty="0">
                <a:solidFill>
                  <a:srgbClr val="FFFF66"/>
                </a:solidFill>
                <a:latin typeface="+mn-lt"/>
                <a:cs typeface="+mn-cs"/>
              </a:rPr>
              <a:t>mighty Messianic mitigation</a:t>
            </a:r>
          </a:p>
          <a:p>
            <a:endParaRPr lang="en-US" dirty="0"/>
          </a:p>
        </p:txBody>
      </p:sp>
    </p:spTree>
    <p:extLst>
      <p:ext uri="{BB962C8B-B14F-4D97-AF65-F5344CB8AC3E}">
        <p14:creationId xmlns:p14="http://schemas.microsoft.com/office/powerpoint/2010/main" val="24370222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r>
              <a:rPr lang="en-US" dirty="0"/>
              <a:t> </a:t>
            </a:r>
          </a:p>
        </p:txBody>
      </p:sp>
      <p:pic>
        <p:nvPicPr>
          <p:cNvPr id="5122" name="Picture 2">
            <a:extLst>
              <a:ext uri="{FF2B5EF4-FFF2-40B4-BE49-F238E27FC236}">
                <a16:creationId xmlns:a16="http://schemas.microsoft.com/office/drawing/2014/main" id="{E2D1F17D-5184-94D2-D5A4-FD4A9A3DC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18" y="0"/>
            <a:ext cx="770096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8837F98-FAB8-D596-B2E4-31930F6A559F}"/>
              </a:ext>
            </a:extLst>
          </p:cNvPr>
          <p:cNvSpPr txBox="1"/>
          <p:nvPr/>
        </p:nvSpPr>
        <p:spPr>
          <a:xfrm>
            <a:off x="1790741" y="4226064"/>
            <a:ext cx="4554452"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June 11 -12, 2024</a:t>
            </a:r>
          </a:p>
        </p:txBody>
      </p:sp>
    </p:spTree>
    <p:extLst>
      <p:ext uri="{BB962C8B-B14F-4D97-AF65-F5344CB8AC3E}">
        <p14:creationId xmlns:p14="http://schemas.microsoft.com/office/powerpoint/2010/main" val="20073837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r>
              <a:rPr lang="en-US" dirty="0"/>
              <a:t>Three themes to Shavuot [=Weeks, 50s, Pentecost]</a:t>
            </a:r>
          </a:p>
          <a:p>
            <a:pPr marL="461963" indent="-461963" algn="l">
              <a:buFont typeface="+mj-lt"/>
              <a:buAutoNum type="arabicPeriod"/>
            </a:pPr>
            <a:r>
              <a:rPr lang="en-US" dirty="0"/>
              <a:t>First fruits of the wheat harvest</a:t>
            </a:r>
          </a:p>
        </p:txBody>
      </p:sp>
    </p:spTree>
    <p:extLst>
      <p:ext uri="{BB962C8B-B14F-4D97-AF65-F5344CB8AC3E}">
        <p14:creationId xmlns:p14="http://schemas.microsoft.com/office/powerpoint/2010/main" val="3589834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833C1E37-E204-3A1B-1557-BA4299FFF5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4407" y="0"/>
            <a:ext cx="5255186" cy="5143500"/>
          </a:xfrm>
          <a:prstGeom prst="rect">
            <a:avLst/>
          </a:prstGeom>
        </p:spPr>
      </p:pic>
    </p:spTree>
    <p:extLst>
      <p:ext uri="{BB962C8B-B14F-4D97-AF65-F5344CB8AC3E}">
        <p14:creationId xmlns:p14="http://schemas.microsoft.com/office/powerpoint/2010/main" val="18586614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r>
              <a:rPr lang="en-US" baseline="30000" dirty="0"/>
              <a:t>Vayikra/Lev 23.16-17  </a:t>
            </a:r>
            <a:r>
              <a:rPr lang="en-US" dirty="0"/>
              <a:t>You are to count fifty days; and then you are to present a new </a:t>
            </a:r>
            <a:r>
              <a:rPr lang="en-US" u="sng" dirty="0">
                <a:solidFill>
                  <a:srgbClr val="FFFF00"/>
                </a:solidFill>
              </a:rPr>
              <a:t>grain</a:t>
            </a:r>
            <a:r>
              <a:rPr lang="en-US" dirty="0"/>
              <a:t> offering to </a:t>
            </a:r>
            <a:r>
              <a:rPr lang="en-US" cap="small" dirty="0"/>
              <a:t>Adoni</a:t>
            </a:r>
            <a:r>
              <a:rPr lang="en-US" dirty="0"/>
              <a:t>. You must bring bread from your homes for waving — two loaves. </a:t>
            </a:r>
          </a:p>
        </p:txBody>
      </p:sp>
    </p:spTree>
    <p:extLst>
      <p:ext uri="{BB962C8B-B14F-4D97-AF65-F5344CB8AC3E}">
        <p14:creationId xmlns:p14="http://schemas.microsoft.com/office/powerpoint/2010/main" val="27169536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r>
              <a:rPr lang="en-US" dirty="0"/>
              <a:t>Three themes to Shavuot [=Weeks, 50s, Pentecost]</a:t>
            </a:r>
          </a:p>
          <a:p>
            <a:pPr marL="404813" indent="-404813" algn="l">
              <a:buFont typeface="+mj-lt"/>
              <a:buAutoNum type="arabicPeriod"/>
            </a:pPr>
            <a:r>
              <a:rPr lang="en-US" dirty="0"/>
              <a:t>First fruits of the wheat harvest</a:t>
            </a:r>
          </a:p>
          <a:p>
            <a:pPr marL="404813" indent="-404813" algn="l">
              <a:buFont typeface="+mj-lt"/>
              <a:buAutoNum type="arabicPeriod"/>
            </a:pPr>
            <a:r>
              <a:rPr lang="en-US" dirty="0"/>
              <a:t>Receiving of the Torah</a:t>
            </a:r>
          </a:p>
        </p:txBody>
      </p:sp>
    </p:spTree>
    <p:extLst>
      <p:ext uri="{BB962C8B-B14F-4D97-AF65-F5344CB8AC3E}">
        <p14:creationId xmlns:p14="http://schemas.microsoft.com/office/powerpoint/2010/main" val="42888665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r>
              <a:rPr lang="en-US" dirty="0"/>
              <a:t>  </a:t>
            </a:r>
          </a:p>
        </p:txBody>
      </p:sp>
      <p:pic>
        <p:nvPicPr>
          <p:cNvPr id="4098" name="Picture 2">
            <a:extLst>
              <a:ext uri="{FF2B5EF4-FFF2-40B4-BE49-F238E27FC236}">
                <a16:creationId xmlns:a16="http://schemas.microsoft.com/office/drawing/2014/main" id="{0A58FB1E-AFD6-42D6-BAF7-5E91A3313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8944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r>
              <a:rPr lang="en-US" dirty="0"/>
              <a:t> </a:t>
            </a:r>
          </a:p>
        </p:txBody>
      </p:sp>
      <p:pic>
        <p:nvPicPr>
          <p:cNvPr id="6148" name="Picture 4" descr="Milk and the Message of Shavuot - The Jewish Lady">
            <a:extLst>
              <a:ext uri="{FF2B5EF4-FFF2-40B4-BE49-F238E27FC236}">
                <a16:creationId xmlns:a16="http://schemas.microsoft.com/office/drawing/2014/main" id="{7296D832-8BE2-A7AC-6B3C-46670BBED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828"/>
            <a:ext cx="8068070" cy="5149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8230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r>
              <a:rPr lang="en-US" dirty="0"/>
              <a:t>Three themes to Shavuot [=Weeks, 50s, Pentecost]</a:t>
            </a:r>
          </a:p>
          <a:p>
            <a:pPr marL="404813" indent="-404813" algn="l">
              <a:buFont typeface="+mj-lt"/>
              <a:buAutoNum type="arabicPeriod"/>
            </a:pPr>
            <a:r>
              <a:rPr lang="en-US" dirty="0"/>
              <a:t>First fruits of the wheat harvest</a:t>
            </a:r>
          </a:p>
          <a:p>
            <a:pPr marL="404813" indent="-404813" algn="l">
              <a:buFont typeface="+mj-lt"/>
              <a:buAutoNum type="arabicPeriod"/>
            </a:pPr>
            <a:r>
              <a:rPr lang="en-US" dirty="0"/>
              <a:t>Receiving of the Torah</a:t>
            </a:r>
          </a:p>
          <a:p>
            <a:pPr marL="404813" indent="-404813" algn="l">
              <a:buFont typeface="+mj-lt"/>
              <a:buAutoNum type="arabicPeriod"/>
            </a:pPr>
            <a:r>
              <a:rPr lang="en-US" dirty="0"/>
              <a:t>Receiving of the Ruakh / Spirit</a:t>
            </a:r>
          </a:p>
        </p:txBody>
      </p:sp>
    </p:spTree>
    <p:extLst>
      <p:ext uri="{BB962C8B-B14F-4D97-AF65-F5344CB8AC3E}">
        <p14:creationId xmlns:p14="http://schemas.microsoft.com/office/powerpoint/2010/main" val="25498100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r>
              <a:rPr lang="en-US" dirty="0"/>
              <a:t> </a:t>
            </a:r>
          </a:p>
        </p:txBody>
      </p:sp>
      <p:pic>
        <p:nvPicPr>
          <p:cNvPr id="2" name="Picture 1">
            <a:extLst>
              <a:ext uri="{FF2B5EF4-FFF2-40B4-BE49-F238E27FC236}">
                <a16:creationId xmlns:a16="http://schemas.microsoft.com/office/drawing/2014/main" id="{380AD681-C1A1-5F0E-B2D4-C497A2B53A80}"/>
              </a:ext>
            </a:extLst>
          </p:cNvPr>
          <p:cNvPicPr>
            <a:picLocks noChangeAspect="1"/>
          </p:cNvPicPr>
          <p:nvPr/>
        </p:nvPicPr>
        <p:blipFill>
          <a:blip r:embed="rId3"/>
          <a:stretch>
            <a:fillRect/>
          </a:stretch>
        </p:blipFill>
        <p:spPr>
          <a:xfrm>
            <a:off x="19050" y="190499"/>
            <a:ext cx="8900190" cy="3276600"/>
          </a:xfrm>
          <a:prstGeom prst="rect">
            <a:avLst/>
          </a:prstGeom>
        </p:spPr>
      </p:pic>
      <p:sp>
        <p:nvSpPr>
          <p:cNvPr id="4" name="TextBox 3">
            <a:extLst>
              <a:ext uri="{FF2B5EF4-FFF2-40B4-BE49-F238E27FC236}">
                <a16:creationId xmlns:a16="http://schemas.microsoft.com/office/drawing/2014/main" id="{EE9E323C-39DA-1BEE-8FA0-34B1E5AECF68}"/>
              </a:ext>
            </a:extLst>
          </p:cNvPr>
          <p:cNvSpPr txBox="1"/>
          <p:nvPr/>
        </p:nvSpPr>
        <p:spPr>
          <a:xfrm>
            <a:off x="745834" y="4019550"/>
            <a:ext cx="7042121" cy="707886"/>
          </a:xfrm>
          <a:prstGeom prst="rect">
            <a:avLst/>
          </a:prstGeom>
          <a:noFill/>
        </p:spPr>
        <p:txBody>
          <a:bodyPr wrap="none" rtlCol="0">
            <a:spAutoFit/>
          </a:bodyPr>
          <a:lstStyle/>
          <a:p>
            <a:pPr algn="l"/>
            <a:r>
              <a:rPr lang="en-US" dirty="0"/>
              <a:t>Tuesday, June 11-12, 7 p.m.</a:t>
            </a:r>
          </a:p>
        </p:txBody>
      </p:sp>
    </p:spTree>
    <p:extLst>
      <p:ext uri="{BB962C8B-B14F-4D97-AF65-F5344CB8AC3E}">
        <p14:creationId xmlns:p14="http://schemas.microsoft.com/office/powerpoint/2010/main" val="41181158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r>
              <a:rPr lang="en-US" dirty="0"/>
              <a:t> </a:t>
            </a:r>
          </a:p>
        </p:txBody>
      </p:sp>
      <p:pic>
        <p:nvPicPr>
          <p:cNvPr id="7170" name="Picture 2">
            <a:extLst>
              <a:ext uri="{FF2B5EF4-FFF2-40B4-BE49-F238E27FC236}">
                <a16:creationId xmlns:a16="http://schemas.microsoft.com/office/drawing/2014/main" id="{05E3BA65-65F6-5E15-8923-4E365C166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1438"/>
            <a:ext cx="7620000"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5221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r>
              <a:rPr lang="en-US" dirty="0"/>
              <a:t> </a:t>
            </a:r>
          </a:p>
        </p:txBody>
      </p:sp>
      <p:pic>
        <p:nvPicPr>
          <p:cNvPr id="2" name="Picture 1">
            <a:extLst>
              <a:ext uri="{FF2B5EF4-FFF2-40B4-BE49-F238E27FC236}">
                <a16:creationId xmlns:a16="http://schemas.microsoft.com/office/drawing/2014/main" id="{8369AA99-8758-1486-92BD-CA658493A4AE}"/>
              </a:ext>
            </a:extLst>
          </p:cNvPr>
          <p:cNvPicPr>
            <a:picLocks noChangeAspect="1"/>
          </p:cNvPicPr>
          <p:nvPr/>
        </p:nvPicPr>
        <p:blipFill>
          <a:blip r:embed="rId3"/>
          <a:stretch>
            <a:fillRect/>
          </a:stretch>
        </p:blipFill>
        <p:spPr>
          <a:xfrm>
            <a:off x="0" y="209548"/>
            <a:ext cx="9106589" cy="3200402"/>
          </a:xfrm>
          <a:prstGeom prst="rect">
            <a:avLst/>
          </a:prstGeom>
        </p:spPr>
      </p:pic>
    </p:spTree>
    <p:extLst>
      <p:ext uri="{BB962C8B-B14F-4D97-AF65-F5344CB8AC3E}">
        <p14:creationId xmlns:p14="http://schemas.microsoft.com/office/powerpoint/2010/main" val="27258152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r>
              <a:rPr lang="en-US" dirty="0"/>
              <a:t> </a:t>
            </a:r>
          </a:p>
        </p:txBody>
      </p:sp>
      <p:pic>
        <p:nvPicPr>
          <p:cNvPr id="6" name="Picture 5">
            <a:extLst>
              <a:ext uri="{FF2B5EF4-FFF2-40B4-BE49-F238E27FC236}">
                <a16:creationId xmlns:a16="http://schemas.microsoft.com/office/drawing/2014/main" id="{AA6FFE2F-767A-5B97-02E1-A741A8C10D83}"/>
              </a:ext>
            </a:extLst>
          </p:cNvPr>
          <p:cNvPicPr>
            <a:picLocks noChangeAspect="1"/>
          </p:cNvPicPr>
          <p:nvPr/>
        </p:nvPicPr>
        <p:blipFill>
          <a:blip r:embed="rId3"/>
          <a:stretch>
            <a:fillRect/>
          </a:stretch>
        </p:blipFill>
        <p:spPr>
          <a:xfrm>
            <a:off x="0" y="1352550"/>
            <a:ext cx="9169065" cy="3714750"/>
          </a:xfrm>
          <a:prstGeom prst="rect">
            <a:avLst/>
          </a:prstGeom>
        </p:spPr>
      </p:pic>
      <p:sp>
        <p:nvSpPr>
          <p:cNvPr id="7" name="TextBox 6">
            <a:extLst>
              <a:ext uri="{FF2B5EF4-FFF2-40B4-BE49-F238E27FC236}">
                <a16:creationId xmlns:a16="http://schemas.microsoft.com/office/drawing/2014/main" id="{F54BAA3A-185F-9383-29F3-1EB1FF86E540}"/>
              </a:ext>
            </a:extLst>
          </p:cNvPr>
          <p:cNvSpPr txBox="1"/>
          <p:nvPr/>
        </p:nvSpPr>
        <p:spPr>
          <a:xfrm>
            <a:off x="1219200" y="408057"/>
            <a:ext cx="6261458" cy="707886"/>
          </a:xfrm>
          <a:prstGeom prst="rect">
            <a:avLst/>
          </a:prstGeom>
          <a:noFill/>
        </p:spPr>
        <p:txBody>
          <a:bodyPr wrap="none" rtlCol="0">
            <a:spAutoFit/>
          </a:bodyPr>
          <a:lstStyle/>
          <a:p>
            <a:pPr algn="l"/>
            <a:r>
              <a:rPr lang="en-US" dirty="0"/>
              <a:t>Tuesday, June 11, 7 p.m.</a:t>
            </a:r>
          </a:p>
        </p:txBody>
      </p:sp>
    </p:spTree>
    <p:extLst>
      <p:ext uri="{BB962C8B-B14F-4D97-AF65-F5344CB8AC3E}">
        <p14:creationId xmlns:p14="http://schemas.microsoft.com/office/powerpoint/2010/main" val="42412344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B0CC5018-63A5-2FE5-BFCE-30DD580C4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966901242"/>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227731</TotalTime>
  <Words>5689</Words>
  <Application>Microsoft Office PowerPoint</Application>
  <PresentationFormat>On-screen Show (16:9)</PresentationFormat>
  <Paragraphs>580</Paragraphs>
  <Slides>101</Slides>
  <Notes>101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101</vt:i4>
      </vt:variant>
    </vt:vector>
  </HeadingPairs>
  <TitlesOfParts>
    <vt:vector size="112" baseType="lpstr">
      <vt:lpstr>AlgerianD</vt:lpstr>
      <vt:lpstr>Arial</vt:lpstr>
      <vt:lpstr>Arial</vt:lpstr>
      <vt:lpstr>Arial Rounded MT Bold</vt:lpstr>
      <vt:lpstr>David</vt:lpstr>
      <vt:lpstr>Georgia</vt:lpstr>
      <vt:lpstr>PT Serif</vt:lpstr>
      <vt:lpstr>1_Default Design</vt:lpstr>
      <vt:lpstr>3_Default Design</vt:lpstr>
      <vt:lpstr>2_Default Design</vt:lpstr>
      <vt:lpstr>9_Default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5236</cp:revision>
  <dcterms:created xsi:type="dcterms:W3CDTF">2006-04-21T19:34:43Z</dcterms:created>
  <dcterms:modified xsi:type="dcterms:W3CDTF">2024-06-08T13:46:12Z</dcterms:modified>
</cp:coreProperties>
</file>