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91"/>
  </p:notesMasterIdLst>
  <p:handoutMasterIdLst>
    <p:handoutMasterId r:id="rId92"/>
  </p:handoutMasterIdLst>
  <p:sldIdLst>
    <p:sldId id="67558" r:id="rId2"/>
    <p:sldId id="67494" r:id="rId3"/>
    <p:sldId id="67506" r:id="rId4"/>
    <p:sldId id="67502" r:id="rId5"/>
    <p:sldId id="67505" r:id="rId6"/>
    <p:sldId id="2614" r:id="rId7"/>
    <p:sldId id="67518" r:id="rId8"/>
    <p:sldId id="66313" r:id="rId9"/>
    <p:sldId id="66317" r:id="rId10"/>
    <p:sldId id="67507" r:id="rId11"/>
    <p:sldId id="67508" r:id="rId12"/>
    <p:sldId id="67509" r:id="rId13"/>
    <p:sldId id="67570" r:id="rId14"/>
    <p:sldId id="67521" r:id="rId15"/>
    <p:sldId id="67522" r:id="rId16"/>
    <p:sldId id="67523" r:id="rId17"/>
    <p:sldId id="67520" r:id="rId18"/>
    <p:sldId id="67526" r:id="rId19"/>
    <p:sldId id="67535" r:id="rId20"/>
    <p:sldId id="67536" r:id="rId21"/>
    <p:sldId id="67525" r:id="rId22"/>
    <p:sldId id="2648" r:id="rId23"/>
    <p:sldId id="2649" r:id="rId24"/>
    <p:sldId id="2666" r:id="rId25"/>
    <p:sldId id="2650" r:id="rId26"/>
    <p:sldId id="2651" r:id="rId27"/>
    <p:sldId id="2652" r:id="rId28"/>
    <p:sldId id="2653" r:id="rId29"/>
    <p:sldId id="2658" r:id="rId30"/>
    <p:sldId id="2629" r:id="rId31"/>
    <p:sldId id="2664" r:id="rId32"/>
    <p:sldId id="2679" r:id="rId33"/>
    <p:sldId id="2654" r:id="rId34"/>
    <p:sldId id="2659" r:id="rId35"/>
    <p:sldId id="2657" r:id="rId36"/>
    <p:sldId id="2660" r:id="rId37"/>
    <p:sldId id="2655" r:id="rId38"/>
    <p:sldId id="67532" r:id="rId39"/>
    <p:sldId id="67529" r:id="rId40"/>
    <p:sldId id="67530" r:id="rId41"/>
    <p:sldId id="67533" r:id="rId42"/>
    <p:sldId id="67538" r:id="rId43"/>
    <p:sldId id="67537" r:id="rId44"/>
    <p:sldId id="67531" r:id="rId45"/>
    <p:sldId id="67539" r:id="rId46"/>
    <p:sldId id="67561" r:id="rId47"/>
    <p:sldId id="67534" r:id="rId48"/>
    <p:sldId id="67541" r:id="rId49"/>
    <p:sldId id="67511" r:id="rId50"/>
    <p:sldId id="67512" r:id="rId51"/>
    <p:sldId id="67433" r:id="rId52"/>
    <p:sldId id="67554" r:id="rId53"/>
    <p:sldId id="67436" r:id="rId54"/>
    <p:sldId id="67552" r:id="rId55"/>
    <p:sldId id="67553" r:id="rId56"/>
    <p:sldId id="67559" r:id="rId57"/>
    <p:sldId id="67560" r:id="rId58"/>
    <p:sldId id="67524" r:id="rId59"/>
    <p:sldId id="67542" r:id="rId60"/>
    <p:sldId id="67543" r:id="rId61"/>
    <p:sldId id="67527" r:id="rId62"/>
    <p:sldId id="67513" r:id="rId63"/>
    <p:sldId id="67540" r:id="rId64"/>
    <p:sldId id="67548" r:id="rId65"/>
    <p:sldId id="67544" r:id="rId66"/>
    <p:sldId id="67528" r:id="rId67"/>
    <p:sldId id="67545" r:id="rId68"/>
    <p:sldId id="67546" r:id="rId69"/>
    <p:sldId id="67550" r:id="rId70"/>
    <p:sldId id="67551" r:id="rId71"/>
    <p:sldId id="67547" r:id="rId72"/>
    <p:sldId id="67557" r:id="rId73"/>
    <p:sldId id="67549" r:id="rId74"/>
    <p:sldId id="67562" r:id="rId75"/>
    <p:sldId id="67515" r:id="rId76"/>
    <p:sldId id="67517" r:id="rId77"/>
    <p:sldId id="67516" r:id="rId78"/>
    <p:sldId id="67514" r:id="rId79"/>
    <p:sldId id="67555" r:id="rId80"/>
    <p:sldId id="67556" r:id="rId81"/>
    <p:sldId id="67510" r:id="rId82"/>
    <p:sldId id="67564" r:id="rId83"/>
    <p:sldId id="67566" r:id="rId84"/>
    <p:sldId id="67567" r:id="rId85"/>
    <p:sldId id="67568" r:id="rId86"/>
    <p:sldId id="67569" r:id="rId87"/>
    <p:sldId id="67503" r:id="rId88"/>
    <p:sldId id="67565" r:id="rId89"/>
    <p:sldId id="67563" r:id="rId9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980" autoAdjust="0"/>
    <p:restoredTop sz="81343" autoAdjust="0"/>
  </p:normalViewPr>
  <p:slideViewPr>
    <p:cSldViewPr>
      <p:cViewPr varScale="1">
        <p:scale>
          <a:sx n="103" d="100"/>
          <a:sy n="103" d="100"/>
        </p:scale>
        <p:origin x="114" y="23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1240"/>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YK erev  Kol Nidre--Breaking of Bonds</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1, 2025 5786</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YK erev  Kol Nidre--Breaking of Bonds</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1, 2025 5786</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jcpa.org/al-aksa-is-in-danger-libel-temple-moun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jcpa.org/al-aksa-is-in-danger-libel-temple-moun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ifitalents.com/porn-viewing-statistic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Maronite_Churc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435D0-5F3D-E806-DB41-8421E2312DF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7AA6D1D-43DB-46D2-D7D7-28BCDA020BB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6B1EEFBA-E367-CD6B-ECAC-B81F51547DC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4976E91F-C767-95AA-3DC9-E590D5433A1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7AAC303-9035-6A33-6114-A3AADC1D3B2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3F89877-222E-7CBF-4B83-5E7E7CEDD25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7525A29-D34B-54C0-CE73-2DC1B2DB2B9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793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1AB52-7614-E8AE-A14D-EEEE609F379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27DD734-E460-A17C-4E96-091C634E710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230BBEA4-7950-7782-273F-6E20E3FE7BF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C2D471C4-AA6F-1A3F-A75B-5A6A7D3F44F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5DE8E87-86DE-A008-45FA-CA1A9FE36DA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79FF3AF-883D-DF7E-7DF4-F8DC1FAF6E7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23AE79B-FB55-37C4-516E-493DAEF94DF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829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3C398-5AA8-5EE5-1C63-16CB63BE4E8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DB73836-10C9-BE35-C5A2-7AB40EE2A98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1EAAF0A1-71B1-861A-F86C-C136B1FB359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035ACCE7-CB9C-125D-5B74-1AB345E8691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EC86013-98AA-9325-E220-4F36BA6BBE1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D04EAD8-6ED4-5250-1A7D-34868348584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39757AE-8E0F-A5AA-0504-25D2B019BD7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04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EDF92-D98F-6D21-310F-5B3CAD0A7F3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FBAB98-5C41-F4D4-61D8-C18E15FA2A0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0CBAC4E6-722E-C084-D356-677AF36986B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4D67957D-2B04-7260-5970-ED925C3A977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5F99068-2AD1-6D56-C122-7978E845A46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48DB35F-CD8E-061C-1D63-5BA50AF571FF}"/>
              </a:ext>
            </a:extLst>
          </p:cNvPr>
          <p:cNvSpPr>
            <a:spLocks noGrp="1" noChangeArrowheads="1"/>
          </p:cNvSpPr>
          <p:nvPr>
            <p:ph type="body" idx="1"/>
          </p:nvPr>
        </p:nvSpPr>
        <p:spPr>
          <a:xfrm>
            <a:off x="152400" y="4114800"/>
            <a:ext cx="6553200" cy="4876800"/>
          </a:xfrm>
        </p:spPr>
        <p:txBody>
          <a:bodyPr/>
          <a:lstStyle/>
          <a:p>
            <a:pPr algn="l"/>
            <a:r>
              <a:rPr lang="en-US" altLang="en-US" dirty="0"/>
              <a:t>TLV + CJB</a:t>
            </a:r>
          </a:p>
        </p:txBody>
      </p:sp>
      <p:cxnSp>
        <p:nvCxnSpPr>
          <p:cNvPr id="3" name="Straight Connector 2">
            <a:extLst>
              <a:ext uri="{FF2B5EF4-FFF2-40B4-BE49-F238E27FC236}">
                <a16:creationId xmlns:a16="http://schemas.microsoft.com/office/drawing/2014/main" id="{7984E723-8A5E-DC1E-2E38-54F3F2E679F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06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002B8-6EFF-3C62-A3C7-E309BFAEAC1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85A3EFD-CDCA-1685-3B33-7399B5512A5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04CB2B8E-249C-1BB2-1239-495DB8F614D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AF5081A9-B1A7-6C5D-61C9-9E484B360FF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8365BD5-C55A-8810-5FC7-8C033D0FD5B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84276E0-272E-5494-677E-3F1445714DCA}"/>
              </a:ext>
            </a:extLst>
          </p:cNvPr>
          <p:cNvSpPr>
            <a:spLocks noGrp="1" noChangeArrowheads="1"/>
          </p:cNvSpPr>
          <p:nvPr>
            <p:ph type="body" idx="1"/>
          </p:nvPr>
        </p:nvSpPr>
        <p:spPr>
          <a:xfrm>
            <a:off x="152400" y="4114800"/>
            <a:ext cx="6553200" cy="4876800"/>
          </a:xfrm>
        </p:spPr>
        <p:txBody>
          <a:bodyPr/>
          <a:lstStyle/>
          <a:p>
            <a:pPr algn="l"/>
            <a:r>
              <a:rPr lang="en-US" altLang="en-US" dirty="0"/>
              <a:t>TLV + CJB  </a:t>
            </a:r>
            <a:r>
              <a:rPr lang="en-US" sz="2000" b="0" i="0" kern="1200" dirty="0">
                <a:solidFill>
                  <a:schemeClr val="tx1"/>
                </a:solidFill>
                <a:effectLst/>
                <a:latin typeface="Arial Rounded MT Bold" pitchFamily="34" charset="0"/>
                <a:ea typeface="+mn-ea"/>
                <a:cs typeface="Arial" charset="0"/>
              </a:rPr>
              <a:t>He began to tell them, “Today this Scripture has been fulfilled in your ears.”</a:t>
            </a:r>
          </a:p>
          <a:p>
            <a:pPr algn="l"/>
            <a:r>
              <a:rPr lang="en-US" altLang="en-US" dirty="0"/>
              <a:t>So, Yeshua is the GREAT bond, enslavement breaker</a:t>
            </a:r>
          </a:p>
        </p:txBody>
      </p:sp>
      <p:cxnSp>
        <p:nvCxnSpPr>
          <p:cNvPr id="3" name="Straight Connector 2">
            <a:extLst>
              <a:ext uri="{FF2B5EF4-FFF2-40B4-BE49-F238E27FC236}">
                <a16:creationId xmlns:a16="http://schemas.microsoft.com/office/drawing/2014/main" id="{E03DDD34-8F41-690D-5884-8B33C6847DF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507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20DBB-B728-1C6B-A2CA-CF11956BAC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1681641-BEF5-324A-5132-7C6658BE789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FA257E4F-6384-C825-82C7-8041066E5A8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EE6D77FD-1D7F-E33E-BE24-C53C4B2253A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3C9FC6F-C259-68F9-EDC5-74EE97E930A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7484ACB-946C-FC3F-0C00-D5599FEFC6B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F88BDD8-B35D-7AA9-CA82-10C96D7C077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814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26116-AAAC-4E1D-08B8-91E9A9A2BFE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1D8AED5-D0F9-B979-8D92-1F703798AB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E46C9E4D-1231-7962-0CF1-A070F9B4854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40847A4B-4A7A-79E4-FF48-449C20F00BE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E3C6288-3799-76D8-F7F4-473A8810898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BFA4FE7-3B53-0993-03CC-9DCDDDE71BB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5BBA435-6668-0C57-CD8E-47FC9BD2D23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037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B670C-5214-3085-10B7-8DCB60C543B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B9B9C43-0C00-2A92-FECC-F9375AD729D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E82DFC47-0D46-5179-FE0A-4576B325807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274736EA-1BED-A1E1-D4E5-31BE92A9E29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FD982C3-5785-4407-2931-F40AF38D76C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876102D-D6F6-764E-B208-B425E31780F2}"/>
              </a:ext>
            </a:extLst>
          </p:cNvPr>
          <p:cNvSpPr>
            <a:spLocks noGrp="1" noChangeArrowheads="1"/>
          </p:cNvSpPr>
          <p:nvPr>
            <p:ph type="body" idx="1"/>
          </p:nvPr>
        </p:nvSpPr>
        <p:spPr>
          <a:xfrm>
            <a:off x="152400" y="4114800"/>
            <a:ext cx="6553200" cy="4876800"/>
          </a:xfrm>
        </p:spPr>
        <p:txBody>
          <a:bodyPr/>
          <a:lstStyle/>
          <a:p>
            <a:pPr algn="l"/>
            <a:r>
              <a:rPr lang="en-US" altLang="en-US" dirty="0"/>
              <a:t>It’s not that we need a little improvement. </a:t>
            </a:r>
          </a:p>
          <a:p>
            <a:pPr algn="l"/>
            <a:r>
              <a:rPr lang="en-US" altLang="en-US" dirty="0"/>
              <a:t>We need internal liberation and LIFE.  And to nourish and shepherd that LIFE.</a:t>
            </a:r>
          </a:p>
        </p:txBody>
      </p:sp>
      <p:cxnSp>
        <p:nvCxnSpPr>
          <p:cNvPr id="3" name="Straight Connector 2">
            <a:extLst>
              <a:ext uri="{FF2B5EF4-FFF2-40B4-BE49-F238E27FC236}">
                <a16:creationId xmlns:a16="http://schemas.microsoft.com/office/drawing/2014/main" id="{09D5CF24-E0D3-62C8-ACF1-F99D0791712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737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81C3F-4649-1F31-33AD-650072179DE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C8645A4-8472-97F3-1C76-C35F4745E00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5269816E-4299-1B56-1364-778799A4975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C062243B-B08F-E24D-76B9-7FCB6EA4640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F62453B-6225-F05D-47A9-A9834C11104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48459EE-9D19-E451-2E21-0D5AD40FFA7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006CD92-893B-579C-7828-43DDD0D63BA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823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29559-E780-A2E3-C321-35E89CA9F9D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1545E1B-27E9-4097-15CC-EE7A96398A6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40956F03-25F6-ABCA-CF4E-89C214D2543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AF9E3B7D-CC2B-8B8A-3289-A60B69C7335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903C4B3-6366-FE98-8CE8-FE5786123EA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AE48F48-1E81-FFC5-8AB2-7FA041306E75}"/>
              </a:ext>
            </a:extLst>
          </p:cNvPr>
          <p:cNvSpPr>
            <a:spLocks noGrp="1" noChangeArrowheads="1"/>
          </p:cNvSpPr>
          <p:nvPr>
            <p:ph type="body" idx="1"/>
          </p:nvPr>
        </p:nvSpPr>
        <p:spPr>
          <a:xfrm>
            <a:off x="152400" y="4114800"/>
            <a:ext cx="6553200" cy="4876800"/>
          </a:xfrm>
        </p:spPr>
        <p:txBody>
          <a:bodyPr/>
          <a:lstStyle/>
          <a:p>
            <a:pPr algn="l"/>
            <a:r>
              <a:rPr lang="en-US" altLang="en-US" dirty="0"/>
              <a:t>Let’s look at this in particulars.</a:t>
            </a:r>
          </a:p>
        </p:txBody>
      </p:sp>
      <p:cxnSp>
        <p:nvCxnSpPr>
          <p:cNvPr id="3" name="Straight Connector 2">
            <a:extLst>
              <a:ext uri="{FF2B5EF4-FFF2-40B4-BE49-F238E27FC236}">
                <a16:creationId xmlns:a16="http://schemas.microsoft.com/office/drawing/2014/main" id="{0235B779-4110-5990-4588-827BB4B0174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753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C8352-5C83-E099-13D6-6304C70CAB3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DC1D21A-FA6A-CBB8-AEBE-0360BA83473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235C4A9F-9521-B712-476C-04B2BD15235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4B4F386F-9B8D-6210-BD2B-6BCF0F3FAB4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45DE063-7DC7-2573-C50E-3F5DE1E027A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30B5430-902B-99D9-8651-68EB1779860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4B122C5-C576-1BBE-5E40-862F317736F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44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03734-8560-6B13-127E-6D658BE6A41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1C6104D-9462-9430-8AE1-2CE5DAD4A5B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4E639093-097C-76C1-7706-78014BD186A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8B620C63-3AAA-9904-3D5A-EAA02308F79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42C1550-690E-161E-7110-51774D57C0C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C59A8FE-81CD-496A-61B9-323DEAAE8F01}"/>
              </a:ext>
            </a:extLst>
          </p:cNvPr>
          <p:cNvSpPr>
            <a:spLocks noGrp="1" noChangeArrowheads="1"/>
          </p:cNvSpPr>
          <p:nvPr>
            <p:ph type="body" idx="1"/>
          </p:nvPr>
        </p:nvSpPr>
        <p:spPr>
          <a:xfrm>
            <a:off x="152400" y="4114800"/>
            <a:ext cx="6553200" cy="4876800"/>
          </a:xfrm>
        </p:spPr>
        <p:txBody>
          <a:bodyPr/>
          <a:lstStyle/>
          <a:p>
            <a:pPr algn="l"/>
            <a:r>
              <a:rPr lang="en-US" altLang="en-US" dirty="0"/>
              <a:t>On Sukkot!</a:t>
            </a:r>
          </a:p>
        </p:txBody>
      </p:sp>
      <p:cxnSp>
        <p:nvCxnSpPr>
          <p:cNvPr id="3" name="Straight Connector 2">
            <a:extLst>
              <a:ext uri="{FF2B5EF4-FFF2-40B4-BE49-F238E27FC236}">
                <a16:creationId xmlns:a16="http://schemas.microsoft.com/office/drawing/2014/main" id="{4E0E9B28-D818-BDC9-C61E-4812F244A60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033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27398-7248-9CAF-2ACE-1121DA1337E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60A4441-A9B1-A611-A6DA-C93AA4B4A80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2A50C923-BBBC-DD9A-0750-73DF6462ED4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A0F5C4EE-9D25-7F88-B9E0-997D2920E58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000506C-7382-54F0-1802-0FF47C4263F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2437A12-FFDB-09EF-6E2E-3313F1EA537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C452D19-43BA-9B2D-7B3B-ED6CF610D33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21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8AEDF-D914-F627-B459-09C12D1B9DB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CE6FAF4-3F7E-7D09-E44D-F0E7E0066EE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E545681A-C70C-618C-A4EB-6DEF2616A12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40391709-98A1-A607-6ABA-A7175C406E6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737ED20-5F96-4003-6893-AF878D88A6D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C880CE0-2220-08E7-7E8F-D275D3DC5CC7}"/>
              </a:ext>
            </a:extLst>
          </p:cNvPr>
          <p:cNvSpPr>
            <a:spLocks noGrp="1" noChangeArrowheads="1"/>
          </p:cNvSpPr>
          <p:nvPr>
            <p:ph type="body" idx="1"/>
          </p:nvPr>
        </p:nvSpPr>
        <p:spPr>
          <a:xfrm>
            <a:off x="152400" y="4114800"/>
            <a:ext cx="6553200" cy="4876800"/>
          </a:xfrm>
        </p:spPr>
        <p:txBody>
          <a:bodyPr/>
          <a:lstStyle/>
          <a:p>
            <a:pPr algn="l"/>
            <a:r>
              <a:rPr lang="en-US" altLang="en-US" dirty="0"/>
              <a:t>Are there fearful things today?</a:t>
            </a:r>
          </a:p>
        </p:txBody>
      </p:sp>
      <p:cxnSp>
        <p:nvCxnSpPr>
          <p:cNvPr id="3" name="Straight Connector 2">
            <a:extLst>
              <a:ext uri="{FF2B5EF4-FFF2-40B4-BE49-F238E27FC236}">
                <a16:creationId xmlns:a16="http://schemas.microsoft.com/office/drawing/2014/main" id="{C2EBCCF8-46E0-6F8C-09FA-D10BA503112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497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erev  Kol Nidre--Breaking of Bonds</a:t>
            </a:r>
          </a:p>
        </p:txBody>
      </p:sp>
      <p:sp>
        <p:nvSpPr>
          <p:cNvPr id="5" name="Rectangle 3"/>
          <p:cNvSpPr>
            <a:spLocks noGrp="1" noChangeArrowheads="1"/>
          </p:cNvSpPr>
          <p:nvPr>
            <p:ph type="dt" idx="1"/>
          </p:nvPr>
        </p:nvSpPr>
        <p:spPr>
          <a:ln/>
        </p:spPr>
        <p:txBody>
          <a:bodyPr/>
          <a:lstStyle/>
          <a:p>
            <a:r>
              <a:rPr lang="en-US" altLang="en-US">
                <a:solidFill>
                  <a:prstClr val="white"/>
                </a:solidFill>
              </a:rPr>
              <a:t>Oct 1, 2025 5786</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may remember this history</a:t>
            </a:r>
            <a:r>
              <a:rPr lang="en-US" altLang="en-US" baseline="0" dirty="0"/>
              <a:t> that I’m about to share, but I need to add to it to relate how it reveals bondages.</a:t>
            </a:r>
            <a:endParaRPr lang="en-US" altLang="en-US" dirty="0"/>
          </a:p>
        </p:txBody>
      </p:sp>
    </p:spTree>
    <p:extLst>
      <p:ext uri="{BB962C8B-B14F-4D97-AF65-F5344CB8AC3E}">
        <p14:creationId xmlns:p14="http://schemas.microsoft.com/office/powerpoint/2010/main" val="3330151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erev  Kol Nidre--Breaking of Bonds</a:t>
            </a:r>
          </a:p>
        </p:txBody>
      </p:sp>
      <p:sp>
        <p:nvSpPr>
          <p:cNvPr id="5" name="Rectangle 3"/>
          <p:cNvSpPr>
            <a:spLocks noGrp="1" noChangeArrowheads="1"/>
          </p:cNvSpPr>
          <p:nvPr>
            <p:ph type="dt" idx="1"/>
          </p:nvPr>
        </p:nvSpPr>
        <p:spPr>
          <a:ln/>
        </p:spPr>
        <p:txBody>
          <a:bodyPr/>
          <a:lstStyle/>
          <a:p>
            <a:r>
              <a:rPr lang="en-US" altLang="en-US">
                <a:solidFill>
                  <a:prstClr val="white"/>
                </a:solidFill>
              </a:rPr>
              <a:t>Oct 1, 2025 5786</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http://metrovoicenews.com/kansas-city-archives/</a:t>
            </a:r>
          </a:p>
          <a:p>
            <a:endParaRPr lang="en-US" altLang="en-US" sz="1050" dirty="0"/>
          </a:p>
        </p:txBody>
      </p:sp>
    </p:spTree>
    <p:extLst>
      <p:ext uri="{BB962C8B-B14F-4D97-AF65-F5344CB8AC3E}">
        <p14:creationId xmlns:p14="http://schemas.microsoft.com/office/powerpoint/2010/main" val="278378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erev  Kol Nidre--Breaking of Bonds</a:t>
            </a:r>
          </a:p>
        </p:txBody>
      </p:sp>
      <p:sp>
        <p:nvSpPr>
          <p:cNvPr id="5" name="Rectangle 3"/>
          <p:cNvSpPr>
            <a:spLocks noGrp="1" noChangeArrowheads="1"/>
          </p:cNvSpPr>
          <p:nvPr>
            <p:ph type="dt" idx="1"/>
          </p:nvPr>
        </p:nvSpPr>
        <p:spPr>
          <a:ln/>
        </p:spPr>
        <p:txBody>
          <a:bodyPr/>
          <a:lstStyle/>
          <a:p>
            <a:r>
              <a:rPr lang="en-US" altLang="en-US">
                <a:solidFill>
                  <a:prstClr val="white"/>
                </a:solidFill>
              </a:rPr>
              <a:t>Oct 1, 2025 5786</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800" dirty="0"/>
              <a:t>https://www.google.com/search?q=the+temple+mount+is+in+our+hands&amp;safe=active&amp;tbm=isch&amp;tbs=rimg:CSyQqPysuOnsIjifDf8H0wqRD4QuANhIO8npSnJQsutpzV5i1SDYFZywGEh8dlFkWbNxSn7ErxPn1dsMI_1PJHmrqKioSCZ8N_1wfTCpEPERg8rJSUbOu7KhIJhC4A2Eg7yekRJIPz0cr4wVkqEglKclCy62nNXhEW-tysy42IAioSCWLVINgVnLAYEemHr7lxPkInKhIJSHx2UWRZs3ER3-7RD3FQ1IsqEglKfsSvE-fV2xHSbBbFkXHQNCoSCQwj88keauoqETbFBbr_1wWsU&amp;tbo=u&amp;sa=X&amp;ved=0ahUKEwilgLWF8crWAhXKy1QKHejbBogQ9C8IHw&amp;biw=1164&amp;bih=825&amp;dpr=1.1#imgrc=LJCo_Ky46ezAOM:</a:t>
            </a:r>
          </a:p>
          <a:p>
            <a:endParaRPr lang="en-US" altLang="en-US" sz="800" dirty="0"/>
          </a:p>
          <a:p>
            <a:pPr algn="ctr" rtl="1"/>
            <a:r>
              <a:rPr lang="he-IL" altLang="en-US" sz="2800" b="1" dirty="0">
                <a:latin typeface="David" panose="020E0502060401010101" pitchFamily="34" charset="-79"/>
                <a:cs typeface="David" panose="020E0502060401010101" pitchFamily="34" charset="-79"/>
              </a:rPr>
              <a:t>הר הבית בידינו  </a:t>
            </a:r>
            <a:r>
              <a:rPr lang="en-US" altLang="en-US" dirty="0">
                <a:cs typeface="David" panose="020E0502060401010101" pitchFamily="34" charset="-79"/>
              </a:rPr>
              <a:t>Har </a:t>
            </a:r>
            <a:r>
              <a:rPr lang="en-US" altLang="en-US" dirty="0" err="1">
                <a:cs typeface="David" panose="020E0502060401010101" pitchFamily="34" charset="-79"/>
              </a:rPr>
              <a:t>HaBayit</a:t>
            </a:r>
            <a:r>
              <a:rPr lang="en-US" altLang="en-US" dirty="0">
                <a:cs typeface="David" panose="020E0502060401010101" pitchFamily="34" charset="-79"/>
              </a:rPr>
              <a:t> </a:t>
            </a:r>
            <a:r>
              <a:rPr lang="en-US" altLang="en-US" dirty="0" err="1">
                <a:cs typeface="David" panose="020E0502060401010101" pitchFamily="34" charset="-79"/>
              </a:rPr>
              <a:t>b’yadenu</a:t>
            </a:r>
            <a:endParaRPr lang="en-US" altLang="en-US" sz="800" dirty="0">
              <a:cs typeface="David" panose="020E0502060401010101" pitchFamily="34" charset="-79"/>
            </a:endParaRPr>
          </a:p>
        </p:txBody>
      </p:sp>
    </p:spTree>
    <p:extLst>
      <p:ext uri="{BB962C8B-B14F-4D97-AF65-F5344CB8AC3E}">
        <p14:creationId xmlns:p14="http://schemas.microsoft.com/office/powerpoint/2010/main" val="1465210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erev  Kol Nidre--Breaking of Bonds</a:t>
            </a:r>
          </a:p>
        </p:txBody>
      </p:sp>
      <p:sp>
        <p:nvSpPr>
          <p:cNvPr id="5" name="Rectangle 3"/>
          <p:cNvSpPr>
            <a:spLocks noGrp="1" noChangeArrowheads="1"/>
          </p:cNvSpPr>
          <p:nvPr>
            <p:ph type="dt" idx="1"/>
          </p:nvPr>
        </p:nvSpPr>
        <p:spPr>
          <a:ln/>
        </p:spPr>
        <p:txBody>
          <a:bodyPr/>
          <a:lstStyle/>
          <a:p>
            <a:r>
              <a:rPr lang="en-US" altLang="en-US">
                <a:solidFill>
                  <a:prstClr val="white"/>
                </a:solidFill>
              </a:rPr>
              <a:t>Oct 1, 2025 5786</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http://metrovoicenews.com/kansas-city-archives/</a:t>
            </a:r>
          </a:p>
          <a:p>
            <a:endParaRPr lang="en-US" altLang="en-US" sz="1050" dirty="0"/>
          </a:p>
        </p:txBody>
      </p:sp>
    </p:spTree>
    <p:extLst>
      <p:ext uri="{BB962C8B-B14F-4D97-AF65-F5344CB8AC3E}">
        <p14:creationId xmlns:p14="http://schemas.microsoft.com/office/powerpoint/2010/main" val="1351946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erev  Kol Nidre--Breaking of Bonds</a:t>
            </a:r>
          </a:p>
        </p:txBody>
      </p:sp>
      <p:sp>
        <p:nvSpPr>
          <p:cNvPr id="5" name="Rectangle 3"/>
          <p:cNvSpPr>
            <a:spLocks noGrp="1" noChangeArrowheads="1"/>
          </p:cNvSpPr>
          <p:nvPr>
            <p:ph type="dt" idx="1"/>
          </p:nvPr>
        </p:nvSpPr>
        <p:spPr>
          <a:ln/>
        </p:spPr>
        <p:txBody>
          <a:bodyPr/>
          <a:lstStyle/>
          <a:p>
            <a:r>
              <a:rPr lang="en-US" altLang="en-US">
                <a:solidFill>
                  <a:prstClr val="white"/>
                </a:solidFill>
              </a:rPr>
              <a:t>Oct 1, 2025 5786</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http://metrovoicenews.com/kansas-city-archives/</a:t>
            </a:r>
          </a:p>
          <a:p>
            <a:r>
              <a:rPr lang="en-US" altLang="en-US" sz="2000" dirty="0"/>
              <a:t>Israel Ariel, as told to me and a small tour group by Chaim</a:t>
            </a:r>
            <a:r>
              <a:rPr lang="en-US" altLang="en-US" sz="2000" baseline="0" dirty="0"/>
              <a:t> Richman</a:t>
            </a:r>
            <a:endParaRPr lang="en-US" altLang="en-US" sz="2000" dirty="0"/>
          </a:p>
        </p:txBody>
      </p:sp>
    </p:spTree>
    <p:extLst>
      <p:ext uri="{BB962C8B-B14F-4D97-AF65-F5344CB8AC3E}">
        <p14:creationId xmlns:p14="http://schemas.microsoft.com/office/powerpoint/2010/main" val="3494564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erev  Kol Nidre--Breaking of Bonds</a:t>
            </a:r>
          </a:p>
        </p:txBody>
      </p:sp>
      <p:sp>
        <p:nvSpPr>
          <p:cNvPr id="5" name="Rectangle 3"/>
          <p:cNvSpPr>
            <a:spLocks noGrp="1" noChangeArrowheads="1"/>
          </p:cNvSpPr>
          <p:nvPr>
            <p:ph type="dt" idx="1"/>
          </p:nvPr>
        </p:nvSpPr>
        <p:spPr>
          <a:ln/>
        </p:spPr>
        <p:txBody>
          <a:bodyPr/>
          <a:lstStyle/>
          <a:p>
            <a:r>
              <a:rPr lang="en-US" altLang="en-US">
                <a:solidFill>
                  <a:prstClr val="white"/>
                </a:solidFill>
              </a:rPr>
              <a:t>Oct 1, 2025 5786</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38789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erev  Kol Nidre--Breaking of Bonds</a:t>
            </a:r>
          </a:p>
        </p:txBody>
      </p:sp>
      <p:sp>
        <p:nvSpPr>
          <p:cNvPr id="5" name="Rectangle 3"/>
          <p:cNvSpPr>
            <a:spLocks noGrp="1" noChangeArrowheads="1"/>
          </p:cNvSpPr>
          <p:nvPr>
            <p:ph type="dt" idx="1"/>
          </p:nvPr>
        </p:nvSpPr>
        <p:spPr>
          <a:ln/>
        </p:spPr>
        <p:txBody>
          <a:bodyPr/>
          <a:lstStyle/>
          <a:p>
            <a:r>
              <a:rPr lang="en-US" altLang="en-US">
                <a:solidFill>
                  <a:prstClr val="white"/>
                </a:solidFill>
              </a:rPr>
              <a:t>Oct 1, 2025 5786</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http://metrovoicenews.com/kansas-city-archives/</a:t>
            </a:r>
          </a:p>
          <a:p>
            <a:endParaRPr lang="en-US" altLang="en-US" sz="1050" dirty="0"/>
          </a:p>
        </p:txBody>
      </p:sp>
    </p:spTree>
    <p:extLst>
      <p:ext uri="{BB962C8B-B14F-4D97-AF65-F5344CB8AC3E}">
        <p14:creationId xmlns:p14="http://schemas.microsoft.com/office/powerpoint/2010/main" val="2446612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erev  Kol Nidre--Breaking of Bonds</a:t>
            </a:r>
          </a:p>
        </p:txBody>
      </p:sp>
      <p:sp>
        <p:nvSpPr>
          <p:cNvPr id="5" name="Rectangle 3"/>
          <p:cNvSpPr>
            <a:spLocks noGrp="1" noChangeArrowheads="1"/>
          </p:cNvSpPr>
          <p:nvPr>
            <p:ph type="dt" idx="1"/>
          </p:nvPr>
        </p:nvSpPr>
        <p:spPr>
          <a:ln/>
        </p:spPr>
        <p:txBody>
          <a:bodyPr/>
          <a:lstStyle/>
          <a:p>
            <a:r>
              <a:rPr lang="en-US" altLang="en-US">
                <a:solidFill>
                  <a:prstClr val="white"/>
                </a:solidFill>
              </a:rPr>
              <a:t>Oct 1, 2025 5786</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http://jcpa.org/al-aksa-is-in-danger-libel-temple-mount/</a:t>
            </a:r>
          </a:p>
          <a:p>
            <a:endParaRPr lang="en-US" altLang="en-US" sz="1050" dirty="0"/>
          </a:p>
        </p:txBody>
      </p:sp>
    </p:spTree>
    <p:extLst>
      <p:ext uri="{BB962C8B-B14F-4D97-AF65-F5344CB8AC3E}">
        <p14:creationId xmlns:p14="http://schemas.microsoft.com/office/powerpoint/2010/main" val="21008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C1227-0EDF-7D7B-E329-D837A81A725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82AAEC7-75FD-E33C-22CD-C355C61D837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CA8F5CCB-6BC1-8FA2-EEE1-7ACCEA314FE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CB586B49-1287-87EF-3B4C-77887C55D53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F302E96-3700-01CC-AA1A-A8487F615CD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DBCAADB-EE21-8FCC-CCAD-8D14C4C023BF}"/>
              </a:ext>
            </a:extLst>
          </p:cNvPr>
          <p:cNvSpPr>
            <a:spLocks noGrp="1" noChangeArrowheads="1"/>
          </p:cNvSpPr>
          <p:nvPr>
            <p:ph type="body" idx="1"/>
          </p:nvPr>
        </p:nvSpPr>
        <p:spPr>
          <a:xfrm>
            <a:off x="152400" y="4114800"/>
            <a:ext cx="6553200" cy="4876800"/>
          </a:xfrm>
        </p:spPr>
        <p:txBody>
          <a:bodyPr/>
          <a:lstStyle/>
          <a:p>
            <a:pPr algn="l"/>
            <a:r>
              <a:rPr lang="en-US" altLang="en-US" dirty="0"/>
              <a:t>Is it a sign of anything?</a:t>
            </a:r>
          </a:p>
        </p:txBody>
      </p:sp>
      <p:cxnSp>
        <p:nvCxnSpPr>
          <p:cNvPr id="3" name="Straight Connector 2">
            <a:extLst>
              <a:ext uri="{FF2B5EF4-FFF2-40B4-BE49-F238E27FC236}">
                <a16:creationId xmlns:a16="http://schemas.microsoft.com/office/drawing/2014/main" id="{07AFA133-13D1-DC1B-6142-5958DB5C068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345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erev  Kol Nidre--Breaking of Bonds</a:t>
            </a:r>
          </a:p>
        </p:txBody>
      </p:sp>
      <p:sp>
        <p:nvSpPr>
          <p:cNvPr id="5" name="Rectangle 3"/>
          <p:cNvSpPr>
            <a:spLocks noGrp="1" noChangeArrowheads="1"/>
          </p:cNvSpPr>
          <p:nvPr>
            <p:ph type="dt" idx="1"/>
          </p:nvPr>
        </p:nvSpPr>
        <p:spPr>
          <a:ln/>
        </p:spPr>
        <p:txBody>
          <a:bodyPr/>
          <a:lstStyle/>
          <a:p>
            <a:r>
              <a:rPr lang="en-US" altLang="en-US">
                <a:solidFill>
                  <a:prstClr val="white"/>
                </a:solidFill>
              </a:rPr>
              <a:t>Oct 1, 2025 5786</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http://jcpa.org/al-aksa-is-in-danger-libel-temple-mount/</a:t>
            </a:r>
          </a:p>
          <a:p>
            <a:r>
              <a:rPr lang="en-US" sz="2000" b="0" i="0" kern="1200" dirty="0" err="1">
                <a:solidFill>
                  <a:schemeClr val="tx1"/>
                </a:solidFill>
                <a:effectLst/>
                <a:latin typeface="Arial Rounded MT Bold" pitchFamily="34" charset="0"/>
                <a:ea typeface="+mn-ea"/>
                <a:cs typeface="Arial" charset="0"/>
              </a:rPr>
              <a:t>Narkiss</a:t>
            </a:r>
            <a:r>
              <a:rPr lang="en-US" sz="2000" b="0" i="0" kern="1200" dirty="0">
                <a:solidFill>
                  <a:schemeClr val="tx1"/>
                </a:solidFill>
                <a:effectLst/>
                <a:latin typeface="Arial Rounded MT Bold" pitchFamily="34" charset="0"/>
                <a:ea typeface="+mn-ea"/>
                <a:cs typeface="Arial" charset="0"/>
              </a:rPr>
              <a:t> reminded Dayan that Jordan, too, had stationed a military contingent on the mount to maintain order, and that long ago the Romans had done the same, deploying a garrison force in the Antonia Fortress that Herod had built near the mount.</a:t>
            </a:r>
            <a:endParaRPr lang="en-US" altLang="en-US" sz="1050" dirty="0"/>
          </a:p>
        </p:txBody>
      </p:sp>
    </p:spTree>
    <p:extLst>
      <p:ext uri="{BB962C8B-B14F-4D97-AF65-F5344CB8AC3E}">
        <p14:creationId xmlns:p14="http://schemas.microsoft.com/office/powerpoint/2010/main" val="2311702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erev  Kol Nidre--Breaking of Bonds</a:t>
            </a:r>
          </a:p>
        </p:txBody>
      </p:sp>
      <p:sp>
        <p:nvSpPr>
          <p:cNvPr id="5" name="Rectangle 3"/>
          <p:cNvSpPr>
            <a:spLocks noGrp="1" noChangeArrowheads="1"/>
          </p:cNvSpPr>
          <p:nvPr>
            <p:ph type="dt" idx="1"/>
          </p:nvPr>
        </p:nvSpPr>
        <p:spPr>
          <a:ln/>
        </p:spPr>
        <p:txBody>
          <a:bodyPr/>
          <a:lstStyle/>
          <a:p>
            <a:r>
              <a:rPr lang="en-US" altLang="en-US">
                <a:solidFill>
                  <a:prstClr val="white"/>
                </a:solidFill>
              </a:rPr>
              <a:t>Oct 1, 2025 5786</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http://jcpa.org/al-aksa-is-in-danger-libel-temple-mount/</a:t>
            </a:r>
            <a:endParaRPr lang="en-US" altLang="en-US" sz="1050" dirty="0"/>
          </a:p>
          <a:p>
            <a:endParaRPr lang="en-US" altLang="en-US" dirty="0"/>
          </a:p>
          <a:p>
            <a:r>
              <a:rPr lang="en-US" altLang="en-US" dirty="0"/>
              <a:t>Dayan was a secular Jew who didn’t care about worship</a:t>
            </a:r>
          </a:p>
        </p:txBody>
      </p:sp>
    </p:spTree>
    <p:extLst>
      <p:ext uri="{BB962C8B-B14F-4D97-AF65-F5344CB8AC3E}">
        <p14:creationId xmlns:p14="http://schemas.microsoft.com/office/powerpoint/2010/main" val="1248692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erev  Kol Nidre--Breaking of Bonds</a:t>
            </a:r>
          </a:p>
        </p:txBody>
      </p:sp>
      <p:sp>
        <p:nvSpPr>
          <p:cNvPr id="5" name="Rectangle 3"/>
          <p:cNvSpPr>
            <a:spLocks noGrp="1" noChangeArrowheads="1"/>
          </p:cNvSpPr>
          <p:nvPr>
            <p:ph type="dt" idx="1"/>
          </p:nvPr>
        </p:nvSpPr>
        <p:spPr>
          <a:ln/>
        </p:spPr>
        <p:txBody>
          <a:bodyPr/>
          <a:lstStyle/>
          <a:p>
            <a:r>
              <a:rPr lang="en-US" altLang="en-US">
                <a:solidFill>
                  <a:prstClr val="white"/>
                </a:solidFill>
              </a:rPr>
              <a:t>Oct 1, 2025 5786</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46320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erev  Kol Nidre--Breaking of Bonds</a:t>
            </a:r>
          </a:p>
        </p:txBody>
      </p:sp>
      <p:sp>
        <p:nvSpPr>
          <p:cNvPr id="5" name="Rectangle 3"/>
          <p:cNvSpPr>
            <a:spLocks noGrp="1" noChangeArrowheads="1"/>
          </p:cNvSpPr>
          <p:nvPr>
            <p:ph type="dt" idx="1"/>
          </p:nvPr>
        </p:nvSpPr>
        <p:spPr>
          <a:ln/>
        </p:spPr>
        <p:txBody>
          <a:bodyPr/>
          <a:lstStyle/>
          <a:p>
            <a:r>
              <a:rPr lang="en-US" altLang="en-US">
                <a:solidFill>
                  <a:prstClr val="white"/>
                </a:solidFill>
              </a:rPr>
              <a:t>Oct 1, 2025 5786</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a:hlinkClick r:id="rId3"/>
              </a:rPr>
              <a:t>http://jcpa.org/al-aksa-is-in-danger-libel-temple-mount/</a:t>
            </a:r>
            <a:endParaRPr lang="en-US" altLang="en-US" sz="1050"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t>Levi Eshkol also a secular.   Temple Mount meant little.</a:t>
            </a:r>
          </a:p>
          <a:p>
            <a:endParaRPr lang="en-US" altLang="en-US" sz="1050" dirty="0"/>
          </a:p>
        </p:txBody>
      </p:sp>
    </p:spTree>
    <p:extLst>
      <p:ext uri="{BB962C8B-B14F-4D97-AF65-F5344CB8AC3E}">
        <p14:creationId xmlns:p14="http://schemas.microsoft.com/office/powerpoint/2010/main" val="2341420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erev  Kol Nidre--Breaking of Bonds</a:t>
            </a:r>
          </a:p>
        </p:txBody>
      </p:sp>
      <p:sp>
        <p:nvSpPr>
          <p:cNvPr id="5" name="Rectangle 3"/>
          <p:cNvSpPr>
            <a:spLocks noGrp="1" noChangeArrowheads="1"/>
          </p:cNvSpPr>
          <p:nvPr>
            <p:ph type="dt" idx="1"/>
          </p:nvPr>
        </p:nvSpPr>
        <p:spPr>
          <a:ln/>
        </p:spPr>
        <p:txBody>
          <a:bodyPr/>
          <a:lstStyle/>
          <a:p>
            <a:r>
              <a:rPr lang="en-US" altLang="en-US">
                <a:solidFill>
                  <a:prstClr val="white"/>
                </a:solidFill>
              </a:rPr>
              <a:t>Oct 1, 2025 5786</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http://jcpa.org/al-aksa-is-in-danger-libel-temple-mount/</a:t>
            </a:r>
          </a:p>
          <a:p>
            <a:endParaRPr lang="en-US" altLang="en-US" sz="1050" dirty="0"/>
          </a:p>
        </p:txBody>
      </p:sp>
    </p:spTree>
    <p:extLst>
      <p:ext uri="{BB962C8B-B14F-4D97-AF65-F5344CB8AC3E}">
        <p14:creationId xmlns:p14="http://schemas.microsoft.com/office/powerpoint/2010/main" val="4006762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erev  Kol Nidre--Breaking of Bonds</a:t>
            </a:r>
          </a:p>
        </p:txBody>
      </p:sp>
      <p:sp>
        <p:nvSpPr>
          <p:cNvPr id="5" name="Rectangle 3"/>
          <p:cNvSpPr>
            <a:spLocks noGrp="1" noChangeArrowheads="1"/>
          </p:cNvSpPr>
          <p:nvPr>
            <p:ph type="dt" idx="1"/>
          </p:nvPr>
        </p:nvSpPr>
        <p:spPr>
          <a:ln/>
        </p:spPr>
        <p:txBody>
          <a:bodyPr/>
          <a:lstStyle/>
          <a:p>
            <a:r>
              <a:rPr lang="en-US" altLang="en-US">
                <a:solidFill>
                  <a:prstClr val="white"/>
                </a:solidFill>
              </a:rPr>
              <a:t>Oct 1, 2025 5786</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a:t>http://jcpa.org/al-aksa-is-in-danger-libel-temple-mount/</a:t>
            </a:r>
          </a:p>
          <a:p>
            <a:endParaRPr lang="en-US" altLang="en-US" sz="1050" dirty="0"/>
          </a:p>
        </p:txBody>
      </p:sp>
    </p:spTree>
    <p:extLst>
      <p:ext uri="{BB962C8B-B14F-4D97-AF65-F5344CB8AC3E}">
        <p14:creationId xmlns:p14="http://schemas.microsoft.com/office/powerpoint/2010/main" val="1164555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erev  Kol Nidre--Breaking of Bonds</a:t>
            </a:r>
          </a:p>
        </p:txBody>
      </p:sp>
      <p:sp>
        <p:nvSpPr>
          <p:cNvPr id="5" name="Rectangle 3"/>
          <p:cNvSpPr>
            <a:spLocks noGrp="1" noChangeArrowheads="1"/>
          </p:cNvSpPr>
          <p:nvPr>
            <p:ph type="dt" idx="1"/>
          </p:nvPr>
        </p:nvSpPr>
        <p:spPr>
          <a:ln/>
        </p:spPr>
        <p:txBody>
          <a:bodyPr/>
          <a:lstStyle/>
          <a:p>
            <a:r>
              <a:rPr lang="en-US" altLang="en-US">
                <a:solidFill>
                  <a:prstClr val="white"/>
                </a:solidFill>
              </a:rPr>
              <a:t>Oct 1, 2025 5786</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77746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erev  Kol Nidre--Breaking of Bonds</a:t>
            </a:r>
          </a:p>
        </p:txBody>
      </p:sp>
      <p:sp>
        <p:nvSpPr>
          <p:cNvPr id="5" name="Rectangle 3"/>
          <p:cNvSpPr>
            <a:spLocks noGrp="1" noChangeArrowheads="1"/>
          </p:cNvSpPr>
          <p:nvPr>
            <p:ph type="dt" idx="1"/>
          </p:nvPr>
        </p:nvSpPr>
        <p:spPr>
          <a:ln/>
        </p:spPr>
        <p:txBody>
          <a:bodyPr/>
          <a:lstStyle/>
          <a:p>
            <a:r>
              <a:rPr lang="en-US" altLang="en-US">
                <a:solidFill>
                  <a:prstClr val="white"/>
                </a:solidFill>
              </a:rPr>
              <a:t>Oct 1, 2025 5786</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Not exact quote.</a:t>
            </a:r>
          </a:p>
          <a:p>
            <a:r>
              <a:rPr lang="en-US" altLang="en-US" dirty="0"/>
              <a:t>Are you in bondage to, in fear of the approval of people?   Pause to invite prayer…</a:t>
            </a:r>
          </a:p>
          <a:p>
            <a:endParaRPr lang="en-US" altLang="en-US" sz="1050" dirty="0"/>
          </a:p>
          <a:p>
            <a:r>
              <a:rPr lang="en-US" altLang="en-US" dirty="0"/>
              <a:t>However, despite all that, there are plans afoot in the Temple Institute</a:t>
            </a:r>
            <a:r>
              <a:rPr lang="en-US" altLang="en-US" baseline="0" dirty="0"/>
              <a:t> and other</a:t>
            </a:r>
            <a:r>
              <a:rPr lang="en-US" altLang="en-US" dirty="0"/>
              <a:t> places to build the Temple, but it will take another divine intervention.  I’m counting on the muffed opportunity in June 1967 as a divine intervention.</a:t>
            </a:r>
          </a:p>
        </p:txBody>
      </p:sp>
    </p:spTree>
    <p:extLst>
      <p:ext uri="{BB962C8B-B14F-4D97-AF65-F5344CB8AC3E}">
        <p14:creationId xmlns:p14="http://schemas.microsoft.com/office/powerpoint/2010/main" val="3299495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3CF09-8AB0-0520-64F8-7DCDF7C618E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6296A1D-C214-E932-E8A4-4523B502832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3380041C-F58C-60D6-F01D-603102AD811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8E83CD14-E6AE-E894-9755-175A08692D1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FAA5D2B-3CB4-E7F8-2052-B2F3F4AEAC6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B3829C1-8476-F62E-2515-81BAED8191E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44F2839-ED8D-CEE8-7F5D-DEB68C3ED23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144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7589F-9C98-3D8F-AD7F-5B044A53E36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902D2DB-BF5C-B9CE-2FB5-A4CD83187D8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0C0DD5F4-0115-93AA-2AD1-04CF901620F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BA865549-803E-EF68-7683-E0072DF6BDC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E4220F4-2144-0D6F-640C-87798444C04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3DFF302-CB8C-FE36-2806-C73416F8FCB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3F0B9E6-1949-97CC-BBEA-226184146C3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62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5D25C-F1BA-60F7-7BC8-E456E077174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27F1E24-5E13-17AD-F724-1DEA713882D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CCC2FAFE-270D-644F-9680-C59AD0AF4C2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740F25B0-9DE6-E642-82A0-F24B2930303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42964DC-8071-6D29-6201-BB176A7CBFA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8B63F75-CD9E-179F-D3AE-88AA4DA8A0C9}"/>
              </a:ext>
            </a:extLst>
          </p:cNvPr>
          <p:cNvSpPr>
            <a:spLocks noGrp="1" noChangeArrowheads="1"/>
          </p:cNvSpPr>
          <p:nvPr>
            <p:ph type="body" idx="1"/>
          </p:nvPr>
        </p:nvSpPr>
        <p:spPr>
          <a:xfrm>
            <a:off x="152400" y="4114800"/>
            <a:ext cx="6553200" cy="4876800"/>
          </a:xfrm>
        </p:spPr>
        <p:txBody>
          <a:bodyPr/>
          <a:lstStyle/>
          <a:p>
            <a:pPr algn="l"/>
            <a:r>
              <a:rPr lang="en-US" altLang="en-US" dirty="0"/>
              <a:t>https://www.instagram.com/p/DPPoRBRkmxW/</a:t>
            </a:r>
          </a:p>
          <a:p>
            <a:pPr algn="l"/>
            <a:r>
              <a:rPr lang="en-US" altLang="en-US" dirty="0"/>
              <a:t>The orbit itself is </a:t>
            </a:r>
            <a:r>
              <a:rPr lang="en-US" altLang="en-US" dirty="0" err="1"/>
              <a:t>precessing</a:t>
            </a:r>
            <a:r>
              <a:rPr lang="en-US" altLang="en-US" dirty="0"/>
              <a:t>, or rotating, and the earth is rotating, so it’s complicated, but all mathematical. </a:t>
            </a:r>
            <a:r>
              <a:rPr lang="en-US" altLang="en-US" u="sng" dirty="0"/>
              <a:t>So what is the meaning?</a:t>
            </a:r>
          </a:p>
        </p:txBody>
      </p:sp>
      <p:cxnSp>
        <p:nvCxnSpPr>
          <p:cNvPr id="3" name="Straight Connector 2">
            <a:extLst>
              <a:ext uri="{FF2B5EF4-FFF2-40B4-BE49-F238E27FC236}">
                <a16:creationId xmlns:a16="http://schemas.microsoft.com/office/drawing/2014/main" id="{1544CBCA-1FE2-C94D-7DB6-F7459E7B493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3336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DAD8C-0CC9-5AEC-0E06-3E481A352E5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D1D35D0-5D6D-9EAD-005F-8FC9E432865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6BEF6A5E-4433-2D31-3830-A063B4A0B57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9457C5D5-D05A-C513-B10B-A1289E7E3BB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1B0778F-BC15-D030-5295-842BC285216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C40A3B9-2D85-A0AB-7A93-0C131FD79D2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9BD7E3A-2950-E7B3-FC63-916AC7C4DD1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6190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F0C4D-5012-1B57-029A-07A8662E9EC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40142F1-8835-6573-8B45-3FA774C3ED6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ACAC30B7-C2A4-FEF0-A675-986DB9621C5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FAF9DA25-3857-1762-39D3-952CB2AABE3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FDF76DA-10F6-A91F-9AFC-6C369A322E4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CF4321B-2FE1-7C5D-DDF0-D9B0FAC6B51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4396924-8CA7-3F60-8178-ABB32FD8128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0354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5045E-4B32-D41A-AF0A-1D9372BDE9A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19FF640-A39D-A57B-5A28-84B7FE206C8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974EFB1A-4AC0-D736-B4E4-412311E3544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71AF85B1-0A14-98B2-EC2E-D0E24651651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5F4408F-B4F9-5118-6E37-AC9279EFDDF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4557492-2328-2029-901A-28945A352F8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91AA62C-7097-2274-871D-7D04AD1848B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6848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D32AA-B728-2DDB-55FD-7D8CB3584B8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06E221B-F83E-975D-1C83-653DF1166EC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2F1DEB8B-697D-217C-077F-C3EC5B0571C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B4C6CF5E-BDFA-20F5-FAD1-F5923402317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915C1A0-1CA3-F363-E75A-C381ACC0CF8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7FA907B-637B-7175-DB6D-016001338AA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06C02BC-A8D2-EAB9-4A06-FC7B76691FF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9378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AD089-E2E4-B20E-5BC3-89DD4785A7D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A85E191-BE42-E88D-686A-46315375DE6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6840B6A9-12D8-E5EE-636A-A0FD52FB832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D33E2553-CE4F-B5BC-0DDB-E9BB07160DC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40D197B-0B74-D4B4-66AF-C8CAC993FFF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C2584AA-2DC4-9C77-5C65-1091C41662A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29C9311-754A-179C-D33B-9A4E1560BD4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298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0B116-6A8F-6E6A-C3D8-1A94842F21B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2C4393F-DD83-5D78-FBF1-D1273D59E47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B888961C-E3B4-F919-D2A3-06B72D5DED2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862D716B-972C-080B-04A0-5AA1F3FAC2D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FB65B39-71B8-34DF-5569-702CCDD7D02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493BEE4-D3F4-DFC0-B04B-94575DCAB3A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0FCAEDF-8081-4897-3061-3865727A24D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694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6447B-621F-6D73-F85E-6B5A3C299BF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F667C61-C99D-98D1-702B-10BF7E5D351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ABE4AD2C-2503-40C5-24D4-69E97D90676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916DD101-983E-1482-47CA-22BBFA546C1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00A9893-3602-88D9-3BB5-BF9EB5E7FFD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3458F2E-3A76-01C2-DB27-7020C75CF33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71B4B51-E433-EE0E-7627-06C77B8D360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102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9D91D-84F6-DB5B-28B5-6FC7E825AE4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E5F43F3-0146-0B02-F449-662907BE50A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3098FA47-A700-2CE4-179D-7139D3FDB7C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5A52F608-E752-E9EA-A555-04366D4AE44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FC5C10-A399-F826-E978-EE84D220C4D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558AF18-DA0A-4A3B-0C65-6BBF09CC140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BA225E0-F6D1-B115-B854-4D7811957E9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2079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67D5C-508B-7B72-590E-48AE98259A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AEA886E-D0D4-89AB-A2EF-A53C9FC8E65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B80F144B-5572-77B6-CB87-1F56EE7D084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06032C2D-5870-BC82-736D-8B14351923F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43F5E30-1197-9E04-112D-CBD5F38D21B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AFD45D6-FC70-8683-DABE-7B3BA09FDF85}"/>
              </a:ext>
            </a:extLst>
          </p:cNvPr>
          <p:cNvSpPr>
            <a:spLocks noGrp="1" noChangeArrowheads="1"/>
          </p:cNvSpPr>
          <p:nvPr>
            <p:ph type="body" idx="1"/>
          </p:nvPr>
        </p:nvSpPr>
        <p:spPr>
          <a:xfrm>
            <a:off x="152400" y="4114800"/>
            <a:ext cx="6553200" cy="4876800"/>
          </a:xfrm>
        </p:spPr>
        <p:txBody>
          <a:bodyPr/>
          <a:lstStyle/>
          <a:p>
            <a:pPr algn="l"/>
            <a:r>
              <a:rPr lang="en-US" altLang="en-US" b="0" u="none" kern="1200" dirty="0">
                <a:latin typeface="Arial Rounded MT Bold" panose="020F0704030504030204" pitchFamily="34" charset="0"/>
                <a:ea typeface="+mn-ea"/>
                <a:cs typeface="+mn-cs"/>
              </a:rPr>
              <a:t>Without a fight, too taxing, too frightening.</a:t>
            </a:r>
          </a:p>
        </p:txBody>
      </p:sp>
      <p:cxnSp>
        <p:nvCxnSpPr>
          <p:cNvPr id="3" name="Straight Connector 2">
            <a:extLst>
              <a:ext uri="{FF2B5EF4-FFF2-40B4-BE49-F238E27FC236}">
                <a16:creationId xmlns:a16="http://schemas.microsoft.com/office/drawing/2014/main" id="{A3FDC7C0-CAF6-7A51-5120-882A512E54D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3851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32AEA-E15A-6B4E-3DF0-7AE10F129AE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D5EF7FB-41F9-5C10-CB99-68C7BFD83F2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00A98130-AD60-6A60-65A4-3971875C415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F2E6C7FF-60AD-D548-122E-7CEF56CD947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D679364-D785-02B1-7482-EA2FB686B81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A3F37CD-2DC7-8E43-F9B7-EB5F9468474C}"/>
              </a:ext>
            </a:extLst>
          </p:cNvPr>
          <p:cNvSpPr>
            <a:spLocks noGrp="1" noChangeArrowheads="1"/>
          </p:cNvSpPr>
          <p:nvPr>
            <p:ph type="body" idx="1"/>
          </p:nvPr>
        </p:nvSpPr>
        <p:spPr>
          <a:xfrm>
            <a:off x="152400" y="4114800"/>
            <a:ext cx="6553200" cy="4876800"/>
          </a:xfrm>
        </p:spPr>
        <p:txBody>
          <a:bodyPr/>
          <a:lstStyle/>
          <a:p>
            <a:pPr algn="l"/>
            <a:r>
              <a:rPr lang="en-US" altLang="en-US" sz="1050" dirty="0"/>
              <a:t>https://www.newsweek.com/charlie-kirks-letter-to-netanyahu-revealed-read-in-full-10804835</a:t>
            </a:r>
          </a:p>
        </p:txBody>
      </p:sp>
      <p:cxnSp>
        <p:nvCxnSpPr>
          <p:cNvPr id="3" name="Straight Connector 2">
            <a:extLst>
              <a:ext uri="{FF2B5EF4-FFF2-40B4-BE49-F238E27FC236}">
                <a16:creationId xmlns:a16="http://schemas.microsoft.com/office/drawing/2014/main" id="{1AE66CD8-2403-6FD7-B127-B348E48556A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59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37FC6-E4ED-62CE-0F9B-979E7B07269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A8748EB-EEEB-F693-69C5-C8038A01774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89FF4EBD-6407-7B2D-665E-1879D8115BD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1B798B99-D996-944D-9302-573294C0C38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D798A18-A19E-8F9B-6B86-596F2E9E15D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F252183-B80E-6FFA-2A40-EE50FE22D13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BC4A58D-01F5-353D-8E07-6E41915F821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2157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A127E-73F3-736F-80CC-CE833D3FE79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EC1F17E-926D-71E2-B3CA-E66B1DFCB33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33D15D67-474E-4661-0483-49A509169DF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E11B24E6-CAD1-3BA5-4B93-44911302C3F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9B19A73-6D9E-EED1-4301-570FE88B37B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FA93962-6613-58D6-A0D6-DDF53635BCA1}"/>
              </a:ext>
            </a:extLst>
          </p:cNvPr>
          <p:cNvSpPr>
            <a:spLocks noGrp="1" noChangeArrowheads="1"/>
          </p:cNvSpPr>
          <p:nvPr>
            <p:ph type="body" idx="1"/>
          </p:nvPr>
        </p:nvSpPr>
        <p:spPr>
          <a:xfrm>
            <a:off x="152400" y="4114800"/>
            <a:ext cx="6553200" cy="4876800"/>
          </a:xfrm>
        </p:spPr>
        <p:txBody>
          <a:bodyPr/>
          <a:lstStyle/>
          <a:p>
            <a:pPr algn="l"/>
            <a:r>
              <a:rPr lang="en-US" altLang="en-US" dirty="0"/>
              <a:t>What are you afraid to confront??</a:t>
            </a:r>
          </a:p>
        </p:txBody>
      </p:sp>
      <p:cxnSp>
        <p:nvCxnSpPr>
          <p:cNvPr id="3" name="Straight Connector 2">
            <a:extLst>
              <a:ext uri="{FF2B5EF4-FFF2-40B4-BE49-F238E27FC236}">
                <a16:creationId xmlns:a16="http://schemas.microsoft.com/office/drawing/2014/main" id="{94FAD6E9-C9D1-AD96-7D02-0687FFFCB79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693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F0B3C-AE2A-9BE3-F24B-38B8BFE73C9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743C99D-FEA9-F304-78C8-D960DDD880A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4B25EFD0-1726-9AAB-C1F1-A8A1C7D1D55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C249EF99-B2C1-90C4-17CF-97C9A59596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B8FAAC6-DAA6-696C-A0AE-E2086711CDC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61C2CBF-8CFA-28BD-9D88-5C113DCDB35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262713F-FF8F-D4C8-0D5B-CFB2A260F80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8100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99D6F-9CD8-D805-3926-E43C4C602C1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5C49C39-2FC8-11C5-4962-6C5F30026F4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C4A058FD-9EC4-C64A-F39D-63DEF3A2DDB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D9F68FF2-EB98-4225-3815-86FBABB0958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B22E406-2AF7-4F45-F0DC-41D41FA2BAB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CA5AA4A-A6C4-FBE2-65FC-76BCB7DA1C9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6AE7A6B-57D0-BD6B-59DC-A93ABBE7381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2557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E706E-0CE4-8583-1115-60789C5E698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0EE4F57-87FB-0C7C-AD3A-04A405739C9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45007790-D2C5-B59B-AA07-198948631CC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177D9994-74BC-3044-1182-2ABC3644737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FDD3704-B867-F226-5656-A2252A4ECA2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428DD1B-1867-EFD4-33C5-0E73030C959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F2369C9-1368-22E5-EB15-E98A8B4EAAC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3365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4593E-F4FB-4BB3-83D8-1C690AEABF2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4D48BE8-D05F-226B-9883-E5DAF469D2C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AD9CF159-0A79-7D55-7EEF-E20D1F5ECB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07002807-44C3-405E-4544-F026C3889F6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345B329-2542-A343-AD90-FF10BD3A94D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5302AFD-9F3C-CC31-A500-9927861C42A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4F1293A-C561-B428-EA6A-FB031D052AC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3431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620D3-4AE5-EBB9-3C7A-32F1CD56C45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83B33F4-0DF6-0D86-E729-05FBFB93AD5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60A5308B-21E9-D6A9-6AAD-881E8FA8B88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BEEE0DE8-8513-C0A8-8BD8-1D0077B3CB8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0E3B534-0F83-9D10-8C51-87182EB24C3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E6E881F-E6FA-6A75-A29F-6602BB7DDF94}"/>
              </a:ext>
            </a:extLst>
          </p:cNvPr>
          <p:cNvSpPr>
            <a:spLocks noGrp="1" noChangeArrowheads="1"/>
          </p:cNvSpPr>
          <p:nvPr>
            <p:ph type="body" idx="1"/>
          </p:nvPr>
        </p:nvSpPr>
        <p:spPr>
          <a:xfrm>
            <a:off x="152400" y="4114800"/>
            <a:ext cx="6553200" cy="4876800"/>
          </a:xfrm>
        </p:spPr>
        <p:txBody>
          <a:bodyPr/>
          <a:lstStyle/>
          <a:p>
            <a:pPr algn="l"/>
            <a:r>
              <a:rPr lang="en-US" altLang="en-US" dirty="0"/>
              <a:t>Say altogether  </a:t>
            </a:r>
            <a:r>
              <a:rPr lang="he-IL" sz="2800" b="1" dirty="0">
                <a:solidFill>
                  <a:schemeClr val="tx1"/>
                </a:solidFill>
                <a:latin typeface="David" panose="020E0502060401010101" pitchFamily="34" charset="-79"/>
                <a:cs typeface="David" panose="020E0502060401010101" pitchFamily="34" charset="-79"/>
              </a:rPr>
              <a:t>חֲזַק וֶאֱמָץ </a:t>
            </a:r>
            <a:r>
              <a:rPr lang="en-US" sz="2000" b="1" dirty="0">
                <a:solidFill>
                  <a:schemeClr val="tx1"/>
                </a:solidFill>
                <a:latin typeface="David" panose="020E0502060401010101" pitchFamily="34" charset="-79"/>
                <a:cs typeface="David" panose="020E0502060401010101" pitchFamily="34" charset="-79"/>
              </a:rPr>
              <a:t>  </a:t>
            </a:r>
            <a:r>
              <a:rPr lang="en-US" sz="2000" i="1" dirty="0" err="1">
                <a:solidFill>
                  <a:schemeClr val="tx1"/>
                </a:solidFill>
                <a:latin typeface="Arial Rounded MT Bold" panose="020F0704030504030204" pitchFamily="34" charset="0"/>
              </a:rPr>
              <a:t>Khazak</a:t>
            </a:r>
            <a:r>
              <a:rPr lang="en-US" sz="2000" i="1" dirty="0">
                <a:solidFill>
                  <a:schemeClr val="tx1"/>
                </a:solidFill>
                <a:latin typeface="Arial Rounded MT Bold" panose="020F0704030504030204" pitchFamily="34" charset="0"/>
              </a:rPr>
              <a:t> </a:t>
            </a:r>
            <a:r>
              <a:rPr lang="en-US" sz="2000" i="1" dirty="0" err="1">
                <a:solidFill>
                  <a:schemeClr val="tx1"/>
                </a:solidFill>
                <a:latin typeface="Arial Rounded MT Bold" panose="020F0704030504030204" pitchFamily="34" charset="0"/>
              </a:rPr>
              <a:t>v’amatz</a:t>
            </a:r>
            <a:r>
              <a:rPr lang="en-US" sz="2000" i="1" dirty="0">
                <a:solidFill>
                  <a:schemeClr val="tx1"/>
                </a:solidFill>
                <a:latin typeface="Arial Rounded MT Bold" panose="020F0704030504030204" pitchFamily="34" charset="0"/>
              </a:rPr>
              <a:t> </a:t>
            </a:r>
          </a:p>
          <a:p>
            <a:pPr algn="l"/>
            <a:r>
              <a:rPr lang="en-US" altLang="en-US" dirty="0"/>
              <a:t>Ask Yeshua for courage.   Dennis Prager says courage is the key virtue.</a:t>
            </a:r>
          </a:p>
        </p:txBody>
      </p:sp>
      <p:cxnSp>
        <p:nvCxnSpPr>
          <p:cNvPr id="3" name="Straight Connector 2">
            <a:extLst>
              <a:ext uri="{FF2B5EF4-FFF2-40B4-BE49-F238E27FC236}">
                <a16:creationId xmlns:a16="http://schemas.microsoft.com/office/drawing/2014/main" id="{132BEB03-BBAF-F64C-206B-CE16FEB8277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6153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B0983-0799-56F0-F38B-76438BAE10B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B4C37C1-9162-7197-C179-587D8EA1785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2CA702FE-4024-293D-5FE5-96D8EEB9D09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B4330CB3-DAA6-464C-4E55-529590B16A9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0C41665-8F6D-5916-07C7-0BBE2AB7FF8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9408F7C-1FCD-1CD9-D779-21AE2A1705D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34E5403-1FAE-2024-AA78-2CC38CED1EF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8757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D693A-7CB7-BCE9-D45A-D61E496057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FEB40C1-825C-A418-455F-C260E82FF74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50DF9B84-28C7-324D-F756-EA038E6AC0A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3FF3954F-E531-AAD7-6644-62628A1BADC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E60D761-6DDA-E6EB-57FD-D93910FD763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16BE831-8E54-A077-0871-4FC3223FDA7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FE90072-8436-C26E-5131-04FADEA729B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4498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34EF4-13F5-6002-83E3-5B340B52626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29F41CC-427F-0A05-93C1-FF245DD370E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BB7BFDA9-4C9F-841B-A979-7B13E50B86A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A726929D-CB94-2C8E-E085-A372F86D506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43A796D-850C-01A7-220F-BB7A6E5629A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EAF122A-7A30-EE59-014F-41BB7FE59ED4}"/>
              </a:ext>
            </a:extLst>
          </p:cNvPr>
          <p:cNvSpPr>
            <a:spLocks noGrp="1" noChangeArrowheads="1"/>
          </p:cNvSpPr>
          <p:nvPr>
            <p:ph type="body" idx="1"/>
          </p:nvPr>
        </p:nvSpPr>
        <p:spPr>
          <a:xfrm>
            <a:off x="152400" y="4114800"/>
            <a:ext cx="6553200" cy="4876800"/>
          </a:xfrm>
        </p:spPr>
        <p:txBody>
          <a:bodyPr/>
          <a:lstStyle/>
          <a:p>
            <a:pPr algn="l"/>
            <a:r>
              <a:rPr lang="en-US" altLang="en-US" dirty="0"/>
              <a:t>Said by Kefa/Peter to Shimon the sorcerer who tried to buy Kingdom Ruakh power.</a:t>
            </a:r>
          </a:p>
          <a:p>
            <a:pPr algn="l"/>
            <a:r>
              <a:rPr lang="en-US" altLang="en-US" dirty="0"/>
              <a:t>I dealt with forgiveness last Shabbat somewhat extensively.   </a:t>
            </a:r>
          </a:p>
          <a:p>
            <a:pPr algn="l"/>
            <a:r>
              <a:rPr lang="en-US" altLang="en-US" dirty="0"/>
              <a:t>It’s </a:t>
            </a:r>
            <a:r>
              <a:rPr lang="en-US" altLang="en-US" dirty="0" err="1"/>
              <a:t>sooo</a:t>
            </a:r>
            <a:r>
              <a:rPr lang="en-US" altLang="en-US" dirty="0"/>
              <a:t> important to forgive.</a:t>
            </a:r>
          </a:p>
        </p:txBody>
      </p:sp>
      <p:cxnSp>
        <p:nvCxnSpPr>
          <p:cNvPr id="3" name="Straight Connector 2">
            <a:extLst>
              <a:ext uri="{FF2B5EF4-FFF2-40B4-BE49-F238E27FC236}">
                <a16:creationId xmlns:a16="http://schemas.microsoft.com/office/drawing/2014/main" id="{0FE0E4D0-4D70-5B3B-AFF2-E2E87F9B703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8108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1A5CB-9EC9-0E57-4535-5E0A9C3DF33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79F6C02-4A10-D26E-54D8-EF14E5E87A3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7A696875-84D9-AB61-3897-BF952A9E1C1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17EF5864-674C-CA01-708B-73E489F6542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C30D4FF-C156-EDD7-8286-6D9784E961E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6BCDD56-59EC-7C98-6827-00ED398DCC1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18B9856-1893-1448-4844-6D9F99AEBC9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36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YK erev  Kol Nidre--Breaking of Bonds</a:t>
            </a:r>
          </a:p>
        </p:txBody>
      </p:sp>
      <p:sp>
        <p:nvSpPr>
          <p:cNvPr id="5" name="Rectangle 3"/>
          <p:cNvSpPr>
            <a:spLocks noGrp="1" noChangeArrowheads="1"/>
          </p:cNvSpPr>
          <p:nvPr>
            <p:ph type="dt" idx="1"/>
          </p:nvPr>
        </p:nvSpPr>
        <p:spPr>
          <a:ln/>
        </p:spPr>
        <p:txBody>
          <a:bodyPr/>
          <a:lstStyle/>
          <a:p>
            <a:r>
              <a:rPr lang="en-US" altLang="en-US">
                <a:solidFill>
                  <a:prstClr val="white"/>
                </a:solidFill>
              </a:rPr>
              <a:t>Oct 1, 2025 5786</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algn="ctr" rtl="1" fontAlgn="t"/>
            <a:r>
              <a:rPr lang="he-IL" sz="2800" b="1" i="0" kern="1200" dirty="0">
                <a:solidFill>
                  <a:schemeClr val="tx1"/>
                </a:solidFill>
                <a:effectLst/>
                <a:latin typeface="David" panose="020E0502060401010101" pitchFamily="34" charset="-79"/>
                <a:cs typeface="David" panose="020E0502060401010101" pitchFamily="34" charset="-79"/>
              </a:rPr>
              <a:t>מוֹעִיל</a:t>
            </a:r>
            <a:r>
              <a:rPr lang="he-IL" sz="2000" b="0" i="0" kern="1200" dirty="0">
                <a:solidFill>
                  <a:schemeClr val="tx1"/>
                </a:solidFill>
                <a:effectLst/>
                <a:latin typeface="Arial Rounded MT Bold" pitchFamily="34" charset="0"/>
                <a:ea typeface="+mn-ea"/>
                <a:cs typeface="Arial" charset="0"/>
              </a:rPr>
              <a:t>  </a:t>
            </a:r>
            <a:r>
              <a:rPr lang="en-US" sz="2000" b="0" i="0" kern="1200" dirty="0">
                <a:solidFill>
                  <a:schemeClr val="tx1"/>
                </a:solidFill>
                <a:effectLst/>
                <a:latin typeface="Arial Rounded MT Bold" pitchFamily="34" charset="0"/>
                <a:ea typeface="+mn-ea"/>
                <a:cs typeface="Arial" charset="0"/>
              </a:rPr>
              <a:t>effective, helpful, useful</a:t>
            </a:r>
          </a:p>
          <a:p>
            <a:pPr fontAlgn="t"/>
            <a:r>
              <a:rPr lang="en-US" dirty="0"/>
              <a:t>I’ve spoken about the importance of admitting wrong, esp. re YK</a:t>
            </a:r>
          </a:p>
          <a:p>
            <a:pPr fontAlgn="t"/>
            <a:r>
              <a:rPr lang="en-US" dirty="0"/>
              <a:t>Story of a rabbi visiting a sick, elderly person in nursing home.  She had a bowl of peanuts, and he was munching on them as visiting.  Ultimately realized he’d eaten them all.  Apologized and confessed, “I’ve eaten all your peanuts.”</a:t>
            </a:r>
          </a:p>
          <a:p>
            <a:pPr rtl="1" fontAlgn="t"/>
            <a:r>
              <a:rPr lang="en-US" sz="2000" b="0" i="0" kern="1200" dirty="0">
                <a:solidFill>
                  <a:schemeClr val="tx1"/>
                </a:solidFill>
                <a:effectLst/>
                <a:latin typeface="Arial Rounded MT Bold" pitchFamily="34" charset="0"/>
                <a:ea typeface="+mn-ea"/>
                <a:cs typeface="Arial" charset="0"/>
              </a:rPr>
              <a:t>Lady responded, “That’ OK.  I’m not able to eat them.  I just suck off the chocolate.”</a:t>
            </a:r>
          </a:p>
          <a:p>
            <a:br>
              <a:rPr lang="en-US" sz="1050" dirty="0"/>
            </a:br>
            <a:endParaRPr lang="en-US" altLang="en-US" sz="105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7226E-48D0-786F-8570-CB2755B84AB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DCEC0E5-F4B5-187F-0852-F0F23F5FEA7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767D4DF0-DEA3-17F5-2559-94D16D48C15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E606A587-1EC7-1F66-934A-84A5DD51A7A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D594189-EB04-64E3-9033-96826E0773C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9BF2A59-EB6A-F7B6-DF7E-D9C08D5A728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02938A8-90A2-5B3B-2C53-01C69E343C8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4859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1D72E-81F6-18F4-7801-E5AB3C65BBA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6C294A7-B92E-EBA1-E15A-19952B7E5CB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3EF2DCFB-0AE7-42A6-9A13-F38C23C7916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950B5F14-229D-6C2F-1ACD-5258A572F05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F50A457-644F-CB13-1AE3-6C788B2AB9C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274ED15-2BB6-6987-2C79-3FDE59DBC779}"/>
              </a:ext>
            </a:extLst>
          </p:cNvPr>
          <p:cNvSpPr>
            <a:spLocks noGrp="1" noChangeArrowheads="1"/>
          </p:cNvSpPr>
          <p:nvPr>
            <p:ph type="body" idx="1"/>
          </p:nvPr>
        </p:nvSpPr>
        <p:spPr>
          <a:xfrm>
            <a:off x="152400" y="4114800"/>
            <a:ext cx="6553200" cy="4876800"/>
          </a:xfrm>
        </p:spPr>
        <p:txBody>
          <a:bodyPr/>
          <a:lstStyle/>
          <a:p>
            <a:pPr algn="l"/>
            <a:r>
              <a:rPr lang="en-US" altLang="en-US" dirty="0"/>
              <a:t>That is, hormonal, fallen nature.</a:t>
            </a:r>
          </a:p>
        </p:txBody>
      </p:sp>
      <p:cxnSp>
        <p:nvCxnSpPr>
          <p:cNvPr id="3" name="Straight Connector 2">
            <a:extLst>
              <a:ext uri="{FF2B5EF4-FFF2-40B4-BE49-F238E27FC236}">
                <a16:creationId xmlns:a16="http://schemas.microsoft.com/office/drawing/2014/main" id="{DF9FBB37-CC17-7F85-4701-D85F5F4B662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9504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0E054-9A9F-922F-761C-95AFDEB0969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FC27196-F58D-866A-6372-44563D008F4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E216FCFD-6501-3E66-01E6-9866292A08E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9B428ABD-D875-BC2E-36A8-7CACFD81DA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0DDA970-F86F-8960-DDA7-F99BD6EB369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3401C29-FD80-5172-8BA1-03D37D01029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5B1AA3F-0900-7F2F-E3FD-4AA6F1B66C9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2213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3A6D4-F742-E4BA-759C-CDC9FA2F937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46E93A3-C269-B3DA-39E2-84780FC153C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2D005597-8DF6-B8FC-A864-12209BB071F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84AC31AE-49A1-A174-6548-EC90E7B9705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FD3BA72-B31D-45F0-E2BF-0F0D74B2851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DB3DAD1-551C-E187-1284-E5416A17947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EE28EDC-0B9A-3A27-4871-31BBD21EC2D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8485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0E417-1864-A85A-02D4-8011E1191D1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CD49558-665D-478A-A133-BCF449932D7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4D0A8CDB-7E47-11C9-3B02-2E9A5923671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75D2144B-6376-3DBC-410E-52CCAF42255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70D56A5-F491-8438-D6AC-6E8E001299D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626FCB6-F6A7-7714-6CAB-A62FAD20285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5B93E55-C6F1-CC2A-2498-2971BE66A0A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5509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1605A-003E-5AAD-8064-9F9C4BCCDBB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0683941-DDE0-247C-0FB7-C481F937CD4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150C56C6-3A47-D8B6-2067-92A81599989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BEBF75FB-B3E1-9763-453D-3B78C62C6CE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044FF71-44B9-52B7-3A67-6CAC35438F5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A433554-488F-47CC-B04F-E447654D053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EAE194A-1644-BF1A-B4E2-0E6C700F689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2800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833C9-EBC5-00AC-D754-DA39662B5E2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1B7632C-FAEB-A37B-0811-257B7854D1F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A3214729-33C6-6B49-A505-C7EDD88571E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DB4B1C63-B942-3805-B427-1A83F3751C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68A5CCA-01D2-A49A-D01B-150D7AC546F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6BD4212-0BC0-ABA7-6761-57AA3EF5FAF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72D6CC0-9F40-22DE-CBA7-17722558D64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406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940E0-0C5B-698A-8A1B-70C0C0F4192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0C0A78D-E533-7016-C7C8-0439C1EEDFC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30D9AC78-F674-C128-F926-278A587B7F9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B86DA6AA-5367-84AD-94DA-915FA4FE366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72FCBA6-F248-646C-C3E7-0B65B392286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ADE45A1-58FA-AAC5-7BB1-829DB3AC6DB9}"/>
              </a:ext>
            </a:extLst>
          </p:cNvPr>
          <p:cNvSpPr>
            <a:spLocks noGrp="1" noChangeArrowheads="1"/>
          </p:cNvSpPr>
          <p:nvPr>
            <p:ph type="body" idx="1"/>
          </p:nvPr>
        </p:nvSpPr>
        <p:spPr>
          <a:xfrm>
            <a:off x="152400" y="4114800"/>
            <a:ext cx="6553200" cy="4876800"/>
          </a:xfrm>
        </p:spPr>
        <p:txBody>
          <a:bodyPr/>
          <a:lstStyle/>
          <a:p>
            <a:pPr algn="l"/>
            <a:r>
              <a:rPr lang="en-US" altLang="en-US" dirty="0"/>
              <a:t>https://wifitalents.com/porn-viewing-statistics/</a:t>
            </a:r>
          </a:p>
          <a:p>
            <a:pPr algn="l"/>
            <a:r>
              <a:rPr lang="en-US" altLang="en-US" dirty="0"/>
              <a:t>Consider your children and grandchildren!!</a:t>
            </a:r>
          </a:p>
        </p:txBody>
      </p:sp>
      <p:cxnSp>
        <p:nvCxnSpPr>
          <p:cNvPr id="3" name="Straight Connector 2">
            <a:extLst>
              <a:ext uri="{FF2B5EF4-FFF2-40B4-BE49-F238E27FC236}">
                <a16:creationId xmlns:a16="http://schemas.microsoft.com/office/drawing/2014/main" id="{DF830120-BE10-0D21-644B-E3CA7DDC6FE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1878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9EAF3-F34C-EF00-2454-FD8CB909210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3656DDC-94CA-0319-34BA-A55DEED5095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40461BCB-E0C9-7880-839F-0FB1B0066B2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0CB62053-E83A-7294-2E46-212E484F568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5ACB160-6788-0709-B9B9-59303BF0FB4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DB58D1D-5E37-F224-14C3-2A51D3265BA8}"/>
              </a:ext>
            </a:extLst>
          </p:cNvPr>
          <p:cNvSpPr>
            <a:spLocks noGrp="1" noChangeArrowheads="1"/>
          </p:cNvSpPr>
          <p:nvPr>
            <p:ph type="body" idx="1"/>
          </p:nvPr>
        </p:nvSpPr>
        <p:spPr>
          <a:xfrm>
            <a:off x="152400" y="4114800"/>
            <a:ext cx="6553200" cy="4876800"/>
          </a:xfrm>
        </p:spPr>
        <p:txBody>
          <a:bodyPr/>
          <a:lstStyle/>
          <a:p>
            <a:pPr algn="l"/>
            <a:r>
              <a:rPr lang="en-US" altLang="en-US" dirty="0"/>
              <a:t>https://wifitalents.com/porn-viewing-statistics/</a:t>
            </a:r>
          </a:p>
        </p:txBody>
      </p:sp>
      <p:cxnSp>
        <p:nvCxnSpPr>
          <p:cNvPr id="3" name="Straight Connector 2">
            <a:extLst>
              <a:ext uri="{FF2B5EF4-FFF2-40B4-BE49-F238E27FC236}">
                <a16:creationId xmlns:a16="http://schemas.microsoft.com/office/drawing/2014/main" id="{9070EC11-9297-F011-A8E2-E918159F566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6582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8EA96-2AA7-17FD-18F3-DC2DECFA5E3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8CA74BB-D9C2-F951-B28B-AD5C2F9B033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2137831F-5206-1346-73BC-3B354A44041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E70080A4-2BAC-5CF5-F388-CDC46883F53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3E5C39D-13F7-AC78-2A65-C490BBA7776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2D13D90-8AC4-217B-EBE1-9DC09FC71781}"/>
              </a:ext>
            </a:extLst>
          </p:cNvPr>
          <p:cNvSpPr>
            <a:spLocks noGrp="1" noChangeArrowheads="1"/>
          </p:cNvSpPr>
          <p:nvPr>
            <p:ph type="body" idx="1"/>
          </p:nvPr>
        </p:nvSpPr>
        <p:spPr>
          <a:xfrm>
            <a:off x="152400" y="4114800"/>
            <a:ext cx="6553200" cy="4876800"/>
          </a:xfrm>
        </p:spPr>
        <p:txBody>
          <a:bodyPr/>
          <a:lstStyle/>
          <a:p>
            <a:pPr algn="l"/>
            <a:r>
              <a:rPr lang="en-US" altLang="en-US" dirty="0">
                <a:hlinkClick r:id="rId3"/>
              </a:rPr>
              <a:t>https://wifitalents.com/porn-viewing-statistics/</a:t>
            </a:r>
            <a:endParaRPr lang="en-US" altLang="en-US" dirty="0"/>
          </a:p>
          <a:p>
            <a:pPr algn="l"/>
            <a:endParaRPr lang="en-US" altLang="en-US" dirty="0"/>
          </a:p>
          <a:p>
            <a:pPr algn="l"/>
            <a:r>
              <a:rPr lang="en-US" altLang="en-US" dirty="0"/>
              <a:t>Put computer on incognito mode.  No tracking?</a:t>
            </a:r>
          </a:p>
        </p:txBody>
      </p:sp>
      <p:cxnSp>
        <p:nvCxnSpPr>
          <p:cNvPr id="3" name="Straight Connector 2">
            <a:extLst>
              <a:ext uri="{FF2B5EF4-FFF2-40B4-BE49-F238E27FC236}">
                <a16:creationId xmlns:a16="http://schemas.microsoft.com/office/drawing/2014/main" id="{C5101501-7245-5888-32B7-79A5F7EF1A3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044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98B58-0591-6315-A70A-0F1B4F985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CAE3861-5CBE-923B-26BD-8C93C89372B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98FC851D-5429-AE9F-6E6D-1B2824F80C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F46036F9-DE8B-EDA5-E208-00005519B6D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1120B0A-8347-1C64-2CA1-CDD281FB1FF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7406143-CD02-161D-9B71-8DA5018D57D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B529253-B9BF-501B-9FAF-6494546C0AE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3152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BAF7E-6D17-ADEA-8712-A6099B7027C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EA6B5D-1F2D-B98A-3EE3-97C7DAA7532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EB139A4B-063E-7E37-71D1-3B1F37F2483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0F84EB37-1E7C-E983-10C9-DE1A6728219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96E2C6E-6FA4-AEFF-6E29-F934DA6FE83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33BDAE1-E7DA-C46A-AEB4-F1110A80ED80}"/>
              </a:ext>
            </a:extLst>
          </p:cNvPr>
          <p:cNvSpPr>
            <a:spLocks noGrp="1" noChangeArrowheads="1"/>
          </p:cNvSpPr>
          <p:nvPr>
            <p:ph type="body" idx="1"/>
          </p:nvPr>
        </p:nvSpPr>
        <p:spPr>
          <a:xfrm>
            <a:off x="152400" y="4114800"/>
            <a:ext cx="6553200" cy="4876800"/>
          </a:xfrm>
        </p:spPr>
        <p:txBody>
          <a:bodyPr/>
          <a:lstStyle/>
          <a:p>
            <a:pPr algn="l"/>
            <a:r>
              <a:rPr lang="en-US" altLang="en-US" dirty="0"/>
              <a:t>https://wifitalents.com/porn-viewing-statistics/</a:t>
            </a:r>
          </a:p>
        </p:txBody>
      </p:sp>
      <p:cxnSp>
        <p:nvCxnSpPr>
          <p:cNvPr id="3" name="Straight Connector 2">
            <a:extLst>
              <a:ext uri="{FF2B5EF4-FFF2-40B4-BE49-F238E27FC236}">
                <a16:creationId xmlns:a16="http://schemas.microsoft.com/office/drawing/2014/main" id="{56FBC044-DEBA-08FF-2A5C-93384B358B0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7698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E169A-AD8D-22A2-B70F-F6D8E04C3A4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4F65657-4EDA-58D3-CD8D-CEE014C291D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D6EA4748-B8BD-D152-B06F-BABC2D68CF8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EF0A4286-4D27-7935-C05C-DF9CF853C8D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766342F-0F32-4383-26CB-32C3E1A55EB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42B2B5C-6E72-1562-0F4C-51C90C74D310}"/>
              </a:ext>
            </a:extLst>
          </p:cNvPr>
          <p:cNvSpPr>
            <a:spLocks noGrp="1" noChangeArrowheads="1"/>
          </p:cNvSpPr>
          <p:nvPr>
            <p:ph type="body" idx="1"/>
          </p:nvPr>
        </p:nvSpPr>
        <p:spPr>
          <a:xfrm>
            <a:off x="152400" y="4114800"/>
            <a:ext cx="6553200" cy="4876800"/>
          </a:xfrm>
        </p:spPr>
        <p:txBody>
          <a:bodyPr/>
          <a:lstStyle/>
          <a:p>
            <a:pPr algn="l"/>
            <a:r>
              <a:rPr lang="en-US" altLang="en-US" dirty="0"/>
              <a:t>https://www.covenanteyes.com/pornstats/</a:t>
            </a:r>
          </a:p>
          <a:p>
            <a:pPr algn="l"/>
            <a:r>
              <a:rPr lang="en-US" altLang="en-US" dirty="0"/>
              <a:t>We are not Christian’s but Messianic Jews, so exempt.  </a:t>
            </a:r>
          </a:p>
          <a:p>
            <a:pPr algn="l"/>
            <a:r>
              <a:rPr lang="en-US" altLang="en-US" dirty="0"/>
              <a:t>Yeah right!</a:t>
            </a:r>
          </a:p>
        </p:txBody>
      </p:sp>
      <p:cxnSp>
        <p:nvCxnSpPr>
          <p:cNvPr id="3" name="Straight Connector 2">
            <a:extLst>
              <a:ext uri="{FF2B5EF4-FFF2-40B4-BE49-F238E27FC236}">
                <a16:creationId xmlns:a16="http://schemas.microsoft.com/office/drawing/2014/main" id="{991A1758-A156-CD39-157D-75AAE9A0640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2430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056E1-5A77-A3FC-6DE4-D04D6E952E6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0BC5E1-F13D-A4BD-35B8-3C6596D77A9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B8650EC7-2424-7691-0D74-C92DA8DFFD2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F8330E0A-DBBF-DF1F-AFF5-C86A2E294FB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612D7E0-2084-7B85-8EDC-13704D633C5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5391202-3FF9-A591-63D6-21BDB67AA428}"/>
              </a:ext>
            </a:extLst>
          </p:cNvPr>
          <p:cNvSpPr>
            <a:spLocks noGrp="1" noChangeArrowheads="1"/>
          </p:cNvSpPr>
          <p:nvPr>
            <p:ph type="body" idx="1"/>
          </p:nvPr>
        </p:nvSpPr>
        <p:spPr>
          <a:xfrm>
            <a:off x="152400" y="4114800"/>
            <a:ext cx="6553200" cy="4876800"/>
          </a:xfrm>
        </p:spPr>
        <p:txBody>
          <a:bodyPr/>
          <a:lstStyle/>
          <a:p>
            <a:pPr algn="l"/>
            <a:r>
              <a:rPr lang="en-US" altLang="en-US" dirty="0"/>
              <a:t>https://www.covenanteyes.com/pornstats/</a:t>
            </a:r>
          </a:p>
        </p:txBody>
      </p:sp>
      <p:cxnSp>
        <p:nvCxnSpPr>
          <p:cNvPr id="3" name="Straight Connector 2">
            <a:extLst>
              <a:ext uri="{FF2B5EF4-FFF2-40B4-BE49-F238E27FC236}">
                <a16:creationId xmlns:a16="http://schemas.microsoft.com/office/drawing/2014/main" id="{EE578E2C-3BA8-4460-58B4-D165B055E87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3261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95213-F8E0-4DEB-BC80-F672295F949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849B995-B433-818A-5411-97345727397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FFC2182E-7B49-0750-444C-71D4EF553AB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F5E7ABF9-065B-086D-47FE-E9C0F206FBC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99DD8DC-9B72-8D88-2C85-49B5A0EFB3A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F36943F-465B-BC02-CDAE-CB26F4E96CD9}"/>
              </a:ext>
            </a:extLst>
          </p:cNvPr>
          <p:cNvSpPr>
            <a:spLocks noGrp="1" noChangeArrowheads="1"/>
          </p:cNvSpPr>
          <p:nvPr>
            <p:ph type="body" idx="1"/>
          </p:nvPr>
        </p:nvSpPr>
        <p:spPr>
          <a:xfrm>
            <a:off x="152400" y="4114800"/>
            <a:ext cx="6553200" cy="4876800"/>
          </a:xfrm>
        </p:spPr>
        <p:txBody>
          <a:bodyPr/>
          <a:lstStyle/>
          <a:p>
            <a:pPr algn="l"/>
            <a:r>
              <a:rPr lang="en-US" altLang="en-US" dirty="0"/>
              <a:t>https://wifitalents.com/porn-viewing-statistics/</a:t>
            </a:r>
          </a:p>
        </p:txBody>
      </p:sp>
      <p:cxnSp>
        <p:nvCxnSpPr>
          <p:cNvPr id="3" name="Straight Connector 2">
            <a:extLst>
              <a:ext uri="{FF2B5EF4-FFF2-40B4-BE49-F238E27FC236}">
                <a16:creationId xmlns:a16="http://schemas.microsoft.com/office/drawing/2014/main" id="{90B6052F-04E2-60AC-D53E-3D453950E0B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4198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D27A1-EA31-7D59-0D4E-EBD413D851E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B47185-461D-8746-75DE-A416AC2F008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91B489A8-592E-3474-103D-B6E0C541359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7593CCC9-220A-69C6-981C-E87C2E78B32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748F98F-2426-34A5-AFEA-D278DAF08D8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92AF7C1-2B38-BF70-295F-70D12AEAC9AB}"/>
              </a:ext>
            </a:extLst>
          </p:cNvPr>
          <p:cNvSpPr>
            <a:spLocks noGrp="1" noChangeArrowheads="1"/>
          </p:cNvSpPr>
          <p:nvPr>
            <p:ph type="body" idx="1"/>
          </p:nvPr>
        </p:nvSpPr>
        <p:spPr>
          <a:xfrm>
            <a:off x="152400" y="4114800"/>
            <a:ext cx="6553200" cy="4876800"/>
          </a:xfrm>
        </p:spPr>
        <p:txBody>
          <a:bodyPr/>
          <a:lstStyle/>
          <a:p>
            <a:pPr algn="l"/>
            <a:r>
              <a:rPr lang="en-US" altLang="en-US" dirty="0"/>
              <a:t>Talk to someone.   </a:t>
            </a:r>
          </a:p>
        </p:txBody>
      </p:sp>
      <p:cxnSp>
        <p:nvCxnSpPr>
          <p:cNvPr id="3" name="Straight Connector 2">
            <a:extLst>
              <a:ext uri="{FF2B5EF4-FFF2-40B4-BE49-F238E27FC236}">
                <a16:creationId xmlns:a16="http://schemas.microsoft.com/office/drawing/2014/main" id="{B754266E-7A90-946E-F84B-582BC20FB43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2540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3C243-DE11-38CC-6378-C99E766B203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A1CBA09-502D-340A-4180-780E84C1AB6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260F3F01-C4AB-A4C9-D80A-E421E864E31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5BB254FC-D29D-6EEE-7098-AD6FA48C1F0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B71C3F2-6539-C035-FF68-5D8837DA7BA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B43F112-B73D-814B-67CE-64117CB70754}"/>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Covenanteyes.com</a:t>
            </a:r>
          </a:p>
          <a:p>
            <a:pPr algn="l"/>
            <a:endParaRPr lang="en-US" altLang="en-US" dirty="0"/>
          </a:p>
        </p:txBody>
      </p:sp>
      <p:cxnSp>
        <p:nvCxnSpPr>
          <p:cNvPr id="3" name="Straight Connector 2">
            <a:extLst>
              <a:ext uri="{FF2B5EF4-FFF2-40B4-BE49-F238E27FC236}">
                <a16:creationId xmlns:a16="http://schemas.microsoft.com/office/drawing/2014/main" id="{89621D4F-78D4-8E28-ED6B-EFFC3F1E61E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7120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FE919-5BA2-25AD-7E24-437D09D9ADF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90A7432-9CD0-CB34-5599-182826560ED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A4D9B92A-2FB3-140B-72AB-BE0E47DD603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40A4D8C3-0C5E-91A2-85B6-CBEB7E2587D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18C0C14-E86F-49A1-CA57-09D96C253B9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DA7E46A-87F9-392E-DB8A-EEFB3AE98BCA}"/>
              </a:ext>
            </a:extLst>
          </p:cNvPr>
          <p:cNvSpPr>
            <a:spLocks noGrp="1" noChangeArrowheads="1"/>
          </p:cNvSpPr>
          <p:nvPr>
            <p:ph type="body" idx="1"/>
          </p:nvPr>
        </p:nvSpPr>
        <p:spPr>
          <a:xfrm>
            <a:off x="152400" y="4114800"/>
            <a:ext cx="6553200" cy="4876800"/>
          </a:xfrm>
        </p:spPr>
        <p:txBody>
          <a:bodyPr/>
          <a:lstStyle/>
          <a:p>
            <a:pPr algn="l"/>
            <a:r>
              <a:rPr lang="en-US" altLang="en-US" dirty="0"/>
              <a:t>Covenanteyes.com</a:t>
            </a:r>
          </a:p>
        </p:txBody>
      </p:sp>
      <p:cxnSp>
        <p:nvCxnSpPr>
          <p:cNvPr id="3" name="Straight Connector 2">
            <a:extLst>
              <a:ext uri="{FF2B5EF4-FFF2-40B4-BE49-F238E27FC236}">
                <a16:creationId xmlns:a16="http://schemas.microsoft.com/office/drawing/2014/main" id="{0B570C5E-4A81-0467-D523-4EEA44DBB82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1007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1D66E-664A-426E-070F-D8364EAF3F7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DE51252-0D67-6EFF-5B57-E410EEE537F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D8D58184-9FF1-32A9-3966-99F9190EB8B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2F6509AE-9809-40FF-CB29-77A0F4DC91B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15FCC7D-2037-596F-3DE3-7EAA226030F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F7DE723-4DCD-0A1A-6A2D-2E025A9112D8}"/>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Covenanteyes.com</a:t>
            </a:r>
          </a:p>
          <a:p>
            <a:pPr algn="l"/>
            <a:endParaRPr lang="en-US" altLang="en-US" dirty="0"/>
          </a:p>
        </p:txBody>
      </p:sp>
      <p:cxnSp>
        <p:nvCxnSpPr>
          <p:cNvPr id="3" name="Straight Connector 2">
            <a:extLst>
              <a:ext uri="{FF2B5EF4-FFF2-40B4-BE49-F238E27FC236}">
                <a16:creationId xmlns:a16="http://schemas.microsoft.com/office/drawing/2014/main" id="{BA7825C2-EC8F-75C9-DC9A-76447475ABF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8260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AA0FC-A9F0-36AD-00A8-50E7A415822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91258E3-56A1-09C4-8AB2-3145FFC97F0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42C911A7-6E70-FE86-865A-22131761416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A0A0A06B-C9A8-2698-1A18-27E3762EABA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4011564-2CB0-0670-7792-49356C95EB8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C847D29-CD29-7D63-226E-452EF4BF9AF8}"/>
              </a:ext>
            </a:extLst>
          </p:cNvPr>
          <p:cNvSpPr>
            <a:spLocks noGrp="1" noChangeArrowheads="1"/>
          </p:cNvSpPr>
          <p:nvPr>
            <p:ph type="body" idx="1"/>
          </p:nvPr>
        </p:nvSpPr>
        <p:spPr>
          <a:xfrm>
            <a:off x="152400" y="4114800"/>
            <a:ext cx="6553200" cy="4876800"/>
          </a:xfrm>
        </p:spPr>
        <p:txBody>
          <a:bodyPr/>
          <a:lstStyle/>
          <a:p>
            <a:pPr algn="l"/>
            <a:r>
              <a:rPr lang="en-US" altLang="en-US" dirty="0"/>
              <a:t>An alternative resource: https://canopy.us</a:t>
            </a:r>
          </a:p>
          <a:p>
            <a:pPr algn="l"/>
            <a:r>
              <a:rPr lang="en-US" altLang="en-US" dirty="0"/>
              <a:t>Talk to someone, a trusted friend.  </a:t>
            </a:r>
          </a:p>
        </p:txBody>
      </p:sp>
      <p:cxnSp>
        <p:nvCxnSpPr>
          <p:cNvPr id="3" name="Straight Connector 2">
            <a:extLst>
              <a:ext uri="{FF2B5EF4-FFF2-40B4-BE49-F238E27FC236}">
                <a16:creationId xmlns:a16="http://schemas.microsoft.com/office/drawing/2014/main" id="{D6AAEDAD-BE8A-6FE3-73E2-64F9E122657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9707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A99B6-4CCD-24D5-A244-9C4920BC86D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B1B7820-B398-7243-DAB5-7FC9F0E45C9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EFCE20FE-7DF7-ADF8-C2CC-A4880E20E9D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3F287778-75B8-6B51-A2B8-BA40A34DDE4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7C0D212-4117-313B-F099-6207936211F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308428B-BDB1-8B2F-7D1F-6BBAC5E0F1D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5B2FDF6-3E82-F8A8-C89F-457DBA4B22A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261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It’s sort of a cultural icon.  Theme of the Kol Nidre prayer was the first talkie movie ever made.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3680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06C8B-100F-7B2B-81F4-C03F2BA02BB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4CFF263-372F-5208-D975-DDF903F7A9B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AAA81186-6E1D-45CE-CDF9-1CCB2CAD0C6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12362476-4BF8-2606-35E6-65C1B966DB0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851EB31-5315-4D25-F561-A0D29C7F960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50853E6-CB50-A4C2-3611-72E6390EB8D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E37C61A-8C25-0B09-3DB1-244DE7BF72B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9443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FC0AC-CE81-45F5-9446-650689FFD01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A42646F-35CC-BC0D-CDB9-A3500935BB6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FB7BE67F-0867-12EA-7C0F-95038AAE03B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9733D806-1E7F-C5C0-E88A-7EB82E6DE35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D6138D7-9C56-EB8D-0839-3BB51256D91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BFFC1BD-B25B-4B99-4264-8FB352AF323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D003525-6B7D-64F1-1A77-9FCAC3B9851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3820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87A55-B40B-374B-3662-2BD1151BA30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C2BF9A0-1622-A188-6D25-84674DF07C7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F841E7CB-92B1-10C7-20A8-6CE375CA4C5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9B6686C7-CEAB-8FE9-1401-F245BB153CF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AE857E5-686B-CA25-619D-799AE321276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75396CF-C3CE-B3BA-B236-F45B6ABD784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B3AC842-0C1E-5689-9EDF-A8296E90846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81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0DA47-B0DE-2261-2315-C5F1C00ED1D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575607D-CBD4-18A1-CF62-D3D1592DE33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8F3B4364-18F4-CE8E-B1D1-22FF5CD728C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29B75700-1A77-1A99-2531-D369C07E684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E7EC9C9-89A4-40A6-DC67-BDE9CB7DA7D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C39145D-3B55-2900-CDFD-D5419D79378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9335F40-3096-E2C9-6F85-5F28F5ABE20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8648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4780C-1C3F-4324-7F65-4284327D980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24257C8-72BF-F2DA-BC60-495DD4A9457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DF59F355-95FC-EFB7-E607-BA4B1F9A3F0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CF522C4E-2306-B70C-CBF0-9DA55C42F5F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FDCD048-82CD-35EC-C7F2-6B379633616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0B74E02-7EE9-8928-0447-8BAFEE7FC8A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B8F7E6B-2FA8-7401-AEA0-BAC1AD1B053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1127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F0F15-7AEE-9B21-DE04-AF2D9B75860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E422813-AC2E-68B1-64A3-1B02EC3AA08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C32ADC4B-476A-6849-A81C-F59F7F13CD0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57BB1622-5522-A0EB-1DDD-B143DF2A767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2C8A6A2-C465-301D-BFD8-AD5FC8405BB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4EA53B4-93F9-5CE3-0E12-34616B0F839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68B486B-B162-7CE6-F93F-DA9031F92BD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101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46ED5-AE99-FD89-E4CF-A166C1A5A37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214AE13-BB93-13D2-59CA-C0D8C342BE6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72B4B026-6D9D-AF71-8946-E0C88E30CE2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A0FF9AE4-DAEB-1817-89C5-3EEFD38EF49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67B6551-B093-9044-6F4E-6E904B9D0C1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1C29C8A-C542-6330-BEF7-FA8CAD4DFC6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DDBA2A9-AC02-89DD-4D52-BD388C449EA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471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C59D8-E1BD-A57A-27D4-ADCD6B2045B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5999836-1CA9-B365-7746-3995E27F4B0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6E8FDD06-F33D-546A-54DE-010D54A22FA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B008A2A8-FC79-1B50-7A56-7528AA030F6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D1474E4-FA96-4137-D5B8-CBC9F38EE8B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1038419-F6E6-1E0E-54A1-276DC8E15E2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B38359F-89DD-E55E-69DA-A4764E4DEB8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1247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B79FE-1CDC-C99E-6980-EEC27EB0CB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7D1EF79-E59D-1582-F08A-C3021318302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03B70CBD-7B4A-A72C-E8E9-442CB4588A3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3BCC3B71-4D07-4F95-BA8B-76C5C5DD575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6577BDE-A3DE-32D7-1F04-B9D23C5E606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C6D1954-6944-F8C3-CC76-45002D6C213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F2EBDA3-F074-B181-ED0C-2F655D5FCEB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7173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1AD90-DA1F-423F-D5BA-08591EC0581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AF79B50-F7D4-A75D-6902-0829AC0F56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Nidre--Breaking of Bonds</a:t>
            </a:r>
          </a:p>
        </p:txBody>
      </p:sp>
      <p:sp>
        <p:nvSpPr>
          <p:cNvPr id="5" name="Rectangle 3">
            <a:extLst>
              <a:ext uri="{FF2B5EF4-FFF2-40B4-BE49-F238E27FC236}">
                <a16:creationId xmlns:a16="http://schemas.microsoft.com/office/drawing/2014/main" id="{89950989-451F-DDED-AF2A-623988875E3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1, 2025 5786</a:t>
            </a:r>
          </a:p>
        </p:txBody>
      </p:sp>
      <p:sp>
        <p:nvSpPr>
          <p:cNvPr id="6" name="Rectangle 7">
            <a:extLst>
              <a:ext uri="{FF2B5EF4-FFF2-40B4-BE49-F238E27FC236}">
                <a16:creationId xmlns:a16="http://schemas.microsoft.com/office/drawing/2014/main" id="{0FB9248F-2C60-0C46-9D6F-96D9A72FE41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8C3E6F2-BA67-B289-6543-612D3E63625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8BE4CA8-8A95-726F-F578-379A5498761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5981A6E-14B2-70D3-A875-7C5E55CF82D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15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effectLst/>
                <a:uLnTx/>
                <a:uFillTx/>
                <a:latin typeface="Arial" charset="0"/>
                <a:ea typeface="+mn-ea"/>
                <a:cs typeface="Arial" charset="0"/>
              </a:rPr>
              <a:t>YK erev  Kol Nidre--Breaking of Bonds</a:t>
            </a:r>
            <a:endParaRPr kumimoji="0" lang="en-US" altLang="en-US" sz="1200" b="0" i="0" u="none" strike="noStrike" kern="1200" cap="none" spc="0" normalizeH="0" baseline="0" noProof="0" dirty="0">
              <a:ln>
                <a:noFill/>
              </a:ln>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effectLst/>
                <a:uLnTx/>
                <a:uFillTx/>
                <a:latin typeface="Arial" charset="0"/>
                <a:ea typeface="+mn-ea"/>
                <a:cs typeface="Arial" charset="0"/>
              </a:rPr>
              <a:t>Oct 1, 2025 5786</a:t>
            </a:r>
            <a:endParaRPr kumimoji="0" lang="en-US" altLang="en-US" sz="1200" b="0" i="0" u="none" strike="noStrike" kern="1200" cap="none" spc="0" normalizeH="0" baseline="0" noProof="0" dirty="0">
              <a:ln>
                <a:noFill/>
              </a:ln>
              <a:effectLst/>
              <a:uLnTx/>
              <a:uFillTx/>
              <a:latin typeface="Arial" charset="0"/>
              <a:ea typeface="+mn-ea"/>
              <a:cs typeface="Arial" charset="0"/>
            </a:endParaRP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342900" indent="-342900">
              <a:buFont typeface="Arial" panose="020B0604020202020204" pitchFamily="34" charset="0"/>
              <a:buChar char="•"/>
            </a:pPr>
            <a:r>
              <a:rPr lang="en-US" altLang="en-US" dirty="0"/>
              <a:t>1927 first talkie movie ever  Al Jolson</a:t>
            </a:r>
          </a:p>
          <a:p>
            <a:pPr marL="342900" indent="-342900">
              <a:buFont typeface="Arial" panose="020B0604020202020204" pitchFamily="34" charset="0"/>
              <a:buChar char="•"/>
            </a:pPr>
            <a:r>
              <a:rPr lang="en-US" altLang="en-US" dirty="0"/>
              <a:t>1952 remake Danny Thomas, </a:t>
            </a:r>
            <a:r>
              <a:rPr lang="en-US" sz="2000" b="0" i="0" kern="1200" dirty="0">
                <a:solidFill>
                  <a:schemeClr val="tx1"/>
                </a:solidFill>
                <a:effectLst/>
                <a:latin typeface="Arial Rounded MT Bold" pitchFamily="34" charset="0"/>
                <a:ea typeface="+mn-ea"/>
                <a:cs typeface="Arial" charset="0"/>
              </a:rPr>
              <a:t>parents were </a:t>
            </a:r>
            <a:r>
              <a:rPr lang="en-US" sz="2000" b="0" i="0" u="none" strike="noStrike" kern="1200" dirty="0">
                <a:solidFill>
                  <a:schemeClr val="tx1"/>
                </a:solidFill>
                <a:effectLst/>
                <a:latin typeface="Arial Rounded MT Bold" pitchFamily="34" charset="0"/>
                <a:ea typeface="+mn-ea"/>
                <a:cs typeface="Arial" charset="0"/>
                <a:hlinkClick r:id="rId3" tooltip="Maronite Church"/>
              </a:rPr>
              <a:t>Maronite Catholic</a:t>
            </a:r>
            <a:r>
              <a:rPr lang="en-US" sz="2000" b="0" i="0" kern="1200" dirty="0">
                <a:solidFill>
                  <a:schemeClr val="tx1"/>
                </a:solidFill>
                <a:effectLst/>
                <a:latin typeface="Arial Rounded MT Bold" pitchFamily="34" charset="0"/>
                <a:ea typeface="+mn-ea"/>
                <a:cs typeface="Arial" charset="0"/>
              </a:rPr>
              <a:t> immigrants from Lebanon</a:t>
            </a:r>
          </a:p>
          <a:p>
            <a:pPr marL="342900" indent="-342900">
              <a:buFont typeface="Arial" panose="020B0604020202020204" pitchFamily="34" charset="0"/>
              <a:buChar char="•"/>
            </a:pPr>
            <a:r>
              <a:rPr lang="en-US" altLang="en-US" dirty="0"/>
              <a:t>1959 remake Jerry Lewis </a:t>
            </a:r>
            <a:r>
              <a:rPr lang="en-US" sz="2000" b="0" i="0" kern="1200" dirty="0">
                <a:solidFill>
                  <a:schemeClr val="tx1"/>
                </a:solidFill>
                <a:effectLst/>
                <a:latin typeface="Arial Rounded MT Bold" pitchFamily="34" charset="0"/>
                <a:ea typeface="+mn-ea"/>
                <a:cs typeface="Arial" charset="0"/>
              </a:rPr>
              <a:t>born Joseph Levitch</a:t>
            </a:r>
          </a:p>
          <a:p>
            <a:pPr marL="342900" indent="-342900">
              <a:buFont typeface="Arial" panose="020B0604020202020204" pitchFamily="34" charset="0"/>
              <a:buChar char="•"/>
            </a:pPr>
            <a:r>
              <a:rPr lang="en-US" altLang="en-US" dirty="0"/>
              <a:t>Neil Diamond remake 1980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91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CFBE8-8350-852E-9052-956ACB1E195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4CE3D84-ACF5-1C7A-0DF6-95C4B226FBDD}"/>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A Sukkot treat coming.</a:t>
            </a:r>
          </a:p>
          <a:p>
            <a:pPr algn="ct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955738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9203D-13A5-789B-D8FB-936F2FFB865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266F2DA-B447-1118-7182-88EA9F730D9A}"/>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How does Yeshua </a:t>
            </a:r>
          </a:p>
          <a:p>
            <a:pPr algn="ctr"/>
            <a:r>
              <a:rPr lang="en-US" sz="4000" dirty="0">
                <a:solidFill>
                  <a:schemeClr val="tx1"/>
                </a:solidFill>
                <a:latin typeface="Arial Rounded MT Bold" panose="020F0704030504030204" pitchFamily="34" charset="0"/>
              </a:rPr>
              <a:t>relate to this theme?</a:t>
            </a:r>
          </a:p>
        </p:txBody>
      </p:sp>
    </p:spTree>
    <p:extLst>
      <p:ext uri="{BB962C8B-B14F-4D97-AF65-F5344CB8AC3E}">
        <p14:creationId xmlns:p14="http://schemas.microsoft.com/office/powerpoint/2010/main" val="812731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52E7E-7EF7-B080-07FD-9E40B224035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B5B7389-3523-6064-D649-C904233E0B0C}"/>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 / Is 6.1-2 </a:t>
            </a:r>
            <a:r>
              <a:rPr lang="en-US" sz="4000" dirty="0">
                <a:solidFill>
                  <a:schemeClr val="tx1"/>
                </a:solidFill>
                <a:latin typeface="Arial Rounded MT Bold" panose="020F0704030504030204" pitchFamily="34" charset="0"/>
              </a:rPr>
              <a:t>Ruakh Elohim is upon me, because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has anointed me to announce good news to the poor. He has sent me…</a:t>
            </a:r>
            <a:r>
              <a:rPr lang="en-US" sz="4000" u="sng" dirty="0">
                <a:solidFill>
                  <a:srgbClr val="FFFF66"/>
                </a:solidFill>
                <a:latin typeface="Arial Rounded MT Bold" panose="020F0704030504030204" pitchFamily="34" charset="0"/>
              </a:rPr>
              <a:t>to proclaim freedom to the captives, to let out into light those bound </a:t>
            </a:r>
            <a:r>
              <a:rPr lang="en-US" sz="4000" dirty="0">
                <a:solidFill>
                  <a:srgbClr val="FFFF66"/>
                </a:solidFill>
                <a:latin typeface="Arial Rounded MT Bold" panose="020F0704030504030204" pitchFamily="34" charset="0"/>
              </a:rPr>
              <a:t>in the dark</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2634909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CFECA-EAAF-A26F-4458-F98622E4057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6377751-3C83-5333-5ACC-8F069BBA4CAD}"/>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Luke 4.17-18</a:t>
            </a:r>
            <a:r>
              <a:rPr lang="en-US" sz="4000" dirty="0">
                <a:solidFill>
                  <a:schemeClr val="tx1"/>
                </a:solidFill>
                <a:latin typeface="Arial Rounded MT Bold" panose="020F0704030504030204" pitchFamily="34" charset="0"/>
              </a:rPr>
              <a:t>  When the scroll of the prophet Isaiah was handed to Him, He unrolled the scroll and found the place where it was written, </a:t>
            </a:r>
            <a:endParaRPr lang="en-US" sz="4000" u="sng"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920339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CD737-AF34-31E7-80A2-322F9D1053E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A71AD5E-D091-19C1-BEAA-AE98CCDA8BED}"/>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Luke 4.17-18</a:t>
            </a:r>
            <a:r>
              <a:rPr lang="en-US" sz="4000" dirty="0">
                <a:solidFill>
                  <a:schemeClr val="tx1"/>
                </a:solidFill>
                <a:latin typeface="Arial Rounded MT Bold" panose="020F0704030504030204" pitchFamily="34" charset="0"/>
              </a:rPr>
              <a:t> “The Ruakh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is on me, because He has anointed me to proclaim Good News to the poor. He has sent me </a:t>
            </a:r>
            <a:r>
              <a:rPr lang="en-US" sz="4000" u="sng" dirty="0">
                <a:solidFill>
                  <a:srgbClr val="FFFF66"/>
                </a:solidFill>
                <a:latin typeface="Arial Rounded MT Bold" panose="020F0704030504030204" pitchFamily="34" charset="0"/>
              </a:rPr>
              <a:t>to proclaim release to the captives </a:t>
            </a:r>
            <a:r>
              <a:rPr lang="en-US" sz="4000" dirty="0">
                <a:solidFill>
                  <a:schemeClr val="tx1"/>
                </a:solidFill>
                <a:latin typeface="Arial Rounded MT Bold" panose="020F0704030504030204" pitchFamily="34" charset="0"/>
              </a:rPr>
              <a:t>and recovery of sight to the blind, to </a:t>
            </a:r>
            <a:r>
              <a:rPr lang="en-US" sz="4000" u="sng" dirty="0">
                <a:solidFill>
                  <a:srgbClr val="FFFF66"/>
                </a:solidFill>
                <a:latin typeface="Arial Rounded MT Bold" panose="020F0704030504030204" pitchFamily="34" charset="0"/>
              </a:rPr>
              <a:t>set free the oppressed</a:t>
            </a:r>
            <a:r>
              <a:rPr lang="en-US" sz="4000" u="sng"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1314929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D372C-43FE-EC81-4F9C-AEA4E1610C5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3A1C8FA-76F0-151B-1EF5-1DE241CC59D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D93D2B8E-32EE-6B15-C563-14A61F0F7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322626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F0A95-9175-479A-1D41-C8CF8FC375B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2A56B7B-6F3E-036C-04D3-F87F213CB3C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A5949C78-E05B-5416-3B90-FBD83FE45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4386FFF6-D610-E03D-D120-5860EBF434CF}"/>
              </a:ext>
            </a:extLst>
          </p:cNvPr>
          <p:cNvSpPr txBox="1"/>
          <p:nvPr/>
        </p:nvSpPr>
        <p:spPr>
          <a:xfrm>
            <a:off x="355599" y="76199"/>
            <a:ext cx="7450629" cy="4401205"/>
          </a:xfrm>
          <a:prstGeom prst="rect">
            <a:avLst/>
          </a:prstGeom>
          <a:noFill/>
        </p:spPr>
        <p:txBody>
          <a:bodyPr wrap="none" rtlCol="0">
            <a:spAutoFit/>
          </a:bodyPr>
          <a:lstStyle/>
          <a:p>
            <a:pPr algn="l"/>
            <a:r>
              <a:rPr lang="en-US" u="sng" dirty="0">
                <a:solidFill>
                  <a:srgbClr val="FFFF66"/>
                </a:solidFill>
                <a:cs typeface="+mn-cs"/>
              </a:rPr>
              <a:t>Kol Nidre--Breaking of Bonds</a:t>
            </a:r>
          </a:p>
          <a:p>
            <a:pPr marL="512763" indent="-512763" algn="l">
              <a:buFont typeface="+mj-lt"/>
              <a:buAutoNum type="arabicPeriod"/>
            </a:pPr>
            <a:r>
              <a:rPr lang="en-US" u="sng" dirty="0">
                <a:solidFill>
                  <a:srgbClr val="FFFF66"/>
                </a:solidFill>
                <a:cs typeface="+mn-cs"/>
              </a:rPr>
              <a:t>Bond of sin</a:t>
            </a:r>
          </a:p>
          <a:p>
            <a:pPr marL="512763" indent="-512763" algn="l">
              <a:buFont typeface="+mj-lt"/>
              <a:buAutoNum type="arabicPeriod"/>
            </a:pPr>
            <a:r>
              <a:rPr lang="en-US" dirty="0">
                <a:solidFill>
                  <a:schemeClr val="tx1"/>
                </a:solidFill>
              </a:rPr>
              <a:t>Bonds of fear</a:t>
            </a:r>
          </a:p>
          <a:p>
            <a:pPr marL="512763" indent="-512763" algn="l">
              <a:buFont typeface="+mj-lt"/>
              <a:buAutoNum type="arabicPeriod"/>
            </a:pPr>
            <a:r>
              <a:rPr lang="en-US" dirty="0">
                <a:solidFill>
                  <a:schemeClr val="tx1"/>
                </a:solidFill>
              </a:rPr>
              <a:t>Bonds of sensuality, porn</a:t>
            </a:r>
          </a:p>
          <a:p>
            <a:pPr marL="512763" indent="-512763" algn="l">
              <a:buFont typeface="+mj-lt"/>
              <a:buAutoNum type="arabicPeriod"/>
            </a:pPr>
            <a:r>
              <a:rPr lang="en-US" dirty="0">
                <a:solidFill>
                  <a:schemeClr val="tx1"/>
                </a:solidFill>
              </a:rPr>
              <a:t>Bond of bitterness</a:t>
            </a:r>
          </a:p>
          <a:p>
            <a:pPr marL="512763" indent="-512763" algn="l">
              <a:buFont typeface="+mj-lt"/>
              <a:buAutoNum type="arabicPeriod"/>
            </a:pPr>
            <a:r>
              <a:rPr lang="en-US" dirty="0">
                <a:solidFill>
                  <a:schemeClr val="tx1"/>
                </a:solidFill>
              </a:rPr>
              <a:t>Release from Bonds</a:t>
            </a:r>
          </a:p>
          <a:p>
            <a:pPr algn="l"/>
            <a:endParaRPr lang="en-US" dirty="0"/>
          </a:p>
        </p:txBody>
      </p:sp>
    </p:spTree>
    <p:extLst>
      <p:ext uri="{BB962C8B-B14F-4D97-AF65-F5344CB8AC3E}">
        <p14:creationId xmlns:p14="http://schemas.microsoft.com/office/powerpoint/2010/main" val="213885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4E28E-4DD0-DB9C-DD06-5D8FECA0BBE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34579EC-57DC-FD74-AC1A-F1200791BCFD}"/>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Yn 8.34-36  </a:t>
            </a:r>
            <a:r>
              <a:rPr lang="en-US" sz="4000" dirty="0">
                <a:solidFill>
                  <a:schemeClr val="tx1"/>
                </a:solidFill>
                <a:latin typeface="Arial Rounded MT Bold" panose="020F0704030504030204" pitchFamily="34" charset="0"/>
              </a:rPr>
              <a:t>Yeshua answered them, “Yes, indeed! I tell you that everyone who practices sin is a </a:t>
            </a:r>
            <a:r>
              <a:rPr lang="en-US" sz="4000" u="sng" dirty="0">
                <a:solidFill>
                  <a:srgbClr val="FFFF66"/>
                </a:solidFill>
                <a:latin typeface="Arial Rounded MT Bold" panose="020F0704030504030204" pitchFamily="34" charset="0"/>
              </a:rPr>
              <a:t>slave of sin</a:t>
            </a:r>
            <a:r>
              <a:rPr lang="en-US" sz="4000" dirty="0">
                <a:solidFill>
                  <a:schemeClr val="tx1"/>
                </a:solidFill>
                <a:latin typeface="Arial Rounded MT Bold" panose="020F0704030504030204" pitchFamily="34" charset="0"/>
              </a:rPr>
              <a:t>. Now a slave does not remain with a family forever, but a son does remain with it forever. So if the Son frees you, you will really be free! </a:t>
            </a:r>
          </a:p>
        </p:txBody>
      </p:sp>
    </p:spTree>
    <p:extLst>
      <p:ext uri="{BB962C8B-B14F-4D97-AF65-F5344CB8AC3E}">
        <p14:creationId xmlns:p14="http://schemas.microsoft.com/office/powerpoint/2010/main" val="2496150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18DC3-539A-15BB-E350-428E56E79D1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11F2B98-0027-293D-B89D-04F5B02A8CA9}"/>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Mishlei/Prov 5.22 </a:t>
            </a:r>
            <a:r>
              <a:rPr lang="en-US" sz="4000" dirty="0">
                <a:solidFill>
                  <a:schemeClr val="tx1"/>
                </a:solidFill>
                <a:latin typeface="Arial Rounded MT Bold" panose="020F0704030504030204" pitchFamily="34" charset="0"/>
              </a:rPr>
              <a:t>A wicked person’s own </a:t>
            </a:r>
            <a:r>
              <a:rPr lang="en-US" sz="4000" u="sng" dirty="0">
                <a:solidFill>
                  <a:srgbClr val="FFFF00"/>
                </a:solidFill>
                <a:latin typeface="Arial Rounded MT Bold" panose="020F0704030504030204" pitchFamily="34" charset="0"/>
              </a:rPr>
              <a:t>iniquities will trap him</a:t>
            </a:r>
            <a:r>
              <a:rPr lang="en-US" sz="4000" dirty="0">
                <a:solidFill>
                  <a:schemeClr val="tx1"/>
                </a:solidFill>
                <a:latin typeface="Arial Rounded MT Bold" panose="020F0704030504030204" pitchFamily="34" charset="0"/>
              </a:rPr>
              <a:t>,</a:t>
            </a:r>
          </a:p>
          <a:p>
            <a:pPr algn="l"/>
            <a:r>
              <a:rPr lang="en-US" sz="4000" dirty="0">
                <a:solidFill>
                  <a:schemeClr val="tx1"/>
                </a:solidFill>
                <a:latin typeface="Arial Rounded MT Bold" panose="020F0704030504030204" pitchFamily="34" charset="0"/>
              </a:rPr>
              <a:t>he will be held fast by the ropes of his sin.</a:t>
            </a:r>
          </a:p>
        </p:txBody>
      </p:sp>
    </p:spTree>
    <p:extLst>
      <p:ext uri="{BB962C8B-B14F-4D97-AF65-F5344CB8AC3E}">
        <p14:creationId xmlns:p14="http://schemas.microsoft.com/office/powerpoint/2010/main" val="1827358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8A216-C086-71F2-6825-6DE1A59F42E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380C7AA-7343-8F74-0BA7-5485DFCDA344}"/>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Ro 6.16  </a:t>
            </a:r>
            <a:r>
              <a:rPr lang="en-US" sz="4000" dirty="0">
                <a:solidFill>
                  <a:schemeClr val="tx1"/>
                </a:solidFill>
                <a:latin typeface="Arial Rounded MT Bold" panose="020F0704030504030204" pitchFamily="34" charset="0"/>
              </a:rPr>
              <a:t>Do you not know that to whatever you yield yourselves as slaves for obedience, </a:t>
            </a:r>
            <a:r>
              <a:rPr lang="en-US" sz="4000" u="sng" dirty="0">
                <a:solidFill>
                  <a:srgbClr val="FFFF00"/>
                </a:solidFill>
                <a:latin typeface="Arial Rounded MT Bold" panose="020F0704030504030204" pitchFamily="34" charset="0"/>
              </a:rPr>
              <a:t>you are </a:t>
            </a:r>
            <a:r>
              <a:rPr lang="en-US" sz="4000" u="dbl" dirty="0">
                <a:solidFill>
                  <a:srgbClr val="FFFF00"/>
                </a:solidFill>
                <a:latin typeface="Arial Rounded MT Bold" panose="020F0704030504030204" pitchFamily="34" charset="0"/>
              </a:rPr>
              <a:t>slaves</a:t>
            </a:r>
            <a:r>
              <a:rPr lang="en-US" sz="4000" u="sng" dirty="0">
                <a:solidFill>
                  <a:srgbClr val="FFFF00"/>
                </a:solidFill>
                <a:latin typeface="Arial Rounded MT Bold" panose="020F0704030504030204" pitchFamily="34" charset="0"/>
              </a:rPr>
              <a:t> to what you obey</a:t>
            </a:r>
            <a:r>
              <a:rPr lang="en-US" sz="4000" dirty="0">
                <a:solidFill>
                  <a:schemeClr val="tx1"/>
                </a:solidFill>
                <a:latin typeface="Arial Rounded MT Bold" panose="020F0704030504030204" pitchFamily="34" charset="0"/>
              </a:rPr>
              <a:t>—whether to sin resulting in death, or to obedience resulting in righteousness? </a:t>
            </a:r>
          </a:p>
        </p:txBody>
      </p:sp>
    </p:spTree>
    <p:extLst>
      <p:ext uri="{BB962C8B-B14F-4D97-AF65-F5344CB8AC3E}">
        <p14:creationId xmlns:p14="http://schemas.microsoft.com/office/powerpoint/2010/main" val="1324348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FCCD9-BAF2-E4FD-D452-A94F48D69D3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F5884B7-3106-419A-B02E-6E5D6AB54AAE}"/>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FEEB7ABF-EEC5-E22E-BA2A-702725B7A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85249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8695D-0EB5-1389-22DB-1FFFBE6E578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418D3F5-0A3E-B543-6631-0C0113FA3EE6}"/>
              </a:ext>
            </a:extLst>
          </p:cNvPr>
          <p:cNvSpPr>
            <a:spLocks noGrp="1"/>
          </p:cNvSpPr>
          <p:nvPr>
            <p:ph type="subTitle" idx="1"/>
          </p:nvPr>
        </p:nvSpPr>
        <p:spPr>
          <a:xfrm>
            <a:off x="152400" y="209550"/>
            <a:ext cx="3787282" cy="4800600"/>
          </a:xfrm>
        </p:spPr>
        <p:txBody>
          <a:bodyPr anchor="t">
            <a:normAutofit fontScale="92500"/>
          </a:bodyPr>
          <a:lstStyle/>
          <a:p>
            <a:pPr algn="l"/>
            <a:r>
              <a:rPr lang="en-US" sz="4000" dirty="0">
                <a:solidFill>
                  <a:schemeClr val="tx1"/>
                </a:solidFill>
                <a:latin typeface="Arial Rounded MT Bold" panose="020F0704030504030204" pitchFamily="34" charset="0"/>
              </a:rPr>
              <a:t>The moon’s observable size will be its most striking trait when it falls just over a week from now. It will be a supermoon and</a:t>
            </a:r>
          </a:p>
        </p:txBody>
      </p:sp>
      <p:pic>
        <p:nvPicPr>
          <p:cNvPr id="4" name="Picture 3">
            <a:extLst>
              <a:ext uri="{FF2B5EF4-FFF2-40B4-BE49-F238E27FC236}">
                <a16:creationId xmlns:a16="http://schemas.microsoft.com/office/drawing/2014/main" id="{5BC1F14B-B57F-23C7-0712-1C4F2FD03310}"/>
              </a:ext>
            </a:extLst>
          </p:cNvPr>
          <p:cNvPicPr>
            <a:picLocks noChangeAspect="1"/>
          </p:cNvPicPr>
          <p:nvPr/>
        </p:nvPicPr>
        <p:blipFill>
          <a:blip r:embed="rId3"/>
          <a:stretch>
            <a:fillRect/>
          </a:stretch>
        </p:blipFill>
        <p:spPr>
          <a:xfrm>
            <a:off x="3939682" y="38100"/>
            <a:ext cx="5204318" cy="5143500"/>
          </a:xfrm>
          <a:prstGeom prst="rect">
            <a:avLst/>
          </a:prstGeom>
        </p:spPr>
      </p:pic>
      <p:sp>
        <p:nvSpPr>
          <p:cNvPr id="2" name="TextBox 1">
            <a:extLst>
              <a:ext uri="{FF2B5EF4-FFF2-40B4-BE49-F238E27FC236}">
                <a16:creationId xmlns:a16="http://schemas.microsoft.com/office/drawing/2014/main" id="{1BE65D4F-8AE8-59E5-398D-6C921A6E74DA}"/>
              </a:ext>
            </a:extLst>
          </p:cNvPr>
          <p:cNvSpPr txBox="1"/>
          <p:nvPr/>
        </p:nvSpPr>
        <p:spPr>
          <a:xfrm>
            <a:off x="3892725" y="3389174"/>
            <a:ext cx="5257800" cy="1754326"/>
          </a:xfrm>
          <a:prstGeom prst="rect">
            <a:avLst/>
          </a:prstGeom>
          <a:solidFill>
            <a:srgbClr val="0070C0"/>
          </a:solidFill>
        </p:spPr>
        <p:txBody>
          <a:bodyPr wrap="square" rtlCol="0">
            <a:spAutoFit/>
          </a:bodyPr>
          <a:lstStyle/>
          <a:p>
            <a:pPr algn="l"/>
            <a:r>
              <a:rPr lang="en-US" sz="3200" dirty="0">
                <a:solidFill>
                  <a:schemeClr val="tx1"/>
                </a:solidFill>
              </a:rPr>
              <a:t>may loom 8% </a:t>
            </a:r>
            <a:r>
              <a:rPr lang="en-US" sz="3600" dirty="0">
                <a:solidFill>
                  <a:schemeClr val="tx1"/>
                </a:solidFill>
              </a:rPr>
              <a:t>larger and 15% brighter than average-size moons.</a:t>
            </a:r>
            <a:endParaRPr lang="en-US" dirty="0">
              <a:solidFill>
                <a:schemeClr val="tx1"/>
              </a:solidFill>
            </a:endParaRPr>
          </a:p>
        </p:txBody>
      </p:sp>
    </p:spTree>
    <p:extLst>
      <p:ext uri="{BB962C8B-B14F-4D97-AF65-F5344CB8AC3E}">
        <p14:creationId xmlns:p14="http://schemas.microsoft.com/office/powerpoint/2010/main" val="3487085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E6EF1-610D-30C4-EEE1-7DB417F9254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ACB9BA1-6F8A-524D-2235-271A330C28B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E2EFD529-9620-3B6D-98DF-A42E7147D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8A5AF18A-B5C8-50AA-E9DA-4DA1005B2D7D}"/>
              </a:ext>
            </a:extLst>
          </p:cNvPr>
          <p:cNvSpPr txBox="1"/>
          <p:nvPr/>
        </p:nvSpPr>
        <p:spPr>
          <a:xfrm>
            <a:off x="355599" y="76199"/>
            <a:ext cx="7450629" cy="4401205"/>
          </a:xfrm>
          <a:prstGeom prst="rect">
            <a:avLst/>
          </a:prstGeom>
          <a:noFill/>
        </p:spPr>
        <p:txBody>
          <a:bodyPr wrap="none" rtlCol="0">
            <a:spAutoFit/>
          </a:bodyPr>
          <a:lstStyle/>
          <a:p>
            <a:pPr algn="l"/>
            <a:r>
              <a:rPr lang="en-US" u="sng" dirty="0">
                <a:solidFill>
                  <a:srgbClr val="FFFF66"/>
                </a:solidFill>
                <a:cs typeface="+mn-cs"/>
              </a:rPr>
              <a:t>Kol Nidre--Breaking of Bonds</a:t>
            </a:r>
          </a:p>
          <a:p>
            <a:pPr marL="512763" indent="-512763" algn="l">
              <a:buFont typeface="+mj-lt"/>
              <a:buAutoNum type="arabicPeriod"/>
            </a:pPr>
            <a:r>
              <a:rPr lang="en-US" dirty="0">
                <a:solidFill>
                  <a:schemeClr val="tx1"/>
                </a:solidFill>
              </a:rPr>
              <a:t>Bond of sin</a:t>
            </a:r>
          </a:p>
          <a:p>
            <a:pPr marL="512763" indent="-512763" algn="l">
              <a:buFont typeface="+mj-lt"/>
              <a:buAutoNum type="arabicPeriod"/>
            </a:pPr>
            <a:r>
              <a:rPr lang="en-US" u="sng" dirty="0">
                <a:solidFill>
                  <a:srgbClr val="FFFF66"/>
                </a:solidFill>
                <a:cs typeface="+mn-cs"/>
              </a:rPr>
              <a:t>Bonds of fear</a:t>
            </a:r>
          </a:p>
          <a:p>
            <a:pPr marL="512763" indent="-512763" algn="l">
              <a:buFont typeface="+mj-lt"/>
              <a:buAutoNum type="arabicPeriod"/>
            </a:pPr>
            <a:r>
              <a:rPr lang="en-US" dirty="0">
                <a:solidFill>
                  <a:schemeClr val="tx1"/>
                </a:solidFill>
              </a:rPr>
              <a:t>Bonds of sensuality, porn</a:t>
            </a:r>
          </a:p>
          <a:p>
            <a:pPr marL="512763" indent="-512763" algn="l">
              <a:buFont typeface="+mj-lt"/>
              <a:buAutoNum type="arabicPeriod"/>
            </a:pPr>
            <a:r>
              <a:rPr lang="en-US" dirty="0">
                <a:solidFill>
                  <a:schemeClr val="tx1"/>
                </a:solidFill>
              </a:rPr>
              <a:t>Bond of bitterness</a:t>
            </a:r>
          </a:p>
          <a:p>
            <a:pPr marL="512763" indent="-512763" algn="l">
              <a:buFont typeface="+mj-lt"/>
              <a:buAutoNum type="arabicPeriod"/>
            </a:pPr>
            <a:r>
              <a:rPr lang="en-US" dirty="0">
                <a:solidFill>
                  <a:schemeClr val="tx1"/>
                </a:solidFill>
              </a:rPr>
              <a:t>Release from Bonds</a:t>
            </a:r>
          </a:p>
          <a:p>
            <a:pPr algn="l"/>
            <a:endParaRPr lang="en-US" dirty="0"/>
          </a:p>
        </p:txBody>
      </p:sp>
    </p:spTree>
    <p:extLst>
      <p:ext uri="{BB962C8B-B14F-4D97-AF65-F5344CB8AC3E}">
        <p14:creationId xmlns:p14="http://schemas.microsoft.com/office/powerpoint/2010/main" val="455640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3F1CB-6DA1-FD7C-E199-1EDF34F836F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7261290-95E7-CBF2-7B88-E73AB7B63F4C}"/>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Mishlei/Prov 29.25 </a:t>
            </a:r>
            <a:r>
              <a:rPr lang="en-US" sz="4000" u="sng" dirty="0">
                <a:solidFill>
                  <a:srgbClr val="FFFF66"/>
                </a:solidFill>
                <a:latin typeface="Arial Rounded MT Bold" panose="020F0704030504030204" pitchFamily="34" charset="0"/>
              </a:rPr>
              <a:t>Fearing human beings is a snare</a:t>
            </a:r>
            <a:r>
              <a:rPr lang="en-US" sz="4000" dirty="0">
                <a:solidFill>
                  <a:schemeClr val="tx1"/>
                </a:solidFill>
                <a:latin typeface="Arial Rounded MT Bold" panose="020F0704030504030204" pitchFamily="34" charset="0"/>
              </a:rPr>
              <a:t>; but he who trusts in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will be raised high [above danger].</a:t>
            </a:r>
          </a:p>
        </p:txBody>
      </p:sp>
    </p:spTree>
    <p:extLst>
      <p:ext uri="{BB962C8B-B14F-4D97-AF65-F5344CB8AC3E}">
        <p14:creationId xmlns:p14="http://schemas.microsoft.com/office/powerpoint/2010/main" val="878903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0"/>
            <a:ext cx="9152128"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315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361950"/>
            <a:ext cx="8266774" cy="4495800"/>
          </a:xfrm>
        </p:spPr>
        <p:txBody>
          <a:bodyPr>
            <a:normAutofit lnSpcReduction="10000"/>
          </a:bodyPr>
          <a:lstStyle/>
          <a:p>
            <a:pPr algn="l"/>
            <a:r>
              <a:rPr lang="en-US" sz="4000" dirty="0">
                <a:solidFill>
                  <a:schemeClr val="tx1"/>
                </a:solidFill>
                <a:latin typeface="Arial Rounded MT Bold" pitchFamily="34" charset="0"/>
                <a:cs typeface="Arial" charset="0"/>
              </a:rPr>
              <a:t>The Temple Institute shares a key connection to the battle for Jerusalem. Its founder, Rabbi </a:t>
            </a:r>
            <a:r>
              <a:rPr lang="en-US" sz="4000" dirty="0" err="1">
                <a:solidFill>
                  <a:schemeClr val="tx1"/>
                </a:solidFill>
                <a:latin typeface="Arial Rounded MT Bold" pitchFamily="34" charset="0"/>
                <a:cs typeface="Arial" charset="0"/>
              </a:rPr>
              <a:t>Yisrael</a:t>
            </a:r>
            <a:r>
              <a:rPr lang="en-US" sz="4000" dirty="0">
                <a:solidFill>
                  <a:schemeClr val="tx1"/>
                </a:solidFill>
                <a:latin typeface="Arial Rounded MT Bold" pitchFamily="34" charset="0"/>
                <a:cs typeface="Arial" charset="0"/>
              </a:rPr>
              <a:t> Ariel, served with the 55th Paratroopers Brigade that captured the Temple Mount. After the victory, a Jordanian guide gave them a remarkable tour. </a:t>
            </a:r>
          </a:p>
        </p:txBody>
      </p:sp>
    </p:spTree>
    <p:extLst>
      <p:ext uri="{BB962C8B-B14F-4D97-AF65-F5344CB8AC3E}">
        <p14:creationId xmlns:p14="http://schemas.microsoft.com/office/powerpoint/2010/main" val="3399140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dirty="0"/>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583" y="0"/>
            <a:ext cx="716349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9494" y="285751"/>
            <a:ext cx="7955126" cy="1323439"/>
          </a:xfrm>
          <a:prstGeom prst="rect">
            <a:avLst/>
          </a:prstGeom>
          <a:noFill/>
        </p:spPr>
        <p:txBody>
          <a:bodyPr wrap="none" rtlCol="0">
            <a:spAutoFit/>
          </a:bodyPr>
          <a:lstStyle/>
          <a:p>
            <a:pPr algn="l"/>
            <a:r>
              <a:rPr lang="en-US" dirty="0">
                <a:solidFill>
                  <a:srgbClr val="FFFF00"/>
                </a:solidFill>
                <a:effectLst>
                  <a:outerShdw blurRad="38100" dist="38100" dir="2700000" algn="tl">
                    <a:srgbClr val="000000">
                      <a:alpha val="43137"/>
                    </a:srgbClr>
                  </a:outerShdw>
                </a:effectLst>
              </a:rPr>
              <a:t>June, 1967, “The Temple Mount</a:t>
            </a:r>
          </a:p>
          <a:p>
            <a:pPr algn="l"/>
            <a:r>
              <a:rPr lang="en-US" dirty="0">
                <a:solidFill>
                  <a:srgbClr val="FFFF00"/>
                </a:solidFill>
                <a:effectLst>
                  <a:outerShdw blurRad="38100" dist="38100" dir="2700000" algn="tl">
                    <a:srgbClr val="000000">
                      <a:alpha val="43137"/>
                    </a:srgbClr>
                  </a:outerShdw>
                </a:effectLst>
              </a:rPr>
              <a:t>Is in our hands.”</a:t>
            </a:r>
          </a:p>
        </p:txBody>
      </p:sp>
    </p:spTree>
    <p:extLst>
      <p:ext uri="{BB962C8B-B14F-4D97-AF65-F5344CB8AC3E}">
        <p14:creationId xmlns:p14="http://schemas.microsoft.com/office/powerpoint/2010/main" val="3137086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285750"/>
            <a:ext cx="8266774" cy="4857750"/>
          </a:xfrm>
        </p:spPr>
        <p:txBody>
          <a:bodyPr anchor="t">
            <a:normAutofit fontScale="92500" lnSpcReduction="10000"/>
          </a:bodyPr>
          <a:lstStyle/>
          <a:p>
            <a:pPr algn="l"/>
            <a:r>
              <a:rPr lang="en-US" sz="4000" dirty="0">
                <a:solidFill>
                  <a:schemeClr val="tx1"/>
                </a:solidFill>
                <a:latin typeface="Arial Rounded MT Bold" pitchFamily="34" charset="0"/>
                <a:cs typeface="Arial" charset="0"/>
              </a:rPr>
              <a:t>The soldiers were on the Temple Mount and it was just like the first hour or so. And they were approached by a Jordanian fellow in Western dress who explained that he was the official tour guide for the Jordanian parliament and he offered to take the soldiers and to show them the sites on the Temple Mount.   [June 1967]</a:t>
            </a:r>
          </a:p>
        </p:txBody>
      </p:sp>
    </p:spTree>
    <p:extLst>
      <p:ext uri="{BB962C8B-B14F-4D97-AF65-F5344CB8AC3E}">
        <p14:creationId xmlns:p14="http://schemas.microsoft.com/office/powerpoint/2010/main" val="2240183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285750"/>
            <a:ext cx="8266774" cy="4724400"/>
          </a:xfrm>
        </p:spPr>
        <p:txBody>
          <a:bodyPr anchor="t">
            <a:normAutofit lnSpcReduction="10000"/>
          </a:bodyPr>
          <a:lstStyle/>
          <a:p>
            <a:pPr algn="l"/>
            <a:r>
              <a:rPr lang="en-US" sz="4000" dirty="0">
                <a:solidFill>
                  <a:schemeClr val="tx1"/>
                </a:solidFill>
                <a:latin typeface="Arial Rounded MT Bold" pitchFamily="34" charset="0"/>
                <a:cs typeface="Arial" charset="0"/>
              </a:rPr>
              <a:t>"He takes the soldiers, you know, and the rabbi there, and he says, 'well this is exactly where the sanctuary stood. This is where the altar stood and then this is where the Menorah stood.‘ "He tells them all these things about the history of the Holy Temple …</a:t>
            </a:r>
          </a:p>
        </p:txBody>
      </p:sp>
    </p:spTree>
    <p:extLst>
      <p:ext uri="{BB962C8B-B14F-4D97-AF65-F5344CB8AC3E}">
        <p14:creationId xmlns:p14="http://schemas.microsoft.com/office/powerpoint/2010/main" val="1366376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285750"/>
            <a:ext cx="8266774" cy="4857750"/>
          </a:xfrm>
        </p:spPr>
        <p:txBody>
          <a:bodyPr anchor="t">
            <a:normAutofit/>
          </a:bodyPr>
          <a:lstStyle/>
          <a:p>
            <a:pPr algn="l"/>
            <a:r>
              <a:rPr lang="en-US" sz="4000" dirty="0">
                <a:solidFill>
                  <a:schemeClr val="tx1"/>
                </a:solidFill>
                <a:latin typeface="Arial Rounded MT Bold" pitchFamily="34" charset="0"/>
                <a:cs typeface="Arial" charset="0"/>
              </a:rPr>
              <a:t>Finally, the rabbi asked him, 'why are you telling us all this?‘</a:t>
            </a:r>
          </a:p>
          <a:p>
            <a:pPr algn="l"/>
            <a:r>
              <a:rPr lang="en-US" sz="4000" dirty="0">
                <a:solidFill>
                  <a:schemeClr val="tx1"/>
                </a:solidFill>
                <a:latin typeface="Arial Rounded MT Bold" pitchFamily="34" charset="0"/>
                <a:cs typeface="Arial" charset="0"/>
              </a:rPr>
              <a:t>And he said, 'well, we have tradition from our fathers [and] they from their fathers that one day the Jews would wage a war and conquer this mountain </a:t>
            </a:r>
          </a:p>
          <a:p>
            <a:pPr algn="l"/>
            <a:endParaRPr lang="en-US" dirty="0"/>
          </a:p>
        </p:txBody>
      </p:sp>
    </p:spTree>
    <p:extLst>
      <p:ext uri="{BB962C8B-B14F-4D97-AF65-F5344CB8AC3E}">
        <p14:creationId xmlns:p14="http://schemas.microsoft.com/office/powerpoint/2010/main" val="125942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81000" y="285749"/>
            <a:ext cx="8266774" cy="4886145"/>
          </a:xfrm>
        </p:spPr>
        <p:txBody>
          <a:bodyPr anchor="t">
            <a:normAutofit/>
          </a:bodyPr>
          <a:lstStyle/>
          <a:p>
            <a:pPr algn="l"/>
            <a:r>
              <a:rPr lang="en-US" sz="4000" dirty="0">
                <a:solidFill>
                  <a:schemeClr val="tx1"/>
                </a:solidFill>
                <a:latin typeface="Arial Rounded MT Bold" pitchFamily="34" charset="0"/>
                <a:cs typeface="Arial" charset="0"/>
              </a:rPr>
              <a:t>and rebuild the Holy Temple, and I assume that you're starting tomorrow. I want this to be my part, my part in helping you,'" he said, according to Rabbi Richman, according to Rabbi Ariel. </a:t>
            </a:r>
          </a:p>
        </p:txBody>
      </p:sp>
    </p:spTree>
    <p:extLst>
      <p:ext uri="{BB962C8B-B14F-4D97-AF65-F5344CB8AC3E}">
        <p14:creationId xmlns:p14="http://schemas.microsoft.com/office/powerpoint/2010/main" val="2266024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209550"/>
            <a:ext cx="8266774" cy="4800600"/>
          </a:xfrm>
        </p:spPr>
        <p:txBody>
          <a:bodyPr anchor="t">
            <a:normAutofit lnSpcReduction="10000"/>
          </a:bodyPr>
          <a:lstStyle/>
          <a:p>
            <a:pPr algn="l"/>
            <a:r>
              <a:rPr lang="en-US" sz="4000" dirty="0">
                <a:solidFill>
                  <a:schemeClr val="tx1"/>
                </a:solidFill>
                <a:latin typeface="Arial Rounded MT Bold" pitchFamily="34" charset="0"/>
                <a:cs typeface="Arial" charset="0"/>
              </a:rPr>
              <a:t>Defense Minister Moshe Dayan’s first act on the Temple Mount, only a few hours after IDF Chief Rabbi </a:t>
            </a:r>
            <a:r>
              <a:rPr lang="en-US" sz="4000" dirty="0" err="1">
                <a:solidFill>
                  <a:schemeClr val="tx1"/>
                </a:solidFill>
                <a:latin typeface="Arial Rounded MT Bold" pitchFamily="34" charset="0"/>
                <a:cs typeface="Arial" charset="0"/>
              </a:rPr>
              <a:t>Shlomo</a:t>
            </a:r>
            <a:r>
              <a:rPr lang="en-US" sz="4000" dirty="0">
                <a:solidFill>
                  <a:schemeClr val="tx1"/>
                </a:solidFill>
                <a:latin typeface="Arial Rounded MT Bold" pitchFamily="34" charset="0"/>
                <a:cs typeface="Arial" charset="0"/>
              </a:rPr>
              <a:t> Goren blew the shofar and gave the </a:t>
            </a:r>
            <a:r>
              <a:rPr lang="en-US" sz="4000" dirty="0" err="1">
                <a:solidFill>
                  <a:schemeClr val="tx1"/>
                </a:solidFill>
                <a:latin typeface="Arial Rounded MT Bold" pitchFamily="34" charset="0"/>
                <a:cs typeface="Arial" charset="0"/>
              </a:rPr>
              <a:t>Shehecheyanu</a:t>
            </a:r>
            <a:r>
              <a:rPr lang="en-US" sz="4000" dirty="0">
                <a:solidFill>
                  <a:schemeClr val="tx1"/>
                </a:solidFill>
                <a:latin typeface="Arial Rounded MT Bold" pitchFamily="34" charset="0"/>
                <a:cs typeface="Arial" charset="0"/>
              </a:rPr>
              <a:t> blessing beside the Western Wall, was to immediately remove the Israeli flag that the</a:t>
            </a:r>
          </a:p>
        </p:txBody>
      </p:sp>
    </p:spTree>
    <p:extLst>
      <p:ext uri="{BB962C8B-B14F-4D97-AF65-F5344CB8AC3E}">
        <p14:creationId xmlns:p14="http://schemas.microsoft.com/office/powerpoint/2010/main" val="2020188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52B1E-7197-53A7-F52B-68048269051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381424F-0CDA-CB89-BA65-425ABBF2C673}"/>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What causes a supermoon?</a:t>
            </a:r>
          </a:p>
          <a:p>
            <a:pPr algn="ct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004572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209550"/>
            <a:ext cx="8266774" cy="4572000"/>
          </a:xfrm>
        </p:spPr>
        <p:txBody>
          <a:bodyPr anchor="t">
            <a:normAutofit/>
          </a:bodyPr>
          <a:lstStyle/>
          <a:p>
            <a:pPr algn="l"/>
            <a:r>
              <a:rPr lang="en-US" sz="4000" dirty="0">
                <a:solidFill>
                  <a:schemeClr val="tx1"/>
                </a:solidFill>
                <a:latin typeface="Arial Rounded MT Bold" pitchFamily="34" charset="0"/>
                <a:cs typeface="Arial" charset="0"/>
              </a:rPr>
              <a:t>paratroopers had raised on the mount.</a:t>
            </a:r>
          </a:p>
          <a:p>
            <a:pPr algn="l"/>
            <a:r>
              <a:rPr lang="en-US" sz="4000" dirty="0">
                <a:solidFill>
                  <a:schemeClr val="tx1"/>
                </a:solidFill>
                <a:latin typeface="Arial Rounded MT Bold" pitchFamily="34" charset="0"/>
                <a:cs typeface="Arial" charset="0"/>
              </a:rPr>
              <a:t>Dayan’s second act was to clear out the paratroop company that was supposed to remain permanently stationed in the northern part of the mount. </a:t>
            </a:r>
          </a:p>
        </p:txBody>
      </p:sp>
    </p:spTree>
    <p:extLst>
      <p:ext uri="{BB962C8B-B14F-4D97-AF65-F5344CB8AC3E}">
        <p14:creationId xmlns:p14="http://schemas.microsoft.com/office/powerpoint/2010/main" val="1967906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209550"/>
            <a:ext cx="8266774" cy="4933950"/>
          </a:xfrm>
        </p:spPr>
        <p:txBody>
          <a:bodyPr anchor="t">
            <a:normAutofit lnSpcReduction="10000"/>
          </a:bodyPr>
          <a:lstStyle/>
          <a:p>
            <a:pPr algn="l"/>
            <a:r>
              <a:rPr lang="en-US" sz="4000" dirty="0">
                <a:solidFill>
                  <a:schemeClr val="tx1"/>
                </a:solidFill>
                <a:latin typeface="Arial Rounded MT Bold" pitchFamily="34" charset="0"/>
                <a:cs typeface="Arial" charset="0"/>
              </a:rPr>
              <a:t>June 1967. Defense Minister Moshe Dayan announced to the Waqf and the heads of the Supreme Muslim Council that they will be able to administer the Temple Mount compound themselves, while the Jews will be able to visit but not pray there!</a:t>
            </a:r>
            <a:endParaRPr lang="en-US" dirty="0"/>
          </a:p>
        </p:txBody>
      </p:sp>
    </p:spTree>
    <p:extLst>
      <p:ext uri="{BB962C8B-B14F-4D97-AF65-F5344CB8AC3E}">
        <p14:creationId xmlns:p14="http://schemas.microsoft.com/office/powerpoint/2010/main" val="1539673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4" y="209550"/>
            <a:ext cx="5084366" cy="4800600"/>
          </a:xfrm>
        </p:spPr>
        <p:txBody>
          <a:bodyPr anchor="t">
            <a:normAutofit/>
          </a:bodyPr>
          <a:lstStyle/>
          <a:p>
            <a:pPr algn="l"/>
            <a:r>
              <a:rPr lang="en-US" sz="4000" dirty="0">
                <a:solidFill>
                  <a:schemeClr val="tx1"/>
                </a:solidFill>
                <a:latin typeface="Arial Rounded MT Bold" pitchFamily="34" charset="0"/>
                <a:cs typeface="Arial" charset="0"/>
              </a:rPr>
              <a:t>Gen. Uzi </a:t>
            </a:r>
            <a:r>
              <a:rPr lang="en-US" sz="4000" dirty="0" err="1">
                <a:solidFill>
                  <a:schemeClr val="tx1"/>
                </a:solidFill>
                <a:latin typeface="Arial Rounded MT Bold" pitchFamily="34" charset="0"/>
                <a:cs typeface="Arial" charset="0"/>
              </a:rPr>
              <a:t>Narkiss</a:t>
            </a:r>
            <a:r>
              <a:rPr lang="en-US" sz="4000" dirty="0">
                <a:solidFill>
                  <a:schemeClr val="tx1"/>
                </a:solidFill>
                <a:latin typeface="Arial Rounded MT Bold" pitchFamily="34" charset="0"/>
                <a:cs typeface="Arial" charset="0"/>
              </a:rPr>
              <a:t>, Defense Minister Moshe Dayan and Chief of staff Yitzhak Rabin in the Old City of Jerusalem during the Six-Day War</a:t>
            </a:r>
          </a:p>
        </p:txBody>
      </p:sp>
      <p:pic>
        <p:nvPicPr>
          <p:cNvPr id="1026" name="Picture 2">
            <a:extLst>
              <a:ext uri="{FF2B5EF4-FFF2-40B4-BE49-F238E27FC236}">
                <a16:creationId xmlns:a16="http://schemas.microsoft.com/office/drawing/2014/main" id="{60CBCEC8-9EBA-443C-DE13-E033E1244B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7200"/>
            <a:ext cx="342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308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209550"/>
            <a:ext cx="8266774" cy="4933950"/>
          </a:xfrm>
        </p:spPr>
        <p:txBody>
          <a:bodyPr anchor="t">
            <a:normAutofit/>
          </a:bodyPr>
          <a:lstStyle/>
          <a:p>
            <a:pPr algn="l"/>
            <a:r>
              <a:rPr lang="en-US" sz="4000" dirty="0">
                <a:solidFill>
                  <a:schemeClr val="tx1"/>
                </a:solidFill>
                <a:latin typeface="Arial Rounded MT Bold" pitchFamily="34" charset="0"/>
                <a:cs typeface="Arial" charset="0"/>
              </a:rPr>
              <a:t>Israeli Prime Minister Levi Eshkol announced to the chief rabbis of Israel that they would be responsible for arrangements in the vicinity of the Western Wall, and promised the religious leaders of the</a:t>
            </a:r>
          </a:p>
        </p:txBody>
      </p:sp>
    </p:spTree>
    <p:extLst>
      <p:ext uri="{BB962C8B-B14F-4D97-AF65-F5344CB8AC3E}">
        <p14:creationId xmlns:p14="http://schemas.microsoft.com/office/powerpoint/2010/main" val="932535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285750"/>
            <a:ext cx="8266774" cy="4191000"/>
          </a:xfrm>
        </p:spPr>
        <p:txBody>
          <a:bodyPr anchor="t">
            <a:normAutofit/>
          </a:bodyPr>
          <a:lstStyle/>
          <a:p>
            <a:pPr algn="l"/>
            <a:r>
              <a:rPr lang="en-US" sz="4000" dirty="0">
                <a:solidFill>
                  <a:schemeClr val="tx1"/>
                </a:solidFill>
                <a:latin typeface="Arial Rounded MT Bold" pitchFamily="34" charset="0"/>
                <a:cs typeface="Arial" charset="0"/>
              </a:rPr>
              <a:t>Christian and Muslim communities that they would continue to determine the arrangements at the places holy to them: the Church of the Holy </a:t>
            </a:r>
            <a:r>
              <a:rPr lang="en-US" sz="4000" dirty="0" err="1">
                <a:solidFill>
                  <a:schemeClr val="tx1"/>
                </a:solidFill>
                <a:latin typeface="Arial Rounded MT Bold" pitchFamily="34" charset="0"/>
                <a:cs typeface="Arial" charset="0"/>
              </a:rPr>
              <a:t>Sepulchre</a:t>
            </a:r>
            <a:r>
              <a:rPr lang="en-US" sz="4000" dirty="0">
                <a:solidFill>
                  <a:schemeClr val="tx1"/>
                </a:solidFill>
                <a:latin typeface="Arial Rounded MT Bold" pitchFamily="34" charset="0"/>
                <a:cs typeface="Arial" charset="0"/>
              </a:rPr>
              <a:t> and the Temple Mount.</a:t>
            </a:r>
          </a:p>
        </p:txBody>
      </p:sp>
    </p:spTree>
    <p:extLst>
      <p:ext uri="{BB962C8B-B14F-4D97-AF65-F5344CB8AC3E}">
        <p14:creationId xmlns:p14="http://schemas.microsoft.com/office/powerpoint/2010/main" val="4057806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57201" y="361950"/>
            <a:ext cx="8211608" cy="4648200"/>
          </a:xfrm>
          <a:ln>
            <a:noFill/>
          </a:ln>
        </p:spPr>
        <p:txBody>
          <a:bodyPr anchor="t">
            <a:normAutofit/>
          </a:bodyPr>
          <a:lstStyle/>
          <a:p>
            <a:pPr algn="l"/>
            <a:r>
              <a:rPr lang="en-US" sz="4000" dirty="0">
                <a:solidFill>
                  <a:schemeClr val="tx1"/>
                </a:solidFill>
                <a:latin typeface="Arial Rounded MT Bold" pitchFamily="34" charset="0"/>
                <a:cs typeface="Arial" charset="0"/>
              </a:rPr>
              <a:t>The basic elements of the status quo that Dayan designed on the Temple Mount have remained the same up to the present.</a:t>
            </a:r>
          </a:p>
          <a:p>
            <a:pPr algn="l"/>
            <a:endParaRPr lang="en-US" sz="2000" dirty="0">
              <a:solidFill>
                <a:schemeClr val="tx1"/>
              </a:solidFill>
              <a:latin typeface="Arial Rounded MT Bold" pitchFamily="34" charset="0"/>
              <a:cs typeface="Arial" charset="0"/>
            </a:endParaRPr>
          </a:p>
          <a:p>
            <a:pPr algn="l"/>
            <a:r>
              <a:rPr lang="en-US" sz="4000" dirty="0">
                <a:solidFill>
                  <a:schemeClr val="tx1"/>
                </a:solidFill>
                <a:latin typeface="Arial Rounded MT Bold" pitchFamily="34" charset="0"/>
                <a:cs typeface="Arial" charset="0"/>
              </a:rPr>
              <a:t>Israel is in bondage to the words of unwise leaders in 1967.</a:t>
            </a:r>
          </a:p>
        </p:txBody>
      </p:sp>
    </p:spTree>
    <p:extLst>
      <p:ext uri="{BB962C8B-B14F-4D97-AF65-F5344CB8AC3E}">
        <p14:creationId xmlns:p14="http://schemas.microsoft.com/office/powerpoint/2010/main" val="1106075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0"/>
            <a:ext cx="9152128"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372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57201" y="209550"/>
            <a:ext cx="8211609" cy="4648200"/>
          </a:xfrm>
        </p:spPr>
        <p:txBody>
          <a:bodyPr anchor="t">
            <a:normAutofit/>
          </a:bodyPr>
          <a:lstStyle/>
          <a:p>
            <a:pPr algn="l"/>
            <a:r>
              <a:rPr lang="en-US" sz="4000" dirty="0">
                <a:solidFill>
                  <a:schemeClr val="tx1"/>
                </a:solidFill>
                <a:latin typeface="Arial Rounded MT Bold" pitchFamily="34" charset="0"/>
                <a:cs typeface="Arial" charset="0"/>
              </a:rPr>
              <a:t>R. Chaim Richman said to us on tour, “We Jews are so desperate to get the approval of the world that we give away our soul.”</a:t>
            </a:r>
          </a:p>
          <a:p>
            <a:pPr algn="l"/>
            <a:r>
              <a:rPr lang="en-US" sz="4000" dirty="0">
                <a:solidFill>
                  <a:schemeClr val="tx1"/>
                </a:solidFill>
                <a:latin typeface="Arial Rounded MT Bold" pitchFamily="34" charset="0"/>
                <a:cs typeface="Arial" charset="0"/>
              </a:rPr>
              <a:t>Bondage to fear.</a:t>
            </a:r>
          </a:p>
          <a:p>
            <a:pPr algn="l"/>
            <a:r>
              <a:rPr lang="en-US" sz="4000" dirty="0" err="1">
                <a:solidFill>
                  <a:schemeClr val="tx1"/>
                </a:solidFill>
                <a:latin typeface="Arial Rounded MT Bold" pitchFamily="34" charset="0"/>
                <a:cs typeface="Arial" charset="0"/>
              </a:rPr>
              <a:t>Kol</a:t>
            </a:r>
            <a:r>
              <a:rPr lang="en-US" sz="4000" dirty="0">
                <a:solidFill>
                  <a:schemeClr val="tx1"/>
                </a:solidFill>
                <a:latin typeface="Arial Rounded MT Bold" pitchFamily="34" charset="0"/>
                <a:cs typeface="Arial" charset="0"/>
              </a:rPr>
              <a:t> </a:t>
            </a:r>
            <a:r>
              <a:rPr lang="en-US" sz="4000" dirty="0" err="1">
                <a:solidFill>
                  <a:schemeClr val="tx1"/>
                </a:solidFill>
                <a:latin typeface="Arial Rounded MT Bold" pitchFamily="34" charset="0"/>
                <a:cs typeface="Arial" charset="0"/>
              </a:rPr>
              <a:t>Nidre</a:t>
            </a:r>
            <a:r>
              <a:rPr lang="en-US" sz="4000" dirty="0">
                <a:solidFill>
                  <a:schemeClr val="tx1"/>
                </a:solidFill>
                <a:latin typeface="Arial Rounded MT Bold" pitchFamily="34" charset="0"/>
                <a:cs typeface="Arial" charset="0"/>
              </a:rPr>
              <a:t> breaking of bondages</a:t>
            </a:r>
          </a:p>
        </p:txBody>
      </p:sp>
    </p:spTree>
    <p:extLst>
      <p:ext uri="{BB962C8B-B14F-4D97-AF65-F5344CB8AC3E}">
        <p14:creationId xmlns:p14="http://schemas.microsoft.com/office/powerpoint/2010/main" val="3318521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A9BE5-2F79-3727-5A0E-24EF96CC0BF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1156D80-AE9D-7CC8-2B7B-826E0B228834}"/>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Isaiah 51.12-16 </a:t>
            </a:r>
            <a:r>
              <a:rPr lang="en-US" sz="4000" dirty="0">
                <a:solidFill>
                  <a:schemeClr val="tx1"/>
                </a:solidFill>
                <a:latin typeface="Arial Rounded MT Bold" panose="020F0704030504030204" pitchFamily="34" charset="0"/>
              </a:rPr>
              <a:t>“I, I am the One who comforts you. Who are you that </a:t>
            </a:r>
            <a:r>
              <a:rPr lang="en-US" sz="4000" dirty="0">
                <a:solidFill>
                  <a:srgbClr val="FFFF00"/>
                </a:solidFill>
                <a:latin typeface="Arial Rounded MT Bold" panose="020F0704030504030204" pitchFamily="34" charset="0"/>
              </a:rPr>
              <a:t>you should fear man</a:t>
            </a:r>
            <a:r>
              <a:rPr lang="en-US" sz="4000" dirty="0">
                <a:solidFill>
                  <a:schemeClr val="tx1"/>
                </a:solidFill>
                <a:latin typeface="Arial Rounded MT Bold" panose="020F0704030504030204" pitchFamily="34" charset="0"/>
              </a:rPr>
              <a:t>,  who dies, or a son of man, who is given up like grass?” But you forgot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your Maker, who stretched out the heavens and laid the foundations of the earth.</a:t>
            </a:r>
          </a:p>
        </p:txBody>
      </p:sp>
    </p:spTree>
    <p:extLst>
      <p:ext uri="{BB962C8B-B14F-4D97-AF65-F5344CB8AC3E}">
        <p14:creationId xmlns:p14="http://schemas.microsoft.com/office/powerpoint/2010/main" val="3610237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0218D-1DFD-E216-010A-12025936853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792D07D-142D-E666-1A39-8EB5DBC3809C}"/>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Dt 1.17 </a:t>
            </a:r>
            <a:r>
              <a:rPr lang="en-US" sz="4000" dirty="0">
                <a:solidFill>
                  <a:schemeClr val="tx1"/>
                </a:solidFill>
                <a:latin typeface="Arial Rounded MT Bold" panose="020F0704030504030204" pitchFamily="34" charset="0"/>
              </a:rPr>
              <a:t>You must not show partiality in judgment—you must hear the small and the great alike. </a:t>
            </a:r>
            <a:r>
              <a:rPr lang="en-US" sz="4000" u="sng" dirty="0">
                <a:solidFill>
                  <a:srgbClr val="FFFF00"/>
                </a:solidFill>
                <a:latin typeface="Arial Rounded MT Bold" panose="020F0704030504030204" pitchFamily="34" charset="0"/>
              </a:rPr>
              <a:t>Fear no man</a:t>
            </a:r>
            <a:r>
              <a:rPr lang="en-US" sz="4000" dirty="0">
                <a:solidFill>
                  <a:schemeClr val="tx1"/>
                </a:solidFill>
                <a:latin typeface="Arial Rounded MT Bold" panose="020F0704030504030204" pitchFamily="34" charset="0"/>
              </a:rPr>
              <a:t>, for the judgment is God’s.</a:t>
            </a:r>
          </a:p>
        </p:txBody>
      </p:sp>
    </p:spTree>
    <p:extLst>
      <p:ext uri="{BB962C8B-B14F-4D97-AF65-F5344CB8AC3E}">
        <p14:creationId xmlns:p14="http://schemas.microsoft.com/office/powerpoint/2010/main" val="1057003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1F945-47CA-36FD-AC5C-593B6CCBE3D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E940148-6245-E3D1-D535-211702F84BD9}"/>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68868B71-5FD5-09D8-0FF1-22067D63B9D8}"/>
              </a:ext>
            </a:extLst>
          </p:cNvPr>
          <p:cNvPicPr>
            <a:picLocks noChangeAspect="1"/>
          </p:cNvPicPr>
          <p:nvPr/>
        </p:nvPicPr>
        <p:blipFill>
          <a:blip r:embed="rId3"/>
          <a:stretch>
            <a:fillRect/>
          </a:stretch>
        </p:blipFill>
        <p:spPr>
          <a:xfrm>
            <a:off x="3746" y="38100"/>
            <a:ext cx="9060308" cy="5143500"/>
          </a:xfrm>
          <a:prstGeom prst="rect">
            <a:avLst/>
          </a:prstGeom>
        </p:spPr>
      </p:pic>
      <p:sp>
        <p:nvSpPr>
          <p:cNvPr id="5" name="TextBox 4">
            <a:extLst>
              <a:ext uri="{FF2B5EF4-FFF2-40B4-BE49-F238E27FC236}">
                <a16:creationId xmlns:a16="http://schemas.microsoft.com/office/drawing/2014/main" id="{4A1C3549-246A-4DCA-C904-2FDCDBD80FC3}"/>
              </a:ext>
            </a:extLst>
          </p:cNvPr>
          <p:cNvSpPr txBox="1"/>
          <p:nvPr/>
        </p:nvSpPr>
        <p:spPr>
          <a:xfrm>
            <a:off x="304800" y="133350"/>
            <a:ext cx="8076313" cy="1323439"/>
          </a:xfrm>
          <a:prstGeom prst="rect">
            <a:avLst/>
          </a:prstGeom>
          <a:noFill/>
        </p:spPr>
        <p:txBody>
          <a:bodyPr wrap="none" rtlCol="0">
            <a:spAutoFit/>
          </a:bodyPr>
          <a:lstStyle/>
          <a:p>
            <a:pPr algn="l"/>
            <a:r>
              <a:rPr lang="en-US" dirty="0">
                <a:solidFill>
                  <a:schemeClr val="tx1"/>
                </a:solidFill>
              </a:rPr>
              <a:t>Note that the moons orbit is not </a:t>
            </a:r>
          </a:p>
          <a:p>
            <a:pPr algn="l"/>
            <a:r>
              <a:rPr lang="en-US" dirty="0">
                <a:solidFill>
                  <a:schemeClr val="tx1"/>
                </a:solidFill>
              </a:rPr>
              <a:t>Circular, but elliptical </a:t>
            </a:r>
          </a:p>
        </p:txBody>
      </p:sp>
    </p:spTree>
    <p:extLst>
      <p:ext uri="{BB962C8B-B14F-4D97-AF65-F5344CB8AC3E}">
        <p14:creationId xmlns:p14="http://schemas.microsoft.com/office/powerpoint/2010/main" val="1727166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A12C1-17F9-9ABF-4B26-10202308198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ACAC12F-4C0D-D31C-E1EA-2361634CD0E2}"/>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Isaiah 51.12-16 </a:t>
            </a:r>
            <a:r>
              <a:rPr lang="en-US" sz="4000" dirty="0">
                <a:solidFill>
                  <a:schemeClr val="tx1"/>
                </a:solidFill>
                <a:latin typeface="Arial Rounded MT Bold" panose="020F0704030504030204" pitchFamily="34" charset="0"/>
              </a:rPr>
              <a:t>Are </a:t>
            </a:r>
            <a:r>
              <a:rPr lang="en-US" sz="4000" u="sng" dirty="0">
                <a:solidFill>
                  <a:srgbClr val="FFFF00"/>
                </a:solidFill>
                <a:latin typeface="Arial Rounded MT Bold" panose="020F0704030504030204" pitchFamily="34" charset="0"/>
              </a:rPr>
              <a:t>you in constant dread all day </a:t>
            </a:r>
            <a:r>
              <a:rPr lang="en-US" sz="4000" dirty="0">
                <a:solidFill>
                  <a:schemeClr val="tx1"/>
                </a:solidFill>
                <a:latin typeface="Arial Rounded MT Bold" panose="020F0704030504030204" pitchFamily="34" charset="0"/>
              </a:rPr>
              <a:t>because of the fury of the oppressor as he makes ready to destroy? But where is the fury of the oppressor? Soon one bowed down will be released. He will not die and go to the Pit, nor will his bread be lacking.  </a:t>
            </a:r>
          </a:p>
        </p:txBody>
      </p:sp>
    </p:spTree>
    <p:extLst>
      <p:ext uri="{BB962C8B-B14F-4D97-AF65-F5344CB8AC3E}">
        <p14:creationId xmlns:p14="http://schemas.microsoft.com/office/powerpoint/2010/main" val="1999070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26E5B-465B-5B52-9C9D-62F1393F4DD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828A415-9190-71E1-A436-2DC74705FC48}"/>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Isaiah 51.12-16 </a:t>
            </a:r>
            <a:r>
              <a:rPr lang="en-US" sz="4000" dirty="0">
                <a:solidFill>
                  <a:schemeClr val="tx1"/>
                </a:solidFill>
                <a:latin typeface="Arial Rounded MT Bold" panose="020F0704030504030204" pitchFamily="34" charset="0"/>
              </a:rPr>
              <a:t>“For I am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your God, who stirs up the sea so that its waves roar—</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a:t>
            </a:r>
            <a:r>
              <a:rPr lang="en-US" sz="4000" dirty="0" err="1">
                <a:solidFill>
                  <a:schemeClr val="tx1"/>
                </a:solidFill>
                <a:latin typeface="Arial Rounded MT Bold" panose="020F0704030504030204" pitchFamily="34" charset="0"/>
              </a:rPr>
              <a:t>Tzva’ot</a:t>
            </a:r>
            <a:r>
              <a:rPr lang="en-US" sz="4000" dirty="0">
                <a:solidFill>
                  <a:schemeClr val="tx1"/>
                </a:solidFill>
                <a:latin typeface="Arial Rounded MT Bold" panose="020F0704030504030204" pitchFamily="34" charset="0"/>
              </a:rPr>
              <a:t> is His Name. I have put My words in your mouth, and covered you with the shadow of My hand—I who set the heavens in place, who laid the foundations of the earth, and say to Zion, ‘You are My people.’”</a:t>
            </a:r>
          </a:p>
        </p:txBody>
      </p:sp>
    </p:spTree>
    <p:extLst>
      <p:ext uri="{BB962C8B-B14F-4D97-AF65-F5344CB8AC3E}">
        <p14:creationId xmlns:p14="http://schemas.microsoft.com/office/powerpoint/2010/main" val="3620645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03B7E-0736-2954-AF1B-E3CC7012BC0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7AD729B-8863-5C07-D372-CEC0DFDE74BD}"/>
              </a:ext>
            </a:extLst>
          </p:cNvPr>
          <p:cNvSpPr>
            <a:spLocks noGrp="1"/>
          </p:cNvSpPr>
          <p:nvPr>
            <p:ph type="subTitle" idx="1"/>
          </p:nvPr>
        </p:nvSpPr>
        <p:spPr>
          <a:xfrm>
            <a:off x="228600" y="209550"/>
            <a:ext cx="5105400" cy="4800600"/>
          </a:xfrm>
        </p:spPr>
        <p:txBody>
          <a:bodyPr anchor="t">
            <a:normAutofit/>
          </a:bodyPr>
          <a:lstStyle/>
          <a:p>
            <a:pPr algn="l"/>
            <a:r>
              <a:rPr lang="en-US" sz="4000" dirty="0">
                <a:solidFill>
                  <a:schemeClr val="tx1"/>
                </a:solidFill>
                <a:latin typeface="Arial Rounded MT Bold" panose="020F0704030504030204" pitchFamily="34" charset="0"/>
              </a:rPr>
              <a:t>Charlie Kirk debating pro-Palestinian activists at the University of Washington, Seattle, May 7, 2024. </a:t>
            </a:r>
            <a:r>
              <a:rPr lang="en-US" sz="2000" dirty="0">
                <a:solidFill>
                  <a:schemeClr val="tx1"/>
                </a:solidFill>
                <a:latin typeface="Arial Rounded MT Bold" panose="020F0704030504030204" pitchFamily="34" charset="0"/>
              </a:rPr>
              <a:t>(photo credit: REUTERS/DAVID RYDER)</a:t>
            </a:r>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D71004D0-FDC4-F682-F4E1-D9B1D0D40DE4}"/>
              </a:ext>
            </a:extLst>
          </p:cNvPr>
          <p:cNvPicPr>
            <a:picLocks noChangeAspect="1"/>
          </p:cNvPicPr>
          <p:nvPr/>
        </p:nvPicPr>
        <p:blipFill>
          <a:blip r:embed="rId3"/>
          <a:srcRect l="27633" r="21242"/>
          <a:stretch>
            <a:fillRect/>
          </a:stretch>
        </p:blipFill>
        <p:spPr>
          <a:xfrm>
            <a:off x="5334000" y="361283"/>
            <a:ext cx="3657600" cy="4782217"/>
          </a:xfrm>
          <a:prstGeom prst="rect">
            <a:avLst/>
          </a:prstGeom>
        </p:spPr>
      </p:pic>
    </p:spTree>
    <p:extLst>
      <p:ext uri="{BB962C8B-B14F-4D97-AF65-F5344CB8AC3E}">
        <p14:creationId xmlns:p14="http://schemas.microsoft.com/office/powerpoint/2010/main" val="545537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67CB8-406B-FF7C-A563-BDE0EB3247A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9EF0B58-D47D-2F86-B788-5DAE4F2AE595}"/>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u="sng" dirty="0">
                <a:solidFill>
                  <a:srgbClr val="FFFF00"/>
                </a:solidFill>
                <a:latin typeface="Arial Rounded MT Bold" panose="020F0704030504030204" pitchFamily="34" charset="0"/>
              </a:rPr>
              <a:t>Charlie Kirk’s letter to Benjamin Netanyahu:</a:t>
            </a:r>
          </a:p>
          <a:p>
            <a:pPr algn="l"/>
            <a:r>
              <a:rPr lang="en-US" sz="4000" dirty="0">
                <a:solidFill>
                  <a:schemeClr val="tx1"/>
                </a:solidFill>
                <a:latin typeface="Arial Rounded MT Bold" panose="020F0704030504030204" pitchFamily="34" charset="0"/>
              </a:rPr>
              <a:t>“Israel is getting CRUSHED on social media and you are losing younger generations of Americans, even among MAGA conservatives. In my opinion, you are losing the information war which will eventually translate</a:t>
            </a:r>
          </a:p>
        </p:txBody>
      </p:sp>
    </p:spTree>
    <p:extLst>
      <p:ext uri="{BB962C8B-B14F-4D97-AF65-F5344CB8AC3E}">
        <p14:creationId xmlns:p14="http://schemas.microsoft.com/office/powerpoint/2010/main" val="131227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86205-E735-0F4B-E2F9-7D37A593063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6E719C4-EB1D-5B7D-F611-CB2F411CAD7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“into less political and military support from America. The Holy Land is so important to my life, and it pains me to see support for Israel slip away. </a:t>
            </a:r>
          </a:p>
        </p:txBody>
      </p:sp>
    </p:spTree>
    <p:extLst>
      <p:ext uri="{BB962C8B-B14F-4D97-AF65-F5344CB8AC3E}">
        <p14:creationId xmlns:p14="http://schemas.microsoft.com/office/powerpoint/2010/main" val="3478341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5C3C0-A026-492F-AB71-8FB05EFC1C7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357835A-3921-BC2F-61EC-58AFB1C9C165}"/>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purpose of this letter is to lay out our concerns and outline potential remedies. Everything written here is from a place of deep love for Israel and the Jewish people,” Kirk added. </a:t>
            </a:r>
          </a:p>
        </p:txBody>
      </p:sp>
    </p:spTree>
    <p:extLst>
      <p:ext uri="{BB962C8B-B14F-4D97-AF65-F5344CB8AC3E}">
        <p14:creationId xmlns:p14="http://schemas.microsoft.com/office/powerpoint/2010/main" val="1936547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7C2B6-9CF6-C8B8-F4D9-F7C5964D3D0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072B668-7D54-8285-E9D3-DDC48390153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 think it’s important to be brutally honest with those you love. In my opinion, Israel is losing the information war and needs a ‘communications intervention.’”</a:t>
            </a:r>
          </a:p>
        </p:txBody>
      </p:sp>
    </p:spTree>
    <p:extLst>
      <p:ext uri="{BB962C8B-B14F-4D97-AF65-F5344CB8AC3E}">
        <p14:creationId xmlns:p14="http://schemas.microsoft.com/office/powerpoint/2010/main" val="619677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E6EAC-79C3-051A-EAB1-C51592009F9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052B02E-38A1-797A-FD27-B13AD693F73C}"/>
              </a:ext>
            </a:extLst>
          </p:cNvPr>
          <p:cNvSpPr>
            <a:spLocks noGrp="1"/>
          </p:cNvSpPr>
          <p:nvPr>
            <p:ph type="subTitle" idx="1"/>
          </p:nvPr>
        </p:nvSpPr>
        <p:spPr>
          <a:xfrm>
            <a:off x="228600" y="209550"/>
            <a:ext cx="8610600" cy="4800600"/>
          </a:xfrm>
        </p:spPr>
        <p:txBody>
          <a:bodyPr anchor="t">
            <a:normAutofit/>
          </a:bodyPr>
          <a:lstStyle/>
          <a:p>
            <a:pPr algn="l">
              <a:tabLst>
                <a:tab pos="4684713" algn="l"/>
              </a:tabLst>
            </a:pPr>
            <a:r>
              <a:rPr lang="en-US" sz="4000" dirty="0">
                <a:solidFill>
                  <a:schemeClr val="tx1"/>
                </a:solidFill>
                <a:latin typeface="Arial Rounded MT Bold" panose="020F0704030504030204" pitchFamily="34" charset="0"/>
              </a:rPr>
              <a:t> A recent Pew Research poll showed </a:t>
            </a:r>
            <a:r>
              <a:rPr lang="en-US" sz="4000" u="sng" dirty="0">
                <a:solidFill>
                  <a:srgbClr val="FFFF00"/>
                </a:solidFill>
                <a:latin typeface="Arial Rounded MT Bold" panose="020F0704030504030204" pitchFamily="34" charset="0"/>
              </a:rPr>
              <a:t>53</a:t>
            </a:r>
            <a:r>
              <a:rPr lang="en-US" sz="4000" dirty="0">
                <a:solidFill>
                  <a:schemeClr val="tx1"/>
                </a:solidFill>
                <a:latin typeface="Arial Rounded MT Bold" panose="020F0704030504030204" pitchFamily="34" charset="0"/>
              </a:rPr>
              <a:t>% of Americans now have an </a:t>
            </a:r>
            <a:r>
              <a:rPr lang="en-US" sz="4000" u="sng" dirty="0">
                <a:solidFill>
                  <a:srgbClr val="FFFF00"/>
                </a:solidFill>
                <a:latin typeface="Arial Rounded MT Bold" panose="020F0704030504030204" pitchFamily="34" charset="0"/>
              </a:rPr>
              <a:t>unfavorable</a:t>
            </a:r>
            <a:r>
              <a:rPr lang="en-US" sz="4000" dirty="0">
                <a:solidFill>
                  <a:schemeClr val="tx1"/>
                </a:solidFill>
                <a:latin typeface="Arial Rounded MT Bold" panose="020F0704030504030204" pitchFamily="34" charset="0"/>
              </a:rPr>
              <a:t> view of Israel, up from </a:t>
            </a:r>
            <a:r>
              <a:rPr lang="en-US" sz="4000" u="sng" dirty="0">
                <a:solidFill>
                  <a:srgbClr val="FFFF00"/>
                </a:solidFill>
                <a:latin typeface="Arial Rounded MT Bold" panose="020F0704030504030204" pitchFamily="34" charset="0"/>
              </a:rPr>
              <a:t>42% three years ago</a:t>
            </a:r>
            <a:r>
              <a:rPr lang="en-US" sz="4000" dirty="0">
                <a:solidFill>
                  <a:schemeClr val="tx1"/>
                </a:solidFill>
                <a:latin typeface="Arial Rounded MT Bold" panose="020F0704030504030204" pitchFamily="34" charset="0"/>
              </a:rPr>
              <a:t>. U.S. support for Israel is precarious right now. A new media strategy is urgently needed. </a:t>
            </a:r>
          </a:p>
        </p:txBody>
      </p:sp>
    </p:spTree>
    <p:extLst>
      <p:ext uri="{BB962C8B-B14F-4D97-AF65-F5344CB8AC3E}">
        <p14:creationId xmlns:p14="http://schemas.microsoft.com/office/powerpoint/2010/main" val="305456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394C5-491E-6FD8-40BA-7D0635E40D3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2E22A30-183B-C1BC-57CB-8E13674704A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From my vantage point, Israel has retreated from social media </a:t>
            </a:r>
            <a:r>
              <a:rPr lang="en-US" sz="4000" u="sng" dirty="0">
                <a:solidFill>
                  <a:srgbClr val="FFFF66"/>
                </a:solidFill>
                <a:latin typeface="Arial Rounded MT Bold" panose="020F0704030504030204" pitchFamily="34" charset="0"/>
              </a:rPr>
              <a:t>without a fight</a:t>
            </a:r>
            <a:r>
              <a:rPr lang="en-US" sz="4000" dirty="0">
                <a:solidFill>
                  <a:schemeClr val="tx1"/>
                </a:solidFill>
                <a:latin typeface="Arial Rounded MT Bold" panose="020F0704030504030204" pitchFamily="34" charset="0"/>
              </a:rPr>
              <a:t>. How are you going to win over younger generations if you’re starting out in retreat on social media? </a:t>
            </a:r>
          </a:p>
        </p:txBody>
      </p:sp>
    </p:spTree>
    <p:extLst>
      <p:ext uri="{BB962C8B-B14F-4D97-AF65-F5344CB8AC3E}">
        <p14:creationId xmlns:p14="http://schemas.microsoft.com/office/powerpoint/2010/main" val="2381504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6CA1D-15CA-4F00-43D0-A1DF4D800C2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1E3DCCC-472C-25FA-5F8E-AD8B9036EFB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Feel free to contact me on my private number below if you would like to discuss this further.</a:t>
            </a:r>
          </a:p>
        </p:txBody>
      </p:sp>
    </p:spTree>
    <p:extLst>
      <p:ext uri="{BB962C8B-B14F-4D97-AF65-F5344CB8AC3E}">
        <p14:creationId xmlns:p14="http://schemas.microsoft.com/office/powerpoint/2010/main" val="1616200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1C69A-A367-3FCB-7BDB-A00BA37E097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315F76C-3985-87E6-6FA7-4F8543D3A878}"/>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 8.4, 10 </a:t>
            </a:r>
            <a:r>
              <a:rPr lang="en-US" sz="4000" dirty="0">
                <a:solidFill>
                  <a:schemeClr val="tx1"/>
                </a:solidFill>
                <a:latin typeface="Arial Rounded MT Bold" panose="020F0704030504030204" pitchFamily="34" charset="0"/>
              </a:rPr>
              <a:t>When I consider Your heavens, the work of Your fingers,</a:t>
            </a:r>
          </a:p>
          <a:p>
            <a:pPr algn="l"/>
            <a:r>
              <a:rPr lang="en-US" sz="4000" dirty="0">
                <a:solidFill>
                  <a:schemeClr val="tx1"/>
                </a:solidFill>
                <a:latin typeface="Arial Rounded MT Bold" panose="020F0704030504030204" pitchFamily="34" charset="0"/>
              </a:rPr>
              <a:t>the moon and the stars, which You established— what is man, that You are mindful of him?...</a:t>
            </a:r>
            <a:r>
              <a:rPr lang="en-US" sz="4000" cap="small" dirty="0">
                <a:solidFill>
                  <a:schemeClr val="tx1"/>
                </a:solidFill>
                <a:latin typeface="Arial Rounded MT Bold" panose="020F0704030504030204" pitchFamily="34" charset="0"/>
              </a:rPr>
              <a:t>Adoni </a:t>
            </a:r>
            <a:r>
              <a:rPr lang="en-US" sz="4000" dirty="0">
                <a:solidFill>
                  <a:schemeClr val="tx1"/>
                </a:solidFill>
                <a:latin typeface="Arial Rounded MT Bold" panose="020F0704030504030204" pitchFamily="34" charset="0"/>
              </a:rPr>
              <a:t>our Lord, how excellent is Your Name over all the earth!</a:t>
            </a:r>
          </a:p>
        </p:txBody>
      </p:sp>
    </p:spTree>
    <p:extLst>
      <p:ext uri="{BB962C8B-B14F-4D97-AF65-F5344CB8AC3E}">
        <p14:creationId xmlns:p14="http://schemas.microsoft.com/office/powerpoint/2010/main" val="3382703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85038-30E4-73B9-05E0-32743E8F374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67DFCBB-DA35-AC2A-F2A3-B1263F74DF7A}"/>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Dvarim/ Dt 20.8</a:t>
            </a:r>
            <a:r>
              <a:rPr lang="en-US" sz="4000" dirty="0">
                <a:solidFill>
                  <a:schemeClr val="tx1"/>
                </a:solidFill>
                <a:latin typeface="Arial Rounded MT Bold" panose="020F0704030504030204" pitchFamily="34" charset="0"/>
              </a:rPr>
              <a:t> “The officials will then add to what they have said to the soldiers: ‘Is there a man here </a:t>
            </a:r>
            <a:r>
              <a:rPr lang="en-US" sz="4000" u="sng" dirty="0">
                <a:solidFill>
                  <a:srgbClr val="FFFF66"/>
                </a:solidFill>
                <a:latin typeface="Arial Rounded MT Bold" panose="020F0704030504030204" pitchFamily="34" charset="0"/>
              </a:rPr>
              <a:t>who is afraid and fainthearted</a:t>
            </a:r>
            <a:r>
              <a:rPr lang="en-US" sz="4000" dirty="0">
                <a:solidFill>
                  <a:schemeClr val="tx1"/>
                </a:solidFill>
                <a:latin typeface="Arial Rounded MT Bold" panose="020F0704030504030204" pitchFamily="34" charset="0"/>
              </a:rPr>
              <a:t>? He should go back home; otherwise, his fear may demoralize his comrades as well.’ </a:t>
            </a:r>
          </a:p>
        </p:txBody>
      </p:sp>
    </p:spTree>
    <p:extLst>
      <p:ext uri="{BB962C8B-B14F-4D97-AF65-F5344CB8AC3E}">
        <p14:creationId xmlns:p14="http://schemas.microsoft.com/office/powerpoint/2010/main" val="106987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397F6-2949-145B-4549-A78B467AB54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09461F1-AEB8-ADE3-0732-08AF35E97AE1}"/>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There was once a young </a:t>
            </a:r>
            <a:r>
              <a:rPr lang="en-US" sz="4000" dirty="0" err="1">
                <a:solidFill>
                  <a:schemeClr val="tx1"/>
                </a:solidFill>
                <a:latin typeface="Arial Rounded MT Bold" panose="020F0704030504030204" pitchFamily="34" charset="0"/>
              </a:rPr>
              <a:t>chassid</a:t>
            </a:r>
            <a:r>
              <a:rPr lang="en-US" sz="4000" dirty="0">
                <a:solidFill>
                  <a:schemeClr val="tx1"/>
                </a:solidFill>
                <a:latin typeface="Arial Rounded MT Bold" panose="020F0704030504030204" pitchFamily="34" charset="0"/>
              </a:rPr>
              <a:t> who was asked by his Rebbe to take on a daunting mission in a distant village. The </a:t>
            </a:r>
            <a:r>
              <a:rPr lang="en-US" sz="4000" dirty="0" err="1">
                <a:solidFill>
                  <a:schemeClr val="tx1"/>
                </a:solidFill>
                <a:latin typeface="Arial Rounded MT Bold" panose="020F0704030504030204" pitchFamily="34" charset="0"/>
              </a:rPr>
              <a:t>chassid</a:t>
            </a:r>
            <a:r>
              <a:rPr lang="en-US" sz="4000" dirty="0">
                <a:solidFill>
                  <a:schemeClr val="tx1"/>
                </a:solidFill>
                <a:latin typeface="Arial Rounded MT Bold" panose="020F0704030504030204" pitchFamily="34" charset="0"/>
              </a:rPr>
              <a:t> trembled: “Rebbe, I don’t have the courage.”</a:t>
            </a:r>
          </a:p>
          <a:p>
            <a:pPr algn="l"/>
            <a:r>
              <a:rPr 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1777495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E9B4-34FA-947D-355D-525D81ED7CF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1DA2DB3-D334-4831-0070-2B978EC97ECD}"/>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The Rebbe smiled and answered: “Courage does not mean you feel no fear. Courage means you walk forward with faith even when you are afraid. That is when G-d Himself walks with you.”</a:t>
            </a:r>
          </a:p>
        </p:txBody>
      </p:sp>
    </p:spTree>
    <p:extLst>
      <p:ext uri="{BB962C8B-B14F-4D97-AF65-F5344CB8AC3E}">
        <p14:creationId xmlns:p14="http://schemas.microsoft.com/office/powerpoint/2010/main" val="34895093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FB420-AEC2-4829-6382-C442DFAE4A3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6C7EBFC-DD2C-0F22-3E73-1E68B20A5716}"/>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This echoes Yehoshua’s charge: “</a:t>
            </a:r>
            <a:r>
              <a:rPr lang="en-US" sz="4000" dirty="0" err="1">
                <a:solidFill>
                  <a:schemeClr val="tx1"/>
                </a:solidFill>
                <a:latin typeface="Arial Rounded MT Bold" panose="020F0704030504030204" pitchFamily="34" charset="0"/>
              </a:rPr>
              <a:t>Chazak</a:t>
            </a:r>
            <a:r>
              <a:rPr lang="en-US" sz="4000" dirty="0">
                <a:solidFill>
                  <a:schemeClr val="tx1"/>
                </a:solidFill>
                <a:latin typeface="Arial Rounded MT Bold" panose="020F0704030504030204" pitchFamily="34" charset="0"/>
              </a:rPr>
              <a:t> </a:t>
            </a:r>
            <a:r>
              <a:rPr lang="en-US" sz="4000" dirty="0" err="1">
                <a:solidFill>
                  <a:schemeClr val="tx1"/>
                </a:solidFill>
                <a:latin typeface="Arial Rounded MT Bold" panose="020F0704030504030204" pitchFamily="34" charset="0"/>
              </a:rPr>
              <a:t>Ve’Ematz</a:t>
            </a:r>
            <a:r>
              <a:rPr lang="en-US" sz="4000" dirty="0">
                <a:solidFill>
                  <a:schemeClr val="tx1"/>
                </a:solidFill>
                <a:latin typeface="Arial Rounded MT Bold" panose="020F0704030504030204" pitchFamily="34" charset="0"/>
              </a:rPr>
              <a:t>” — be strong and courageous. Not because you are fearless, but because Hashem is with you.</a:t>
            </a:r>
          </a:p>
        </p:txBody>
      </p:sp>
    </p:spTree>
    <p:extLst>
      <p:ext uri="{BB962C8B-B14F-4D97-AF65-F5344CB8AC3E}">
        <p14:creationId xmlns:p14="http://schemas.microsoft.com/office/powerpoint/2010/main" val="819627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203A-BE33-B725-25BA-464F763E3FF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9D8DB22-DA68-E886-A904-2DCDF3665B8C}"/>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As we begin this new year and read about courage, our hearts are broken by the ongoing plight of the hostages still held captive in Gaza by Hamas. Entire families are torn apart; mothers, fathers, children, and grandparents remain in darkness.</a:t>
            </a:r>
          </a:p>
        </p:txBody>
      </p:sp>
    </p:spTree>
    <p:extLst>
      <p:ext uri="{BB962C8B-B14F-4D97-AF65-F5344CB8AC3E}">
        <p14:creationId xmlns:p14="http://schemas.microsoft.com/office/powerpoint/2010/main" val="34311626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2CA89-03FF-CC4C-1982-861932AC186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1C65D04-3E0E-6F53-A7A6-5A886D383321}"/>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The words “</a:t>
            </a:r>
            <a:r>
              <a:rPr lang="he-IL" sz="5100" b="1" dirty="0">
                <a:solidFill>
                  <a:schemeClr val="tx1"/>
                </a:solidFill>
                <a:latin typeface="David" panose="020E0502060401010101" pitchFamily="34" charset="-79"/>
                <a:cs typeface="David" panose="020E0502060401010101" pitchFamily="34" charset="-79"/>
              </a:rPr>
              <a:t>חֲזַק וֶאֱמָץ </a:t>
            </a:r>
            <a:r>
              <a:rPr lang="he-IL" sz="4000" dirty="0">
                <a:solidFill>
                  <a:schemeClr val="tx1"/>
                </a:solidFill>
                <a:latin typeface="Arial Rounded MT Bold" panose="020F0704030504030204" pitchFamily="34" charset="0"/>
              </a:rPr>
              <a:t>–</a:t>
            </a:r>
            <a:r>
              <a:rPr lang="en-US" sz="4000" dirty="0">
                <a:solidFill>
                  <a:schemeClr val="tx1"/>
                </a:solidFill>
                <a:latin typeface="Arial Rounded MT Bold" panose="020F0704030504030204" pitchFamily="34" charset="0"/>
              </a:rPr>
              <a:t> </a:t>
            </a:r>
            <a:r>
              <a:rPr lang="en-US" sz="4000" i="1" dirty="0" err="1">
                <a:solidFill>
                  <a:schemeClr val="tx1"/>
                </a:solidFill>
                <a:latin typeface="Arial Rounded MT Bold" panose="020F0704030504030204" pitchFamily="34" charset="0"/>
              </a:rPr>
              <a:t>Khazak</a:t>
            </a:r>
            <a:r>
              <a:rPr lang="en-US" sz="4000" i="1" dirty="0">
                <a:solidFill>
                  <a:schemeClr val="tx1"/>
                </a:solidFill>
                <a:latin typeface="Arial Rounded MT Bold" panose="020F0704030504030204" pitchFamily="34" charset="0"/>
              </a:rPr>
              <a:t> </a:t>
            </a:r>
            <a:r>
              <a:rPr lang="en-US" sz="4000" i="1" dirty="0" err="1">
                <a:solidFill>
                  <a:schemeClr val="tx1"/>
                </a:solidFill>
                <a:latin typeface="Arial Rounded MT Bold" panose="020F0704030504030204" pitchFamily="34" charset="0"/>
              </a:rPr>
              <a:t>v’amatz</a:t>
            </a:r>
            <a:r>
              <a:rPr lang="en-US" sz="4000" i="1" dirty="0">
                <a:solidFill>
                  <a:schemeClr val="tx1"/>
                </a:solidFill>
                <a:latin typeface="Arial Rounded MT Bold" panose="020F0704030504030204" pitchFamily="34" charset="0"/>
              </a:rPr>
              <a:t>  </a:t>
            </a:r>
            <a:r>
              <a:rPr lang="en-US" sz="4000" dirty="0">
                <a:solidFill>
                  <a:schemeClr val="tx1"/>
                </a:solidFill>
                <a:latin typeface="Arial Rounded MT Bold" panose="020F0704030504030204" pitchFamily="34" charset="0"/>
              </a:rPr>
              <a:t>Be strong and courageous” take on urgent meaning today. We must strengthen ourselves in faith, in unity, and in unrelenting demand for their release.</a:t>
            </a:r>
          </a:p>
        </p:txBody>
      </p:sp>
    </p:spTree>
    <p:extLst>
      <p:ext uri="{BB962C8B-B14F-4D97-AF65-F5344CB8AC3E}">
        <p14:creationId xmlns:p14="http://schemas.microsoft.com/office/powerpoint/2010/main" val="3908222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9EB2A-D58F-9056-F61C-04CC9BFC380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898DF73-69C0-956C-FBF8-34BED24462F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E9713755-A308-E520-4D56-89D788505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7527823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642B7-0EEF-82FF-20A4-B69851D7355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07A96A9-6767-C40D-BD01-88C072CCC11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7B3587ED-F60D-676C-B19D-5E9995CA8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6562DA84-B73C-E777-3C45-774DA392B93F}"/>
              </a:ext>
            </a:extLst>
          </p:cNvPr>
          <p:cNvSpPr txBox="1"/>
          <p:nvPr/>
        </p:nvSpPr>
        <p:spPr>
          <a:xfrm>
            <a:off x="355599" y="76199"/>
            <a:ext cx="7450629" cy="4401205"/>
          </a:xfrm>
          <a:prstGeom prst="rect">
            <a:avLst/>
          </a:prstGeom>
          <a:noFill/>
        </p:spPr>
        <p:txBody>
          <a:bodyPr wrap="none" rtlCol="0">
            <a:spAutoFit/>
          </a:bodyPr>
          <a:lstStyle/>
          <a:p>
            <a:pPr algn="l"/>
            <a:r>
              <a:rPr lang="en-US" u="sng" dirty="0">
                <a:solidFill>
                  <a:srgbClr val="FFFF66"/>
                </a:solidFill>
                <a:cs typeface="+mn-cs"/>
              </a:rPr>
              <a:t>Kol Nidre--Breaking of Bonds</a:t>
            </a:r>
          </a:p>
          <a:p>
            <a:pPr marL="512763" indent="-512763" algn="l">
              <a:buFont typeface="+mj-lt"/>
              <a:buAutoNum type="arabicPeriod"/>
            </a:pPr>
            <a:r>
              <a:rPr lang="en-US" dirty="0">
                <a:solidFill>
                  <a:schemeClr val="tx1"/>
                </a:solidFill>
              </a:rPr>
              <a:t>Bond of sin</a:t>
            </a:r>
          </a:p>
          <a:p>
            <a:pPr marL="512763" indent="-512763" algn="l">
              <a:buFont typeface="+mj-lt"/>
              <a:buAutoNum type="arabicPeriod"/>
            </a:pPr>
            <a:r>
              <a:rPr lang="en-US" dirty="0">
                <a:solidFill>
                  <a:schemeClr val="tx1"/>
                </a:solidFill>
              </a:rPr>
              <a:t>Bonds of fear</a:t>
            </a:r>
          </a:p>
          <a:p>
            <a:pPr marL="512763" indent="-512763" algn="l">
              <a:buFont typeface="+mj-lt"/>
              <a:buAutoNum type="arabicPeriod"/>
            </a:pPr>
            <a:r>
              <a:rPr lang="en-US" u="sng" dirty="0">
                <a:solidFill>
                  <a:srgbClr val="FFFF66"/>
                </a:solidFill>
                <a:cs typeface="+mn-cs"/>
              </a:rPr>
              <a:t>Bond of bitterness</a:t>
            </a:r>
          </a:p>
          <a:p>
            <a:pPr marL="512763" indent="-512763" algn="l">
              <a:buFont typeface="+mj-lt"/>
              <a:buAutoNum type="arabicPeriod"/>
            </a:pPr>
            <a:r>
              <a:rPr lang="en-US" dirty="0">
                <a:solidFill>
                  <a:schemeClr val="tx1"/>
                </a:solidFill>
              </a:rPr>
              <a:t>Bonds of sensuality, porn</a:t>
            </a:r>
          </a:p>
          <a:p>
            <a:pPr marL="512763" indent="-512763" algn="l">
              <a:buFont typeface="+mj-lt"/>
              <a:buAutoNum type="arabicPeriod"/>
            </a:pPr>
            <a:r>
              <a:rPr lang="en-US" dirty="0">
                <a:solidFill>
                  <a:schemeClr val="tx1"/>
                </a:solidFill>
              </a:rPr>
              <a:t>Release from Bonds</a:t>
            </a:r>
          </a:p>
          <a:p>
            <a:pPr algn="l"/>
            <a:endParaRPr lang="en-US" dirty="0"/>
          </a:p>
        </p:txBody>
      </p:sp>
    </p:spTree>
    <p:extLst>
      <p:ext uri="{BB962C8B-B14F-4D97-AF65-F5344CB8AC3E}">
        <p14:creationId xmlns:p14="http://schemas.microsoft.com/office/powerpoint/2010/main" val="30787574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A1682-4833-A53C-9CBB-E5FB2C7CA25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E710762-D7BA-FC41-0AC4-0AC7606C0D96}"/>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Acts 8.23 </a:t>
            </a:r>
            <a:r>
              <a:rPr lang="en-US" sz="4000" dirty="0">
                <a:solidFill>
                  <a:schemeClr val="tx1"/>
                </a:solidFill>
                <a:latin typeface="Arial Rounded MT Bold" panose="020F0704030504030204" pitchFamily="34" charset="0"/>
              </a:rPr>
              <a:t>For I see in you the poison of bitterness and the bondage of unrighteousness!”</a:t>
            </a:r>
          </a:p>
        </p:txBody>
      </p:sp>
    </p:spTree>
    <p:extLst>
      <p:ext uri="{BB962C8B-B14F-4D97-AF65-F5344CB8AC3E}">
        <p14:creationId xmlns:p14="http://schemas.microsoft.com/office/powerpoint/2010/main" val="1384951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A9667-9310-D39A-D082-0E6DEAEB184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9E9AB1A-A2D4-C1B9-7F47-ED8D2DBE66A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CB2FE9D3-A26B-82EA-71B9-963032EC2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45358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dirty="0"/>
              <a:t>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3722"/>
          <a:stretch/>
        </p:blipFill>
        <p:spPr bwMode="auto">
          <a:xfrm>
            <a:off x="422167" y="0"/>
            <a:ext cx="8327011"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8380" y="3409950"/>
            <a:ext cx="8265340" cy="1446550"/>
          </a:xfrm>
          <a:prstGeom prst="rect">
            <a:avLst/>
          </a:prstGeom>
          <a:noFill/>
        </p:spPr>
        <p:txBody>
          <a:bodyPr wrap="none" rtlCol="0">
            <a:spAutoFit/>
          </a:bodyPr>
          <a:lstStyle/>
          <a:p>
            <a:pPr algn="l"/>
            <a:r>
              <a:rPr lang="en-US" dirty="0" err="1">
                <a:solidFill>
                  <a:schemeClr val="tx1"/>
                </a:solidFill>
                <a:cs typeface="+mn-cs"/>
              </a:rPr>
              <a:t>Tsom</a:t>
            </a:r>
            <a:r>
              <a:rPr lang="en-US" dirty="0">
                <a:solidFill>
                  <a:schemeClr val="tx1"/>
                </a:solidFill>
                <a:cs typeface="+mn-cs"/>
              </a:rPr>
              <a:t> </a:t>
            </a:r>
            <a:r>
              <a:rPr lang="en-US" dirty="0" err="1">
                <a:solidFill>
                  <a:schemeClr val="tx1"/>
                </a:solidFill>
                <a:cs typeface="+mn-cs"/>
              </a:rPr>
              <a:t>mo</a:t>
            </a:r>
            <a:r>
              <a:rPr lang="en-US" dirty="0">
                <a:solidFill>
                  <a:schemeClr val="tx1"/>
                </a:solidFill>
                <a:cs typeface="+mn-cs"/>
              </a:rPr>
              <a:t>-eel ……..Profitable fast</a:t>
            </a:r>
          </a:p>
          <a:p>
            <a:pPr algn="l"/>
            <a:r>
              <a:rPr lang="en-US" dirty="0" err="1">
                <a:solidFill>
                  <a:schemeClr val="tx1"/>
                </a:solidFill>
                <a:cs typeface="+mn-cs"/>
              </a:rPr>
              <a:t>Tsom</a:t>
            </a:r>
            <a:r>
              <a:rPr lang="en-US" dirty="0">
                <a:solidFill>
                  <a:schemeClr val="tx1"/>
                </a:solidFill>
                <a:cs typeface="+mn-cs"/>
              </a:rPr>
              <a:t> </a:t>
            </a:r>
            <a:r>
              <a:rPr lang="en-US" dirty="0" err="1">
                <a:solidFill>
                  <a:schemeClr val="tx1"/>
                </a:solidFill>
                <a:cs typeface="+mn-cs"/>
              </a:rPr>
              <a:t>Kal</a:t>
            </a:r>
            <a:r>
              <a:rPr lang="en-US" dirty="0">
                <a:solidFill>
                  <a:schemeClr val="tx1"/>
                </a:solidFill>
                <a:cs typeface="+mn-cs"/>
              </a:rPr>
              <a:t>  </a:t>
            </a:r>
            <a:r>
              <a:rPr lang="he-IL" sz="4800" b="1" dirty="0">
                <a:solidFill>
                  <a:srgbClr val="FFFF00"/>
                </a:solidFill>
                <a:latin typeface="David" panose="020E0502060401010101" pitchFamily="34" charset="-79"/>
                <a:cs typeface="David" panose="020E0502060401010101" pitchFamily="34" charset="-79"/>
              </a:rPr>
              <a:t>צום קל</a:t>
            </a:r>
            <a:r>
              <a:rPr lang="en-US" dirty="0">
                <a:solidFill>
                  <a:schemeClr val="tx1"/>
                </a:solidFill>
                <a:cs typeface="David" panose="020E0502060401010101" pitchFamily="34" charset="-79"/>
              </a:rPr>
              <a:t>…</a:t>
            </a:r>
            <a:r>
              <a:rPr lang="en-US" dirty="0">
                <a:solidFill>
                  <a:schemeClr val="tx1"/>
                </a:solidFill>
                <a:cs typeface="+mn-cs"/>
              </a:rPr>
              <a:t>Easy</a:t>
            </a:r>
            <a:r>
              <a:rPr lang="en-US" dirty="0">
                <a:latin typeface="+mn-lt"/>
                <a:cs typeface="David" panose="020E0502060401010101" pitchFamily="34" charset="-79"/>
              </a:rPr>
              <a:t> </a:t>
            </a:r>
            <a:r>
              <a:rPr lang="en-US" dirty="0">
                <a:solidFill>
                  <a:schemeClr val="tx1"/>
                </a:solidFill>
                <a:cs typeface="+mn-cs"/>
              </a:rPr>
              <a:t>Fast</a:t>
            </a:r>
          </a:p>
        </p:txBody>
      </p:sp>
    </p:spTree>
    <p:extLst>
      <p:ext uri="{BB962C8B-B14F-4D97-AF65-F5344CB8AC3E}">
        <p14:creationId xmlns:p14="http://schemas.microsoft.com/office/powerpoint/2010/main" val="2995576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2982C-D9BC-DB15-C2A7-483E73013F6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232B697-9B77-2194-6B18-94480CA6918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49902983-8EEC-8CB2-DA85-B3A12BD9B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C0B39474-ACC4-2779-70FB-86B3F62816A0}"/>
              </a:ext>
            </a:extLst>
          </p:cNvPr>
          <p:cNvSpPr txBox="1"/>
          <p:nvPr/>
        </p:nvSpPr>
        <p:spPr>
          <a:xfrm>
            <a:off x="355599" y="76199"/>
            <a:ext cx="7450629" cy="4401205"/>
          </a:xfrm>
          <a:prstGeom prst="rect">
            <a:avLst/>
          </a:prstGeom>
          <a:noFill/>
        </p:spPr>
        <p:txBody>
          <a:bodyPr wrap="none" rtlCol="0">
            <a:spAutoFit/>
          </a:bodyPr>
          <a:lstStyle/>
          <a:p>
            <a:pPr algn="l"/>
            <a:r>
              <a:rPr lang="en-US" u="sng" dirty="0">
                <a:solidFill>
                  <a:srgbClr val="FFFF66"/>
                </a:solidFill>
                <a:cs typeface="+mn-cs"/>
              </a:rPr>
              <a:t>Kol Nidre--Breaking of Bonds</a:t>
            </a:r>
          </a:p>
          <a:p>
            <a:pPr marL="512763" indent="-512763" algn="l">
              <a:buFont typeface="+mj-lt"/>
              <a:buAutoNum type="arabicPeriod"/>
            </a:pPr>
            <a:r>
              <a:rPr lang="en-US" dirty="0">
                <a:solidFill>
                  <a:schemeClr val="tx1"/>
                </a:solidFill>
              </a:rPr>
              <a:t>Bond of sin</a:t>
            </a:r>
          </a:p>
          <a:p>
            <a:pPr marL="512763" indent="-512763" algn="l">
              <a:buFont typeface="+mj-lt"/>
              <a:buAutoNum type="arabicPeriod"/>
            </a:pPr>
            <a:r>
              <a:rPr lang="en-US" dirty="0">
                <a:solidFill>
                  <a:schemeClr val="tx1"/>
                </a:solidFill>
              </a:rPr>
              <a:t>Bonds of fear</a:t>
            </a:r>
          </a:p>
          <a:p>
            <a:pPr marL="512763" indent="-512763" algn="l">
              <a:buFont typeface="+mj-lt"/>
              <a:buAutoNum type="arabicPeriod"/>
            </a:pPr>
            <a:r>
              <a:rPr lang="en-US" dirty="0">
                <a:solidFill>
                  <a:schemeClr val="tx1"/>
                </a:solidFill>
              </a:rPr>
              <a:t>Bond of bitterness</a:t>
            </a:r>
          </a:p>
          <a:p>
            <a:pPr marL="512763" indent="-512763" algn="l">
              <a:buFont typeface="+mj-lt"/>
              <a:buAutoNum type="arabicPeriod"/>
            </a:pPr>
            <a:r>
              <a:rPr lang="en-US" u="sng" dirty="0">
                <a:solidFill>
                  <a:srgbClr val="FFFF66"/>
                </a:solidFill>
                <a:cs typeface="+mn-cs"/>
              </a:rPr>
              <a:t>Bonds of sensuality, porn</a:t>
            </a:r>
          </a:p>
          <a:p>
            <a:pPr marL="512763" indent="-512763" algn="l">
              <a:buFont typeface="+mj-lt"/>
              <a:buAutoNum type="arabicPeriod"/>
            </a:pPr>
            <a:r>
              <a:rPr lang="en-US" dirty="0">
                <a:solidFill>
                  <a:schemeClr val="tx1"/>
                </a:solidFill>
              </a:rPr>
              <a:t>Release from Bonds</a:t>
            </a:r>
          </a:p>
          <a:p>
            <a:pPr algn="l"/>
            <a:endParaRPr lang="en-US" dirty="0"/>
          </a:p>
        </p:txBody>
      </p:sp>
    </p:spTree>
    <p:extLst>
      <p:ext uri="{BB962C8B-B14F-4D97-AF65-F5344CB8AC3E}">
        <p14:creationId xmlns:p14="http://schemas.microsoft.com/office/powerpoint/2010/main" val="742735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04701-7FD6-AEB0-B056-D6DDAE2C934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17BAD6A-69DF-6ED1-F553-54C910E5499F}"/>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Ro 7.22-23</a:t>
            </a:r>
            <a:r>
              <a:rPr lang="en-US" sz="4000" dirty="0">
                <a:solidFill>
                  <a:schemeClr val="tx1"/>
                </a:solidFill>
                <a:latin typeface="Arial Rounded MT Bold" panose="020F0704030504030204" pitchFamily="34" charset="0"/>
              </a:rPr>
              <a:t> For I delight in the Torah of God with respect to the inner man, but I see a different law in my body parts, battling against the law of my mind and bringing me </a:t>
            </a:r>
            <a:r>
              <a:rPr lang="en-US" sz="4000" u="sng" dirty="0">
                <a:solidFill>
                  <a:srgbClr val="FFFF00"/>
                </a:solidFill>
                <a:latin typeface="Arial Rounded MT Bold" panose="020F0704030504030204" pitchFamily="34" charset="0"/>
              </a:rPr>
              <a:t>into bondage under the law of sin </a:t>
            </a:r>
            <a:r>
              <a:rPr lang="en-US" sz="4000" dirty="0">
                <a:solidFill>
                  <a:schemeClr val="tx1"/>
                </a:solidFill>
                <a:latin typeface="Arial Rounded MT Bold" panose="020F0704030504030204" pitchFamily="34" charset="0"/>
              </a:rPr>
              <a:t>which is </a:t>
            </a:r>
            <a:r>
              <a:rPr lang="en-US" sz="4000" u="sng" dirty="0">
                <a:solidFill>
                  <a:srgbClr val="FFFF00"/>
                </a:solidFill>
                <a:latin typeface="Arial Rounded MT Bold" panose="020F0704030504030204" pitchFamily="34" charset="0"/>
              </a:rPr>
              <a:t>in my body parts</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11832902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1DB79-7C51-CCF4-ADA2-19B87774A0F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7B6E7DF-F5D3-2004-3249-532105C70C9E}"/>
              </a:ext>
            </a:extLst>
          </p:cNvPr>
          <p:cNvSpPr>
            <a:spLocks noGrp="1"/>
          </p:cNvSpPr>
          <p:nvPr>
            <p:ph type="subTitle" idx="1"/>
          </p:nvPr>
        </p:nvSpPr>
        <p:spPr>
          <a:xfrm>
            <a:off x="228600" y="209550"/>
            <a:ext cx="8610600" cy="4800600"/>
          </a:xfrm>
        </p:spPr>
        <p:txBody>
          <a:bodyPr anchor="t">
            <a:normAutofit fontScale="92500"/>
          </a:bodyPr>
          <a:lstStyle/>
          <a:p>
            <a:pPr algn="l"/>
            <a:r>
              <a:rPr lang="en-US" sz="4000" baseline="30000" dirty="0">
                <a:solidFill>
                  <a:schemeClr val="tx1"/>
                </a:solidFill>
                <a:latin typeface="Arial Rounded MT Bold" panose="020F0704030504030204" pitchFamily="34" charset="0"/>
              </a:rPr>
              <a:t>2 Kefa/P 2.18-19</a:t>
            </a:r>
            <a:r>
              <a:rPr lang="en-US" sz="4000" dirty="0">
                <a:solidFill>
                  <a:schemeClr val="tx1"/>
                </a:solidFill>
                <a:latin typeface="Arial Rounded MT Bold" panose="020F0704030504030204" pitchFamily="34" charset="0"/>
              </a:rPr>
              <a:t> For by mouthing grandiosities that amount to nothing, they entice in sensual fleshly passions those who are barely escaping from those who live in error. They promise them freedom while they themselves are </a:t>
            </a:r>
            <a:r>
              <a:rPr lang="en-US" sz="4000" u="sng" dirty="0">
                <a:solidFill>
                  <a:srgbClr val="FFFF66"/>
                </a:solidFill>
                <a:latin typeface="Arial Rounded MT Bold" panose="020F0704030504030204" pitchFamily="34" charset="0"/>
              </a:rPr>
              <a:t>slaves of corruption—for a person is a slave to whatever has overcome him</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7944772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D6625-5D72-3B4B-A6B5-A787B7FD5D4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F1A1DE6-527F-7043-9A63-259F29D71E01}"/>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Mishlei Prov 5.1-5 </a:t>
            </a:r>
            <a:r>
              <a:rPr lang="en-US" sz="4000" dirty="0">
                <a:solidFill>
                  <a:schemeClr val="tx1"/>
                </a:solidFill>
                <a:latin typeface="Arial Rounded MT Bold" panose="020F0704030504030204" pitchFamily="34" charset="0"/>
              </a:rPr>
              <a:t>My son, pay attention to my wisdom. Incline your ear to my insight,  that you may maintain discretion and your lips may preserve knowledge. For a seducing woman’s lips drip honey and her mouth is smoother than oil. </a:t>
            </a:r>
          </a:p>
        </p:txBody>
      </p:sp>
    </p:spTree>
    <p:extLst>
      <p:ext uri="{BB962C8B-B14F-4D97-AF65-F5344CB8AC3E}">
        <p14:creationId xmlns:p14="http://schemas.microsoft.com/office/powerpoint/2010/main" val="6331438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6621B-FED1-D37B-94C4-70E4B9F908E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F2680A5-7FCC-FB89-9CC9-931D507A9151}"/>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Mishlei Prov 5.1-5</a:t>
            </a:r>
            <a:r>
              <a:rPr lang="en-US" sz="4000" dirty="0">
                <a:solidFill>
                  <a:schemeClr val="tx1"/>
                </a:solidFill>
                <a:latin typeface="Arial Rounded MT Bold" panose="020F0704030504030204" pitchFamily="34" charset="0"/>
              </a:rPr>
              <a:t> But in the end she is bitter as wormwood, sharp as a double-edged sword. Her feet go down to death, her steps lead straight to Sheol.</a:t>
            </a:r>
          </a:p>
        </p:txBody>
      </p:sp>
    </p:spTree>
    <p:extLst>
      <p:ext uri="{BB962C8B-B14F-4D97-AF65-F5344CB8AC3E}">
        <p14:creationId xmlns:p14="http://schemas.microsoft.com/office/powerpoint/2010/main" val="27541286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6B8F1-9CE9-FC70-BD67-2C060BDD64B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9779D7D-BA31-2E5E-2F19-21F79F858ACB}"/>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Mishlei Prov 5.22-23</a:t>
            </a:r>
            <a:r>
              <a:rPr lang="en-US" sz="4000" dirty="0">
                <a:solidFill>
                  <a:schemeClr val="tx1"/>
                </a:solidFill>
                <a:latin typeface="Arial Rounded MT Bold" panose="020F0704030504030204" pitchFamily="34" charset="0"/>
              </a:rPr>
              <a:t> The iniquities of a wicked man will ensnare him.</a:t>
            </a:r>
          </a:p>
          <a:p>
            <a:pPr algn="l"/>
            <a:r>
              <a:rPr lang="en-US" sz="4000" dirty="0">
                <a:solidFill>
                  <a:schemeClr val="tx1"/>
                </a:solidFill>
                <a:latin typeface="Arial Rounded MT Bold" panose="020F0704030504030204" pitchFamily="34" charset="0"/>
              </a:rPr>
              <a:t>The cords of his sin will hold him down. He will die for lack of discipline, led astray by his own great folly.</a:t>
            </a:r>
          </a:p>
        </p:txBody>
      </p:sp>
    </p:spTree>
    <p:extLst>
      <p:ext uri="{BB962C8B-B14F-4D97-AF65-F5344CB8AC3E}">
        <p14:creationId xmlns:p14="http://schemas.microsoft.com/office/powerpoint/2010/main" val="34591196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00B94-4936-7A92-8737-1C9854731CB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CA72C7B-0C89-7DB1-48D9-7FF334625926}"/>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2 Tim 2.25-26 </a:t>
            </a:r>
            <a:r>
              <a:rPr lang="en-US" sz="4000" dirty="0">
                <a:solidFill>
                  <a:schemeClr val="tx1"/>
                </a:solidFill>
                <a:latin typeface="Arial Rounded MT Bold" panose="020F0704030504030204" pitchFamily="34" charset="0"/>
              </a:rPr>
              <a:t>Perhaps God may grant them a change of mind, leading to the knowledge of truth. Then they may regain their senses and escape the devil’s snare, in which they had been </a:t>
            </a:r>
            <a:r>
              <a:rPr lang="en-US" sz="4000" u="sng" dirty="0">
                <a:solidFill>
                  <a:srgbClr val="FFFF66"/>
                </a:solidFill>
                <a:latin typeface="Arial Rounded MT Bold" panose="020F0704030504030204" pitchFamily="34" charset="0"/>
              </a:rPr>
              <a:t>held captive by him to do his will.</a:t>
            </a:r>
          </a:p>
        </p:txBody>
      </p:sp>
    </p:spTree>
    <p:extLst>
      <p:ext uri="{BB962C8B-B14F-4D97-AF65-F5344CB8AC3E}">
        <p14:creationId xmlns:p14="http://schemas.microsoft.com/office/powerpoint/2010/main" val="38973497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33445-404C-69E6-C34A-CA4C3E99F4F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99385E8-FFC3-C905-B15A-4E7339E130DC}"/>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a:p>
            <a:pPr algn="l">
              <a:tabLst>
                <a:tab pos="1997075" algn="l"/>
                <a:tab pos="2117725" algn="l"/>
              </a:tabLst>
            </a:pPr>
            <a:r>
              <a:rPr lang="en-US" sz="4000" dirty="0">
                <a:solidFill>
                  <a:schemeClr val="tx1"/>
                </a:solidFill>
                <a:latin typeface="Arial Rounded MT Bold" panose="020F0704030504030204" pitchFamily="34" charset="0"/>
              </a:rPr>
              <a:t>The </a:t>
            </a:r>
            <a:r>
              <a:rPr lang="en-US" sz="4000" u="sng" dirty="0">
                <a:solidFill>
                  <a:srgbClr val="FFFF00"/>
                </a:solidFill>
                <a:latin typeface="Arial Rounded MT Bold" panose="020F0704030504030204" pitchFamily="34" charset="0"/>
              </a:rPr>
              <a:t>average</a:t>
            </a:r>
            <a:r>
              <a:rPr lang="en-US" sz="4000" dirty="0">
                <a:solidFill>
                  <a:schemeClr val="tx1"/>
                </a:solidFill>
                <a:latin typeface="Arial Rounded MT Bold" panose="020F0704030504030204" pitchFamily="34" charset="0"/>
              </a:rPr>
              <a:t> age at which Americans first view pornography is </a:t>
            </a:r>
            <a:r>
              <a:rPr lang="en-US" sz="4000" u="sng" dirty="0">
                <a:solidFill>
                  <a:srgbClr val="FFFF00"/>
                </a:solidFill>
                <a:latin typeface="Arial Rounded MT Bold" panose="020F0704030504030204" pitchFamily="34" charset="0"/>
              </a:rPr>
              <a:t>11 years old</a:t>
            </a:r>
            <a:endParaRPr lang="en-US" sz="6000" u="sng" dirty="0">
              <a:solidFill>
                <a:srgbClr val="FFFF00"/>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57FBD274-F529-6B14-5D11-AA11A17E7155}"/>
              </a:ext>
            </a:extLst>
          </p:cNvPr>
          <p:cNvPicPr>
            <a:picLocks noChangeAspect="1"/>
          </p:cNvPicPr>
          <p:nvPr/>
        </p:nvPicPr>
        <p:blipFill>
          <a:blip r:embed="rId3"/>
          <a:stretch>
            <a:fillRect/>
          </a:stretch>
        </p:blipFill>
        <p:spPr>
          <a:xfrm>
            <a:off x="3466" y="133350"/>
            <a:ext cx="8913489" cy="2410408"/>
          </a:xfrm>
          <a:prstGeom prst="rect">
            <a:avLst/>
          </a:prstGeom>
        </p:spPr>
      </p:pic>
    </p:spTree>
    <p:extLst>
      <p:ext uri="{BB962C8B-B14F-4D97-AF65-F5344CB8AC3E}">
        <p14:creationId xmlns:p14="http://schemas.microsoft.com/office/powerpoint/2010/main" val="42937043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EB873-246A-886F-6D39-C212239C70C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C3B168C-51A3-EFCD-46AB-6C5CAEF2CFA8}"/>
              </a:ext>
            </a:extLst>
          </p:cNvPr>
          <p:cNvSpPr>
            <a:spLocks noGrp="1"/>
          </p:cNvSpPr>
          <p:nvPr>
            <p:ph type="subTitle" idx="1"/>
          </p:nvPr>
        </p:nvSpPr>
        <p:spPr>
          <a:xfrm>
            <a:off x="228600" y="209550"/>
            <a:ext cx="8610600" cy="4800600"/>
          </a:xfrm>
        </p:spPr>
        <p:txBody>
          <a:bodyPr anchor="t">
            <a:normAutofit lnSpcReduction="10000"/>
          </a:bodyPr>
          <a:lstStyle/>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Pornhub reports that they receive over 42 billion visits annually</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The adult industry is estimated to employ over 10 million people worldwide</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About 28,000 Americans visit pornographic websites every second</a:t>
            </a:r>
          </a:p>
        </p:txBody>
      </p:sp>
    </p:spTree>
    <p:extLst>
      <p:ext uri="{BB962C8B-B14F-4D97-AF65-F5344CB8AC3E}">
        <p14:creationId xmlns:p14="http://schemas.microsoft.com/office/powerpoint/2010/main" val="17467124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1B416-8CB2-4E4E-F8E6-ABC216055F3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5034C95-76FB-F10E-F801-8EEF6DF43643}"/>
              </a:ext>
            </a:extLst>
          </p:cNvPr>
          <p:cNvSpPr>
            <a:spLocks noGrp="1"/>
          </p:cNvSpPr>
          <p:nvPr>
            <p:ph type="subTitle" idx="1"/>
          </p:nvPr>
        </p:nvSpPr>
        <p:spPr>
          <a:xfrm>
            <a:off x="228600" y="209550"/>
            <a:ext cx="8610600" cy="4800600"/>
          </a:xfrm>
        </p:spPr>
        <p:txBody>
          <a:bodyPr anchor="t">
            <a:normAutofit/>
          </a:bodyPr>
          <a:lstStyle/>
          <a:p>
            <a:pPr marL="344488" indent="-344488" algn="l">
              <a:buFont typeface="Arial" panose="020B0604020202020204" pitchFamily="34" charset="0"/>
              <a:buChar char="•"/>
            </a:pPr>
            <a:r>
              <a:rPr lang="en-US" sz="4000" dirty="0">
                <a:solidFill>
                  <a:schemeClr val="tx1"/>
                </a:solidFill>
                <a:latin typeface="Arial Rounded MT Bold" panose="020F0704030504030204" pitchFamily="34" charset="0"/>
              </a:rPr>
              <a:t>The average adult spends about 75 minutes per week watching pornography</a:t>
            </a:r>
          </a:p>
          <a:p>
            <a:pPr marL="344488" indent="-344488" algn="l">
              <a:buFont typeface="Arial" panose="020B0604020202020204" pitchFamily="34" charset="0"/>
              <a:buChar char="•"/>
            </a:pPr>
            <a:r>
              <a:rPr lang="en-US" sz="4000" dirty="0">
                <a:solidFill>
                  <a:schemeClr val="tx1"/>
                </a:solidFill>
                <a:latin typeface="Arial Rounded MT Bold" panose="020F0704030504030204" pitchFamily="34" charset="0"/>
              </a:rPr>
              <a:t>The percentage of teenage boys who view pornography monthly is over 70%, while for girls, it is around 30%</a:t>
            </a:r>
          </a:p>
        </p:txBody>
      </p:sp>
    </p:spTree>
    <p:extLst>
      <p:ext uri="{BB962C8B-B14F-4D97-AF65-F5344CB8AC3E}">
        <p14:creationId xmlns:p14="http://schemas.microsoft.com/office/powerpoint/2010/main" val="77756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BBACA-B060-8B05-42B3-C685580C67B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B1E5282-CCF8-2CE4-E6CB-95345FA91D7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5F86AE1-CFEB-B6CA-E023-229C76D8E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898440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AEE6A-0A1D-27ED-9077-21AF1DF4AF1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4C0FA5E-EF37-969C-E06D-7D6AEC91463B}"/>
              </a:ext>
            </a:extLst>
          </p:cNvPr>
          <p:cNvSpPr>
            <a:spLocks noGrp="1"/>
          </p:cNvSpPr>
          <p:nvPr>
            <p:ph type="subTitle" idx="1"/>
          </p:nvPr>
        </p:nvSpPr>
        <p:spPr>
          <a:xfrm>
            <a:off x="228600" y="209550"/>
            <a:ext cx="8610600" cy="4800600"/>
          </a:xfrm>
        </p:spPr>
        <p:txBody>
          <a:bodyPr anchor="t">
            <a:normAutofit fontScale="92500" lnSpcReduction="10000"/>
          </a:bodyPr>
          <a:lstStyle/>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The content preferences on adult sites show that heterosexual content accounts for approximately 80% of all views, while LGBTQ+ content makes up about 20%</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The average viewer of adult content visits a porn site approximately 4 times per week, with many having multiple sessions in a day.</a:t>
            </a:r>
          </a:p>
        </p:txBody>
      </p:sp>
    </p:spTree>
    <p:extLst>
      <p:ext uri="{BB962C8B-B14F-4D97-AF65-F5344CB8AC3E}">
        <p14:creationId xmlns:p14="http://schemas.microsoft.com/office/powerpoint/2010/main" val="2252371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AB60D-EEAF-791A-52A5-525FD074D6B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D0A0848-52D9-3181-8621-8D0C2A6DF24D}"/>
              </a:ext>
            </a:extLst>
          </p:cNvPr>
          <p:cNvSpPr>
            <a:spLocks noGrp="1"/>
          </p:cNvSpPr>
          <p:nvPr>
            <p:ph type="subTitle" idx="1"/>
          </p:nvPr>
        </p:nvSpPr>
        <p:spPr>
          <a:xfrm>
            <a:off x="228600" y="209550"/>
            <a:ext cx="8610600" cy="4800600"/>
          </a:xfrm>
        </p:spPr>
        <p:txBody>
          <a:bodyPr anchor="t">
            <a:normAutofit/>
          </a:bodyPr>
          <a:lstStyle/>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54% of practicing Christians watch pornography.</a:t>
            </a:r>
          </a:p>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75% of Christian men watch pornography.</a:t>
            </a:r>
          </a:p>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40% of Christian women consume pornography.</a:t>
            </a:r>
          </a:p>
        </p:txBody>
      </p:sp>
    </p:spTree>
    <p:extLst>
      <p:ext uri="{BB962C8B-B14F-4D97-AF65-F5344CB8AC3E}">
        <p14:creationId xmlns:p14="http://schemas.microsoft.com/office/powerpoint/2010/main" val="23432263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0ED8C-BFCE-FAB6-E273-CE33135DE20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B0C507E-F130-2F28-BA97-4A88F444C9B7}"/>
              </a:ext>
            </a:extLst>
          </p:cNvPr>
          <p:cNvSpPr>
            <a:spLocks noGrp="1"/>
          </p:cNvSpPr>
          <p:nvPr>
            <p:ph type="subTitle" idx="1"/>
          </p:nvPr>
        </p:nvSpPr>
        <p:spPr>
          <a:xfrm>
            <a:off x="228600" y="209550"/>
            <a:ext cx="8610600" cy="4800600"/>
          </a:xfrm>
        </p:spPr>
        <p:txBody>
          <a:bodyPr anchor="t">
            <a:normAutofit/>
          </a:bodyPr>
          <a:lstStyle/>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22% of Christians view pornography at least once a week, compared to 31% of non-Christians who view pornography at least weekly.</a:t>
            </a:r>
          </a:p>
        </p:txBody>
      </p:sp>
    </p:spTree>
    <p:extLst>
      <p:ext uri="{BB962C8B-B14F-4D97-AF65-F5344CB8AC3E}">
        <p14:creationId xmlns:p14="http://schemas.microsoft.com/office/powerpoint/2010/main" val="1165272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A7069-913C-0227-3E84-AA6D15718DC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4E71C19-6F46-1F5A-8BAA-B3B1BA72D7C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answer if you have a problem, a bondage to porn?   </a:t>
            </a:r>
          </a:p>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8191108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4FCF4-F7E2-E2C3-4A40-2F75AE0F4FE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61A9251-ED75-1DAD-745C-3A2B25BD619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answer if you have a problem, a bondage to porn?   </a:t>
            </a:r>
          </a:p>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Accountability.</a:t>
            </a:r>
          </a:p>
        </p:txBody>
      </p:sp>
    </p:spTree>
    <p:extLst>
      <p:ext uri="{BB962C8B-B14F-4D97-AF65-F5344CB8AC3E}">
        <p14:creationId xmlns:p14="http://schemas.microsoft.com/office/powerpoint/2010/main" val="31176792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59258-4968-750B-34FD-59795958E04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8013F99-A8FE-371E-D840-3370112BFA9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153EDB22-DB34-4F3A-8154-B29877D5AE66}"/>
              </a:ext>
            </a:extLst>
          </p:cNvPr>
          <p:cNvPicPr>
            <a:picLocks noChangeAspect="1"/>
          </p:cNvPicPr>
          <p:nvPr/>
        </p:nvPicPr>
        <p:blipFill>
          <a:blip r:embed="rId3"/>
          <a:stretch>
            <a:fillRect/>
          </a:stretch>
        </p:blipFill>
        <p:spPr>
          <a:xfrm>
            <a:off x="408994" y="52036"/>
            <a:ext cx="8326012" cy="5039428"/>
          </a:xfrm>
          <a:prstGeom prst="rect">
            <a:avLst/>
          </a:prstGeom>
        </p:spPr>
      </p:pic>
    </p:spTree>
    <p:extLst>
      <p:ext uri="{BB962C8B-B14F-4D97-AF65-F5344CB8AC3E}">
        <p14:creationId xmlns:p14="http://schemas.microsoft.com/office/powerpoint/2010/main" val="6236462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64F15-AC9B-A7BF-4AC5-038575B94CD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8AF7C85-A48E-2A4A-07EA-0F75BA39BBC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AD801178-7C54-DAEA-0806-48543AE0963E}"/>
              </a:ext>
            </a:extLst>
          </p:cNvPr>
          <p:cNvPicPr>
            <a:picLocks noChangeAspect="1"/>
          </p:cNvPicPr>
          <p:nvPr/>
        </p:nvPicPr>
        <p:blipFill>
          <a:blip r:embed="rId3"/>
          <a:stretch>
            <a:fillRect/>
          </a:stretch>
        </p:blipFill>
        <p:spPr>
          <a:xfrm>
            <a:off x="1532940" y="0"/>
            <a:ext cx="6078119" cy="5143500"/>
          </a:xfrm>
          <a:prstGeom prst="rect">
            <a:avLst/>
          </a:prstGeom>
        </p:spPr>
      </p:pic>
    </p:spTree>
    <p:extLst>
      <p:ext uri="{BB962C8B-B14F-4D97-AF65-F5344CB8AC3E}">
        <p14:creationId xmlns:p14="http://schemas.microsoft.com/office/powerpoint/2010/main" val="31448690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94092-B5B0-357B-66F8-29C46C2332C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9546FA8-382A-81B8-3BF6-51F5BCC76F3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A368C145-4249-5696-91FD-B8F7648571BD}"/>
              </a:ext>
            </a:extLst>
          </p:cNvPr>
          <p:cNvPicPr>
            <a:picLocks noChangeAspect="1"/>
          </p:cNvPicPr>
          <p:nvPr/>
        </p:nvPicPr>
        <p:blipFill>
          <a:blip r:embed="rId3"/>
          <a:stretch>
            <a:fillRect/>
          </a:stretch>
        </p:blipFill>
        <p:spPr>
          <a:xfrm>
            <a:off x="895432" y="0"/>
            <a:ext cx="7353136" cy="5143500"/>
          </a:xfrm>
          <a:prstGeom prst="rect">
            <a:avLst/>
          </a:prstGeom>
        </p:spPr>
      </p:pic>
    </p:spTree>
    <p:extLst>
      <p:ext uri="{BB962C8B-B14F-4D97-AF65-F5344CB8AC3E}">
        <p14:creationId xmlns:p14="http://schemas.microsoft.com/office/powerpoint/2010/main" val="21000080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10044-746E-9D90-DA65-6B851C09CC3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FD02A22-F520-484B-C9FD-2AEFF682A722}"/>
              </a:ext>
            </a:extLst>
          </p:cNvPr>
          <p:cNvSpPr>
            <a:spLocks noGrp="1"/>
          </p:cNvSpPr>
          <p:nvPr>
            <p:ph type="subTitle" idx="1"/>
          </p:nvPr>
        </p:nvSpPr>
        <p:spPr>
          <a:xfrm>
            <a:off x="228600" y="209550"/>
            <a:ext cx="3886200" cy="4800600"/>
          </a:xfrm>
        </p:spPr>
        <p:txBody>
          <a:bodyPr anchor="t">
            <a:normAutofit/>
          </a:bodyPr>
          <a:lstStyle/>
          <a:p>
            <a:pPr algn="l"/>
            <a:r>
              <a:rPr lang="en-US" sz="4000">
                <a:solidFill>
                  <a:schemeClr val="tx1"/>
                </a:solidFill>
                <a:latin typeface="Arial Rounded MT Bold" panose="020F0704030504030204" pitchFamily="34" charset="0"/>
              </a:rPr>
              <a:t>canopy.us</a:t>
            </a:r>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C92CED26-84AB-F41F-1375-240A31133D7D}"/>
              </a:ext>
            </a:extLst>
          </p:cNvPr>
          <p:cNvPicPr>
            <a:picLocks noChangeAspect="1"/>
          </p:cNvPicPr>
          <p:nvPr/>
        </p:nvPicPr>
        <p:blipFill>
          <a:blip r:embed="rId3"/>
          <a:stretch>
            <a:fillRect/>
          </a:stretch>
        </p:blipFill>
        <p:spPr>
          <a:xfrm>
            <a:off x="4229148" y="8942"/>
            <a:ext cx="4610052" cy="5143500"/>
          </a:xfrm>
          <a:prstGeom prst="rect">
            <a:avLst/>
          </a:prstGeom>
        </p:spPr>
      </p:pic>
    </p:spTree>
    <p:extLst>
      <p:ext uri="{BB962C8B-B14F-4D97-AF65-F5344CB8AC3E}">
        <p14:creationId xmlns:p14="http://schemas.microsoft.com/office/powerpoint/2010/main" val="29484599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4D68E-C5DB-F523-D234-15E68EA1168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A1257D3-5089-5B32-6EDB-24CEE5217E3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5DED347C-3B60-1DE8-3570-3AADE1FCD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310803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chor="t">
            <a:normAutofit/>
          </a:bodyPr>
          <a:lstStyle/>
          <a:p>
            <a:pPr algn="l"/>
            <a:r>
              <a:rPr lang="en-US" sz="4000" dirty="0">
                <a:solidFill>
                  <a:schemeClr val="tx1"/>
                </a:solidFill>
                <a:latin typeface="Arial Rounded MT Bold" panose="020F0704030504030204" pitchFamily="34" charset="0"/>
              </a:rPr>
              <a:t>Every Yom Kippur we chant this hauntingly beautiful Kol Nidre prayer about the breaking of vows, and bonds, that deeply engages the soul.  Why?</a:t>
            </a:r>
          </a:p>
        </p:txBody>
      </p:sp>
    </p:spTree>
    <p:extLst>
      <p:ext uri="{BB962C8B-B14F-4D97-AF65-F5344CB8AC3E}">
        <p14:creationId xmlns:p14="http://schemas.microsoft.com/office/powerpoint/2010/main" val="28947687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FB35D-09EC-A478-ACEF-3D52FF979DE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61BF23B-CD6F-EAA2-44C9-407131A1819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8907FA5A-5173-6CC6-7050-19234D766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96DBDD72-0C77-D57D-1FAA-703B455635EF}"/>
              </a:ext>
            </a:extLst>
          </p:cNvPr>
          <p:cNvSpPr txBox="1"/>
          <p:nvPr/>
        </p:nvSpPr>
        <p:spPr>
          <a:xfrm>
            <a:off x="355599" y="76199"/>
            <a:ext cx="7450629" cy="4401205"/>
          </a:xfrm>
          <a:prstGeom prst="rect">
            <a:avLst/>
          </a:prstGeom>
          <a:noFill/>
        </p:spPr>
        <p:txBody>
          <a:bodyPr wrap="none" rtlCol="0">
            <a:spAutoFit/>
          </a:bodyPr>
          <a:lstStyle/>
          <a:p>
            <a:pPr algn="l"/>
            <a:r>
              <a:rPr lang="en-US" u="sng" dirty="0">
                <a:solidFill>
                  <a:srgbClr val="FFFF00"/>
                </a:solidFill>
              </a:rPr>
              <a:t>Kol Nidre--Breaking of Bonds</a:t>
            </a:r>
          </a:p>
          <a:p>
            <a:pPr marL="512763" indent="-512763" algn="l">
              <a:buFont typeface="+mj-lt"/>
              <a:buAutoNum type="arabicPeriod"/>
            </a:pPr>
            <a:r>
              <a:rPr lang="en-US" dirty="0">
                <a:solidFill>
                  <a:schemeClr val="tx1"/>
                </a:solidFill>
              </a:rPr>
              <a:t>Bond of sin</a:t>
            </a:r>
          </a:p>
          <a:p>
            <a:pPr marL="512763" indent="-512763" algn="l">
              <a:buFont typeface="+mj-lt"/>
              <a:buAutoNum type="arabicPeriod"/>
            </a:pPr>
            <a:r>
              <a:rPr lang="en-US" dirty="0">
                <a:solidFill>
                  <a:schemeClr val="tx1"/>
                </a:solidFill>
              </a:rPr>
              <a:t>Bonds of fear</a:t>
            </a:r>
          </a:p>
          <a:p>
            <a:pPr marL="512763" indent="-512763" algn="l">
              <a:buFont typeface="+mj-lt"/>
              <a:buAutoNum type="arabicPeriod"/>
            </a:pPr>
            <a:r>
              <a:rPr lang="en-US" dirty="0">
                <a:solidFill>
                  <a:schemeClr val="tx1"/>
                </a:solidFill>
              </a:rPr>
              <a:t>Bond of bitterness</a:t>
            </a:r>
          </a:p>
          <a:p>
            <a:pPr marL="512763" indent="-512763" algn="l">
              <a:buFont typeface="+mj-lt"/>
              <a:buAutoNum type="arabicPeriod"/>
            </a:pPr>
            <a:r>
              <a:rPr lang="en-US" dirty="0">
                <a:solidFill>
                  <a:schemeClr val="tx1"/>
                </a:solidFill>
              </a:rPr>
              <a:t>Bonds of sensuality, porn</a:t>
            </a:r>
          </a:p>
          <a:p>
            <a:pPr marL="512763" indent="-512763" algn="l">
              <a:buFont typeface="+mj-lt"/>
              <a:buAutoNum type="arabicPeriod"/>
            </a:pPr>
            <a:r>
              <a:rPr lang="en-US" u="sng" dirty="0">
                <a:solidFill>
                  <a:srgbClr val="FFFF00"/>
                </a:solidFill>
              </a:rPr>
              <a:t>Release from Bonds</a:t>
            </a:r>
          </a:p>
          <a:p>
            <a:pPr algn="l"/>
            <a:endParaRPr lang="en-US" dirty="0"/>
          </a:p>
        </p:txBody>
      </p:sp>
    </p:spTree>
    <p:extLst>
      <p:ext uri="{BB962C8B-B14F-4D97-AF65-F5344CB8AC3E}">
        <p14:creationId xmlns:p14="http://schemas.microsoft.com/office/powerpoint/2010/main" val="30811295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3ED7C-1DD2-2F99-1EE0-62295AD8E64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B54B156-EBB7-7199-F4AB-BFB7A9FBAC81}"/>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1 Yn4.18</a:t>
            </a:r>
            <a:r>
              <a:rPr lang="en-US" sz="4000" dirty="0">
                <a:solidFill>
                  <a:schemeClr val="tx1"/>
                </a:solidFill>
                <a:latin typeface="Arial Rounded MT Bold" panose="020F0704030504030204" pitchFamily="34" charset="0"/>
              </a:rPr>
              <a:t> There is no fear in love. On the contrary, love that has achieved its goal gets rid of fear, because </a:t>
            </a:r>
            <a:r>
              <a:rPr lang="en-US" sz="4000" dirty="0">
                <a:solidFill>
                  <a:srgbClr val="FFFF66"/>
                </a:solidFill>
                <a:latin typeface="Arial Rounded MT Bold" panose="020F0704030504030204" pitchFamily="34" charset="0"/>
              </a:rPr>
              <a:t>fear has to do with punishment</a:t>
            </a:r>
            <a:r>
              <a:rPr lang="en-US" sz="4000" dirty="0">
                <a:solidFill>
                  <a:schemeClr val="tx1"/>
                </a:solidFill>
                <a:latin typeface="Arial Rounded MT Bold" panose="020F0704030504030204" pitchFamily="34" charset="0"/>
              </a:rPr>
              <a:t>; the person who keeps fearing has not been brought to maturity in regard to love.</a:t>
            </a:r>
          </a:p>
        </p:txBody>
      </p:sp>
    </p:spTree>
    <p:extLst>
      <p:ext uri="{BB962C8B-B14F-4D97-AF65-F5344CB8AC3E}">
        <p14:creationId xmlns:p14="http://schemas.microsoft.com/office/powerpoint/2010/main" val="22955269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0E8AE-A8E1-9D6B-E059-5CA888C2DD3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5822DF0-47CA-56DA-8523-79A26D245308}"/>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Ro 8.1-2 </a:t>
            </a:r>
            <a:r>
              <a:rPr lang="en-US" sz="4000" dirty="0">
                <a:solidFill>
                  <a:schemeClr val="tx1"/>
                </a:solidFill>
                <a:latin typeface="Arial Rounded MT Bold" panose="020F0704030504030204" pitchFamily="34" charset="0"/>
              </a:rPr>
              <a:t>Therefore, there is no longer any condemnation awaiting those who are in union with the Messiah Yeshua. Why? Because the Torah of the Spirit, which produces this life in union with Messiah Yeshua, has set me free from the “Torah” of sin and death. </a:t>
            </a:r>
          </a:p>
        </p:txBody>
      </p:sp>
    </p:spTree>
    <p:extLst>
      <p:ext uri="{BB962C8B-B14F-4D97-AF65-F5344CB8AC3E}">
        <p14:creationId xmlns:p14="http://schemas.microsoft.com/office/powerpoint/2010/main" val="22485494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C8F01-6710-A837-355B-7C74FD01618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A491C5D-FCB4-3D7B-D370-BD7570BB2EA3}"/>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Ro 6.12-14 </a:t>
            </a:r>
            <a:r>
              <a:rPr lang="en-US" sz="4000" dirty="0">
                <a:solidFill>
                  <a:schemeClr val="tx1"/>
                </a:solidFill>
                <a:latin typeface="Arial Rounded MT Bold" panose="020F0704030504030204" pitchFamily="34" charset="0"/>
              </a:rPr>
              <a:t>Therefore, do not let sin rule in your mortal bodies, so that it makes you obey its desires; and do not offer any part of yourselves to sin as an instrument for wickedness. On the contrary, offer yourselves to God as people alive from the dead, </a:t>
            </a:r>
          </a:p>
        </p:txBody>
      </p:sp>
    </p:spTree>
    <p:extLst>
      <p:ext uri="{BB962C8B-B14F-4D97-AF65-F5344CB8AC3E}">
        <p14:creationId xmlns:p14="http://schemas.microsoft.com/office/powerpoint/2010/main" val="2522705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000BF-F45E-06D3-1825-8977E18AA3A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C04549B-431E-4D00-AF5F-A4D040077237}"/>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Ro 6.12-14 </a:t>
            </a:r>
            <a:r>
              <a:rPr lang="en-US" sz="4000" dirty="0">
                <a:solidFill>
                  <a:schemeClr val="tx1"/>
                </a:solidFill>
                <a:latin typeface="Arial Rounded MT Bold" panose="020F0704030504030204" pitchFamily="34" charset="0"/>
              </a:rPr>
              <a:t>and your various parts to God as instruments for righteousness. For sin will not have authority over you; because you are not under legalism but under grace.</a:t>
            </a:r>
          </a:p>
        </p:txBody>
      </p:sp>
    </p:spTree>
    <p:extLst>
      <p:ext uri="{BB962C8B-B14F-4D97-AF65-F5344CB8AC3E}">
        <p14:creationId xmlns:p14="http://schemas.microsoft.com/office/powerpoint/2010/main" val="11053775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DA412-17C0-62A0-72CC-8EEC039B1AA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3E0E57F-2FD3-B0D9-090D-E8E340DA364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0A407738-4869-FCA4-2B86-7052C7340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42313570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D86C0-F3C1-28BC-0A74-28D25B537CC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C62EA87-83BB-1D2F-20FC-E1F42EC2E53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DAA8BD54-7EAE-3959-B73C-94320FE86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CE426FCA-E271-EB74-E894-58C3E47BCAB6}"/>
              </a:ext>
            </a:extLst>
          </p:cNvPr>
          <p:cNvSpPr txBox="1"/>
          <p:nvPr/>
        </p:nvSpPr>
        <p:spPr>
          <a:xfrm>
            <a:off x="355599" y="76199"/>
            <a:ext cx="7450629" cy="4401205"/>
          </a:xfrm>
          <a:prstGeom prst="rect">
            <a:avLst/>
          </a:prstGeom>
          <a:noFill/>
        </p:spPr>
        <p:txBody>
          <a:bodyPr wrap="none" rtlCol="0">
            <a:spAutoFit/>
          </a:bodyPr>
          <a:lstStyle/>
          <a:p>
            <a:pPr algn="l"/>
            <a:r>
              <a:rPr lang="en-US" dirty="0">
                <a:solidFill>
                  <a:schemeClr val="tx1"/>
                </a:solidFill>
              </a:rPr>
              <a:t>Kol Nidre--Breaking of Bonds</a:t>
            </a:r>
          </a:p>
          <a:p>
            <a:pPr marL="512763" indent="-512763" algn="l">
              <a:buFont typeface="+mj-lt"/>
              <a:buAutoNum type="arabicPeriod"/>
            </a:pPr>
            <a:r>
              <a:rPr lang="en-US" dirty="0">
                <a:solidFill>
                  <a:schemeClr val="tx1"/>
                </a:solidFill>
              </a:rPr>
              <a:t>Bond of sin</a:t>
            </a:r>
          </a:p>
          <a:p>
            <a:pPr marL="512763" indent="-512763" algn="l">
              <a:buFont typeface="+mj-lt"/>
              <a:buAutoNum type="arabicPeriod"/>
            </a:pPr>
            <a:r>
              <a:rPr lang="en-US" dirty="0">
                <a:solidFill>
                  <a:schemeClr val="tx1"/>
                </a:solidFill>
              </a:rPr>
              <a:t>Bonds of fear</a:t>
            </a:r>
          </a:p>
          <a:p>
            <a:pPr marL="512763" indent="-512763" algn="l">
              <a:buFont typeface="+mj-lt"/>
              <a:buAutoNum type="arabicPeriod"/>
            </a:pPr>
            <a:r>
              <a:rPr lang="en-US" dirty="0">
                <a:solidFill>
                  <a:schemeClr val="tx1"/>
                </a:solidFill>
              </a:rPr>
              <a:t>Bond of bitterness</a:t>
            </a:r>
          </a:p>
          <a:p>
            <a:pPr marL="512763" indent="-512763" algn="l">
              <a:buFont typeface="+mj-lt"/>
              <a:buAutoNum type="arabicPeriod"/>
            </a:pPr>
            <a:r>
              <a:rPr lang="en-US" dirty="0">
                <a:solidFill>
                  <a:schemeClr val="tx1"/>
                </a:solidFill>
              </a:rPr>
              <a:t>Bonds of sensuality, porn</a:t>
            </a:r>
          </a:p>
          <a:p>
            <a:pPr marL="512763" indent="-512763" algn="l">
              <a:buFont typeface="+mj-lt"/>
              <a:buAutoNum type="arabicPeriod"/>
            </a:pPr>
            <a:r>
              <a:rPr lang="en-US" dirty="0">
                <a:solidFill>
                  <a:schemeClr val="tx1"/>
                </a:solidFill>
              </a:rPr>
              <a:t>Release from Bonds</a:t>
            </a:r>
          </a:p>
          <a:p>
            <a:pPr algn="l"/>
            <a:endParaRPr lang="en-US" dirty="0"/>
          </a:p>
        </p:txBody>
      </p:sp>
    </p:spTree>
    <p:extLst>
      <p:ext uri="{BB962C8B-B14F-4D97-AF65-F5344CB8AC3E}">
        <p14:creationId xmlns:p14="http://schemas.microsoft.com/office/powerpoint/2010/main" val="20120276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8406A-FF77-5DF4-C1B9-B2DFA8F54C4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4C1CFF6-5362-045E-0498-6635E2E5370D}"/>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9315532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88D3F-7D5A-67AC-4F5B-AF8E7813883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1A6A2BA-EFAA-86D8-AAD1-E2A3CC08EC07}"/>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7978683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A628A-7B12-FFFC-C434-F237854823B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0A2B967-01DE-36AC-27EC-69594B26AD06}"/>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41740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3775E46C-04E4-DDCE-394D-0BFD8FA69782}"/>
              </a:ext>
            </a:extLst>
          </p:cNvPr>
          <p:cNvPicPr>
            <a:picLocks noChangeAspect="1"/>
          </p:cNvPicPr>
          <p:nvPr/>
        </p:nvPicPr>
        <p:blipFill>
          <a:blip r:embed="rId3"/>
          <a:stretch>
            <a:fillRect/>
          </a:stretch>
        </p:blipFill>
        <p:spPr>
          <a:xfrm>
            <a:off x="770880" y="-12043"/>
            <a:ext cx="3801120" cy="5155543"/>
          </a:xfrm>
          <a:prstGeom prst="rect">
            <a:avLst/>
          </a:prstGeom>
        </p:spPr>
      </p:pic>
      <p:pic>
        <p:nvPicPr>
          <p:cNvPr id="4" name="Picture 3">
            <a:extLst>
              <a:ext uri="{FF2B5EF4-FFF2-40B4-BE49-F238E27FC236}">
                <a16:creationId xmlns:a16="http://schemas.microsoft.com/office/drawing/2014/main" id="{8FD82594-ABCA-7AE5-9383-7084FAB942B3}"/>
              </a:ext>
            </a:extLst>
          </p:cNvPr>
          <p:cNvPicPr>
            <a:picLocks noChangeAspect="1"/>
          </p:cNvPicPr>
          <p:nvPr/>
        </p:nvPicPr>
        <p:blipFill>
          <a:blip r:embed="rId4"/>
          <a:stretch>
            <a:fillRect/>
          </a:stretch>
        </p:blipFill>
        <p:spPr>
          <a:xfrm>
            <a:off x="4648200" y="-12043"/>
            <a:ext cx="3523822" cy="5155542"/>
          </a:xfrm>
          <a:prstGeom prst="rect">
            <a:avLst/>
          </a:prstGeom>
        </p:spPr>
      </p:pic>
    </p:spTree>
    <p:extLst>
      <p:ext uri="{BB962C8B-B14F-4D97-AF65-F5344CB8AC3E}">
        <p14:creationId xmlns:p14="http://schemas.microsoft.com/office/powerpoint/2010/main" val="275147717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258448</TotalTime>
  <Words>4593</Words>
  <Application>Microsoft Office PowerPoint</Application>
  <PresentationFormat>On-screen Show (16:9)</PresentationFormat>
  <Paragraphs>493</Paragraphs>
  <Slides>89</Slides>
  <Notes>89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Arial</vt:lpstr>
      <vt:lpstr>Arial Rounded MT Bold</vt:lpstr>
      <vt:lpstr>Corbel</vt:lpstr>
      <vt:lpstr>David</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5588</cp:revision>
  <dcterms:created xsi:type="dcterms:W3CDTF">2006-04-21T19:34:43Z</dcterms:created>
  <dcterms:modified xsi:type="dcterms:W3CDTF">2025-10-01T21:29:34Z</dcterms:modified>
</cp:coreProperties>
</file>