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 id="2147483857" r:id="rId2"/>
    <p:sldMasterId id="2147483869" r:id="rId3"/>
  </p:sldMasterIdLst>
  <p:notesMasterIdLst>
    <p:notesMasterId r:id="rId102"/>
  </p:notesMasterIdLst>
  <p:handoutMasterIdLst>
    <p:handoutMasterId r:id="rId103"/>
  </p:handoutMasterIdLst>
  <p:sldIdLst>
    <p:sldId id="67495" r:id="rId4"/>
    <p:sldId id="67544" r:id="rId5"/>
    <p:sldId id="67518" r:id="rId6"/>
    <p:sldId id="67514" r:id="rId7"/>
    <p:sldId id="67450" r:id="rId8"/>
    <p:sldId id="67451" r:id="rId9"/>
    <p:sldId id="67519" r:id="rId10"/>
    <p:sldId id="67520" r:id="rId11"/>
    <p:sldId id="67501" r:id="rId12"/>
    <p:sldId id="67553" r:id="rId13"/>
    <p:sldId id="67498" r:id="rId14"/>
    <p:sldId id="67504" r:id="rId15"/>
    <p:sldId id="67509" r:id="rId16"/>
    <p:sldId id="67511" r:id="rId17"/>
    <p:sldId id="67512" r:id="rId18"/>
    <p:sldId id="67533" r:id="rId19"/>
    <p:sldId id="67545" r:id="rId20"/>
    <p:sldId id="67516" r:id="rId21"/>
    <p:sldId id="67521" r:id="rId22"/>
    <p:sldId id="67517" r:id="rId23"/>
    <p:sldId id="67515" r:id="rId24"/>
    <p:sldId id="67534" r:id="rId25"/>
    <p:sldId id="67525" r:id="rId26"/>
    <p:sldId id="67554" r:id="rId27"/>
    <p:sldId id="1620" r:id="rId28"/>
    <p:sldId id="65744" r:id="rId29"/>
    <p:sldId id="65734" r:id="rId30"/>
    <p:sldId id="1685" r:id="rId31"/>
    <p:sldId id="65725" r:id="rId32"/>
    <p:sldId id="65737" r:id="rId33"/>
    <p:sldId id="1652" r:id="rId34"/>
    <p:sldId id="1655" r:id="rId35"/>
    <p:sldId id="1656" r:id="rId36"/>
    <p:sldId id="1657" r:id="rId37"/>
    <p:sldId id="67526" r:id="rId38"/>
    <p:sldId id="1654" r:id="rId39"/>
    <p:sldId id="67546" r:id="rId40"/>
    <p:sldId id="1649" r:id="rId41"/>
    <p:sldId id="1658" r:id="rId42"/>
    <p:sldId id="1659" r:id="rId43"/>
    <p:sldId id="1660" r:id="rId44"/>
    <p:sldId id="65733" r:id="rId45"/>
    <p:sldId id="1686" r:id="rId46"/>
    <p:sldId id="65723" r:id="rId47"/>
    <p:sldId id="65722" r:id="rId48"/>
    <p:sldId id="67529" r:id="rId49"/>
    <p:sldId id="65732" r:id="rId50"/>
    <p:sldId id="67527" r:id="rId51"/>
    <p:sldId id="65724" r:id="rId52"/>
    <p:sldId id="65751" r:id="rId53"/>
    <p:sldId id="1662" r:id="rId54"/>
    <p:sldId id="65726" r:id="rId55"/>
    <p:sldId id="65728" r:id="rId56"/>
    <p:sldId id="65749" r:id="rId57"/>
    <p:sldId id="1661" r:id="rId58"/>
    <p:sldId id="1689" r:id="rId59"/>
    <p:sldId id="1670" r:id="rId60"/>
    <p:sldId id="1651" r:id="rId61"/>
    <p:sldId id="1646" r:id="rId62"/>
    <p:sldId id="1664" r:id="rId63"/>
    <p:sldId id="1663" r:id="rId64"/>
    <p:sldId id="1665" r:id="rId65"/>
    <p:sldId id="1672" r:id="rId66"/>
    <p:sldId id="67528" r:id="rId67"/>
    <p:sldId id="67555" r:id="rId68"/>
    <p:sldId id="65727" r:id="rId69"/>
    <p:sldId id="65748" r:id="rId70"/>
    <p:sldId id="1673" r:id="rId71"/>
    <p:sldId id="1666" r:id="rId72"/>
    <p:sldId id="1667" r:id="rId73"/>
    <p:sldId id="1668" r:id="rId74"/>
    <p:sldId id="1669" r:id="rId75"/>
    <p:sldId id="1671" r:id="rId76"/>
    <p:sldId id="1648" r:id="rId77"/>
    <p:sldId id="1647" r:id="rId78"/>
    <p:sldId id="1690" r:id="rId79"/>
    <p:sldId id="1679" r:id="rId80"/>
    <p:sldId id="1636" r:id="rId81"/>
    <p:sldId id="1681" r:id="rId82"/>
    <p:sldId id="65755" r:id="rId83"/>
    <p:sldId id="1680" r:id="rId84"/>
    <p:sldId id="1691" r:id="rId85"/>
    <p:sldId id="67547" r:id="rId86"/>
    <p:sldId id="67535" r:id="rId87"/>
    <p:sldId id="67536" r:id="rId88"/>
    <p:sldId id="67351" r:id="rId89"/>
    <p:sldId id="67537" r:id="rId90"/>
    <p:sldId id="67538" r:id="rId91"/>
    <p:sldId id="67522" r:id="rId92"/>
    <p:sldId id="67542" r:id="rId93"/>
    <p:sldId id="67543" r:id="rId94"/>
    <p:sldId id="67290" r:id="rId95"/>
    <p:sldId id="67523" r:id="rId96"/>
    <p:sldId id="67548" r:id="rId97"/>
    <p:sldId id="67549" r:id="rId98"/>
    <p:sldId id="67550" r:id="rId99"/>
    <p:sldId id="67539" r:id="rId100"/>
    <p:sldId id="67551" r:id="rId101"/>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54" autoAdjust="0"/>
    <p:restoredTop sz="81366" autoAdjust="0"/>
  </p:normalViewPr>
  <p:slideViewPr>
    <p:cSldViewPr>
      <p:cViewPr varScale="1">
        <p:scale>
          <a:sx n="103" d="100"/>
          <a:sy n="103" d="100"/>
        </p:scale>
        <p:origin x="114" y="23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6678"/>
    </p:cViewPr>
  </p:sorterViewPr>
  <p:notesViewPr>
    <p:cSldViewPr>
      <p:cViewPr varScale="1">
        <p:scale>
          <a:sx n="79" d="100"/>
          <a:sy n="79" d="100"/>
        </p:scale>
        <p:origin x="2022"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heme" Target="theme/theme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​The fullness of G-d  Eph 3.19</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Oct 4, 2025 5786</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​The fullness of G-d  Eph 3.19</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Oct 4, 2025 5786</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n.wikipedia.org/wiki/List_of_countries_by_foreign-exchange_reserve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n.wikipedia.org/wiki/List_of_countries_by_foreign-exchange_reserve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n.wikipedia.org/wiki/List_of_countries_by_foreign-exchange_reserve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usdebtclock.or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x210.keap-link002.com/v2/click/5d9102af025441ac1f69058f3e95ae84/eJyNj00LgkAURf_LW4s69mHNTkRENBdR6xh0qCEdh-mZifjfGytqU9D23XvO4w6AXDKJSQkUjjePuGCB5oVQgksMG4mseISeN1svLKiEPMe6aRXQ4Rv6zqcr8Yjv-hZgr7jp7LZBmCZ5fMiSPDVdxbT58Y9oRZZz8hFFmyDJYBx_mnktMLoa-QUo6pZPk0phZuFeV6Z_QlTUcbqus9tKMdlou2hqx5BMKS7L1-6U909-vAOkgl7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x210.keap-link002.com/v2/click/5d9102af025441ac1f69058f3e95ae84/eJyNj00LgkAURf_LW4s69mHNTkRENBdR6xh0qCEdh-mZifjfGytqU9D23XvO4w6AXDKJSQkUjjePuGCB5oVQgksMG4mseISeN1svLKiEPMe6aRXQ4Rv6zqcr8Yjv-hZgr7jp7LZBmCZ5fMiSPDVdxbT58Y9oRZZz8hFFmyDJYBx_mnktMLoa-QUo6pZPk0phZuFeV6Z_QlTUcbqus9tKMdlou2hqx5BMKS7L1-6U909-vAOkgl7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giant-sequoia.com/faqs/giant-sequoia-question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linkedin.com/pulse/sequoia-tree-dr-tohid-nooralvandi"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taproot.com/wp-content/uploads/2019/07/RootCauseTreeDictionary-645x1024.png"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B668F-3B6E-C2C9-D402-0122D7F0FE1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0516366-34C5-98DA-3118-0A2612F121C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7BED3F0B-5A21-C3AF-E065-23C5F84A743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AC78A441-2DB8-8AEF-32A6-2CA6B77704C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7066858-3D72-E000-122E-7B6EDA929B9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18723A5-5C14-790C-9D68-8A69BF8F733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3EEBBA8-8192-012E-FD01-2A94D5A2971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539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55AB9-28AD-23CC-6474-DD2606DD5D1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0EE55C1-76CA-5AF1-883A-0647CE642BF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79685D6E-1A19-4CB7-0B8F-BD98AAD1B25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4A6DF714-363F-5DAF-DF59-E611F78F472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F01AFF7-9E7C-C13D-9B03-8F0C8941F3C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C35AEE7-2CC1-E6E5-1B49-77E99D828A0D}"/>
              </a:ext>
            </a:extLst>
          </p:cNvPr>
          <p:cNvSpPr>
            <a:spLocks noGrp="1" noChangeArrowheads="1"/>
          </p:cNvSpPr>
          <p:nvPr>
            <p:ph type="body" idx="1"/>
          </p:nvPr>
        </p:nvSpPr>
        <p:spPr>
          <a:xfrm>
            <a:off x="152400" y="4114800"/>
            <a:ext cx="6553200" cy="4876800"/>
          </a:xfrm>
        </p:spPr>
        <p:txBody>
          <a:bodyPr/>
          <a:lstStyle/>
          <a:p>
            <a:pPr algn="l"/>
            <a:r>
              <a:rPr lang="en-US" altLang="en-US" dirty="0"/>
              <a:t>The implication is that you will gather in substantial crops.  </a:t>
            </a:r>
          </a:p>
        </p:txBody>
      </p:sp>
      <p:cxnSp>
        <p:nvCxnSpPr>
          <p:cNvPr id="3" name="Straight Connector 2">
            <a:extLst>
              <a:ext uri="{FF2B5EF4-FFF2-40B4-BE49-F238E27FC236}">
                <a16:creationId xmlns:a16="http://schemas.microsoft.com/office/drawing/2014/main" id="{6F205071-7966-5256-4AD9-783177E18DF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708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703E8-2F42-E5BD-0634-5C19F509E99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A81E000-B463-50DD-E2B0-0B8C49A0745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51C9B1F2-3170-97BE-8B3E-1DBF1C0DD3F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5915C471-59A5-974E-B027-6923BF4D5D6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5B86740-85E1-2FD4-D52C-DF28455D3FF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AD93F2C-53EB-3951-940D-2417C0C5DB85}"/>
              </a:ext>
            </a:extLst>
          </p:cNvPr>
          <p:cNvSpPr>
            <a:spLocks noGrp="1" noChangeArrowheads="1"/>
          </p:cNvSpPr>
          <p:nvPr>
            <p:ph type="body" idx="1"/>
          </p:nvPr>
        </p:nvSpPr>
        <p:spPr>
          <a:xfrm>
            <a:off x="152400" y="4114800"/>
            <a:ext cx="6553200" cy="4876800"/>
          </a:xfrm>
        </p:spPr>
        <p:txBody>
          <a:bodyPr/>
          <a:lstStyle/>
          <a:p>
            <a:pPr algn="l"/>
            <a:r>
              <a:rPr lang="en-US" altLang="en-US" dirty="0"/>
              <a:t>We are seeing some measure of the subduing of enemies.   Hezbollah, Iran, Houthis, now Hamas?</a:t>
            </a:r>
          </a:p>
        </p:txBody>
      </p:sp>
      <p:cxnSp>
        <p:nvCxnSpPr>
          <p:cNvPr id="3" name="Straight Connector 2">
            <a:extLst>
              <a:ext uri="{FF2B5EF4-FFF2-40B4-BE49-F238E27FC236}">
                <a16:creationId xmlns:a16="http://schemas.microsoft.com/office/drawing/2014/main" id="{E53860AE-6C90-7625-3748-0727FE0C3AF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745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EBD7-3002-0712-89B4-01CF67BE9A4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40B6DF5-3BFA-E636-9C22-B652B69749D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CE206D0E-1E09-C825-650A-B9AD8E2A623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BAD14F4F-1176-29BA-ABCA-9713F0D8511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852649F-1C3D-2367-9A3F-7F0EE023CDD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03B20D9-FD4E-E28F-529B-78345084A7C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1851622-9E45-260F-9DF1-578BDC7433D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955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E5AE2-879E-4FA3-03DD-B75A90CE236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736B0BA-39E2-F54A-7548-9BCBF49733F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E87E4CDA-50C7-E88A-36CB-ED7921BA191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87476E4F-F97D-A4FD-F79F-817B3DC9A87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FACADF3-DB72-1CFB-3A30-513F78BD210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8516DD3-6107-2EA3-AF6C-3FDE0087BC9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CB9B994-701D-7EBC-81CB-D3851E29731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959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A6A63-D644-03E2-D7AE-30FCFC3356B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4DB0341-E00F-DC88-D044-0F3902971BF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C2A0CE64-5710-2D86-3973-89902974C7C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6F5D87D3-BFFD-F070-DF6A-FC2F8ED7319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3C5DC22-3330-3F93-2E3D-C0BC27E42DE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7EB897D-0C09-BB2F-A9BA-DC207AA62D5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6BE3581-C2FC-CC7C-55F9-FC64A9FA44E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116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A26C4-B2DF-7147-CE89-C3BE6C6E368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56C07FB-DCEE-52EA-EAF9-3E70DAA2A8C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1C16A839-7D4E-330A-4214-5591715218F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73D54592-444A-B163-3C36-D8552513D87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55A389C-8ED6-E7D1-62AE-91122338DBA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33BA669-E221-1351-969B-5F35C340818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8088C96-E12F-C93D-903A-76F98258E95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978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5B0DD-259D-9A7A-BB05-53AD3FB8D86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C3DCC7C-0E6F-289E-5273-D9E81E3C1E2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88773D14-03C0-4C5D-1495-C35EDE98563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8027DE17-8CBA-F44C-D024-AACBEB90040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88D6079-3428-2B9A-3201-49C229C9857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806E14C-E464-6F55-3213-7CE5FD9FB9F9}"/>
              </a:ext>
            </a:extLst>
          </p:cNvPr>
          <p:cNvSpPr>
            <a:spLocks noGrp="1" noChangeArrowheads="1"/>
          </p:cNvSpPr>
          <p:nvPr>
            <p:ph type="body" idx="1"/>
          </p:nvPr>
        </p:nvSpPr>
        <p:spPr>
          <a:xfrm>
            <a:off x="152400" y="4114800"/>
            <a:ext cx="6553200" cy="4876800"/>
          </a:xfrm>
        </p:spPr>
        <p:txBody>
          <a:bodyPr/>
          <a:lstStyle/>
          <a:p>
            <a:pPr algn="l"/>
            <a:r>
              <a:rPr lang="en-US" altLang="en-US" dirty="0"/>
              <a:t>https://www.jns.org/did-sukkot-help-shape-thanksgiving/</a:t>
            </a:r>
          </a:p>
        </p:txBody>
      </p:sp>
      <p:cxnSp>
        <p:nvCxnSpPr>
          <p:cNvPr id="3" name="Straight Connector 2">
            <a:extLst>
              <a:ext uri="{FF2B5EF4-FFF2-40B4-BE49-F238E27FC236}">
                <a16:creationId xmlns:a16="http://schemas.microsoft.com/office/drawing/2014/main" id="{56A6B7CD-B52A-9043-AE20-A2637C25D21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214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E202-7ACE-AB01-F2C7-5EDEE7EC9C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5860108-3C9A-29E8-B565-3AF0C0AACBD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D16AC24F-BEA4-CA01-0294-E437349871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A92279D3-C8C6-74E3-3805-70AA7209D2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9EE7C76-5062-7348-734F-59CF819C1A5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8743363-7BBB-EE74-4CE8-F0DBE6FC0A71}"/>
              </a:ext>
            </a:extLst>
          </p:cNvPr>
          <p:cNvSpPr>
            <a:spLocks noGrp="1" noChangeArrowheads="1"/>
          </p:cNvSpPr>
          <p:nvPr>
            <p:ph type="body" idx="1"/>
          </p:nvPr>
        </p:nvSpPr>
        <p:spPr>
          <a:xfrm>
            <a:off x="152400" y="4114800"/>
            <a:ext cx="6553200" cy="4876800"/>
          </a:xfrm>
        </p:spPr>
        <p:txBody>
          <a:bodyPr/>
          <a:lstStyle/>
          <a:p>
            <a:pPr algn="l"/>
            <a:r>
              <a:rPr lang="en-US" altLang="en-US" dirty="0"/>
              <a:t>https://www.jns.org/did-sukkot-help-shape-thanksgiving/</a:t>
            </a:r>
          </a:p>
        </p:txBody>
      </p:sp>
      <p:cxnSp>
        <p:nvCxnSpPr>
          <p:cNvPr id="3" name="Straight Connector 2">
            <a:extLst>
              <a:ext uri="{FF2B5EF4-FFF2-40B4-BE49-F238E27FC236}">
                <a16:creationId xmlns:a16="http://schemas.microsoft.com/office/drawing/2014/main" id="{4D083473-9DE2-ACBB-6DD3-406F3ADF553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28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A3152-24ED-C2B3-EA0A-152B95C9CEB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29633A1-1786-E09F-C6F2-36D8727F20C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3B23228A-00AF-9979-7EEA-661C3DA7A36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709FB4C8-70AC-E52A-CFB5-755BC9A661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58D9716-8934-2D0B-C3F0-9C07546ED10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68EC902-2B7F-8B45-47A2-35E3FA743481}"/>
              </a:ext>
            </a:extLst>
          </p:cNvPr>
          <p:cNvSpPr>
            <a:spLocks noGrp="1" noChangeArrowheads="1"/>
          </p:cNvSpPr>
          <p:nvPr>
            <p:ph type="body" idx="1"/>
          </p:nvPr>
        </p:nvSpPr>
        <p:spPr>
          <a:xfrm>
            <a:off x="152400" y="4114800"/>
            <a:ext cx="6553200" cy="4876800"/>
          </a:xfrm>
        </p:spPr>
        <p:txBody>
          <a:bodyPr/>
          <a:lstStyle/>
          <a:p>
            <a:pPr algn="l"/>
            <a:r>
              <a:rPr lang="en-US" altLang="en-US" dirty="0"/>
              <a:t>https://www.jns.org/did-sukkot-help-shape-thanksgiving/</a:t>
            </a:r>
          </a:p>
        </p:txBody>
      </p:sp>
      <p:cxnSp>
        <p:nvCxnSpPr>
          <p:cNvPr id="3" name="Straight Connector 2">
            <a:extLst>
              <a:ext uri="{FF2B5EF4-FFF2-40B4-BE49-F238E27FC236}">
                <a16:creationId xmlns:a16="http://schemas.microsoft.com/office/drawing/2014/main" id="{DA4B0152-0A22-1DED-2EF8-E847BA24A9F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24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7ECBF-C8B1-53FC-B485-4D9FF33B80F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B118D57-091A-9314-D936-A1F509EF564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B94DA02A-4211-F7E4-B3E8-13FF3B1376E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BA7F236F-F0CF-7B3C-319E-D6A7B3C1545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B5FF360-0BFC-186F-3ED4-37F305D5B6E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33C261C-2A4C-3B5D-3BF4-EAF1D0AE0119}"/>
              </a:ext>
            </a:extLst>
          </p:cNvPr>
          <p:cNvSpPr>
            <a:spLocks noGrp="1" noChangeArrowheads="1"/>
          </p:cNvSpPr>
          <p:nvPr>
            <p:ph type="body" idx="1"/>
          </p:nvPr>
        </p:nvSpPr>
        <p:spPr>
          <a:xfrm>
            <a:off x="152400" y="4114800"/>
            <a:ext cx="6553200" cy="4876800"/>
          </a:xfrm>
        </p:spPr>
        <p:txBody>
          <a:bodyPr/>
          <a:lstStyle/>
          <a:p>
            <a:pPr algn="l"/>
            <a:r>
              <a:rPr lang="en-US" altLang="en-US" dirty="0"/>
              <a:t>https://www.jns.org/did-sukkot-help-shape-thanksgiving/</a:t>
            </a:r>
          </a:p>
        </p:txBody>
      </p:sp>
      <p:cxnSp>
        <p:nvCxnSpPr>
          <p:cNvPr id="3" name="Straight Connector 2">
            <a:extLst>
              <a:ext uri="{FF2B5EF4-FFF2-40B4-BE49-F238E27FC236}">
                <a16:creationId xmlns:a16="http://schemas.microsoft.com/office/drawing/2014/main" id="{A4354DFD-2EDB-5FCE-0B8C-C4996E0BDCB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280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8FC3E-9D6E-7E48-94B2-A978D223BFC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615EED1-1732-D58E-2B1B-C335C36C8C2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9304D6FF-CF6E-0127-EC19-E1D4C480526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C63040FC-2ED3-5606-930B-299DAA5DC9D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BF781C2-5470-0C93-BD10-37FF49BF4A1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6575D71-EA95-4EEC-FBDA-0FE4CEB555A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594975C8-3664-AF9A-9AF5-FC72D230BA5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159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037AC-2D00-5060-B74A-A11C29BEBDB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419981E-6DEE-9F3D-9A3E-46C1FE805E2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FEEC409F-2B6B-73A1-E9BA-BD2E4DAFEF7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54F72F46-001B-1051-5342-D89A7519061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4A7C4D2-2AB4-F3BD-49CC-D2AEC7AFB9B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E9757E7-0294-E4C7-4989-79E86B89C9D1}"/>
              </a:ext>
            </a:extLst>
          </p:cNvPr>
          <p:cNvSpPr>
            <a:spLocks noGrp="1" noChangeArrowheads="1"/>
          </p:cNvSpPr>
          <p:nvPr>
            <p:ph type="body" idx="1"/>
          </p:nvPr>
        </p:nvSpPr>
        <p:spPr>
          <a:xfrm>
            <a:off x="152400" y="4114800"/>
            <a:ext cx="6553200" cy="4876800"/>
          </a:xfrm>
        </p:spPr>
        <p:txBody>
          <a:bodyPr/>
          <a:lstStyle/>
          <a:p>
            <a:pPr algn="l"/>
            <a:r>
              <a:rPr lang="en-US" altLang="en-US" sz="1000" dirty="0"/>
              <a:t>https://img.freepik.com/premium-photo/falls-bounty-thanksgiving-harvest-thanksgiving-background_753066-1555.jpg?w=996</a:t>
            </a:r>
          </a:p>
        </p:txBody>
      </p:sp>
      <p:cxnSp>
        <p:nvCxnSpPr>
          <p:cNvPr id="3" name="Straight Connector 2">
            <a:extLst>
              <a:ext uri="{FF2B5EF4-FFF2-40B4-BE49-F238E27FC236}">
                <a16:creationId xmlns:a16="http://schemas.microsoft.com/office/drawing/2014/main" id="{D2314F95-5D8B-5F76-9050-21851855308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401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4D41D-B37A-DD85-D310-F2D4A755914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F3F597B-034E-8582-3D5F-203DA86B222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718A3AAB-F5F9-C151-52B7-6B390DBCEAF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47C446B8-FAB2-0EEA-6165-B3BE9DDD9C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B74A70-61BF-7DE2-3B78-02215EC7290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D80895A-46A6-D82A-2D1A-A3D4CE16F8DA}"/>
              </a:ext>
            </a:extLst>
          </p:cNvPr>
          <p:cNvSpPr>
            <a:spLocks noGrp="1" noChangeArrowheads="1"/>
          </p:cNvSpPr>
          <p:nvPr>
            <p:ph type="body" idx="1"/>
          </p:nvPr>
        </p:nvSpPr>
        <p:spPr>
          <a:xfrm>
            <a:off x="152400" y="4114800"/>
            <a:ext cx="6553200" cy="4876800"/>
          </a:xfrm>
        </p:spPr>
        <p:txBody>
          <a:bodyPr/>
          <a:lstStyle/>
          <a:p>
            <a:pPr algn="l"/>
            <a:r>
              <a:rPr lang="en-US" altLang="en-US" dirty="0"/>
              <a:t>So, keep in mind the celebratory nature of bringing lots of food for Oneg, for Sukkot, for Neilah.  We appreciate all the help in setting up and cleaning up/tear down.  Even if you are single and don’t cook, you can bring KFC or similar!</a:t>
            </a:r>
          </a:p>
          <a:p>
            <a:pPr algn="l"/>
            <a:r>
              <a:rPr lang="en-US" altLang="en-US" dirty="0"/>
              <a:t>Not be parsimonious in our giving and sharing!</a:t>
            </a:r>
          </a:p>
          <a:p>
            <a:pPr algn="l"/>
            <a:r>
              <a:rPr lang="en-US" altLang="en-US" dirty="0"/>
              <a:t>G-d loves abundance!!</a:t>
            </a:r>
          </a:p>
          <a:p>
            <a:pPr algn="l"/>
            <a:endParaRPr lang="en-US" altLang="en-US" dirty="0"/>
          </a:p>
        </p:txBody>
      </p:sp>
      <p:cxnSp>
        <p:nvCxnSpPr>
          <p:cNvPr id="3" name="Straight Connector 2">
            <a:extLst>
              <a:ext uri="{FF2B5EF4-FFF2-40B4-BE49-F238E27FC236}">
                <a16:creationId xmlns:a16="http://schemas.microsoft.com/office/drawing/2014/main" id="{7DC2BDE5-3EEF-941D-FAC9-E73DC7A2D91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642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05802-3950-1B6C-25C4-45B11F7C7D6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000AEE0-7CAA-776C-49D0-6D720A17EE2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0E92BE1C-1984-3E86-B949-967D30A223F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A059CBEC-BC9E-FA50-C287-E7397665ACA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11F9BEE-0295-8364-88B1-7733A207019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71D3243-0160-D4F8-EC60-9C44F70461C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B1DAC6D-7D67-C793-06FA-2516418A77E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050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7A547-F759-862B-A028-C911FCEB15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B1480C5-3ABD-4177-5E78-4F3DA21EC6A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BCCD38C8-A2D7-478E-5745-DE8AB4A3650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4749C8FB-E4EF-BBA5-8386-6E5271C032A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C031932-122F-1A36-7D5F-F35576189B6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A340359-81CB-DEB6-7332-765E3B82BC8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B1F9A84-214C-45FE-2B27-58682F6A85F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02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767EE-E6EE-4154-8602-C6D6B236000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84C1AEA-14A9-BFFA-5942-585521D841A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75EFCC9F-4079-A0AA-8724-607DA8E522B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9219A5EA-93A4-E150-07C9-B2D29AA211B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DF93596-E901-1CDD-BE64-CFFA55300CD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3A1F06F-537F-AB8B-3255-5F6E9570355B}"/>
              </a:ext>
            </a:extLst>
          </p:cNvPr>
          <p:cNvSpPr>
            <a:spLocks noGrp="1" noChangeArrowheads="1"/>
          </p:cNvSpPr>
          <p:nvPr>
            <p:ph type="body" idx="1"/>
          </p:nvPr>
        </p:nvSpPr>
        <p:spPr>
          <a:xfrm>
            <a:off x="152400" y="4114800"/>
            <a:ext cx="6553200" cy="4876800"/>
          </a:xfrm>
        </p:spPr>
        <p:txBody>
          <a:bodyPr/>
          <a:lstStyle/>
          <a:p>
            <a:r>
              <a:rPr lang="en-US" altLang="en-US" dirty="0"/>
              <a:t>Context of this verse…</a:t>
            </a:r>
          </a:p>
        </p:txBody>
      </p:sp>
      <p:cxnSp>
        <p:nvCxnSpPr>
          <p:cNvPr id="3" name="Straight Connector 2">
            <a:extLst>
              <a:ext uri="{FF2B5EF4-FFF2-40B4-BE49-F238E27FC236}">
                <a16:creationId xmlns:a16="http://schemas.microsoft.com/office/drawing/2014/main" id="{A1B5DA09-4D81-76EC-084C-2523F6BDF60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746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B19DC-8096-F1BB-4E0A-926B8764AEC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14F29CB-C233-B66F-DF48-2D7F10BA10C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385E657E-2D4F-99DA-CF2A-24B87C007B2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9B1724B1-DC0A-6B6D-745C-107F6A70CD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56CDC46-7D13-486C-0B36-B58512E2CB5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6440EB7-5B51-6E9F-1F27-12143D5D9C99}"/>
              </a:ext>
            </a:extLst>
          </p:cNvPr>
          <p:cNvSpPr>
            <a:spLocks noGrp="1" noChangeArrowheads="1"/>
          </p:cNvSpPr>
          <p:nvPr>
            <p:ph type="body" idx="1"/>
          </p:nvPr>
        </p:nvSpPr>
        <p:spPr>
          <a:xfrm>
            <a:off x="152400" y="4114800"/>
            <a:ext cx="6553200" cy="4876800"/>
          </a:xfrm>
        </p:spPr>
        <p:txBody>
          <a:bodyPr/>
          <a:lstStyle/>
          <a:p>
            <a:r>
              <a:rPr lang="en-US" altLang="en-US" dirty="0" err="1"/>
              <a:t>Ie</a:t>
            </a:r>
            <a:r>
              <a:rPr lang="en-US" altLang="en-US" dirty="0"/>
              <a:t> Man, this is BIG</a:t>
            </a:r>
          </a:p>
        </p:txBody>
      </p:sp>
      <p:cxnSp>
        <p:nvCxnSpPr>
          <p:cNvPr id="3" name="Straight Connector 2">
            <a:extLst>
              <a:ext uri="{FF2B5EF4-FFF2-40B4-BE49-F238E27FC236}">
                <a16:creationId xmlns:a16="http://schemas.microsoft.com/office/drawing/2014/main" id="{48F32D5A-80BE-FE3F-A3CC-42305C95CDF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051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67B32-5AE8-DAB4-3987-EC30CC1FF98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070696B-4F46-CF78-BE53-499595FC117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8C5322A3-6E8D-993A-CFA1-05DEBD95ECB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08C6D9D7-045E-D8E2-7AD6-C690DB7DE94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07A08D6-2454-7CF2-BB43-24161ED4867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9D5BF93-6532-26D0-9ED6-876A74B6E986}"/>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7D90FF03-B354-41CD-6706-8F8533F1D5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89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34381-E361-A3E4-ABE4-C35FD23502F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C750B-0628-9B08-471A-63D0280EC72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2A11E00B-C67C-CB2B-D19E-4B08D415D3B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586560FA-4470-5590-E56A-AA04AD79E54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B29E9F4-8389-9AE8-E0FC-EE78BE4AC03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5A09DD3-EE2A-AE38-89FB-DA805CC0A24A}"/>
              </a:ext>
            </a:extLst>
          </p:cNvPr>
          <p:cNvSpPr>
            <a:spLocks noGrp="1" noChangeArrowheads="1"/>
          </p:cNvSpPr>
          <p:nvPr>
            <p:ph type="body" idx="1"/>
          </p:nvPr>
        </p:nvSpPr>
        <p:spPr>
          <a:xfrm>
            <a:off x="152400" y="4114800"/>
            <a:ext cx="6553200" cy="4876800"/>
          </a:xfrm>
        </p:spPr>
        <p:txBody>
          <a:bodyPr/>
          <a:lstStyle/>
          <a:p>
            <a:r>
              <a:rPr lang="en-US" altLang="en-US" dirty="0"/>
              <a:t>Deep breath and cry, “Abba Father!!”</a:t>
            </a:r>
          </a:p>
          <a:p>
            <a:r>
              <a:rPr lang="en-US" altLang="en-US" dirty="0"/>
              <a:t>V</a:t>
            </a:r>
            <a:r>
              <a:rPr lang="el-GR" altLang="en-US" dirty="0"/>
              <a:t>erse is opaque, </a:t>
            </a:r>
            <a:r>
              <a:rPr lang="en-US" altLang="en-US" dirty="0"/>
              <a:t>no father image for most of us, </a:t>
            </a:r>
            <a:r>
              <a:rPr lang="el-GR" altLang="en-US" dirty="0"/>
              <a:t>except for </a:t>
            </a:r>
            <a:r>
              <a:rPr lang="en-US" altLang="en-US" dirty="0"/>
              <a:t>redemptive </a:t>
            </a:r>
            <a:r>
              <a:rPr lang="el-GR" altLang="en-US" dirty="0"/>
              <a:t>revelation following.</a:t>
            </a:r>
          </a:p>
          <a:p>
            <a:r>
              <a:rPr lang="el-GR" altLang="en-US" dirty="0"/>
              <a:t> </a:t>
            </a:r>
            <a:r>
              <a:rPr lang="en-US" altLang="en-US" dirty="0"/>
              <a:t>Men’s group building strong fatherhood.</a:t>
            </a:r>
          </a:p>
          <a:p>
            <a:r>
              <a:rPr lang="en-US" altLang="en-US" dirty="0"/>
              <a:t>Many </a:t>
            </a:r>
            <a:r>
              <a:rPr lang="el-GR" altLang="en-US" dirty="0"/>
              <a:t>of us don’t understand father allusion, since no experience in healthy families.</a:t>
            </a:r>
          </a:p>
          <a:p>
            <a:r>
              <a:rPr lang="el-GR" altLang="en-US" dirty="0"/>
              <a:t>Father hunger</a:t>
            </a:r>
          </a:p>
          <a:p>
            <a:r>
              <a:rPr lang="en-US" altLang="en-US" dirty="0"/>
              <a:t>If you have a good father image, count yourself blessed.   Among 4%</a:t>
            </a:r>
            <a:endParaRPr lang="el-GR" altLang="en-US" dirty="0"/>
          </a:p>
        </p:txBody>
      </p:sp>
    </p:spTree>
    <p:extLst>
      <p:ext uri="{BB962C8B-B14F-4D97-AF65-F5344CB8AC3E}">
        <p14:creationId xmlns:p14="http://schemas.microsoft.com/office/powerpoint/2010/main" val="3184314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22E3B-09CB-818C-A3FE-EDCF652FDEB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44796E1-7C75-2E17-B5E0-4C8AD37FA16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90759414-8432-DA82-14B3-0CA2C190D32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B1AA8255-F901-F4E1-6F1C-8BFFCD61CBE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CABB0B8-FE38-417D-BFF3-B4C8FB48609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B92831F-E513-CE00-4CE4-8E7BAC4E0890}"/>
              </a:ext>
            </a:extLst>
          </p:cNvPr>
          <p:cNvSpPr>
            <a:spLocks noGrp="1" noChangeArrowheads="1"/>
          </p:cNvSpPr>
          <p:nvPr>
            <p:ph type="body" idx="1"/>
          </p:nvPr>
        </p:nvSpPr>
        <p:spPr>
          <a:xfrm>
            <a:off x="152400" y="4114800"/>
            <a:ext cx="6553200" cy="4876800"/>
          </a:xfrm>
        </p:spPr>
        <p:txBody>
          <a:bodyPr/>
          <a:lstStyle/>
          <a:p>
            <a:r>
              <a:rPr lang="en-US" altLang="en-US" sz="1050" dirty="0"/>
              <a:t>https://www.focusonthefamily.com/wp-content/uploads/2021/06/fatherhood_1837455628.jpg</a:t>
            </a:r>
          </a:p>
          <a:p>
            <a:r>
              <a:rPr lang="en-US" altLang="en-US" sz="1050" dirty="0"/>
              <a:t>https://image.tmdb.org/t/p/original/BnvTMgTZrrgAKaPKNFYyZw3wZF.jpg</a:t>
            </a:r>
          </a:p>
        </p:txBody>
      </p:sp>
    </p:spTree>
    <p:extLst>
      <p:ext uri="{BB962C8B-B14F-4D97-AF65-F5344CB8AC3E}">
        <p14:creationId xmlns:p14="http://schemas.microsoft.com/office/powerpoint/2010/main" val="238699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BF3CD-59AF-0102-E395-0E60601D5D0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8ECDBE9-A773-BB77-A77A-25C83299191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C3C06F6F-8553-17DB-CE74-DF057FC4D6D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616666A3-9F0E-7BBD-1561-E9FDBBA3F35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566E015-7970-6DEF-6324-8502703F46D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4A88602-8D28-C27F-79A4-FA25377D4397}"/>
              </a:ext>
            </a:extLst>
          </p:cNvPr>
          <p:cNvSpPr>
            <a:spLocks noGrp="1" noChangeArrowheads="1"/>
          </p:cNvSpPr>
          <p:nvPr>
            <p:ph type="body" idx="1"/>
          </p:nvPr>
        </p:nvSpPr>
        <p:spPr>
          <a:xfrm>
            <a:off x="152400" y="4114800"/>
            <a:ext cx="6553200" cy="4876800"/>
          </a:xfrm>
        </p:spPr>
        <p:txBody>
          <a:bodyPr/>
          <a:lstStyle/>
          <a:p>
            <a:pPr algn="l"/>
            <a:r>
              <a:rPr lang="en-US" altLang="en-US" dirty="0"/>
              <a:t>2. Found G-d! ?</a:t>
            </a:r>
          </a:p>
        </p:txBody>
      </p:sp>
      <p:cxnSp>
        <p:nvCxnSpPr>
          <p:cNvPr id="3" name="Straight Connector 2">
            <a:extLst>
              <a:ext uri="{FF2B5EF4-FFF2-40B4-BE49-F238E27FC236}">
                <a16:creationId xmlns:a16="http://schemas.microsoft.com/office/drawing/2014/main" id="{93603D94-6360-EF17-0FCA-A6C00247703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436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DBB6F-4256-1DA9-830E-20E243B877F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141C31C-1AA2-FE95-25C6-230D051A13C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14450610-D5F6-AF93-46E9-27F11E44475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AAB1F23B-2A3F-18F9-EAFA-37299C22FB8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2B72A1C-79F2-237C-41EB-E02378277B6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54A3213-0282-5186-577D-01F78C7FB60A}"/>
              </a:ext>
            </a:extLst>
          </p:cNvPr>
          <p:cNvSpPr>
            <a:spLocks noGrp="1" noChangeArrowheads="1"/>
          </p:cNvSpPr>
          <p:nvPr>
            <p:ph type="body" idx="1"/>
          </p:nvPr>
        </p:nvSpPr>
        <p:spPr>
          <a:xfrm>
            <a:off x="152400" y="4114800"/>
            <a:ext cx="6553200" cy="4876800"/>
          </a:xfrm>
        </p:spPr>
        <p:txBody>
          <a:bodyPr/>
          <a:lstStyle/>
          <a:p>
            <a:r>
              <a:rPr lang="el-GR" altLang="en-US" dirty="0"/>
              <a:t>Introduces grid of family.  Basis of emotional, pyschological health, spiritual understanding.   </a:t>
            </a:r>
            <a:endParaRPr lang="en-US" altLang="en-US" dirty="0"/>
          </a:p>
        </p:txBody>
      </p:sp>
    </p:spTree>
    <p:extLst>
      <p:ext uri="{BB962C8B-B14F-4D97-AF65-F5344CB8AC3E}">
        <p14:creationId xmlns:p14="http://schemas.microsoft.com/office/powerpoint/2010/main" val="174503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a:t>
            </a:r>
            <a:r>
              <a:rPr lang="el-GR" altLang="en-US" dirty="0"/>
              <a:t>miling,</a:t>
            </a:r>
            <a:r>
              <a:rPr lang="el-GR" altLang="en-US" baseline="0" dirty="0"/>
              <a:t> eye contact, affirming, body language leaning in 6x/sec exchange of affirmation </a:t>
            </a:r>
            <a:r>
              <a:rPr lang="el-GR" altLang="en-US" baseline="0" dirty="0">
                <a:sym typeface="Wingdings" panose="05000000000000000000" pitchFamily="2" charset="2"/>
              </a:rPr>
              <a:t> oxytocin + dopamine</a:t>
            </a:r>
            <a:endParaRPr lang="en-US" altLang="en-US" baseline="0" dirty="0">
              <a:sym typeface="Wingdings" panose="05000000000000000000" pitchFamily="2" charset="2"/>
            </a:endParaRPr>
          </a:p>
          <a:p>
            <a:r>
              <a:rPr lang="en-US" altLang="en-US" dirty="0">
                <a:sym typeface="Wingdings" panose="05000000000000000000" pitchFamily="2" charset="2"/>
              </a:rPr>
              <a:t>Healthy family is NOT a given.  Takes work</a:t>
            </a:r>
            <a:endParaRPr lang="el-GR" altLang="en-US" baseline="0" dirty="0">
              <a:sym typeface="Wingdings" panose="05000000000000000000" pitchFamily="2" charset="2"/>
            </a:endParaRPr>
          </a:p>
          <a:p>
            <a:endParaRPr lang="en-US" altLang="en-US" dirty="0"/>
          </a:p>
        </p:txBody>
      </p:sp>
    </p:spTree>
    <p:extLst>
      <p:ext uri="{BB962C8B-B14F-4D97-AF65-F5344CB8AC3E}">
        <p14:creationId xmlns:p14="http://schemas.microsoft.com/office/powerpoint/2010/main" val="680595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50093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http://www.thebiganswer.info/Family-Dysfunction.php</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http://www.thebiganswer.info/Family-Dysfunction.php</a:t>
            </a:r>
          </a:p>
          <a:p>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rPr>
              <a:t>Eph 3.01-4  Painful Apostleship</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rPr>
              <a:t>Feb. 3,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l-GR" altLang="en-US" dirty="0"/>
              <a:t>Given to me by my sister.  Our parents.</a:t>
            </a:r>
            <a:endParaRPr lang="en-US" altLang="en-US" dirty="0"/>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891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Remember topic: fullness of G-d in love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5ABD4-B2B9-7082-B7AE-2D83E1C3E4F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D8F3146-5C19-A8EB-88AD-C3D64B21562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A07FA54F-7EAE-775F-4A48-F90562F5B71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D154831E-6ED5-AA22-2B9F-571BEE6E4F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B13FE54-3CD0-0AF8-F704-5331803A046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D7D97F1-3815-951D-8BBC-A4DCDC689CF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819811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a:t>
            </a:r>
            <a:r>
              <a:rPr lang="el-GR" altLang="en-US" dirty="0"/>
              <a:t>reasures:  most treasuries in the world are bankrupt.</a:t>
            </a:r>
            <a:r>
              <a:rPr lang="en-US" altLang="en-US" dirty="0"/>
              <a:t>   Word picture of emotional life.</a:t>
            </a:r>
            <a:endParaRPr lang="el-GR" altLang="en-US" dirty="0"/>
          </a:p>
          <a:p>
            <a:r>
              <a:rPr lang="el-GR" altLang="en-US" dirty="0"/>
              <a:t>Next slide too small to read, but if get notes, for comparison.  Treasuries of the nations of the world.  US is </a:t>
            </a:r>
            <a:r>
              <a:rPr lang="en-US" altLang="en-US" dirty="0"/>
              <a:t>13</a:t>
            </a:r>
            <a:r>
              <a:rPr lang="el-GR" altLang="en-US" baseline="30000" dirty="0"/>
              <a:t>th</a:t>
            </a:r>
            <a:r>
              <a:rPr lang="el-GR" altLang="en-US" dirty="0"/>
              <a:t> wealth</a:t>
            </a:r>
            <a:r>
              <a:rPr lang="en-US" altLang="en-US" dirty="0" err="1"/>
              <a:t>iest</a:t>
            </a:r>
            <a:r>
              <a:rPr lang="el-GR" altLang="en-US" dirty="0"/>
              <a:t>.</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https://en.wikipedia.org/wiki/List_of_countries_by_foreign-exchange_reserves</a:t>
            </a:r>
            <a:endParaRPr lang="el-GR" altLang="en-US" sz="1050" dirty="0"/>
          </a:p>
          <a:p>
            <a:endParaRPr lang="el-GR" altLang="en-US" sz="1050" dirty="0"/>
          </a:p>
          <a:p>
            <a:pPr lvl="0"/>
            <a:r>
              <a:rPr lang="el-GR" altLang="en-US" dirty="0">
                <a:solidFill>
                  <a:srgbClr val="000000"/>
                </a:solidFill>
              </a:rPr>
              <a:t>Twenty countries wit</a:t>
            </a:r>
            <a:r>
              <a:rPr lang="en-US" altLang="en-US" dirty="0">
                <a:solidFill>
                  <a:srgbClr val="000000"/>
                </a:solidFill>
              </a:rPr>
              <a:t>h</a:t>
            </a:r>
            <a:r>
              <a:rPr lang="el-GR" altLang="en-US" dirty="0">
                <a:solidFill>
                  <a:srgbClr val="000000"/>
                </a:solidFill>
              </a:rPr>
              <a:t> the most treasure = reserves</a:t>
            </a:r>
            <a:endParaRPr lang="en-US" altLang="en-US" dirty="0">
              <a:solidFill>
                <a:srgbClr val="000000"/>
              </a:solidFill>
            </a:endParaRPr>
          </a:p>
          <a:p>
            <a:r>
              <a:rPr lang="el-GR" altLang="en-US" dirty="0"/>
              <a:t>US </a:t>
            </a:r>
            <a:r>
              <a:rPr lang="en-US" altLang="en-US" dirty="0"/>
              <a:t>240 b</a:t>
            </a:r>
            <a:r>
              <a:rPr lang="el-GR" altLang="en-US" baseline="0" dirty="0"/>
              <a:t>illion</a:t>
            </a:r>
            <a:endParaRPr lang="en-US" altLang="en-US" baseline="0" dirty="0"/>
          </a:p>
          <a:p>
            <a:r>
              <a:rPr lang="en-US" altLang="en-US" dirty="0"/>
              <a:t>Jan 17, 2024 </a:t>
            </a:r>
            <a:endParaRPr lang="el-GR" altLang="en-US" dirty="0"/>
          </a:p>
          <a:p>
            <a:endParaRPr lang="el-GR" altLang="en-US" baseline="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C7B84-1243-4C86-DADF-AFDD1404107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8A253AB-7A04-BBC8-6EB6-36B4023C06B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A2B03D43-E2BC-37DB-A0B4-725E19B2403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8DBDCDF5-57F4-A0D1-C3B8-F529B50005F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5BE9C12-A311-34E6-2B12-F12D94FAA1B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FFDFCCD-A245-281D-9201-D720905BBBB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E4DF076-7E90-FD95-ADAC-FAB1C454658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660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https://en.wikipedia.org/wiki/List_of_countries_by_foreign-exchange_reserves</a:t>
            </a:r>
            <a:endParaRPr lang="el-GR" altLang="en-US" sz="1050" dirty="0"/>
          </a:p>
          <a:p>
            <a:endParaRPr lang="el-GR" altLang="en-US" dirty="0"/>
          </a:p>
          <a:p>
            <a:r>
              <a:rPr lang="el-GR" altLang="en-US" dirty="0"/>
              <a:t>China has $3</a:t>
            </a:r>
            <a:r>
              <a:rPr lang="en-US" altLang="en-US" dirty="0"/>
              <a:t>.5</a:t>
            </a:r>
            <a:r>
              <a:rPr lang="el-GR" altLang="en-US" dirty="0"/>
              <a:t> </a:t>
            </a:r>
            <a:r>
              <a:rPr lang="en-US" altLang="en-US" dirty="0"/>
              <a:t>tr</a:t>
            </a:r>
            <a:r>
              <a:rPr lang="el-GR" altLang="en-US" dirty="0"/>
              <a:t>illion treasure = reserves</a:t>
            </a:r>
            <a:r>
              <a:rPr lang="en-US" altLang="en-US" dirty="0"/>
              <a:t>  #1</a:t>
            </a:r>
          </a:p>
          <a:p>
            <a:r>
              <a:rPr lang="en-US" altLang="en-US" dirty="0"/>
              <a:t>Jan 17, 2024 </a:t>
            </a:r>
            <a:endParaRPr lang="el-GR"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a:hlinkClick r:id="rId3"/>
              </a:rPr>
              <a:t>https://en.wikipedia.org/wiki/List_of_countries_by_foreign-exchange_reserves</a:t>
            </a:r>
            <a:endParaRPr lang="en-US" altLang="en-US" sz="1100" dirty="0"/>
          </a:p>
          <a:p>
            <a:r>
              <a:rPr lang="en-US" altLang="en-US" dirty="0"/>
              <a:t>United States #13</a:t>
            </a:r>
          </a:p>
          <a:p>
            <a:r>
              <a:rPr lang="en-US" altLang="en-US" dirty="0"/>
              <a:t>Israel #19</a:t>
            </a:r>
            <a:endParaRPr lang="el-GR"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E7876-0378-1CC6-9DE3-4C51A2774BE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113F642-26B8-E65E-1211-361157AF1A9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E5D78298-4455-1AFF-BC0A-B23495E8D26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8453A924-E342-B108-40BF-AE783CFC696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43C6A10-27FF-1FD5-7D6E-1A48E10FF64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3C22D73-72A8-A805-463C-2B716B52A833}"/>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95338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https://en.wikipedia.org/wiki/List_of_countries_by_external_debt</a:t>
            </a:r>
            <a:endParaRPr lang="el-GR" altLang="en-US" sz="1050" dirty="0"/>
          </a:p>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382C2-FA26-2520-7A8D-F4A456792C6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04DB5E7-D511-83A3-38E1-FF506CF5C6A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4288BBE6-572A-6ACF-0D32-61A69CF6D38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E7C31018-21F5-9F7B-3B34-461ECDB1E15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9AE25E2-6877-C4DE-7836-0DFDB54AF1A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8D7E923-055B-10D3-F6F4-834F6628EA30}"/>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https://en.wikipedia.org/wiki/List_of_countries_by_external_debt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Israel #49 on debt chart.  Much better debt to asset ratio.  Evan Liberman </a:t>
            </a:r>
            <a:r>
              <a:rPr lang="en-US" altLang="en-US" sz="2000" dirty="0" err="1"/>
              <a:t>WiseMoney</a:t>
            </a:r>
            <a:r>
              <a:rPr lang="en-US" altLang="en-US" sz="2000" dirty="0"/>
              <a:t> Israel.</a:t>
            </a:r>
            <a:endParaRPr lang="el-GR" altLang="en-US" sz="2000" dirty="0"/>
          </a:p>
          <a:p>
            <a:endParaRPr lang="en-US" altLang="en-US" dirty="0"/>
          </a:p>
        </p:txBody>
      </p:sp>
    </p:spTree>
    <p:extLst>
      <p:ext uri="{BB962C8B-B14F-4D97-AF65-F5344CB8AC3E}">
        <p14:creationId xmlns:p14="http://schemas.microsoft.com/office/powerpoint/2010/main" val="1304090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3561-6FBF-2CE5-1A2D-406F351CBFC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ECAEC87-5C90-74E2-A307-C7E5B149388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1AFB7BD3-4C30-5FCC-8783-3A59AA96827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A1DAF786-2CFD-25D9-0751-7AE51A1B27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1C892F1-9B71-1D0B-2B43-FBA35455814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A822556-F675-9125-FD05-2A1E2FC28816}"/>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100" dirty="0"/>
              <a:t>https://en.wikipedia.org/wiki/List_of_countries_by_external_debt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Therefore, we didn’t accept CARES money during COVID China virus lockdown</a:t>
            </a:r>
            <a:endParaRPr lang="el-GR" altLang="en-US" sz="2000" dirty="0"/>
          </a:p>
          <a:p>
            <a:endParaRPr lang="en-US" altLang="en-US" dirty="0"/>
          </a:p>
        </p:txBody>
      </p:sp>
    </p:spTree>
    <p:extLst>
      <p:ext uri="{BB962C8B-B14F-4D97-AF65-F5344CB8AC3E}">
        <p14:creationId xmlns:p14="http://schemas.microsoft.com/office/powerpoint/2010/main" val="881040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35E28-FCC6-2F92-5559-69DC8B82D1C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A581993-BF1D-7EAF-F599-5EE4C884935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1E14E471-2941-476C-43BE-D5F1FCD9512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92A23A9F-620F-ADFB-C87F-7079D3D08E5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02CAD7B-3F31-0D81-1F92-9D327D41754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5254B12-FB29-A26C-B50A-1F2F61E4C08F}"/>
              </a:ext>
            </a:extLst>
          </p:cNvPr>
          <p:cNvSpPr>
            <a:spLocks noGrp="1" noChangeArrowheads="1"/>
          </p:cNvSpPr>
          <p:nvPr>
            <p:ph type="body" idx="1"/>
          </p:nvPr>
        </p:nvSpPr>
        <p:spPr>
          <a:xfrm>
            <a:off x="152400" y="4114800"/>
            <a:ext cx="6553200" cy="4876800"/>
          </a:xfrm>
        </p:spPr>
        <p:txBody>
          <a:bodyPr/>
          <a:lstStyle/>
          <a:p>
            <a:r>
              <a:rPr lang="en-US" altLang="en-US" dirty="0"/>
              <a:t>As of Oct 3, 2025</a:t>
            </a:r>
          </a:p>
          <a:p>
            <a:r>
              <a:rPr lang="en-US" altLang="en-US" dirty="0"/>
              <a:t>https://www.usdebtclock.org/</a:t>
            </a:r>
          </a:p>
        </p:txBody>
      </p:sp>
    </p:spTree>
    <p:extLst>
      <p:ext uri="{BB962C8B-B14F-4D97-AF65-F5344CB8AC3E}">
        <p14:creationId xmlns:p14="http://schemas.microsoft.com/office/powerpoint/2010/main" val="6501771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FC480-5F53-5532-95F9-E79DFCED8A6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C9B76A1-1DB1-EAE6-5B67-3159C53BD53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8E82B16E-2418-106D-853D-2953601B6FF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04F46E1F-AB7F-F383-194E-EF72803A265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699D471-D290-287F-22EC-0DF4703F2CA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4CD1703-9B44-4BFA-83B7-5417DE7AA861}"/>
              </a:ext>
            </a:extLst>
          </p:cNvPr>
          <p:cNvSpPr>
            <a:spLocks noGrp="1" noChangeArrowheads="1"/>
          </p:cNvSpPr>
          <p:nvPr>
            <p:ph type="body" idx="1"/>
          </p:nvPr>
        </p:nvSpPr>
        <p:spPr>
          <a:xfrm>
            <a:off x="152400" y="4114800"/>
            <a:ext cx="6553200" cy="4876800"/>
          </a:xfrm>
        </p:spPr>
        <p:txBody>
          <a:bodyPr/>
          <a:lstStyle/>
          <a:p>
            <a:r>
              <a:rPr lang="en-US" altLang="en-US" sz="1400" dirty="0">
                <a:hlinkClick r:id="rId3"/>
              </a:rPr>
              <a:t>https://www.usdebtclock.org/#</a:t>
            </a:r>
            <a:endParaRPr lang="en-US" altLang="en-US" sz="1400" dirty="0"/>
          </a:p>
          <a:p>
            <a:endParaRPr lang="en-US" altLang="en-US" sz="1400" dirty="0"/>
          </a:p>
          <a:p>
            <a:r>
              <a:rPr lang="en-US" altLang="en-US" dirty="0"/>
              <a:t>Plus student loan plus mortgage</a:t>
            </a:r>
          </a:p>
          <a:p>
            <a:r>
              <a:rPr lang="en-US" altLang="en-US" dirty="0"/>
              <a:t>We are used to DEBT.</a:t>
            </a:r>
          </a:p>
          <a:p>
            <a:r>
              <a:rPr lang="en-US" altLang="en-US" dirty="0"/>
              <a:t>Jan 17, 2024 </a:t>
            </a:r>
          </a:p>
          <a:p>
            <a:r>
              <a:rPr lang="en-US" altLang="en-US" dirty="0"/>
              <a:t>This building is debt free, NO MORTGAGE.</a:t>
            </a:r>
            <a:endParaRPr lang="el-GR" altLang="en-US" dirty="0"/>
          </a:p>
          <a:p>
            <a:endParaRPr lang="en-US" altLang="en-US" dirty="0"/>
          </a:p>
        </p:txBody>
      </p:sp>
    </p:spTree>
    <p:extLst>
      <p:ext uri="{BB962C8B-B14F-4D97-AF65-F5344CB8AC3E}">
        <p14:creationId xmlns:p14="http://schemas.microsoft.com/office/powerpoint/2010/main" val="18069280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2AB16-F7C1-33A2-B843-CE437C95080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76AF7AD-8B55-3F34-5708-9C658F00AE6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E9970DA8-655C-CC56-5549-4C0D316AF13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66EBB920-E738-BD29-71BC-2008FA84A2D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75EF753-6C75-73B3-DF7F-57296A0E1C1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CBC83BB-2ACB-A342-9B72-B8D87930D4BD}"/>
              </a:ext>
            </a:extLst>
          </p:cNvPr>
          <p:cNvSpPr>
            <a:spLocks noGrp="1" noChangeArrowheads="1"/>
          </p:cNvSpPr>
          <p:nvPr>
            <p:ph type="body" idx="1"/>
          </p:nvPr>
        </p:nvSpPr>
        <p:spPr>
          <a:xfrm>
            <a:off x="152400" y="4114800"/>
            <a:ext cx="6553200" cy="4876800"/>
          </a:xfrm>
        </p:spPr>
        <p:txBody>
          <a:bodyPr/>
          <a:lstStyle/>
          <a:p>
            <a:r>
              <a:rPr lang="en-US" altLang="en-US" dirty="0"/>
              <a:t>G-d HAS abundance, without debt.</a:t>
            </a:r>
          </a:p>
        </p:txBody>
      </p:sp>
    </p:spTree>
    <p:extLst>
      <p:ext uri="{BB962C8B-B14F-4D97-AF65-F5344CB8AC3E}">
        <p14:creationId xmlns:p14="http://schemas.microsoft.com/office/powerpoint/2010/main" val="2963056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4D2E6-E972-EB04-2E45-E6D7D444B4F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5F12499-ECAE-AD0E-A0CC-8426245B3F8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85501B7D-CB8F-2733-EDD6-C4F2D23B43D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1FE38209-98E8-A4BD-1EE1-3BA40942F3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24FB23A-4F7C-6C35-79EC-D6C17BA4F44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95B07F9-7665-8980-A16F-760FF8E6A80C}"/>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9488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11F39-5840-6687-EAE5-09A6739589D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3001EF3-D558-3ED0-7536-9EAB6B81780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Total Forgiveness, for Shabbat Shuva</a:t>
            </a:r>
          </a:p>
        </p:txBody>
      </p:sp>
      <p:sp>
        <p:nvSpPr>
          <p:cNvPr id="5" name="Rectangle 3">
            <a:extLst>
              <a:ext uri="{FF2B5EF4-FFF2-40B4-BE49-F238E27FC236}">
                <a16:creationId xmlns:a16="http://schemas.microsoft.com/office/drawing/2014/main" id="{69BD1A52-5209-A42D-0346-3E365039D7D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Sept 27,2025</a:t>
            </a:r>
          </a:p>
        </p:txBody>
      </p:sp>
      <p:sp>
        <p:nvSpPr>
          <p:cNvPr id="6" name="Rectangle 7">
            <a:extLst>
              <a:ext uri="{FF2B5EF4-FFF2-40B4-BE49-F238E27FC236}">
                <a16:creationId xmlns:a16="http://schemas.microsoft.com/office/drawing/2014/main" id="{645FCF50-510D-BCC9-353D-E8CB3D38BD9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918C826-0820-37F2-6041-27440865CA2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362A423-31FF-503B-E390-749687DBA15B}"/>
              </a:ext>
            </a:extLst>
          </p:cNvPr>
          <p:cNvSpPr>
            <a:spLocks noGrp="1" noChangeArrowheads="1"/>
          </p:cNvSpPr>
          <p:nvPr>
            <p:ph type="body" idx="1"/>
          </p:nvPr>
        </p:nvSpPr>
        <p:spPr>
          <a:xfrm>
            <a:off x="152400" y="4114800"/>
            <a:ext cx="6553200" cy="4876800"/>
          </a:xfrm>
        </p:spPr>
        <p:txBody>
          <a:bodyPr/>
          <a:lstStyle/>
          <a:p>
            <a:pPr algn="l"/>
            <a:r>
              <a:rPr lang="en-US" sz="2000" b="0" i="0" u="sng" kern="1200" dirty="0">
                <a:solidFill>
                  <a:schemeClr val="tx1"/>
                </a:solidFill>
                <a:effectLst/>
                <a:latin typeface="Arial Rounded MT Bold" pitchFamily="34" charset="0"/>
                <a:ea typeface="+mn-ea"/>
                <a:cs typeface="Arial" charset="0"/>
                <a:hlinkClick r:id="rId3"/>
              </a:rPr>
              <a:t>http://www.ulpanor.com/</a:t>
            </a:r>
            <a:r>
              <a:rPr lang="en-US" sz="2000" b="0" i="0" kern="1200" dirty="0">
                <a:solidFill>
                  <a:schemeClr val="tx1"/>
                </a:solidFill>
                <a:effectLst/>
                <a:latin typeface="Arial Rounded MT Bold" pitchFamily="34" charset="0"/>
                <a:ea typeface="+mn-ea"/>
                <a:cs typeface="Arial" charset="0"/>
              </a:rPr>
              <a:t> </a:t>
            </a:r>
            <a:endParaRPr lang="en-US" altLang="en-US" dirty="0"/>
          </a:p>
        </p:txBody>
      </p:sp>
      <p:cxnSp>
        <p:nvCxnSpPr>
          <p:cNvPr id="3" name="Straight Connector 2">
            <a:extLst>
              <a:ext uri="{FF2B5EF4-FFF2-40B4-BE49-F238E27FC236}">
                <a16:creationId xmlns:a16="http://schemas.microsoft.com/office/drawing/2014/main" id="{2BD17EB2-A095-95D9-26AE-666D5289F2D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7675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3523B-D11F-5136-AF9B-1D625040ADB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5BFEE3C-ECFB-536E-29AA-430583CA923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273DFBFC-4C03-0633-0652-9C6688F758C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E36900F4-B394-3C3D-FE02-57C79150A2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17246C2-9564-03B6-5E75-E866B8B68B3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C31D6C0-5355-082F-EBFB-DCB074BC1559}"/>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509901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a:t>https://en.wikipedia.org/wiki/Uranium-235</a:t>
            </a:r>
            <a:endParaRPr lang="el-GR" altLang="en-US" sz="1100" dirty="0"/>
          </a:p>
          <a:p>
            <a:r>
              <a:rPr lang="el-GR" altLang="en-US" sz="2000" dirty="0"/>
              <a:t>Heavy gloves</a:t>
            </a:r>
          </a:p>
          <a:p>
            <a:r>
              <a:rPr lang="el-GR" altLang="en-US" dirty="0"/>
              <a:t>Treasurse of H</a:t>
            </a:r>
            <a:r>
              <a:rPr lang="en-US" altLang="en-US" dirty="0" err="1"/>
              <a:t>i</a:t>
            </a:r>
            <a:r>
              <a:rPr lang="el-GR" altLang="en-US" dirty="0"/>
              <a:t>s glory &gt;&gt; valuable, </a:t>
            </a:r>
            <a:r>
              <a:rPr lang="en-US" altLang="en-US" dirty="0"/>
              <a:t>more valuable and </a:t>
            </a:r>
            <a:r>
              <a:rPr lang="el-GR" altLang="en-US" dirty="0"/>
              <a:t>energizing than U-235</a:t>
            </a:r>
            <a:endParaRPr lang="en-US" altLang="en-US" dirty="0"/>
          </a:p>
          <a:p>
            <a:r>
              <a:rPr lang="en-US" altLang="en-US" dirty="0"/>
              <a:t>This is what we’ve been worried the Iranians would manufacture. </a:t>
            </a:r>
          </a:p>
          <a:p>
            <a:r>
              <a:rPr lang="en-US" altLang="en-US" dirty="0"/>
              <a:t>There is ENERGY of love from Messiah to forgive, live pure, love enemies, tell truth, control your tongue.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D229D-B1B6-59B2-3A96-941EC50A0FE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DEC3A80-1379-2D62-FD19-937FF3014C8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50FD0258-BBFD-04F6-BBE7-B333102E8E5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3AD324C5-060B-5E11-2C57-8620C15CD0F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981EDE2-7CB5-DDE3-73E9-14F0692CAE8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CB40D85-4CDF-5894-6170-DCDD403A908A}"/>
              </a:ext>
            </a:extLst>
          </p:cNvPr>
          <p:cNvSpPr>
            <a:spLocks noGrp="1" noChangeArrowheads="1"/>
          </p:cNvSpPr>
          <p:nvPr>
            <p:ph type="body" idx="1"/>
          </p:nvPr>
        </p:nvSpPr>
        <p:spPr>
          <a:xfrm>
            <a:off x="152400" y="4114800"/>
            <a:ext cx="6553200" cy="4876800"/>
          </a:xfrm>
        </p:spPr>
        <p:txBody>
          <a:bodyPr/>
          <a:lstStyle/>
          <a:p>
            <a:r>
              <a:rPr lang="en-US" altLang="en-US" dirty="0"/>
              <a:t>‘You’ is plural!!   Give you, NOT individually, but in community.  </a:t>
            </a:r>
          </a:p>
        </p:txBody>
      </p:sp>
    </p:spTree>
    <p:extLst>
      <p:ext uri="{BB962C8B-B14F-4D97-AF65-F5344CB8AC3E}">
        <p14:creationId xmlns:p14="http://schemas.microsoft.com/office/powerpoint/2010/main" val="16061227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7126D-C233-8CD4-D92E-8ECA45AD44F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0EB6291-CAF0-371C-BE72-C858D0D2039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22FEA779-E83D-45F6-EA6B-62CB89C4E4E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5F00EA39-5456-14B6-3007-FB59718FE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0282FEA-0E52-A3F3-37FA-D8C1ABE32A5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C45178F-51EE-501C-9307-192A8EA97947}"/>
              </a:ext>
            </a:extLst>
          </p:cNvPr>
          <p:cNvSpPr>
            <a:spLocks noGrp="1" noChangeArrowheads="1"/>
          </p:cNvSpPr>
          <p:nvPr>
            <p:ph type="body" idx="1"/>
          </p:nvPr>
        </p:nvSpPr>
        <p:spPr>
          <a:xfrm>
            <a:off x="152400" y="4114800"/>
            <a:ext cx="6553200" cy="4876800"/>
          </a:xfrm>
        </p:spPr>
        <p:txBody>
          <a:bodyPr/>
          <a:lstStyle/>
          <a:p>
            <a:r>
              <a:rPr lang="en-US" altLang="en-US" dirty="0"/>
              <a:t>Community joy and dance. Together.  Different from charismatic two step, even elegant choreography much or most individual, even if group in unison.   Ours in circles, lines.  Handholds.  </a:t>
            </a:r>
          </a:p>
        </p:txBody>
      </p:sp>
    </p:spTree>
    <p:extLst>
      <p:ext uri="{BB962C8B-B14F-4D97-AF65-F5344CB8AC3E}">
        <p14:creationId xmlns:p14="http://schemas.microsoft.com/office/powerpoint/2010/main" val="116639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C224B-4D8D-6D23-07D9-A909CFC9AB1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38E1CC4-B034-6EED-DD19-77D9ABE163B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3A2A4C7F-BAB0-5128-1384-6856017756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A59A2787-E0DE-04DC-6E41-89FE5350640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AE02397-7FEE-5BF8-9702-1CE02696672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3DE4345-E19E-2247-20EB-D66CAFD9214F}"/>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125042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Summarize so far:</a:t>
            </a:r>
          </a:p>
          <a:p>
            <a:r>
              <a:rPr lang="el-GR" altLang="en-US" dirty="0"/>
              <a:t>1. </a:t>
            </a:r>
            <a:r>
              <a:rPr lang="en-US" altLang="en-US" dirty="0"/>
              <a:t>T</a:t>
            </a:r>
            <a:r>
              <a:rPr lang="el-GR" altLang="en-US" dirty="0"/>
              <a:t>reasures: most treasuries in the world are bankrupt. US $</a:t>
            </a:r>
            <a:r>
              <a:rPr lang="en-US" altLang="en-US" dirty="0"/>
              <a:t>37</a:t>
            </a:r>
            <a:r>
              <a:rPr lang="el-GR" altLang="en-US" dirty="0"/>
              <a:t> trillion debt, $</a:t>
            </a:r>
            <a:r>
              <a:rPr lang="en-US" altLang="en-US" dirty="0"/>
              <a:t>240</a:t>
            </a:r>
            <a:r>
              <a:rPr lang="el-GR" altLang="en-US" dirty="0"/>
              <a:t> billion reserves  </a:t>
            </a:r>
          </a:p>
          <a:p>
            <a:r>
              <a:rPr lang="el-GR" altLang="en-US" dirty="0"/>
              <a:t>$</a:t>
            </a:r>
            <a:r>
              <a:rPr lang="en-US" altLang="en-US" dirty="0"/>
              <a:t>37</a:t>
            </a:r>
            <a:r>
              <a:rPr lang="el-GR" altLang="en-US" dirty="0"/>
              <a:t> thousand  debt, $</a:t>
            </a:r>
            <a:r>
              <a:rPr lang="en-US" altLang="en-US" dirty="0"/>
              <a:t>240</a:t>
            </a:r>
            <a:r>
              <a:rPr lang="el-GR" altLang="en-US" dirty="0"/>
              <a:t> reserves</a:t>
            </a:r>
            <a:endParaRPr lang="en-US" altLang="en-US" dirty="0"/>
          </a:p>
          <a:p>
            <a:r>
              <a:rPr lang="el-GR" altLang="en-US" dirty="0"/>
              <a:t>2. </a:t>
            </a:r>
            <a:r>
              <a:rPr lang="en-US" altLang="en-US" dirty="0"/>
              <a:t>O</a:t>
            </a:r>
            <a:r>
              <a:rPr lang="el-GR" altLang="en-US" dirty="0"/>
              <a:t>f His glory: made of??, </a:t>
            </a:r>
            <a:r>
              <a:rPr lang="el-GR" altLang="en-US" dirty="0">
                <a:solidFill>
                  <a:srgbClr val="C00000"/>
                </a:solidFill>
              </a:rPr>
              <a:t>no lien</a:t>
            </a:r>
            <a:r>
              <a:rPr lang="el-GR" altLang="en-US" dirty="0"/>
              <a:t>: pearls, Au, Ag, </a:t>
            </a:r>
            <a:r>
              <a:rPr lang="en-US" baseline="30000" dirty="0"/>
              <a:t>235</a:t>
            </a:r>
            <a:r>
              <a:rPr lang="en-US" dirty="0"/>
              <a:t>U</a:t>
            </a:r>
            <a:r>
              <a:rPr lang="el-GR" dirty="0"/>
              <a:t> fissile, and it’s empowering!!</a:t>
            </a:r>
            <a:endParaRPr lang="en-US" altLang="en-US" u="sng"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3. Empower you: give, grant, bestow</a:t>
            </a:r>
            <a:endParaRPr lang="en-US" altLang="en-US" dirty="0"/>
          </a:p>
          <a:p>
            <a:r>
              <a:rPr lang="en-US" altLang="en-US" dirty="0"/>
              <a:t>4. You in the plural, in community</a:t>
            </a:r>
            <a:endParaRPr lang="el-GR" altLang="en-US" dirty="0"/>
          </a:p>
          <a:p>
            <a:r>
              <a:rPr lang="en-US" altLang="en-US" dirty="0"/>
              <a:t>5</a:t>
            </a:r>
            <a:r>
              <a:rPr lang="el-GR" altLang="en-US" dirty="0"/>
              <a:t>. </a:t>
            </a:r>
            <a:r>
              <a:rPr lang="en-US" altLang="en-US" dirty="0"/>
              <a:t>I</a:t>
            </a:r>
            <a:r>
              <a:rPr lang="el-GR" altLang="en-US" dirty="0"/>
              <a:t>nner strength: </a:t>
            </a:r>
            <a:r>
              <a:rPr lang="en-US" dirty="0" err="1"/>
              <a:t>dunamis</a:t>
            </a:r>
            <a:r>
              <a:rPr lang="en-US" dirty="0"/>
              <a:t>: (miraculous) power, might, strength</a:t>
            </a:r>
            <a:r>
              <a:rPr lang="el-GR" dirty="0"/>
              <a:t>, </a:t>
            </a:r>
            <a:r>
              <a:rPr lang="en-US" dirty="0"/>
              <a:t>physical power, force, might, ability, efficacy, energy, meaning</a:t>
            </a:r>
            <a:r>
              <a:rPr lang="el-GR" dirty="0"/>
              <a:t> </a:t>
            </a:r>
          </a:p>
          <a:p>
            <a:r>
              <a:rPr lang="el-GR" altLang="en-US" dirty="0"/>
              <a:t>Why strength: wealth like that easy to waste.</a:t>
            </a:r>
          </a:p>
          <a:p>
            <a:r>
              <a:rPr lang="en-US" altLang="en-US" dirty="0"/>
              <a:t>6</a:t>
            </a:r>
            <a:r>
              <a:rPr lang="el-GR" altLang="en-US" dirty="0"/>
              <a:t>. By the Spirit of Him: not impersonal </a:t>
            </a:r>
          </a:p>
          <a:p>
            <a:r>
              <a:rPr lang="el-GR" altLang="en-US" sz="1000" dirty="0"/>
              <a:t> </a:t>
            </a:r>
            <a:r>
              <a:rPr lang="el-GR" altLang="en-US" sz="1050" dirty="0"/>
              <a:t>Yn 16.15</a:t>
            </a:r>
            <a:r>
              <a:rPr lang="el-GR" altLang="en-US" sz="700" dirty="0"/>
              <a:t> </a:t>
            </a:r>
            <a:r>
              <a:rPr lang="el-GR" b="1" baseline="30000" dirty="0"/>
              <a:t> </a:t>
            </a:r>
            <a:r>
              <a:rPr lang="en-US" dirty="0"/>
              <a:t>Everything that the Father has is Mine. For this reason I said the </a:t>
            </a:r>
            <a:r>
              <a:rPr lang="en-US" i="1" dirty="0" err="1"/>
              <a:t>Ruach</a:t>
            </a:r>
            <a:r>
              <a:rPr lang="en-US" dirty="0"/>
              <a:t> will take from what is Mine and declare it to you.”</a:t>
            </a:r>
            <a:endParaRPr lang="el-GR" dirty="0"/>
          </a:p>
          <a:p>
            <a:r>
              <a:rPr lang="el-GR" dirty="0"/>
              <a:t> </a:t>
            </a:r>
            <a:r>
              <a:rPr lang="el-GR" u="sng" dirty="0"/>
              <a:t>Accumulation of descriptions</a:t>
            </a:r>
            <a:r>
              <a:rPr lang="el-GR" dirty="0"/>
              <a:t>: treasure, glory, empower, </a:t>
            </a:r>
            <a:r>
              <a:rPr lang="en-US" dirty="0"/>
              <a:t>you, </a:t>
            </a:r>
            <a:r>
              <a:rPr lang="el-GR" dirty="0"/>
              <a:t>inner strength, Spirit</a:t>
            </a:r>
          </a:p>
          <a:p>
            <a:r>
              <a:rPr lang="el-GR" altLang="en-US" dirty="0"/>
              <a:t>This is the righteousness &gt;&gt; our own ability.</a:t>
            </a:r>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A</a:t>
            </a:r>
            <a:r>
              <a:rPr lang="el-GR" altLang="en-US" dirty="0"/>
              <a:t>gain, not impersonal strength, but </a:t>
            </a:r>
            <a:r>
              <a:rPr lang="el-GR" altLang="en-US" u="sng" dirty="0"/>
              <a:t>Messiah</a:t>
            </a:r>
            <a:r>
              <a:rPr lang="el-GR" altLang="en-US" dirty="0"/>
              <a:t>, whom we love, whom we know, who bore our sins, </a:t>
            </a:r>
            <a:r>
              <a:rPr lang="en-US" altLang="en-US" dirty="0"/>
              <a:t>rose from the dead, </a:t>
            </a:r>
            <a:r>
              <a:rPr lang="el-GR" altLang="en-US" dirty="0"/>
              <a:t>has no malice, ‘Meek and lowly in heart’  He dwell with/in us, so as to direct His love, humilty, patience to those we deal with.</a:t>
            </a:r>
          </a:p>
          <a:p>
            <a:r>
              <a:rPr lang="el-GR" altLang="en-US" dirty="0"/>
              <a:t>Yeshua said, ‘You of little faith.’</a:t>
            </a:r>
          </a:p>
          <a:p>
            <a:r>
              <a:rPr lang="el-GR" altLang="en-US" u="sng" dirty="0"/>
              <a:t>In our hearts</a:t>
            </a:r>
            <a:r>
              <a:rPr lang="el-GR" altLang="en-US" dirty="0"/>
              <a:t> Conscious partnership</a:t>
            </a:r>
          </a:p>
          <a:p>
            <a:r>
              <a:rPr lang="el-GR" altLang="en-US" u="sng" dirty="0"/>
              <a:t>Thru trusting</a:t>
            </a:r>
            <a:r>
              <a:rPr lang="el-GR" altLang="en-US" dirty="0"/>
              <a:t>:  decision of our mind, will, emotions, continuous</a:t>
            </a:r>
          </a:p>
          <a:p>
            <a:r>
              <a:rPr lang="el-GR" altLang="en-US" u="sng" dirty="0"/>
              <a:t>Continuous</a:t>
            </a:r>
            <a:r>
              <a:rPr lang="el-GR" altLang="en-US" dirty="0"/>
              <a:t> treasured empowering of inner strength by the Ruakh/Spirit</a:t>
            </a:r>
          </a:p>
          <a:p>
            <a:r>
              <a:rPr lang="el-GR" altLang="en-US" dirty="0"/>
              <a:t>Next illustration some may think irreverent, but hang on...</a:t>
            </a:r>
          </a:p>
          <a:p>
            <a:endParaRPr lang="el-GR" altLang="en-US" dirty="0"/>
          </a:p>
          <a:p>
            <a:endParaRPr lang="el-GR" altLang="en-US" dirty="0"/>
          </a:p>
          <a:p>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Chirrut Inwe. </a:t>
            </a:r>
            <a:r>
              <a:rPr lang="en-US" altLang="en-US" dirty="0"/>
              <a:t>B</a:t>
            </a:r>
            <a:r>
              <a:rPr lang="el-GR" altLang="en-US" dirty="0"/>
              <a:t>lind warrior: ‘I am with</a:t>
            </a:r>
            <a:r>
              <a:rPr lang="el-GR" altLang="en-US" baseline="0" dirty="0"/>
              <a:t> the force, and the force is with me.’  Great skill in battle.</a:t>
            </a:r>
          </a:p>
          <a:p>
            <a:r>
              <a:rPr lang="el-GR" altLang="en-US" baseline="0" dirty="0"/>
              <a:t>We can say:</a:t>
            </a:r>
          </a:p>
          <a:p>
            <a:r>
              <a:rPr lang="el-GR" altLang="en-US" baseline="0" dirty="0"/>
              <a:t>‘I am with Yeshua, and Yeshua is with/in me.’</a:t>
            </a:r>
            <a:endParaRPr lang="en-US" altLang="en-US" baseline="0" dirty="0"/>
          </a:p>
          <a:p>
            <a:r>
              <a:rPr lang="en-US" altLang="en-US" dirty="0"/>
              <a:t>All say, </a:t>
            </a:r>
            <a:r>
              <a:rPr lang="el-GR" altLang="en-US" baseline="0" dirty="0"/>
              <a:t>‘I am with Yeshua, and Yeshua is with/in me.’</a:t>
            </a:r>
            <a:endParaRPr lang="en-US" altLang="en-US" baseline="0" dirty="0"/>
          </a:p>
          <a:p>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Not just some mystical presence, but LOVE</a:t>
            </a:r>
          </a:p>
          <a:p>
            <a:r>
              <a:rPr lang="en-US" altLang="en-US" dirty="0"/>
              <a:t>E</a:t>
            </a:r>
            <a:r>
              <a:rPr lang="el-GR" altLang="en-US" dirty="0"/>
              <a:t>xamine words:</a:t>
            </a:r>
          </a:p>
          <a:p>
            <a:r>
              <a:rPr lang="en-US" altLang="en-US" u="sng" dirty="0"/>
              <a:t>R</a:t>
            </a:r>
            <a:r>
              <a:rPr lang="el-GR" altLang="en-US" u="sng" dirty="0"/>
              <a:t>ooted</a:t>
            </a:r>
            <a:r>
              <a:rPr lang="el-GR" altLang="en-US" dirty="0"/>
              <a:t>: </a:t>
            </a:r>
            <a:r>
              <a:rPr lang="en-US" sz="2000" b="0" i="0" kern="1200" dirty="0">
                <a:solidFill>
                  <a:schemeClr val="tx1"/>
                </a:solidFill>
                <a:effectLst/>
                <a:latin typeface="Arial Rounded MT Bold" pitchFamily="34" charset="0"/>
                <a:ea typeface="+mn-ea"/>
                <a:cs typeface="Arial" charset="0"/>
              </a:rPr>
              <a:t>cause to take root; plant, fix firmly, establish</a:t>
            </a: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CE262-9AB8-5D09-AEE3-B496076FA78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38AC945-3ADD-F978-0C14-245623433B8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Total Forgiveness, for Shabbat Shuva</a:t>
            </a:r>
          </a:p>
        </p:txBody>
      </p:sp>
      <p:sp>
        <p:nvSpPr>
          <p:cNvPr id="5" name="Rectangle 3">
            <a:extLst>
              <a:ext uri="{FF2B5EF4-FFF2-40B4-BE49-F238E27FC236}">
                <a16:creationId xmlns:a16="http://schemas.microsoft.com/office/drawing/2014/main" id="{A785BEDF-02E9-180A-7D87-B7A7A7390C8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Sept 27,2025</a:t>
            </a:r>
          </a:p>
        </p:txBody>
      </p:sp>
      <p:sp>
        <p:nvSpPr>
          <p:cNvPr id="6" name="Rectangle 7">
            <a:extLst>
              <a:ext uri="{FF2B5EF4-FFF2-40B4-BE49-F238E27FC236}">
                <a16:creationId xmlns:a16="http://schemas.microsoft.com/office/drawing/2014/main" id="{3900E63D-2A0A-5771-D66E-917D9012B9F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5602D1-416B-2CCB-1F09-FFC81558ACC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80712DA-D428-C389-CC8C-C3510B87029C}"/>
              </a:ext>
            </a:extLst>
          </p:cNvPr>
          <p:cNvSpPr>
            <a:spLocks noGrp="1" noChangeArrowheads="1"/>
          </p:cNvSpPr>
          <p:nvPr>
            <p:ph type="body" idx="1"/>
          </p:nvPr>
        </p:nvSpPr>
        <p:spPr>
          <a:xfrm>
            <a:off x="152400" y="4114800"/>
            <a:ext cx="6553200" cy="4876800"/>
          </a:xfrm>
        </p:spPr>
        <p:txBody>
          <a:bodyPr/>
          <a:lstStyle/>
          <a:p>
            <a:pPr algn="l"/>
            <a:r>
              <a:rPr lang="en-US" sz="2000" b="0" i="0" u="sng" kern="1200" dirty="0">
                <a:solidFill>
                  <a:schemeClr val="tx1"/>
                </a:solidFill>
                <a:effectLst/>
                <a:latin typeface="Arial Rounded MT Bold" pitchFamily="34" charset="0"/>
                <a:ea typeface="+mn-ea"/>
                <a:cs typeface="Arial" charset="0"/>
                <a:hlinkClick r:id="rId3"/>
              </a:rPr>
              <a:t>http://www.ulpanor.com/</a:t>
            </a:r>
            <a:r>
              <a:rPr lang="en-US" sz="2000" b="0" i="0" kern="1200" dirty="0">
                <a:solidFill>
                  <a:schemeClr val="tx1"/>
                </a:solidFill>
                <a:effectLst/>
                <a:latin typeface="Arial Rounded MT Bold" pitchFamily="34" charset="0"/>
                <a:ea typeface="+mn-ea"/>
                <a:cs typeface="Arial" charset="0"/>
              </a:rPr>
              <a:t> </a:t>
            </a:r>
            <a:endParaRPr lang="en-US" altLang="en-US" dirty="0"/>
          </a:p>
        </p:txBody>
      </p:sp>
      <p:cxnSp>
        <p:nvCxnSpPr>
          <p:cNvPr id="3" name="Straight Connector 2">
            <a:extLst>
              <a:ext uri="{FF2B5EF4-FFF2-40B4-BE49-F238E27FC236}">
                <a16:creationId xmlns:a16="http://schemas.microsoft.com/office/drawing/2014/main" id="{E2647A5E-4497-1D9E-1696-19151044DDA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6583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Rounded MT Bold" pitchFamily="34" charset="0"/>
                <a:ea typeface="+mn-ea"/>
                <a:cs typeface="Arial" charset="0"/>
                <a:hlinkClick r:id="rId3"/>
              </a:rPr>
              <a:t>https://www.giant-sequoia.com/faqs/giant-sequoia-questions/</a:t>
            </a:r>
            <a:endParaRPr kumimoji="0" lang="el-GR" altLang="en-US" sz="1100" b="0" i="0" u="none" strike="noStrike" kern="1200" cap="none" spc="0" normalizeH="0" baseline="0" noProof="0" dirty="0">
              <a:ln>
                <a:noFill/>
              </a:ln>
              <a:solidFill>
                <a:srgbClr val="000000"/>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l-GR" altLang="en-US" noProof="0" dirty="0">
                <a:solidFill>
                  <a:srgbClr val="000000"/>
                </a:solidFill>
              </a:rPr>
              <a:t>Word picture: rooted in love</a:t>
            </a:r>
            <a:endParaRPr kumimoji="0" lang="en-US" altLang="en-US" b="0" i="0" u="none" strike="noStrike" kern="1200" cap="none" spc="0" normalizeH="0" baseline="0" noProof="0" dirty="0">
              <a:ln>
                <a:noFill/>
              </a:ln>
              <a:solidFill>
                <a:srgbClr val="000000"/>
              </a:solidFill>
              <a:effectLst/>
              <a:uLnTx/>
              <a:uFillTx/>
            </a:endParaRPr>
          </a:p>
          <a:p>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https://www.linkedin.com/pulse/sequoia-tree-dr-tohid-nooralvandi</a:t>
            </a:r>
            <a:endParaRPr lang="el-GR" altLang="en-US" sz="1050" dirty="0"/>
          </a:p>
          <a:p>
            <a:endParaRPr lang="el-GR"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a:t>https://www.giant-sequoia.com/faqs/giant-sequoia-questions/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BA626-C2FC-F0B7-0305-C8001F03D0B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4F452C0-B93A-1DB5-67FA-D09A09F5555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88FFFC05-2C73-0BF9-C673-5B2229EC877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CB93B50F-5CF1-24EE-0625-10A6588CD5B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B179232-7CCD-82C0-2A83-7198D243C8D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6F4120A-A4EC-0FD6-4415-3179365DD618}"/>
              </a:ext>
            </a:extLst>
          </p:cNvPr>
          <p:cNvSpPr>
            <a:spLocks noGrp="1" noChangeArrowheads="1"/>
          </p:cNvSpPr>
          <p:nvPr>
            <p:ph type="body" idx="1"/>
          </p:nvPr>
        </p:nvSpPr>
        <p:spPr>
          <a:xfrm>
            <a:off x="152400" y="4114800"/>
            <a:ext cx="6553200" cy="4876800"/>
          </a:xfrm>
        </p:spPr>
        <p:txBody>
          <a:bodyPr/>
          <a:lstStyle/>
          <a:p>
            <a:r>
              <a:rPr lang="en-US" altLang="en-US" sz="1050" dirty="0"/>
              <a:t>https://external-content.duckduckgo.com/iu/?u=https%3A%2F%2Ftse2.mm.bing.net%2Fth%3Fid%3DOIP.0BTrVT2ZS9RpLmZ7TyL-2gHaDQ%26pid%3DApi&amp;f=1&amp;ipt=c0f3f12137b6f6d1a2797bfe039a852cdb5618c835ef67c97f56902ca0015add&amp;ipo=images</a:t>
            </a:r>
          </a:p>
        </p:txBody>
      </p:sp>
    </p:spTree>
    <p:extLst>
      <p:ext uri="{BB962C8B-B14F-4D97-AF65-F5344CB8AC3E}">
        <p14:creationId xmlns:p14="http://schemas.microsoft.com/office/powerpoint/2010/main" val="33346026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1244B-0362-1DD3-AE45-E00A8435D2A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2C5C193-E0FF-FC26-A21C-EE66F6CCE7C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9867BB40-3FFA-3CB0-4C11-C2CEAB0632B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A4830F58-0CD4-B32A-A75A-60FB1C34CFF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3F3CA22-5577-44B8-AF59-8F692020686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D02F48C-F6E4-AF51-B53E-B83B2EE4D5A9}"/>
              </a:ext>
            </a:extLst>
          </p:cNvPr>
          <p:cNvSpPr>
            <a:spLocks noGrp="1" noChangeArrowheads="1"/>
          </p:cNvSpPr>
          <p:nvPr>
            <p:ph type="body" idx="1"/>
          </p:nvPr>
        </p:nvSpPr>
        <p:spPr>
          <a:xfrm>
            <a:off x="152400" y="4114800"/>
            <a:ext cx="6553200" cy="4876800"/>
          </a:xfrm>
        </p:spPr>
        <p:txBody>
          <a:bodyPr/>
          <a:lstStyle/>
          <a:p>
            <a:r>
              <a:rPr lang="en-US" altLang="en-US" sz="1050" dirty="0">
                <a:hlinkClick r:id="rId3"/>
              </a:rPr>
              <a:t>https://www.taproot.com/wp-content/uploads/2019/07/RootCauseTreeDictionary-645x1024.png</a:t>
            </a:r>
            <a:endParaRPr lang="en-US" altLang="en-US" sz="1050" dirty="0"/>
          </a:p>
          <a:p>
            <a:endParaRPr lang="en-US" altLang="en-US" sz="1800" dirty="0"/>
          </a:p>
          <a:p>
            <a:r>
              <a:rPr lang="en-US" altLang="en-US" sz="1800" dirty="0"/>
              <a:t>Taproot trees can stand alone.   Wide root trees need community.</a:t>
            </a:r>
          </a:p>
        </p:txBody>
      </p:sp>
    </p:spTree>
    <p:extLst>
      <p:ext uri="{BB962C8B-B14F-4D97-AF65-F5344CB8AC3E}">
        <p14:creationId xmlns:p14="http://schemas.microsoft.com/office/powerpoint/2010/main" val="29277035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963A0-6290-36B6-DB59-6563F749F8C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CF51BEE-9498-3D6A-7747-DB159DB748D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384FC627-209E-27E6-2DA4-6D26FE02D12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CB7CE908-23DC-8509-9A4D-923485ED5A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697E51E-00A7-C779-6213-44813726604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C6F7949-8623-9690-E276-B86AEB88CFF7}"/>
              </a:ext>
            </a:extLst>
          </p:cNvPr>
          <p:cNvSpPr>
            <a:spLocks noGrp="1" noChangeArrowheads="1"/>
          </p:cNvSpPr>
          <p:nvPr>
            <p:ph type="body" idx="1"/>
          </p:nvPr>
        </p:nvSpPr>
        <p:spPr>
          <a:xfrm>
            <a:off x="152400" y="4114800"/>
            <a:ext cx="6553200" cy="4876800"/>
          </a:xfrm>
        </p:spPr>
        <p:txBody>
          <a:bodyPr/>
          <a:lstStyle/>
          <a:p>
            <a:r>
              <a:rPr lang="en-US" altLang="en-US" sz="900" dirty="0"/>
              <a:t>https://external-content.duckduckgo.com/iu/?u=https%3A%2F%2Fi.pinimg.com%2Foriginals%2Fec%2F8c%2F52%2Fec8c525b4cbd434a4e918dabfff4ac03.jpg&amp;f=1&amp;nofb=1&amp;ipt=0be114f23f60ef1b4bf99bf87120a7a68467722491c1494a57027b669eb6c341&amp;ipo=images</a:t>
            </a:r>
          </a:p>
        </p:txBody>
      </p:sp>
    </p:spTree>
    <p:extLst>
      <p:ext uri="{BB962C8B-B14F-4D97-AF65-F5344CB8AC3E}">
        <p14:creationId xmlns:p14="http://schemas.microsoft.com/office/powerpoint/2010/main" val="9251052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BAC1-7CA3-39C6-BBE5-0F20BE15889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BFAF59-B79F-3E7E-E155-82EEF7F75DD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2E1A8406-8C1A-FCEE-8750-7FD6AE16BE0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6DC71BD5-C4CC-54CD-3DAE-25A77D469C0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AC9B112-AB5E-89C5-61BF-86343C5ACE7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25E76F0-4D64-5525-0B37-9DAEB5DE8C2A}"/>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1385615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u="sng" dirty="0"/>
              <a:t>R</a:t>
            </a:r>
            <a:r>
              <a:rPr lang="el-GR" altLang="en-US" u="sng" dirty="0"/>
              <a:t>ooted</a:t>
            </a:r>
            <a:r>
              <a:rPr lang="el-GR" altLang="en-US" dirty="0"/>
              <a:t>: </a:t>
            </a:r>
            <a:r>
              <a:rPr lang="en-US" sz="2000" b="0" i="0" kern="1200" dirty="0">
                <a:solidFill>
                  <a:schemeClr val="tx1"/>
                </a:solidFill>
                <a:effectLst/>
                <a:latin typeface="Arial Rounded MT Bold" pitchFamily="34" charset="0"/>
                <a:ea typeface="+mn-ea"/>
                <a:cs typeface="Arial" charset="0"/>
              </a:rPr>
              <a:t>cause to take root; met: I plant, fix firmly, establish</a:t>
            </a:r>
            <a:endParaRPr lang="el-GR" sz="2000" b="0" i="0" kern="1200" dirty="0">
              <a:solidFill>
                <a:schemeClr val="tx1"/>
              </a:solidFill>
              <a:effectLst/>
              <a:latin typeface="Arial Rounded MT Bold" pitchFamily="34" charset="0"/>
              <a:ea typeface="+mn-ea"/>
              <a:cs typeface="Arial" charset="0"/>
            </a:endParaRPr>
          </a:p>
          <a:p>
            <a:r>
              <a:rPr lang="en-US" altLang="en-US" sz="2000" b="0" i="0" u="sng" kern="1200" dirty="0">
                <a:solidFill>
                  <a:schemeClr val="tx1"/>
                </a:solidFill>
                <a:effectLst/>
                <a:ea typeface="+mn-ea"/>
                <a:cs typeface="Arial" charset="0"/>
              </a:rPr>
              <a:t>F</a:t>
            </a:r>
            <a:r>
              <a:rPr lang="el-GR" altLang="en-US" sz="2000" b="0" i="0" u="sng" kern="1200" dirty="0">
                <a:solidFill>
                  <a:schemeClr val="tx1"/>
                </a:solidFill>
                <a:effectLst/>
                <a:ea typeface="+mn-ea"/>
                <a:cs typeface="Arial" charset="0"/>
              </a:rPr>
              <a:t>ounded</a:t>
            </a:r>
            <a:r>
              <a:rPr lang="el-GR" altLang="en-US" sz="2000" b="0" i="0" kern="1200" dirty="0">
                <a:solidFill>
                  <a:schemeClr val="tx1"/>
                </a:solidFill>
                <a:effectLst/>
                <a:ea typeface="+mn-ea"/>
                <a:cs typeface="Arial" charset="0"/>
              </a:rPr>
              <a:t>: </a:t>
            </a:r>
            <a:r>
              <a:rPr lang="en-US" sz="2000" b="0" i="0" kern="1200" dirty="0">
                <a:solidFill>
                  <a:schemeClr val="tx1"/>
                </a:solidFill>
                <a:effectLst/>
                <a:latin typeface="Arial Rounded MT Bold" pitchFamily="34" charset="0"/>
                <a:ea typeface="+mn-ea"/>
                <a:cs typeface="Arial" charset="0"/>
              </a:rPr>
              <a:t>found, lay the foundation</a:t>
            </a:r>
            <a:r>
              <a:rPr lang="el-GR" sz="2000" b="0" i="0" kern="1200" dirty="0">
                <a:solidFill>
                  <a:schemeClr val="tx1"/>
                </a:solidFill>
                <a:effectLst/>
                <a:latin typeface="Arial Rounded MT Bold" pitchFamily="34" charset="0"/>
                <a:ea typeface="+mn-ea"/>
                <a:cs typeface="Arial" charset="0"/>
              </a:rPr>
              <a:t>  building, structure,</a:t>
            </a:r>
            <a:r>
              <a:rPr lang="el-GR" sz="2000" b="0" i="0" kern="1200" baseline="0" dirty="0">
                <a:solidFill>
                  <a:schemeClr val="tx1"/>
                </a:solidFill>
                <a:effectLst/>
                <a:latin typeface="Arial Rounded MT Bold" pitchFamily="34" charset="0"/>
                <a:ea typeface="+mn-ea"/>
                <a:cs typeface="Arial" charset="0"/>
              </a:rPr>
              <a:t> World Trade Center.</a:t>
            </a:r>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a:solidFill>
                  <a:schemeClr val="tx1"/>
                </a:solidFill>
                <a:effectLst/>
                <a:latin typeface="Arial Rounded MT Bold" pitchFamily="34" charset="0"/>
                <a:ea typeface="+mn-ea"/>
                <a:cs typeface="Arial" charset="0"/>
              </a:rPr>
              <a:t>Inadequate foundations in muddy soils below sea level caused these houses in the Netherlands to subside</a:t>
            </a:r>
            <a:endParaRPr lang="el-GR" sz="2000" b="0" i="0" kern="1200" dirty="0">
              <a:solidFill>
                <a:schemeClr val="tx1"/>
              </a:solidFill>
              <a:effectLst/>
              <a:latin typeface="Arial Rounded MT Bold" pitchFamily="34" charset="0"/>
              <a:ea typeface="+mn-ea"/>
              <a:cs typeface="Arial" charset="0"/>
            </a:endParaRPr>
          </a:p>
          <a:p>
            <a:r>
              <a:rPr lang="en-US" altLang="en-US" sz="1050" dirty="0"/>
              <a:t>https://en.wikipedia.org/wiki/Foundation_(engineering)#/media/File:Stompwijkseweg_68-70,_Stompwijk,_Netherlands.JPG</a:t>
            </a: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FD649-E760-0B65-0C09-649E8103C02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61B121F-C78D-D680-56C4-ECC484BA162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190CCBAC-F50E-AC9D-3898-6E456436799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6FFD76C1-D886-C78C-34DC-303411D9D92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F49AF13-4FA2-BBDF-3AAD-FC2F28BEEA4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4BC27FE-27EB-E7FD-5F2F-E0FA8A13A14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41BE378-A7C5-811C-F19E-CA0A4C89A8F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9689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a:t>http://www.columbia.edu/cu/civileng/ling/wtc/</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On the Rock</a:t>
            </a:r>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629400" cy="5029200"/>
          </a:xfrm>
        </p:spPr>
        <p:txBody>
          <a:bodyPr/>
          <a:lstStyle/>
          <a:p>
            <a:r>
              <a:rPr lang="el-GR" altLang="en-US" dirty="0"/>
              <a:t>Love in community: dance together,</a:t>
            </a:r>
            <a:r>
              <a:rPr lang="el-GR" altLang="en-US" baseline="0" dirty="0"/>
              <a:t> eat together, home groups, social intimacy ‘</a:t>
            </a:r>
            <a:r>
              <a:rPr lang="el-GR" altLang="en-US" u="sng" baseline="0" dirty="0"/>
              <a:t>with all G-d’s people’</a:t>
            </a:r>
            <a:endParaRPr lang="el-GR" altLang="en-US" u="sng" dirty="0"/>
          </a:p>
          <a:p>
            <a:r>
              <a:rPr lang="el-GR" altLang="en-US" u="sng" dirty="0"/>
              <a:t>Strength</a:t>
            </a:r>
            <a:r>
              <a:rPr lang="el-GR" altLang="en-US" dirty="0"/>
              <a:t>:</a:t>
            </a:r>
            <a:r>
              <a:rPr lang="el-GR" altLang="en-US" baseline="0" dirty="0"/>
              <a:t> </a:t>
            </a:r>
            <a:r>
              <a:rPr lang="el-GR" altLang="en-US" dirty="0"/>
              <a:t>‘</a:t>
            </a:r>
            <a:r>
              <a:rPr lang="en-US" sz="2000" b="0" i="0" kern="1200" dirty="0">
                <a:solidFill>
                  <a:schemeClr val="tx1"/>
                </a:solidFill>
                <a:effectLst/>
                <a:latin typeface="Arial Rounded MT Bold" pitchFamily="34" charset="0"/>
                <a:ea typeface="+mn-ea"/>
                <a:cs typeface="Arial" charset="0"/>
              </a:rPr>
              <a:t>have strength for (a difficult task), </a:t>
            </a:r>
            <a:r>
              <a:rPr lang="el-GR" sz="2000" b="0" i="0" kern="1200" dirty="0">
                <a:solidFill>
                  <a:schemeClr val="tx1"/>
                </a:solidFill>
                <a:effectLst/>
                <a:latin typeface="Arial Rounded MT Bold" pitchFamily="34" charset="0"/>
                <a:ea typeface="+mn-ea"/>
                <a:cs typeface="Arial" charset="0"/>
              </a:rPr>
              <a:t>to be</a:t>
            </a:r>
            <a:r>
              <a:rPr lang="en-US" sz="2000" b="0" i="0" kern="1200" dirty="0">
                <a:solidFill>
                  <a:schemeClr val="tx1"/>
                </a:solidFill>
                <a:effectLst/>
                <a:latin typeface="Arial Rounded MT Bold" pitchFamily="34" charset="0"/>
                <a:ea typeface="+mn-ea"/>
                <a:cs typeface="Arial" charset="0"/>
              </a:rPr>
              <a:t> perfectly able</a:t>
            </a:r>
            <a:r>
              <a:rPr lang="el-GR" sz="2000" b="0" i="0" kern="1200" dirty="0">
                <a:solidFill>
                  <a:schemeClr val="tx1"/>
                </a:solidFill>
                <a:effectLst/>
                <a:latin typeface="Arial Rounded MT Bold" pitchFamily="34" charset="0"/>
                <a:ea typeface="+mn-ea"/>
                <a:cs typeface="Arial" charset="0"/>
              </a:rPr>
              <a:t>.’  Why need strength?  Easier to NOT dwell in love.  Grumble, complain, see</a:t>
            </a:r>
            <a:r>
              <a:rPr lang="el-GR" sz="2000" b="0" i="0" kern="1200" baseline="0" dirty="0">
                <a:solidFill>
                  <a:schemeClr val="tx1"/>
                </a:solidFill>
                <a:effectLst/>
                <a:latin typeface="Arial Rounded MT Bold" pitchFamily="34" charset="0"/>
                <a:ea typeface="+mn-ea"/>
                <a:cs typeface="Arial" charset="0"/>
              </a:rPr>
              <a:t> my needs, unfulfilled aspirations, social deficits, family, fanancial, career disappointments.  I’m not honored enough. I’m criticized.  Love is selfless, outward!</a:t>
            </a:r>
          </a:p>
          <a:p>
            <a:r>
              <a:rPr lang="el-GR" altLang="en-US" sz="2000" b="0" i="0" u="sng" kern="1200" baseline="0" dirty="0">
                <a:solidFill>
                  <a:schemeClr val="tx1"/>
                </a:solidFill>
                <a:effectLst/>
                <a:ea typeface="+mn-ea"/>
                <a:cs typeface="Arial" charset="0"/>
              </a:rPr>
              <a:t>Breadth</a:t>
            </a:r>
            <a:r>
              <a:rPr lang="el-GR" altLang="en-US" sz="2000" b="0" i="0" kern="1200" baseline="0" dirty="0">
                <a:solidFill>
                  <a:schemeClr val="tx1"/>
                </a:solidFill>
                <a:effectLst/>
                <a:ea typeface="+mn-ea"/>
                <a:cs typeface="Arial" charset="0"/>
              </a:rPr>
              <a:t>: inclusive </a:t>
            </a:r>
            <a:r>
              <a:rPr lang="el-GR" altLang="en-US" sz="2000" b="0" i="0" kern="1200" baseline="30000" dirty="0">
                <a:solidFill>
                  <a:schemeClr val="tx1"/>
                </a:solidFill>
                <a:effectLst/>
              </a:rPr>
              <a:t>T’hillim/</a:t>
            </a:r>
            <a:r>
              <a:rPr lang="el-GR" altLang="en-US" baseline="30000" dirty="0"/>
              <a:t>Ps 103</a:t>
            </a:r>
            <a:r>
              <a:rPr lang="en-US" baseline="30000" dirty="0"/>
              <a:t>12</a:t>
            </a:r>
            <a:r>
              <a:rPr lang="en-US" b="1" baseline="30000" dirty="0"/>
              <a:t> </a:t>
            </a:r>
            <a:r>
              <a:rPr lang="en-US" dirty="0"/>
              <a:t>As far as the east is from the west,</a:t>
            </a:r>
            <a:r>
              <a:rPr lang="el-GR" dirty="0"/>
              <a:t> </a:t>
            </a:r>
            <a:r>
              <a:rPr lang="en-US" dirty="0"/>
              <a:t>so far has He removed our transgressions from us.</a:t>
            </a:r>
            <a:r>
              <a:rPr lang="el-GR" dirty="0"/>
              <a:t>  [north/south 12k miles.  E/W unlimited.]   All races, all origins  </a:t>
            </a:r>
            <a:r>
              <a:rPr lang="en-US" altLang="en-US" u="sng" dirty="0"/>
              <a:t>L</a:t>
            </a:r>
            <a:r>
              <a:rPr lang="el-GR" altLang="en-US" u="sng" dirty="0"/>
              <a:t>ength</a:t>
            </a:r>
            <a:r>
              <a:rPr lang="el-GR" altLang="en-US" dirty="0"/>
              <a:t>: </a:t>
            </a:r>
            <a:r>
              <a:rPr lang="el-GR" altLang="en-US" b="1" dirty="0">
                <a:latin typeface="Cambria Math"/>
                <a:ea typeface="Cambria Math"/>
              </a:rPr>
              <a:t>∞   </a:t>
            </a:r>
            <a:r>
              <a:rPr lang="el-GR" u="sng" dirty="0"/>
              <a:t>Height</a:t>
            </a:r>
            <a:r>
              <a:rPr lang="el-GR" dirty="0"/>
              <a:t>: to the very presence of G</a:t>
            </a:r>
          </a:p>
          <a:p>
            <a:r>
              <a:rPr lang="el-GR" altLang="en-US" u="sng" dirty="0"/>
              <a:t>Depth</a:t>
            </a:r>
            <a:r>
              <a:rPr lang="el-GR" altLang="en-US" dirty="0"/>
              <a:t>: No matter how perverted, debauched, vile, His blood atonement covers!!</a:t>
            </a:r>
            <a:r>
              <a:rPr lang="en-US" altLang="en-US" dirty="0"/>
              <a:t>  “Unfathomable”</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sz="2000" b="0" i="0" kern="1200" baseline="30000" dirty="0">
                <a:solidFill>
                  <a:schemeClr val="tx1"/>
                </a:solidFill>
                <a:effectLst/>
                <a:latin typeface="Arial Rounded MT Bold" pitchFamily="34" charset="0"/>
                <a:ea typeface="+mn-ea"/>
                <a:cs typeface="Arial" charset="0"/>
              </a:rPr>
              <a:t>2 Cor 12.3</a:t>
            </a:r>
            <a:r>
              <a:rPr lang="en-US" sz="2000" b="0" i="0" kern="1200" baseline="30000" dirty="0">
                <a:solidFill>
                  <a:schemeClr val="tx1"/>
                </a:solidFill>
                <a:effectLst/>
                <a:latin typeface="Arial Rounded MT Bold" pitchFamily="34" charset="0"/>
                <a:ea typeface="+mn-ea"/>
                <a:cs typeface="Arial" charset="0"/>
              </a:rPr>
              <a:t> </a:t>
            </a:r>
            <a:r>
              <a:rPr lang="en-US" sz="2000" b="0" i="0" kern="1200" dirty="0">
                <a:solidFill>
                  <a:schemeClr val="tx1"/>
                </a:solidFill>
                <a:effectLst/>
                <a:latin typeface="Arial Rounded MT Bold" pitchFamily="34" charset="0"/>
                <a:ea typeface="+mn-ea"/>
                <a:cs typeface="Arial" charset="0"/>
              </a:rPr>
              <a:t>And I know that such a man — whether in the body or apart from the body I don’t know, God knows — was snatched into </a:t>
            </a:r>
            <a:r>
              <a:rPr lang="en-US" sz="2000" b="0" i="0" kern="1200" dirty="0" err="1">
                <a:solidFill>
                  <a:schemeClr val="tx1"/>
                </a:solidFill>
                <a:effectLst/>
                <a:latin typeface="Arial Rounded MT Bold" pitchFamily="34" charset="0"/>
                <a:ea typeface="+mn-ea"/>
                <a:cs typeface="Arial" charset="0"/>
              </a:rPr>
              <a:t>Gan</a:t>
            </a:r>
            <a:r>
              <a:rPr lang="en-US" sz="2000" b="0" i="0" kern="1200" dirty="0">
                <a:solidFill>
                  <a:schemeClr val="tx1"/>
                </a:solidFill>
                <a:effectLst/>
                <a:latin typeface="Arial Rounded MT Bold" pitchFamily="34" charset="0"/>
                <a:ea typeface="+mn-ea"/>
                <a:cs typeface="Arial" charset="0"/>
              </a:rPr>
              <a:t>-‘Eden and </a:t>
            </a:r>
            <a:r>
              <a:rPr lang="en-US" sz="2000" b="0" i="0" u="sng" kern="1200" dirty="0">
                <a:solidFill>
                  <a:schemeClr val="tx1"/>
                </a:solidFill>
                <a:effectLst/>
                <a:latin typeface="Arial Rounded MT Bold" pitchFamily="34" charset="0"/>
                <a:ea typeface="+mn-ea"/>
                <a:cs typeface="Arial" charset="0"/>
              </a:rPr>
              <a:t>heard things that cannot be put into words, things unlawful for a human being to utter.</a:t>
            </a:r>
            <a:r>
              <a:rPr lang="el-GR" sz="2000" b="0" i="0" kern="1200" dirty="0">
                <a:solidFill>
                  <a:schemeClr val="tx1"/>
                </a:solidFill>
                <a:effectLst/>
                <a:latin typeface="Arial Rounded MT Bold" pitchFamily="34" charset="0"/>
                <a:ea typeface="+mn-ea"/>
                <a:cs typeface="Arial" charset="0"/>
              </a:rPr>
              <a:t>  Bit like quasars, black holes, pulsars, worm holes: unimaginable.  Love of King Messiah Yeshua</a:t>
            </a:r>
          </a:p>
          <a:p>
            <a:r>
              <a:rPr lang="el-GR" baseline="30000" dirty="0"/>
              <a:t>Yn 14.</a:t>
            </a:r>
            <a:r>
              <a:rPr lang="en-US" baseline="30000" dirty="0"/>
              <a:t>23</a:t>
            </a:r>
            <a:r>
              <a:rPr lang="en-US" b="1" baseline="30000" dirty="0"/>
              <a:t> </a:t>
            </a:r>
            <a:r>
              <a:rPr lang="en-US" dirty="0"/>
              <a:t>Yeshua answered him, “If someone loves me, he will keep my word; and my Father will love him, and we will come to him and make our home with him.</a:t>
            </a:r>
            <a:endParaRPr lang="el-GR" dirty="0"/>
          </a:p>
          <a:p>
            <a:r>
              <a:rPr lang="el-GR" altLang="en-US" dirty="0"/>
              <a:t>~jar filled with all the fullness of the ocean: salts, bacteria, seaweed, but only a bit</a:t>
            </a:r>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a:t>
            </a:r>
            <a:r>
              <a:rPr lang="el-GR" altLang="en-US" dirty="0"/>
              <a:t>n the community:</a:t>
            </a:r>
            <a:r>
              <a:rPr lang="el-GR" altLang="en-US" baseline="0" dirty="0"/>
              <a:t> you and me</a:t>
            </a:r>
          </a:p>
          <a:p>
            <a:r>
              <a:rPr lang="el-GR" altLang="en-US" baseline="0" dirty="0"/>
              <a:t>In the Messiah: KING</a:t>
            </a:r>
          </a:p>
          <a:p>
            <a:r>
              <a:rPr lang="en-US" altLang="en-US" baseline="0" dirty="0"/>
              <a:t>G</a:t>
            </a:r>
            <a:r>
              <a:rPr lang="el-GR" altLang="en-US" baseline="0" dirty="0"/>
              <a:t>eneration to Generation: Lador vador.  </a:t>
            </a:r>
            <a:endParaRPr lang="en-US" altLang="en-US" baseline="0" dirty="0"/>
          </a:p>
          <a:p>
            <a:r>
              <a:rPr lang="en-US" altLang="en-US" dirty="0"/>
              <a:t>Is this the same G-d who can send people to eternal loss, Gehenna, hell?  </a:t>
            </a:r>
          </a:p>
          <a:p>
            <a:r>
              <a:rPr lang="en-US" altLang="en-US" dirty="0"/>
              <a:t>We separate ourselves from His love, there is only the opposite.  We don’t go out of existence.</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I just can’t love everyone: Their ways annoy me.  They are irresponsible.  They are irritating.  I don’t like...</a:t>
            </a:r>
          </a:p>
          <a:p>
            <a:r>
              <a:rPr lang="el-GR" baseline="30000" dirty="0"/>
              <a:t>1 Kefa/Peter 1.2</a:t>
            </a:r>
            <a:r>
              <a:rPr lang="en-US" baseline="30000" dirty="0"/>
              <a:t>2</a:t>
            </a:r>
            <a:r>
              <a:rPr lang="en-US" b="1" baseline="30000" dirty="0"/>
              <a:t> </a:t>
            </a:r>
            <a:r>
              <a:rPr lang="en-US" dirty="0"/>
              <a:t>Now that you have purified yourselves by obeying the truth, so that you have a sincere love for your brothers, love each other deeply, with all your heart.</a:t>
            </a:r>
            <a:r>
              <a:rPr lang="el-GR" altLang="en-US" dirty="0"/>
              <a:t>   </a:t>
            </a:r>
          </a:p>
          <a:p>
            <a:r>
              <a:rPr lang="el-GR" altLang="en-US" dirty="0"/>
              <a:t>Love covers all sins.</a:t>
            </a:r>
          </a:p>
          <a:p>
            <a:r>
              <a:rPr lang="el-GR" altLang="en-US" dirty="0"/>
              <a:t>[jump to last slide if time short]</a:t>
            </a:r>
            <a:endParaRPr lang="en-US"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http://www.maozisrael.org/site/News2?abbr=maoz_&amp;page=NewsArticle&amp;id=11171&amp;news_iv_ctrl=-1#top</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http://www.maozisrael.org/site/News2?abbr=maoz_&amp;page=NewsArticle&amp;id=11171&amp;news_iv_ctrl=-1#top</a:t>
            </a:r>
            <a:endParaRPr lang="el-GR" altLang="en-US" sz="1050" dirty="0"/>
          </a:p>
          <a:p>
            <a:r>
              <a:rPr lang="el-GR" sz="2000" dirty="0"/>
              <a:t>[RTF the key to all dysfunction</a:t>
            </a:r>
            <a:r>
              <a:rPr lang="el-GR" sz="2000" baseline="0" dirty="0"/>
              <a:t> and pain is abandonment/isolation, physical or emotional.</a:t>
            </a:r>
            <a:r>
              <a:rPr lang="el-GR" sz="2000" dirty="0"/>
              <a:t>]</a:t>
            </a:r>
            <a:endParaRPr lang="en-US" altLang="en-US" sz="105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10BA0-4CE9-CCF2-63E0-FC07C2B0FDC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CCBFC6-06CD-821D-1C95-BFBBD929C83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530E4C71-D0F5-0265-5541-58029556932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52F16031-8320-7DBB-7E50-640511C5CFA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421A76D-D1CC-0B0D-9D28-4E42674EB41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CD7905B-7510-65CD-31D5-2B498BB44049}"/>
              </a:ext>
            </a:extLst>
          </p:cNvPr>
          <p:cNvSpPr>
            <a:spLocks noGrp="1" noChangeArrowheads="1"/>
          </p:cNvSpPr>
          <p:nvPr>
            <p:ph type="body" idx="1"/>
          </p:nvPr>
        </p:nvSpPr>
        <p:spPr>
          <a:xfrm>
            <a:off x="152400" y="4114800"/>
            <a:ext cx="6553200" cy="4876800"/>
          </a:xfrm>
        </p:spPr>
        <p:txBody>
          <a:bodyPr/>
          <a:lstStyle/>
          <a:p>
            <a:pPr algn="l"/>
            <a:r>
              <a:rPr lang="en-US" altLang="en-US" dirty="0"/>
              <a:t>2.  Found G-d</a:t>
            </a:r>
          </a:p>
        </p:txBody>
      </p:sp>
      <p:cxnSp>
        <p:nvCxnSpPr>
          <p:cNvPr id="3" name="Straight Connector 2">
            <a:extLst>
              <a:ext uri="{FF2B5EF4-FFF2-40B4-BE49-F238E27FC236}">
                <a16:creationId xmlns:a16="http://schemas.microsoft.com/office/drawing/2014/main" id="{5D90A932-71F5-F3F8-ED8C-563449A4DD8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1209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10754-9B0A-7DEA-434B-0BCA3EFFEB6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4EA1BA9-83F3-C1CC-0F22-69AAFFE1010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183CC6E8-8AF5-5C6B-9654-7177BF042E8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1C8F26D6-EE64-FF2E-3453-1043D1393F0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D1DC4C4-1F37-79FF-EC4F-4292D7C6F17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B229992-4318-64AC-20BB-154723ED42C4}"/>
              </a:ext>
            </a:extLst>
          </p:cNvPr>
          <p:cNvSpPr>
            <a:spLocks noGrp="1" noChangeArrowheads="1"/>
          </p:cNvSpPr>
          <p:nvPr>
            <p:ph type="body" idx="1"/>
          </p:nvPr>
        </p:nvSpPr>
        <p:spPr>
          <a:xfrm>
            <a:off x="152400" y="4114800"/>
            <a:ext cx="6553200" cy="4876800"/>
          </a:xfrm>
        </p:spPr>
        <p:txBody>
          <a:bodyPr/>
          <a:lstStyle/>
          <a:p>
            <a:r>
              <a:rPr lang="en-US" altLang="en-US" sz="1050" dirty="0"/>
              <a:t>http://www.maozisrael.org/site/News2?abbr=maoz_&amp;page=NewsArticle&amp;id=11171&amp;news_iv_ctrl=-1#top</a:t>
            </a:r>
            <a:endParaRPr lang="el-GR" altLang="en-US" sz="1050" dirty="0"/>
          </a:p>
          <a:p>
            <a:r>
              <a:rPr lang="el-GR" sz="2000" dirty="0"/>
              <a:t>[RTF the key to all dysfunction</a:t>
            </a:r>
            <a:r>
              <a:rPr lang="el-GR" sz="2000" baseline="0" dirty="0"/>
              <a:t> and pain is abandonment/isolation, physical or emotional.</a:t>
            </a:r>
            <a:r>
              <a:rPr lang="el-GR" sz="2000" dirty="0"/>
              <a:t>]</a:t>
            </a:r>
            <a:endParaRPr lang="en-US" altLang="en-US" sz="1050" dirty="0"/>
          </a:p>
        </p:txBody>
      </p:sp>
    </p:spTree>
    <p:extLst>
      <p:ext uri="{BB962C8B-B14F-4D97-AF65-F5344CB8AC3E}">
        <p14:creationId xmlns:p14="http://schemas.microsoft.com/office/powerpoint/2010/main" val="4664109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http://www.maozisrael.org/site/News2?abbr=maoz_&amp;page=NewsArticle&amp;id=11171&amp;news_iv_ctrl=-1#top</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a:t>
            </a:r>
            <a:r>
              <a:rPr lang="el-GR" altLang="en-US" dirty="0"/>
              <a:t>reasures</a:t>
            </a:r>
          </a:p>
          <a:p>
            <a:r>
              <a:rPr lang="el-GR" altLang="en-US" dirty="0"/>
              <a:t>Glory</a:t>
            </a:r>
          </a:p>
          <a:p>
            <a:r>
              <a:rPr lang="en-US" altLang="en-US" dirty="0"/>
              <a:t>E</a:t>
            </a:r>
            <a:r>
              <a:rPr lang="el-GR" altLang="en-US" dirty="0"/>
              <a:t>mpower</a:t>
            </a:r>
            <a:endParaRPr lang="en-US" altLang="en-US" dirty="0"/>
          </a:p>
          <a:p>
            <a:r>
              <a:rPr lang="en-US" altLang="en-US" dirty="0"/>
              <a:t>You</a:t>
            </a:r>
            <a:endParaRPr lang="el-GR" altLang="en-US" dirty="0"/>
          </a:p>
          <a:p>
            <a:r>
              <a:rPr lang="en-US" altLang="en-US" dirty="0"/>
              <a:t>I</a:t>
            </a:r>
            <a:r>
              <a:rPr lang="el-GR" altLang="en-US" dirty="0"/>
              <a:t>nner strength</a:t>
            </a:r>
          </a:p>
          <a:p>
            <a:r>
              <a:rPr lang="el-GR" altLang="en-US" dirty="0"/>
              <a:t>Spirit</a:t>
            </a:r>
          </a:p>
          <a:p>
            <a:r>
              <a:rPr lang="el-GR" altLang="en-US" dirty="0"/>
              <a:t>Messiah</a:t>
            </a:r>
          </a:p>
          <a:p>
            <a:r>
              <a:rPr lang="en-US" altLang="en-US" dirty="0"/>
              <a:t>Y</a:t>
            </a:r>
            <a:r>
              <a:rPr lang="el-GR" altLang="en-US" dirty="0"/>
              <a:t>our trusting</a:t>
            </a:r>
          </a:p>
          <a:p>
            <a:r>
              <a:rPr lang="en-US" altLang="en-US" dirty="0"/>
              <a:t>R</a:t>
            </a:r>
            <a:r>
              <a:rPr lang="el-GR" altLang="en-US" dirty="0"/>
              <a:t>oots and foundation in love</a:t>
            </a:r>
          </a:p>
          <a:p>
            <a:r>
              <a:rPr lang="el-GR" altLang="en-US" dirty="0"/>
              <a:t>Receive it and walk in it with others:</a:t>
            </a:r>
            <a:endParaRPr lang="en-US" alt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8E3BE-1715-DB69-0145-EB1BDCFD727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B50A3E3-E09B-3B6C-169A-CA8925949E3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3.14-21 Inner empowerment of Love in the Ruakh</a:t>
            </a:r>
          </a:p>
        </p:txBody>
      </p:sp>
      <p:sp>
        <p:nvSpPr>
          <p:cNvPr id="5" name="Rectangle 3">
            <a:extLst>
              <a:ext uri="{FF2B5EF4-FFF2-40B4-BE49-F238E27FC236}">
                <a16:creationId xmlns:a16="http://schemas.microsoft.com/office/drawing/2014/main" id="{8E77F564-3170-3003-65AF-E4F5C733E2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17, 2024 5784</a:t>
            </a:r>
          </a:p>
        </p:txBody>
      </p:sp>
      <p:sp>
        <p:nvSpPr>
          <p:cNvPr id="6" name="Rectangle 7">
            <a:extLst>
              <a:ext uri="{FF2B5EF4-FFF2-40B4-BE49-F238E27FC236}">
                <a16:creationId xmlns:a16="http://schemas.microsoft.com/office/drawing/2014/main" id="{CBA02C61-652C-F17E-4CB6-C144F8E74B9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50D8CC0-BCDD-ED0C-EE6D-234B58DEAC1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70F56AB-7639-CCFC-8C93-8552DD1DF17B}"/>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861209D0-68C1-2321-F7DD-EBC72FD0F7E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4710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E9B63-095B-D415-A49D-BA8E8949404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4CAFCE1-C0AE-06BC-E664-500ABFFC4E9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8A9D1856-0CF0-96C7-300E-B612682DF9C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0FB8F8D0-1E8F-93A0-73AC-D2E6F0F8D29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92E9273-08CB-DCB0-E5C1-8CE682F0141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4F99922-4E7B-C5BD-3B48-CF9F55B35B5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C4945CB-ADA4-7349-ED21-460BD228574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4217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7828-BE13-5C0B-FB57-0E81327EA28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2EA77E7-968A-0F33-4B24-0A8D1EC4A16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015EB2D5-79B1-BFF5-7C86-0DF85579A20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20674EF9-DA5F-D8D5-6A7C-BB3B6741BC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1901976-EA10-2B55-3308-86124913D5F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C215802-AC69-BF1B-FEAB-714E43CC2A9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BFF9100-1EE9-A081-73E4-9DE1B2F697E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1031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76D26-622A-20A0-6ECC-A4E20E28DC0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974CDA-FABF-BA7F-A323-904DEBA0703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Unoffendable spirit Ps 119.165</a:t>
            </a:r>
          </a:p>
        </p:txBody>
      </p:sp>
      <p:sp>
        <p:nvSpPr>
          <p:cNvPr id="5" name="Rectangle 3">
            <a:extLst>
              <a:ext uri="{FF2B5EF4-FFF2-40B4-BE49-F238E27FC236}">
                <a16:creationId xmlns:a16="http://schemas.microsoft.com/office/drawing/2014/main" id="{50B16FE4-E147-2340-5EF2-DCAB10AAAD1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Sept 5, 2025  5785</a:t>
            </a:r>
          </a:p>
        </p:txBody>
      </p:sp>
      <p:sp>
        <p:nvSpPr>
          <p:cNvPr id="6" name="Rectangle 7">
            <a:extLst>
              <a:ext uri="{FF2B5EF4-FFF2-40B4-BE49-F238E27FC236}">
                <a16:creationId xmlns:a16="http://schemas.microsoft.com/office/drawing/2014/main" id="{47012B00-2CB0-574C-2016-C7F9D7D6AD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9E07305-3A4E-099F-46B9-AE105298931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25CA678-F595-8137-F2C8-407428688873}"/>
              </a:ext>
            </a:extLst>
          </p:cNvPr>
          <p:cNvSpPr>
            <a:spLocks noGrp="1" noChangeArrowheads="1"/>
          </p:cNvSpPr>
          <p:nvPr>
            <p:ph type="body" idx="1"/>
          </p:nvPr>
        </p:nvSpPr>
        <p:spPr>
          <a:xfrm>
            <a:off x="152400" y="4114800"/>
            <a:ext cx="6553200" cy="4876800"/>
          </a:xfrm>
        </p:spPr>
        <p:txBody>
          <a:bodyPr/>
          <a:lstStyle/>
          <a:p>
            <a:pPr algn="l"/>
            <a:r>
              <a:rPr lang="en-US" altLang="en-US" dirty="0"/>
              <a:t>Offenses NOT unexpected.</a:t>
            </a:r>
          </a:p>
          <a:p>
            <a:pPr algn="l"/>
            <a:r>
              <a:rPr lang="en-US" altLang="en-US" dirty="0"/>
              <a:t>Double negative: Offenses are to be expected.</a:t>
            </a:r>
          </a:p>
          <a:p>
            <a:pPr algn="l"/>
            <a:r>
              <a:rPr lang="en-US" altLang="en-US" dirty="0"/>
              <a:t>Not touchy.  Approachable.   Not easily hurt.</a:t>
            </a:r>
          </a:p>
        </p:txBody>
      </p:sp>
      <p:cxnSp>
        <p:nvCxnSpPr>
          <p:cNvPr id="3" name="Straight Connector 2">
            <a:extLst>
              <a:ext uri="{FF2B5EF4-FFF2-40B4-BE49-F238E27FC236}">
                <a16:creationId xmlns:a16="http://schemas.microsoft.com/office/drawing/2014/main" id="{FB2DDD16-DF74-B24B-6E15-B78D06EAFB4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2668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2C7A2-39AC-6A8E-0A43-BE36645A218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8ABB237-CC67-90E2-A4B3-0D413553380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78451E59-B993-95C9-896A-C4536DEF206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25C84E16-EACB-86D1-F4BB-B0CBA4A80DD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07A558D-2864-1E2E-D742-535B87E6B88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8D023FB-80D8-ABDF-2E48-9BC17E84678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6C87E9F-97A3-5150-233C-B680DF0DD9C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5626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D4E1A-A5DE-45B2-1EF3-03718A6E00F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E253C44-B1E9-5520-43AA-BEEE48A552C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B40C9A8B-0869-74E9-3FB3-BC193537045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2CA0BA2C-8C22-318D-4D57-EDFA5A23773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95F31CA-A8D1-3B8B-A04C-2F9AC4A31C4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C9424B6-02AA-4AF7-0DA7-3D117C3995E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E81487B-B94A-D39C-E4CF-85B36AE0302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9270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B4B2-B60C-C680-4C91-EB2F180FF9B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F6DFBD2-2BF6-F383-53B9-C61D8E2208F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4546B83C-74D8-8E3C-722A-BC9EAFA3B06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0D5397A2-1A75-B0AD-E2AD-2B650CB8A56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92843E2-E13E-3785-3B2A-CF04F346744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8313B52-6DD3-7430-72E5-76E30A01D67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6421628-6B1D-91F5-3E49-69F5A417AD1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851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7C7B4-25F1-3D85-CDB0-7D1EF936F25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483B20F-F3C3-07E2-A9C9-8BC2F687D80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5546D2A6-441B-36A7-CD9C-51703CB3A26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3B4F37FF-A200-6DF1-CEF8-0465AE419D0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EF92B25-2641-55CA-3912-4FE10D522A4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478233B-6B46-6E02-4C02-D337C6E6A882}"/>
              </a:ext>
            </a:extLst>
          </p:cNvPr>
          <p:cNvSpPr>
            <a:spLocks noGrp="1" noChangeArrowheads="1"/>
          </p:cNvSpPr>
          <p:nvPr>
            <p:ph type="body" idx="1"/>
          </p:nvPr>
        </p:nvSpPr>
        <p:spPr>
          <a:xfrm>
            <a:off x="152400" y="4114800"/>
            <a:ext cx="6553200" cy="4876800"/>
          </a:xfrm>
        </p:spPr>
        <p:txBody>
          <a:bodyPr/>
          <a:lstStyle/>
          <a:p>
            <a:pPr algn="l"/>
            <a:r>
              <a:rPr lang="en-US" altLang="en-US" dirty="0"/>
              <a:t>The implication is that you will gather in substantial crops.  </a:t>
            </a:r>
          </a:p>
        </p:txBody>
      </p:sp>
      <p:cxnSp>
        <p:nvCxnSpPr>
          <p:cNvPr id="3" name="Straight Connector 2">
            <a:extLst>
              <a:ext uri="{FF2B5EF4-FFF2-40B4-BE49-F238E27FC236}">
                <a16:creationId xmlns:a16="http://schemas.microsoft.com/office/drawing/2014/main" id="{70404446-8929-58C1-D210-FFA914925DB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1920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6CE99-69B9-3A9B-3972-E19378A55BE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CA56258-D9EE-4E2A-6F01-1F4866D923D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AC23B696-8799-583D-86EE-213A9C3B21D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2AC8E4DF-0074-C855-6410-55613C3BF9C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65505E1-CFCC-016A-3FC5-C938E877119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A619C47-7FDC-B1BE-B99E-000C027E786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66A07F5-F5B5-066D-E2F5-1059B781B08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4615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E783E-756C-B90F-BF6D-AF56CEDBB20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488EB7C-C29F-B3A6-5195-123F4441AEE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CCA1FA90-87B3-DEB8-7124-E6897D6E3FA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9096283E-5BC2-F393-C20F-92122BB8AED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66A1427-284D-9D9B-DF28-9E9A4EF9657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C6B3E14-75D4-7E43-7760-E37F200FABE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FC06CC7-C6C0-782D-3A9D-98A6C19447F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9565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F1BA6-6491-2EBC-A617-1DEE067246D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C802243-1B6D-68A7-792F-9AB0926FE31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CA9795F6-3F01-2A8E-F7DC-B1DF94A1EDB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33C88418-CF0C-4B89-FD6C-4E2B5B822F8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09524FD-9178-CF53-658F-2EDFB7077C5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75436C1-F690-FC15-96D6-BD6E9E3057EA}"/>
              </a:ext>
            </a:extLst>
          </p:cNvPr>
          <p:cNvSpPr>
            <a:spLocks noGrp="1" noChangeArrowheads="1"/>
          </p:cNvSpPr>
          <p:nvPr>
            <p:ph type="body" idx="1"/>
          </p:nvPr>
        </p:nvSpPr>
        <p:spPr>
          <a:xfrm>
            <a:off x="152400" y="4114800"/>
            <a:ext cx="6553200" cy="4876800"/>
          </a:xfrm>
        </p:spPr>
        <p:txBody>
          <a:bodyPr/>
          <a:lstStyle/>
          <a:p>
            <a:pPr algn="l"/>
            <a:r>
              <a:rPr lang="en-US" altLang="en-US" dirty="0"/>
              <a:t>Even with  the fullness of G-d, it still may take work to reconcile.  Counselors, books, etc.  But the foundation is the fullness.</a:t>
            </a:r>
          </a:p>
        </p:txBody>
      </p:sp>
      <p:cxnSp>
        <p:nvCxnSpPr>
          <p:cNvPr id="3" name="Straight Connector 2">
            <a:extLst>
              <a:ext uri="{FF2B5EF4-FFF2-40B4-BE49-F238E27FC236}">
                <a16:creationId xmlns:a16="http://schemas.microsoft.com/office/drawing/2014/main" id="{13A48FF8-0629-ABB3-8BB8-6079E4BAE6D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3439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B1C8C-7C6C-65A4-C00B-049E4B92E04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EA35C34-E19B-5619-0358-EFBB8F51029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F8E0DAD9-E403-B5C7-2B5E-E312D609AEF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7A73E18E-7811-3961-046F-468BFDE2FF7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24AB54C-C54D-A760-0BD7-11265BAD166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1A4E1CB-914A-1471-C675-01FCA75E204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A464A93-D02B-CB97-3FFD-9BD6E29BCE7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5792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4BBD2-8300-E95B-EFD7-E15A8EE0895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6C5109-21B5-2B3E-B1D2-15CF2E7CFAF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EE45A6DE-6FDD-EE39-6B5E-D26DC841947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4A7F75C9-E4E0-B603-5A69-86171B4962B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2797847-8477-CA6B-336A-F74E69E3254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A3EB11F-5F8B-5876-95C8-693F8A745E5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11112FF-4434-BF7A-A75F-A3FD281E78F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8492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421DF-AB24-608C-75D6-BC391F7F76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662BDF0-B7BD-6E8D-D4F8-C56C554C013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3E53B2D4-3F2A-151C-B17B-77DDB4B830C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0DD0B3AB-492D-A1C4-F0EC-F5068F94C55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B2E447E-BDE4-8A90-2F6B-2F5F0635292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E41AEFD-B0F6-E711-EC9A-B41E87E16DB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47F9E22-B069-3983-A3D6-EE38D85D322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5507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A8BF4-A6BF-2650-A548-1249E904BCB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3ADF7E2-7DB9-7545-1C0E-81C873CFFE3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3F9CA730-A58A-C3EE-175E-F06DAD1BF3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6DD9667D-2531-CAD5-FD3D-1ECD62E9F24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4486F6D-6518-F09F-F3C2-8EC43E8A412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738C65C-4096-D3E1-AF86-0DD840E44B7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BE0DD96-E8A0-CA77-27F7-9114A5C6942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4728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CA8D6-4F70-6154-1236-2CDC54C70CE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2F84FD5-2186-9218-21A7-7C2D9FE2C25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5CC66CEE-CB7C-7901-70D2-12F6A2BF86B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8DE81E7D-E2BC-47A3-3F87-174F133141A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77C68CB-1914-89BD-BFCA-B89F5C1DA85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56C223A-9E0A-0838-63A2-B2BCCFDA54F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AF41164-1B07-1BF5-9176-47616749FD0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5874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60145-F4E8-9B39-3D60-B860C05A908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0C7C89D-2677-A9DC-C0A8-A8ABAB7735B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G-d  Eph 3.19</a:t>
            </a:r>
          </a:p>
        </p:txBody>
      </p:sp>
      <p:sp>
        <p:nvSpPr>
          <p:cNvPr id="5" name="Rectangle 3">
            <a:extLst>
              <a:ext uri="{FF2B5EF4-FFF2-40B4-BE49-F238E27FC236}">
                <a16:creationId xmlns:a16="http://schemas.microsoft.com/office/drawing/2014/main" id="{E5446C76-4877-F2C2-7555-28E4617A95A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4, 2025 5786</a:t>
            </a:r>
          </a:p>
        </p:txBody>
      </p:sp>
      <p:sp>
        <p:nvSpPr>
          <p:cNvPr id="6" name="Rectangle 7">
            <a:extLst>
              <a:ext uri="{FF2B5EF4-FFF2-40B4-BE49-F238E27FC236}">
                <a16:creationId xmlns:a16="http://schemas.microsoft.com/office/drawing/2014/main" id="{6DC20D22-DB04-C525-9B2D-40BB887F736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521DAA6-B794-FD14-2778-9FC8D683E47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CAC1B38-CDE1-AF92-7AD4-2F882D30403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1DFDC3E-2E05-7AA6-FE37-CA1BBEACDF2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514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9004"/>
            <a:ext cx="7772400" cy="1102519"/>
          </a:xfrm>
        </p:spPr>
        <p:txBody>
          <a:bodyPr/>
          <a:lstStyle/>
          <a:p>
            <a:r>
              <a:rPr lang="en-US"/>
              <a:t>Click to edit Master title style</a:t>
            </a:r>
          </a:p>
        </p:txBody>
      </p:sp>
      <p:sp>
        <p:nvSpPr>
          <p:cNvPr id="3" name="Subtitle 2"/>
          <p:cNvSpPr>
            <a:spLocks noGrp="1"/>
          </p:cNvSpPr>
          <p:nvPr>
            <p:ph type="subTitle" idx="1"/>
          </p:nvPr>
        </p:nvSpPr>
        <p:spPr>
          <a:xfrm>
            <a:off x="1372095" y="2914650"/>
            <a:ext cx="6400801" cy="1314450"/>
          </a:xfrm>
        </p:spPr>
        <p:txBody>
          <a:bodyPr/>
          <a:lstStyle>
            <a:lvl1pPr marL="0" indent="0" algn="ctr">
              <a:buNone/>
              <a:defRPr/>
            </a:lvl1pPr>
            <a:lvl2pPr marL="431180" indent="0" algn="ctr">
              <a:buNone/>
              <a:defRPr/>
            </a:lvl2pPr>
            <a:lvl3pPr marL="862481" indent="0" algn="ctr">
              <a:buNone/>
              <a:defRPr/>
            </a:lvl3pPr>
            <a:lvl4pPr marL="1293628" indent="0" algn="ctr">
              <a:buNone/>
              <a:defRPr/>
            </a:lvl4pPr>
            <a:lvl5pPr marL="1724927" indent="0" algn="ctr">
              <a:buNone/>
              <a:defRPr/>
            </a:lvl5pPr>
            <a:lvl6pPr marL="2155930" indent="0" algn="ctr">
              <a:buNone/>
              <a:defRPr/>
            </a:lvl6pPr>
            <a:lvl7pPr marL="2587125" indent="0" algn="ctr">
              <a:buNone/>
              <a:defRPr/>
            </a:lvl7pPr>
            <a:lvl8pPr marL="3018349" indent="0" algn="ctr">
              <a:buNone/>
              <a:defRPr/>
            </a:lvl8pPr>
            <a:lvl9pPr marL="3449584"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959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091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lvl1pPr>
            <a:lvl2pPr marL="431180" indent="0">
              <a:buNone/>
              <a:defRPr sz="1800"/>
            </a:lvl2pPr>
            <a:lvl3pPr marL="862481" indent="0">
              <a:buNone/>
              <a:defRPr sz="1600"/>
            </a:lvl3pPr>
            <a:lvl4pPr marL="1293628" indent="0">
              <a:buNone/>
              <a:defRPr sz="1400"/>
            </a:lvl4pPr>
            <a:lvl5pPr marL="1724927" indent="0">
              <a:buNone/>
              <a:defRPr sz="1400"/>
            </a:lvl5pPr>
            <a:lvl6pPr marL="2155930" indent="0">
              <a:buNone/>
              <a:defRPr sz="1400"/>
            </a:lvl6pPr>
            <a:lvl7pPr marL="2587125" indent="0">
              <a:buNone/>
              <a:defRPr sz="1400"/>
            </a:lvl7pPr>
            <a:lvl8pPr marL="3018349" indent="0">
              <a:buNone/>
              <a:defRPr sz="1400"/>
            </a:lvl8pPr>
            <a:lvl9pPr marL="3449584"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5446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9900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24" y="1151335"/>
            <a:ext cx="4040188" cy="479822"/>
          </a:xfrm>
        </p:spPr>
        <p:txBody>
          <a:bodyPr anchor="b"/>
          <a:lstStyle>
            <a:lvl1pPr marL="0" indent="0">
              <a:buNone/>
              <a:defRPr sz="2400" b="1"/>
            </a:lvl1pPr>
            <a:lvl2pPr marL="431180" indent="0">
              <a:buNone/>
              <a:defRPr sz="2000" b="1"/>
            </a:lvl2pPr>
            <a:lvl3pPr marL="862481" indent="0">
              <a:buNone/>
              <a:defRPr sz="1800" b="1"/>
            </a:lvl3pPr>
            <a:lvl4pPr marL="1293628" indent="0">
              <a:buNone/>
              <a:defRPr sz="1600" b="1"/>
            </a:lvl4pPr>
            <a:lvl5pPr marL="1724927" indent="0">
              <a:buNone/>
              <a:defRPr sz="1600" b="1"/>
            </a:lvl5pPr>
            <a:lvl6pPr marL="2155930" indent="0">
              <a:buNone/>
              <a:defRPr sz="1600" b="1"/>
            </a:lvl6pPr>
            <a:lvl7pPr marL="2587125" indent="0">
              <a:buNone/>
              <a:defRPr sz="1600" b="1"/>
            </a:lvl7pPr>
            <a:lvl8pPr marL="3018349" indent="0">
              <a:buNone/>
              <a:defRPr sz="1600" b="1"/>
            </a:lvl8pPr>
            <a:lvl9pPr marL="344958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24"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900" y="1151335"/>
            <a:ext cx="4041775" cy="479822"/>
          </a:xfrm>
        </p:spPr>
        <p:txBody>
          <a:bodyPr anchor="b"/>
          <a:lstStyle>
            <a:lvl1pPr marL="0" indent="0">
              <a:buNone/>
              <a:defRPr sz="2400" b="1"/>
            </a:lvl1pPr>
            <a:lvl2pPr marL="431180" indent="0">
              <a:buNone/>
              <a:defRPr sz="2000" b="1"/>
            </a:lvl2pPr>
            <a:lvl3pPr marL="862481" indent="0">
              <a:buNone/>
              <a:defRPr sz="1800" b="1"/>
            </a:lvl3pPr>
            <a:lvl4pPr marL="1293628" indent="0">
              <a:buNone/>
              <a:defRPr sz="1600" b="1"/>
            </a:lvl4pPr>
            <a:lvl5pPr marL="1724927" indent="0">
              <a:buNone/>
              <a:defRPr sz="1600" b="1"/>
            </a:lvl5pPr>
            <a:lvl6pPr marL="2155930" indent="0">
              <a:buNone/>
              <a:defRPr sz="1600" b="1"/>
            </a:lvl6pPr>
            <a:lvl7pPr marL="2587125" indent="0">
              <a:buNone/>
              <a:defRPr sz="1600" b="1"/>
            </a:lvl7pPr>
            <a:lvl8pPr marL="3018349" indent="0">
              <a:buNone/>
              <a:defRPr sz="1600" b="1"/>
            </a:lvl8pPr>
            <a:lvl9pPr marL="344958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90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9852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5882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942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7" y="20597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076328"/>
            <a:ext cx="3008313" cy="3518297"/>
          </a:xfrm>
        </p:spPr>
        <p:txBody>
          <a:bodyPr/>
          <a:lstStyle>
            <a:lvl1pPr marL="0" indent="0">
              <a:buNone/>
              <a:defRPr sz="1400"/>
            </a:lvl1pPr>
            <a:lvl2pPr marL="431180" indent="0">
              <a:buNone/>
              <a:defRPr sz="1200"/>
            </a:lvl2pPr>
            <a:lvl3pPr marL="862481" indent="0">
              <a:buNone/>
              <a:defRPr sz="1000"/>
            </a:lvl3pPr>
            <a:lvl4pPr marL="1293628" indent="0">
              <a:buNone/>
              <a:defRPr sz="900"/>
            </a:lvl4pPr>
            <a:lvl5pPr marL="1724927" indent="0">
              <a:buNone/>
              <a:defRPr sz="900"/>
            </a:lvl5pPr>
            <a:lvl6pPr marL="2155930" indent="0">
              <a:buNone/>
              <a:defRPr sz="900"/>
            </a:lvl6pPr>
            <a:lvl7pPr marL="2587125" indent="0">
              <a:buNone/>
              <a:defRPr sz="900"/>
            </a:lvl7pPr>
            <a:lvl8pPr marL="3018349" indent="0">
              <a:buNone/>
              <a:defRPr sz="900"/>
            </a:lvl8pPr>
            <a:lvl9pPr marL="344958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1338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0"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300" y="459581"/>
            <a:ext cx="5486400" cy="3086100"/>
          </a:xfrm>
        </p:spPr>
        <p:txBody>
          <a:bodyPr/>
          <a:lstStyle>
            <a:lvl1pPr marL="0" indent="0">
              <a:buNone/>
              <a:defRPr sz="3200"/>
            </a:lvl1pPr>
            <a:lvl2pPr marL="431180" indent="0">
              <a:buNone/>
              <a:defRPr sz="2800"/>
            </a:lvl2pPr>
            <a:lvl3pPr marL="862481" indent="0">
              <a:buNone/>
              <a:defRPr sz="2400"/>
            </a:lvl3pPr>
            <a:lvl4pPr marL="1293628" indent="0">
              <a:buNone/>
              <a:defRPr sz="2000"/>
            </a:lvl4pPr>
            <a:lvl5pPr marL="1724927" indent="0">
              <a:buNone/>
              <a:defRPr sz="2000"/>
            </a:lvl5pPr>
            <a:lvl6pPr marL="2155930" indent="0">
              <a:buNone/>
              <a:defRPr sz="2000"/>
            </a:lvl6pPr>
            <a:lvl7pPr marL="2587125" indent="0">
              <a:buNone/>
              <a:defRPr sz="2000"/>
            </a:lvl7pPr>
            <a:lvl8pPr marL="3018349" indent="0">
              <a:buNone/>
              <a:defRPr sz="2000"/>
            </a:lvl8pPr>
            <a:lvl9pPr marL="3449584" indent="0">
              <a:buNone/>
              <a:defRPr sz="2000"/>
            </a:lvl9pPr>
          </a:lstStyle>
          <a:p>
            <a:endParaRPr lang="en-US"/>
          </a:p>
        </p:txBody>
      </p:sp>
      <p:sp>
        <p:nvSpPr>
          <p:cNvPr id="4" name="Text Placeholder 3"/>
          <p:cNvSpPr>
            <a:spLocks noGrp="1"/>
          </p:cNvSpPr>
          <p:nvPr>
            <p:ph type="body" sz="half" idx="2"/>
          </p:nvPr>
        </p:nvSpPr>
        <p:spPr>
          <a:xfrm>
            <a:off x="1792300" y="4026674"/>
            <a:ext cx="5486400" cy="603647"/>
          </a:xfrm>
        </p:spPr>
        <p:txBody>
          <a:bodyPr/>
          <a:lstStyle>
            <a:lvl1pPr marL="0" indent="0">
              <a:buNone/>
              <a:defRPr sz="1400"/>
            </a:lvl1pPr>
            <a:lvl2pPr marL="431180" indent="0">
              <a:buNone/>
              <a:defRPr sz="1200"/>
            </a:lvl2pPr>
            <a:lvl3pPr marL="862481" indent="0">
              <a:buNone/>
              <a:defRPr sz="1000"/>
            </a:lvl3pPr>
            <a:lvl4pPr marL="1293628" indent="0">
              <a:buNone/>
              <a:defRPr sz="900"/>
            </a:lvl4pPr>
            <a:lvl5pPr marL="1724927" indent="0">
              <a:buNone/>
              <a:defRPr sz="900"/>
            </a:lvl5pPr>
            <a:lvl6pPr marL="2155930" indent="0">
              <a:buNone/>
              <a:defRPr sz="900"/>
            </a:lvl6pPr>
            <a:lvl7pPr marL="2587125" indent="0">
              <a:buNone/>
              <a:defRPr sz="900"/>
            </a:lvl7pPr>
            <a:lvl8pPr marL="3018349" indent="0">
              <a:buNone/>
              <a:defRPr sz="900"/>
            </a:lvl8pPr>
            <a:lvl9pPr marL="344958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4009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02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9717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6933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8329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4083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9880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5686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0050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3876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6187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7404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6401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350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3"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143219"/>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31180" algn="ctr" rtl="0" fontAlgn="base">
        <a:spcBef>
          <a:spcPct val="0"/>
        </a:spcBef>
        <a:spcAft>
          <a:spcPct val="0"/>
        </a:spcAft>
        <a:defRPr sz="4400">
          <a:solidFill>
            <a:schemeClr val="tx2"/>
          </a:solidFill>
          <a:latin typeface="Arial" charset="0"/>
          <a:cs typeface="Arial" charset="0"/>
        </a:defRPr>
      </a:lvl6pPr>
      <a:lvl7pPr marL="862481" algn="ctr" rtl="0" fontAlgn="base">
        <a:spcBef>
          <a:spcPct val="0"/>
        </a:spcBef>
        <a:spcAft>
          <a:spcPct val="0"/>
        </a:spcAft>
        <a:defRPr sz="4400">
          <a:solidFill>
            <a:schemeClr val="tx2"/>
          </a:solidFill>
          <a:latin typeface="Arial" charset="0"/>
          <a:cs typeface="Arial" charset="0"/>
        </a:defRPr>
      </a:lvl7pPr>
      <a:lvl8pPr marL="1293628" algn="ctr" rtl="0" fontAlgn="base">
        <a:spcBef>
          <a:spcPct val="0"/>
        </a:spcBef>
        <a:spcAft>
          <a:spcPct val="0"/>
        </a:spcAft>
        <a:defRPr sz="4400">
          <a:solidFill>
            <a:schemeClr val="tx2"/>
          </a:solidFill>
          <a:latin typeface="Arial" charset="0"/>
          <a:cs typeface="Arial" charset="0"/>
        </a:defRPr>
      </a:lvl8pPr>
      <a:lvl9pPr marL="1724927" algn="ctr" rtl="0" fontAlgn="base">
        <a:spcBef>
          <a:spcPct val="0"/>
        </a:spcBef>
        <a:spcAft>
          <a:spcPct val="0"/>
        </a:spcAft>
        <a:defRPr sz="4400">
          <a:solidFill>
            <a:schemeClr val="tx2"/>
          </a:solidFill>
          <a:latin typeface="Arial" charset="0"/>
          <a:cs typeface="Arial" charset="0"/>
        </a:defRPr>
      </a:lvl9pPr>
    </p:titleStyle>
    <p:bodyStyle>
      <a:lvl1pPr marL="323259" indent="-323259" algn="l" rtl="0" fontAlgn="base">
        <a:spcBef>
          <a:spcPct val="20000"/>
        </a:spcBef>
        <a:spcAft>
          <a:spcPct val="0"/>
        </a:spcAft>
        <a:buChar char="•"/>
        <a:defRPr sz="4000">
          <a:solidFill>
            <a:schemeClr val="bg1"/>
          </a:solidFill>
          <a:latin typeface="+mn-lt"/>
          <a:ea typeface="+mn-ea"/>
          <a:cs typeface="+mn-cs"/>
        </a:defRPr>
      </a:lvl1pPr>
      <a:lvl2pPr marL="700815" indent="-269529" algn="l" rtl="0" fontAlgn="base">
        <a:spcBef>
          <a:spcPct val="20000"/>
        </a:spcBef>
        <a:spcAft>
          <a:spcPct val="0"/>
        </a:spcAft>
        <a:buChar char="–"/>
        <a:defRPr sz="4000">
          <a:solidFill>
            <a:schemeClr val="bg1"/>
          </a:solidFill>
          <a:latin typeface="+mn-lt"/>
        </a:defRPr>
      </a:lvl2pPr>
      <a:lvl3pPr marL="1077980" indent="-215512" algn="l" rtl="0" fontAlgn="base">
        <a:spcBef>
          <a:spcPct val="20000"/>
        </a:spcBef>
        <a:spcAft>
          <a:spcPct val="0"/>
        </a:spcAft>
        <a:buChar char="•"/>
        <a:defRPr sz="2400">
          <a:solidFill>
            <a:schemeClr val="tx1"/>
          </a:solidFill>
          <a:latin typeface="+mj-lt"/>
          <a:cs typeface="+mj-cs"/>
        </a:defRPr>
      </a:lvl3pPr>
      <a:lvl4pPr marL="1509292" indent="-215512" algn="l" rtl="0" fontAlgn="base">
        <a:spcBef>
          <a:spcPct val="20000"/>
        </a:spcBef>
        <a:spcAft>
          <a:spcPct val="0"/>
        </a:spcAft>
        <a:buChar char="–"/>
        <a:defRPr sz="2000">
          <a:solidFill>
            <a:schemeClr val="tx1"/>
          </a:solidFill>
          <a:latin typeface="+mj-lt"/>
          <a:cs typeface="+mj-cs"/>
        </a:defRPr>
      </a:lvl4pPr>
      <a:lvl5pPr marL="1940429" indent="-215512" algn="l" rtl="0" fontAlgn="base">
        <a:spcBef>
          <a:spcPct val="20000"/>
        </a:spcBef>
        <a:spcAft>
          <a:spcPct val="0"/>
        </a:spcAft>
        <a:buChar char="»"/>
        <a:defRPr sz="2000">
          <a:solidFill>
            <a:schemeClr val="tx1"/>
          </a:solidFill>
          <a:latin typeface="+mj-lt"/>
          <a:cs typeface="+mj-cs"/>
        </a:defRPr>
      </a:lvl5pPr>
      <a:lvl6pPr marL="2371418" indent="-215512" algn="l" rtl="0" fontAlgn="base">
        <a:spcBef>
          <a:spcPct val="20000"/>
        </a:spcBef>
        <a:spcAft>
          <a:spcPct val="0"/>
        </a:spcAft>
        <a:buChar char="»"/>
        <a:defRPr sz="2000">
          <a:solidFill>
            <a:schemeClr val="tx1"/>
          </a:solidFill>
          <a:latin typeface="+mj-lt"/>
          <a:cs typeface="+mj-cs"/>
        </a:defRPr>
      </a:lvl6pPr>
      <a:lvl7pPr marL="2802760" indent="-215512" algn="l" rtl="0" fontAlgn="base">
        <a:spcBef>
          <a:spcPct val="20000"/>
        </a:spcBef>
        <a:spcAft>
          <a:spcPct val="0"/>
        </a:spcAft>
        <a:buChar char="»"/>
        <a:defRPr sz="2000">
          <a:solidFill>
            <a:schemeClr val="tx1"/>
          </a:solidFill>
          <a:latin typeface="+mj-lt"/>
          <a:cs typeface="+mj-cs"/>
        </a:defRPr>
      </a:lvl7pPr>
      <a:lvl8pPr marL="3233958" indent="-215512" algn="l" rtl="0" fontAlgn="base">
        <a:spcBef>
          <a:spcPct val="20000"/>
        </a:spcBef>
        <a:spcAft>
          <a:spcPct val="0"/>
        </a:spcAft>
        <a:buChar char="»"/>
        <a:defRPr sz="2000">
          <a:solidFill>
            <a:schemeClr val="tx1"/>
          </a:solidFill>
          <a:latin typeface="+mj-lt"/>
          <a:cs typeface="+mj-cs"/>
        </a:defRPr>
      </a:lvl8pPr>
      <a:lvl9pPr marL="3665221" indent="-215512"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862481" rtl="0" eaLnBrk="1" latinLnBrk="0" hangingPunct="1">
        <a:defRPr sz="1800" kern="1200">
          <a:solidFill>
            <a:schemeClr val="tx1"/>
          </a:solidFill>
          <a:latin typeface="+mn-lt"/>
          <a:ea typeface="+mn-ea"/>
          <a:cs typeface="+mn-cs"/>
        </a:defRPr>
      </a:lvl1pPr>
      <a:lvl2pPr marL="431180" algn="l" defTabSz="862481" rtl="0" eaLnBrk="1" latinLnBrk="0" hangingPunct="1">
        <a:defRPr sz="1800" kern="1200">
          <a:solidFill>
            <a:schemeClr val="tx1"/>
          </a:solidFill>
          <a:latin typeface="+mn-lt"/>
          <a:ea typeface="+mn-ea"/>
          <a:cs typeface="+mn-cs"/>
        </a:defRPr>
      </a:lvl2pPr>
      <a:lvl3pPr marL="862481" algn="l" defTabSz="862481" rtl="0" eaLnBrk="1" latinLnBrk="0" hangingPunct="1">
        <a:defRPr sz="1800" kern="1200">
          <a:solidFill>
            <a:schemeClr val="tx1"/>
          </a:solidFill>
          <a:latin typeface="+mn-lt"/>
          <a:ea typeface="+mn-ea"/>
          <a:cs typeface="+mn-cs"/>
        </a:defRPr>
      </a:lvl3pPr>
      <a:lvl4pPr marL="1293628" algn="l" defTabSz="862481" rtl="0" eaLnBrk="1" latinLnBrk="0" hangingPunct="1">
        <a:defRPr sz="1800" kern="1200">
          <a:solidFill>
            <a:schemeClr val="tx1"/>
          </a:solidFill>
          <a:latin typeface="+mn-lt"/>
          <a:ea typeface="+mn-ea"/>
          <a:cs typeface="+mn-cs"/>
        </a:defRPr>
      </a:lvl4pPr>
      <a:lvl5pPr marL="1724927" algn="l" defTabSz="862481" rtl="0" eaLnBrk="1" latinLnBrk="0" hangingPunct="1">
        <a:defRPr sz="1800" kern="1200">
          <a:solidFill>
            <a:schemeClr val="tx1"/>
          </a:solidFill>
          <a:latin typeface="+mn-lt"/>
          <a:ea typeface="+mn-ea"/>
          <a:cs typeface="+mn-cs"/>
        </a:defRPr>
      </a:lvl5pPr>
      <a:lvl6pPr marL="2155930" algn="l" defTabSz="862481" rtl="0" eaLnBrk="1" latinLnBrk="0" hangingPunct="1">
        <a:defRPr sz="1800" kern="1200">
          <a:solidFill>
            <a:schemeClr val="tx1"/>
          </a:solidFill>
          <a:latin typeface="+mn-lt"/>
          <a:ea typeface="+mn-ea"/>
          <a:cs typeface="+mn-cs"/>
        </a:defRPr>
      </a:lvl6pPr>
      <a:lvl7pPr marL="2587125" algn="l" defTabSz="862481" rtl="0" eaLnBrk="1" latinLnBrk="0" hangingPunct="1">
        <a:defRPr sz="1800" kern="1200">
          <a:solidFill>
            <a:schemeClr val="tx1"/>
          </a:solidFill>
          <a:latin typeface="+mn-lt"/>
          <a:ea typeface="+mn-ea"/>
          <a:cs typeface="+mn-cs"/>
        </a:defRPr>
      </a:lvl7pPr>
      <a:lvl8pPr marL="3018349" algn="l" defTabSz="862481" rtl="0" eaLnBrk="1" latinLnBrk="0" hangingPunct="1">
        <a:defRPr sz="1800" kern="1200">
          <a:solidFill>
            <a:schemeClr val="tx1"/>
          </a:solidFill>
          <a:latin typeface="+mn-lt"/>
          <a:ea typeface="+mn-ea"/>
          <a:cs typeface="+mn-cs"/>
        </a:defRPr>
      </a:lvl8pPr>
      <a:lvl9pPr marL="3449584" algn="l" defTabSz="86248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8812245"/>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odreads.com/author/show/6396.Susan_Forward"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hyperlink" Target="https://www.goodreads.com/work/quotes/3551"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www.goodreads.com/author/show/6396.Susan_Forward"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hyperlink" Target="https://www.goodreads.com/work/quotes/3551"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hyperlink" Target="http://www.maozisrael.org/site/www.goo.gl/TW0QEO" TargetMode="External"/><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F61A2-5EDE-3E62-35F1-59D9DB835EA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F3417CE-F2A5-D8DA-235E-D1494AC970B6}"/>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1E2AB59E-3AE4-5C93-4554-BD0CE5358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58861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11C54-A79F-4F61-0C9E-65A6473F65F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147970F-03D8-75B9-1D28-79CB63AC5491}"/>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err="1">
                <a:solidFill>
                  <a:schemeClr val="tx1"/>
                </a:solidFill>
                <a:latin typeface="Arial Rounded MT Bold" panose="020F0704030504030204" pitchFamily="34" charset="0"/>
              </a:rPr>
              <a:t>Shmot</a:t>
            </a:r>
            <a:r>
              <a:rPr lang="en-US" sz="4000" baseline="30000" dirty="0">
                <a:solidFill>
                  <a:schemeClr val="tx1"/>
                </a:solidFill>
                <a:latin typeface="Arial Rounded MT Bold" panose="020F0704030504030204" pitchFamily="34" charset="0"/>
              </a:rPr>
              <a:t>/Exodus23:14-17 </a:t>
            </a:r>
            <a:r>
              <a:rPr lang="en-US" sz="4000" dirty="0">
                <a:solidFill>
                  <a:schemeClr val="tx1"/>
                </a:solidFill>
                <a:latin typeface="Arial Rounded MT Bold" panose="020F0704030504030204" pitchFamily="34" charset="0"/>
              </a:rPr>
              <a:t>The festival of ingathering (Sukkot), at the end of the year, when you </a:t>
            </a:r>
            <a:r>
              <a:rPr lang="en-US" sz="4000" u="sng" dirty="0">
                <a:solidFill>
                  <a:srgbClr val="FFFF66"/>
                </a:solidFill>
                <a:latin typeface="Arial Rounded MT Bold" panose="020F0704030504030204" pitchFamily="34" charset="0"/>
              </a:rPr>
              <a:t>gather in from the fields the results of your efforts. </a:t>
            </a:r>
          </a:p>
        </p:txBody>
      </p:sp>
    </p:spTree>
    <p:extLst>
      <p:ext uri="{BB962C8B-B14F-4D97-AF65-F5344CB8AC3E}">
        <p14:creationId xmlns:p14="http://schemas.microsoft.com/office/powerpoint/2010/main" val="3018476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7ABC-3E3C-51CF-1145-77A238DE1EA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B12481E-3544-2721-1200-D08A2333DBB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 81.14-17 </a:t>
            </a:r>
            <a:r>
              <a:rPr lang="en-US" sz="4000" dirty="0">
                <a:solidFill>
                  <a:schemeClr val="tx1"/>
                </a:solidFill>
                <a:latin typeface="Arial Rounded MT Bold" panose="020F0704030504030204" pitchFamily="34" charset="0"/>
              </a:rPr>
              <a:t>Oh that My people would listen to Me, that Israel would walk in My ways! I would soon subdue their enemies, and turn My hand against their foes. Those who hate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would cringe before Him— their time of doom would be forever. </a:t>
            </a:r>
          </a:p>
        </p:txBody>
      </p:sp>
    </p:spTree>
    <p:extLst>
      <p:ext uri="{BB962C8B-B14F-4D97-AF65-F5344CB8AC3E}">
        <p14:creationId xmlns:p14="http://schemas.microsoft.com/office/powerpoint/2010/main" val="3178974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64F50-90D1-C72B-B41F-EBFA189B559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90AABF4-3638-01FC-B5B1-D8950CDF8A2F}"/>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 81.14-17 </a:t>
            </a:r>
            <a:r>
              <a:rPr lang="en-US" sz="4000" dirty="0">
                <a:solidFill>
                  <a:schemeClr val="tx1"/>
                </a:solidFill>
                <a:latin typeface="Arial Rounded MT Bold" panose="020F0704030504030204" pitchFamily="34" charset="0"/>
              </a:rPr>
              <a:t>But </a:t>
            </a:r>
            <a:r>
              <a:rPr lang="en-US" sz="4000" u="sng" dirty="0">
                <a:solidFill>
                  <a:srgbClr val="FFFF66"/>
                </a:solidFill>
                <a:latin typeface="Arial Rounded MT Bold" panose="020F0704030504030204" pitchFamily="34" charset="0"/>
              </a:rPr>
              <a:t>you would be fed with the finest wheat, with honey out of a rock would I satisfy you</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2873678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DA7AA-E23B-5A64-1914-BC2BFF16DDA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4D95304-A2BC-65E0-64D4-7A14A4E3D5D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 / Ps 144.9-15</a:t>
            </a:r>
            <a:r>
              <a:rPr lang="en-US" sz="4000" dirty="0">
                <a:solidFill>
                  <a:schemeClr val="tx1"/>
                </a:solidFill>
                <a:latin typeface="Arial Rounded MT Bold" panose="020F0704030504030204" pitchFamily="34" charset="0"/>
              </a:rPr>
              <a:t> God, I will sing a new song to you; sing praises to you with a ten-stringed harp.  You give kings their victories; you save your servant David from the cruel sword...Our sons in their youth will be like full-grown saplings, </a:t>
            </a:r>
          </a:p>
        </p:txBody>
      </p:sp>
    </p:spTree>
    <p:extLst>
      <p:ext uri="{BB962C8B-B14F-4D97-AF65-F5344CB8AC3E}">
        <p14:creationId xmlns:p14="http://schemas.microsoft.com/office/powerpoint/2010/main" val="4280542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3DADB-9CD6-4268-1A6B-C6A6C3E3614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A2414DC-17F7-EFB0-8325-03DB6600BFA0}"/>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T’hillim / Ps 144.9-15</a:t>
            </a:r>
            <a:r>
              <a:rPr lang="en-US" sz="4000" dirty="0">
                <a:solidFill>
                  <a:schemeClr val="tx1"/>
                </a:solidFill>
                <a:latin typeface="Arial Rounded MT Bold" panose="020F0704030504030204" pitchFamily="34" charset="0"/>
              </a:rPr>
              <a:t> our daughters will be like sculptured pillars fit for the corner of a palace. </a:t>
            </a:r>
            <a:r>
              <a:rPr lang="en-US" sz="4000" u="sng" dirty="0">
                <a:solidFill>
                  <a:srgbClr val="FFFF66"/>
                </a:solidFill>
                <a:latin typeface="Arial Rounded MT Bold" panose="020F0704030504030204" pitchFamily="34" charset="0"/>
              </a:rPr>
              <a:t>Our barns are full with crops of every kind; he  sheep in our fields number thousands, tens of thousands, our oxen are well-fed</a:t>
            </a:r>
            <a:r>
              <a:rPr lang="en-US" sz="4000" dirty="0">
                <a:solidFill>
                  <a:schemeClr val="tx1"/>
                </a:solidFill>
                <a:latin typeface="Arial Rounded MT Bold" panose="020F0704030504030204" pitchFamily="34" charset="0"/>
              </a:rPr>
              <a:t>, our city walls have no breach, our people are not taken captive, </a:t>
            </a:r>
          </a:p>
        </p:txBody>
      </p:sp>
    </p:spTree>
    <p:extLst>
      <p:ext uri="{BB962C8B-B14F-4D97-AF65-F5344CB8AC3E}">
        <p14:creationId xmlns:p14="http://schemas.microsoft.com/office/powerpoint/2010/main" val="2015686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B363B-B2CB-D5BD-D36B-2C298FEC168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034C15B-4F36-0333-2898-286BF779052E}"/>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 / Ps 144.9-15</a:t>
            </a:r>
            <a:r>
              <a:rPr lang="en-US" sz="4000" dirty="0">
                <a:solidFill>
                  <a:schemeClr val="tx1"/>
                </a:solidFill>
                <a:latin typeface="Arial Rounded MT Bold" panose="020F0704030504030204" pitchFamily="34" charset="0"/>
              </a:rPr>
              <a:t> and there are </a:t>
            </a:r>
            <a:r>
              <a:rPr lang="en-US" sz="4000" u="sng" dirty="0">
                <a:solidFill>
                  <a:srgbClr val="FFFF66"/>
                </a:solidFill>
                <a:latin typeface="Arial Rounded MT Bold" panose="020F0704030504030204" pitchFamily="34" charset="0"/>
              </a:rPr>
              <a:t>no cries of protest in our cities’ open places.</a:t>
            </a:r>
            <a:r>
              <a:rPr lang="en-US" sz="4000" dirty="0">
                <a:solidFill>
                  <a:schemeClr val="tx1"/>
                </a:solidFill>
                <a:latin typeface="Arial Rounded MT Bold" panose="020F0704030504030204" pitchFamily="34" charset="0"/>
              </a:rPr>
              <a:t> How happy the people who live in such conditions! How happy the people whose God is Adonai!</a:t>
            </a:r>
          </a:p>
        </p:txBody>
      </p:sp>
    </p:spTree>
    <p:extLst>
      <p:ext uri="{BB962C8B-B14F-4D97-AF65-F5344CB8AC3E}">
        <p14:creationId xmlns:p14="http://schemas.microsoft.com/office/powerpoint/2010/main" val="3675461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5C459-45E1-BB0F-C245-C112E3D4389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8F1CA38-F1E4-8C44-B670-52941917EA4B}"/>
              </a:ext>
            </a:extLst>
          </p:cNvPr>
          <p:cNvSpPr>
            <a:spLocks noGrp="1"/>
          </p:cNvSpPr>
          <p:nvPr>
            <p:ph type="subTitle" idx="1"/>
          </p:nvPr>
        </p:nvSpPr>
        <p:spPr>
          <a:xfrm>
            <a:off x="152400" y="209550"/>
            <a:ext cx="5029200" cy="4800600"/>
          </a:xfrm>
        </p:spPr>
        <p:txBody>
          <a:bodyPr anchor="t">
            <a:normAutofit/>
          </a:bodyPr>
          <a:lstStyle/>
          <a:p>
            <a:pPr algn="l"/>
            <a:r>
              <a:rPr lang="en-US" sz="4000" dirty="0">
                <a:solidFill>
                  <a:schemeClr val="tx1"/>
                </a:solidFill>
                <a:latin typeface="Arial Rounded MT Bold" panose="020F0704030504030204" pitchFamily="34" charset="0"/>
              </a:rPr>
              <a:t>Rabbi Elias Lieberman, leader of the Falmouth Jewish Congregation in Massachusetts, </a:t>
            </a:r>
          </a:p>
        </p:txBody>
      </p:sp>
      <p:pic>
        <p:nvPicPr>
          <p:cNvPr id="3074" name="Picture 2" descr="Rabbi Elias J. Lieberman">
            <a:extLst>
              <a:ext uri="{FF2B5EF4-FFF2-40B4-BE49-F238E27FC236}">
                <a16:creationId xmlns:a16="http://schemas.microsoft.com/office/drawing/2014/main" id="{152600BB-0EF6-62FF-E17D-B84EEECAD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1" y="0"/>
            <a:ext cx="381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656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7A0DA-6EAB-479A-7CC5-A8E6A470153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0B0EBDD-6264-9457-B2F9-D942036E7A9D}"/>
              </a:ext>
            </a:extLst>
          </p:cNvPr>
          <p:cNvSpPr>
            <a:spLocks noGrp="1"/>
          </p:cNvSpPr>
          <p:nvPr>
            <p:ph type="subTitle" idx="1"/>
          </p:nvPr>
        </p:nvSpPr>
        <p:spPr>
          <a:xfrm>
            <a:off x="1524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sees a strong biblical influence on Thanksgiving.</a:t>
            </a:r>
          </a:p>
          <a:p>
            <a:pPr algn="l"/>
            <a:r>
              <a:rPr lang="en-US" sz="4000" dirty="0">
                <a:solidFill>
                  <a:schemeClr val="tx1"/>
                </a:solidFill>
                <a:latin typeface="Arial Rounded MT Bold" panose="020F0704030504030204" pitchFamily="34" charset="0"/>
              </a:rPr>
              <a:t>“While we cannot be certain about what motivated those Pilgrim settlers to initiate a feast of thanksgiving, </a:t>
            </a:r>
          </a:p>
        </p:txBody>
      </p:sp>
    </p:spTree>
    <p:extLst>
      <p:ext uri="{BB962C8B-B14F-4D97-AF65-F5344CB8AC3E}">
        <p14:creationId xmlns:p14="http://schemas.microsoft.com/office/powerpoint/2010/main" val="2585061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099A8-81F8-68D7-0A95-33DDB3F4717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139FDE0-E828-D8C7-4D45-B83C12B7657E}"/>
              </a:ext>
            </a:extLst>
          </p:cNvPr>
          <p:cNvSpPr>
            <a:spLocks noGrp="1"/>
          </p:cNvSpPr>
          <p:nvPr>
            <p:ph type="subTitle" idx="1"/>
          </p:nvPr>
        </p:nvSpPr>
        <p:spPr>
          <a:xfrm>
            <a:off x="1524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it is likely that they consciously drew on a model well-known to them from the Bible they cherished,” Lieberman told JNS.org.  “Seeing themselves as new Israelites in a new ‘promised land,’ the Pilgrims surely found inspiration in the Bible, </a:t>
            </a:r>
          </a:p>
        </p:txBody>
      </p:sp>
    </p:spTree>
    <p:extLst>
      <p:ext uri="{BB962C8B-B14F-4D97-AF65-F5344CB8AC3E}">
        <p14:creationId xmlns:p14="http://schemas.microsoft.com/office/powerpoint/2010/main" val="1566612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A32E5-325E-6309-3203-8E753D767DE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CF20F22-55CE-D530-0308-EC0636CE8B51}"/>
              </a:ext>
            </a:extLst>
          </p:cNvPr>
          <p:cNvSpPr>
            <a:spLocks noGrp="1"/>
          </p:cNvSpPr>
          <p:nvPr>
            <p:ph type="subTitle" idx="1"/>
          </p:nvPr>
        </p:nvSpPr>
        <p:spPr>
          <a:xfrm>
            <a:off x="1524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and the Sephardic Jews in the Netherlands they lived among, in the Books of Leviticus and Deuteronomy, in which God commands the ancient Israelites to observe the Feast of Booths—in Hebrew, Sukkot, </a:t>
            </a:r>
            <a:r>
              <a:rPr lang="en-US" sz="4000" u="sng" dirty="0">
                <a:solidFill>
                  <a:srgbClr val="FFFF66"/>
                </a:solidFill>
                <a:latin typeface="Arial Rounded MT Bold" panose="020F0704030504030204" pitchFamily="34" charset="0"/>
              </a:rPr>
              <a:t>‘To rejoice before </a:t>
            </a:r>
            <a:r>
              <a:rPr lang="en-US" sz="4000" u="sng" cap="small" dirty="0">
                <a:solidFill>
                  <a:srgbClr val="FFFF66"/>
                </a:solidFill>
                <a:latin typeface="Arial Rounded MT Bold" panose="020F0704030504030204" pitchFamily="34" charset="0"/>
              </a:rPr>
              <a:t>Adoni</a:t>
            </a:r>
            <a:r>
              <a:rPr lang="en-US" sz="4000" u="sng" dirty="0">
                <a:solidFill>
                  <a:srgbClr val="FFFF66"/>
                </a:solidFill>
                <a:latin typeface="Arial Rounded MT Bold" panose="020F0704030504030204" pitchFamily="34" charset="0"/>
              </a:rPr>
              <a:t> your God’ at the time of the fall harvest.”</a:t>
            </a:r>
          </a:p>
        </p:txBody>
      </p:sp>
    </p:spTree>
    <p:extLst>
      <p:ext uri="{BB962C8B-B14F-4D97-AF65-F5344CB8AC3E}">
        <p14:creationId xmlns:p14="http://schemas.microsoft.com/office/powerpoint/2010/main" val="3589256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225D0-24F5-5E9D-AA13-8EBC7EFC07D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35F77C6-18CE-B137-27CB-8BCDE6EF237C}"/>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baseline="30000" dirty="0">
                <a:solidFill>
                  <a:schemeClr val="tx1"/>
                </a:solidFill>
                <a:latin typeface="Arial Rounded MT Bold" panose="020F0704030504030204" pitchFamily="34" charset="0"/>
              </a:rPr>
              <a:t>Eph. 3.19  </a:t>
            </a:r>
            <a:r>
              <a:rPr lang="en-US" sz="4000" dirty="0">
                <a:solidFill>
                  <a:schemeClr val="tx1"/>
                </a:solidFill>
                <a:latin typeface="Arial Rounded MT Bold" panose="020F0704030504030204" pitchFamily="34" charset="0"/>
              </a:rPr>
              <a:t>That you will be filled with all the fullness of God. </a:t>
            </a:r>
          </a:p>
          <a:p>
            <a:pPr algn="l"/>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Abundance</a:t>
            </a:r>
          </a:p>
        </p:txBody>
      </p:sp>
    </p:spTree>
    <p:extLst>
      <p:ext uri="{BB962C8B-B14F-4D97-AF65-F5344CB8AC3E}">
        <p14:creationId xmlns:p14="http://schemas.microsoft.com/office/powerpoint/2010/main" val="2191196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58A3B-ED8A-475D-0EA1-EDA55817B59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789BD6E-33F6-9EBD-54AD-7CBA0CF6A287}"/>
              </a:ext>
            </a:extLst>
          </p:cNvPr>
          <p:cNvSpPr>
            <a:spLocks noGrp="1"/>
          </p:cNvSpPr>
          <p:nvPr>
            <p:ph type="subTitle" idx="1"/>
          </p:nvPr>
        </p:nvSpPr>
        <p:spPr>
          <a:xfrm>
            <a:off x="1524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1026" name="Picture 2">
            <a:extLst>
              <a:ext uri="{FF2B5EF4-FFF2-40B4-BE49-F238E27FC236}">
                <a16:creationId xmlns:a16="http://schemas.microsoft.com/office/drawing/2014/main" id="{F698F06D-0772-A871-06C5-5AB8D803C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B974FB-A14E-8222-949A-195A86FF2EA0}"/>
              </a:ext>
            </a:extLst>
          </p:cNvPr>
          <p:cNvSpPr txBox="1"/>
          <p:nvPr/>
        </p:nvSpPr>
        <p:spPr>
          <a:xfrm>
            <a:off x="838200" y="92917"/>
            <a:ext cx="7264233"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Thanksgiving Abundant food</a:t>
            </a:r>
          </a:p>
        </p:txBody>
      </p:sp>
    </p:spTree>
    <p:extLst>
      <p:ext uri="{BB962C8B-B14F-4D97-AF65-F5344CB8AC3E}">
        <p14:creationId xmlns:p14="http://schemas.microsoft.com/office/powerpoint/2010/main" val="2529918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C8AD8-7F32-2845-369A-D7B7558FADC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FDE9153-17DB-6484-E3D6-3A3D9619F568}"/>
              </a:ext>
            </a:extLst>
          </p:cNvPr>
          <p:cNvSpPr>
            <a:spLocks noGrp="1"/>
          </p:cNvSpPr>
          <p:nvPr>
            <p:ph type="subTitle" idx="1"/>
          </p:nvPr>
        </p:nvSpPr>
        <p:spPr>
          <a:xfrm>
            <a:off x="1524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a:t>
            </a:r>
          </a:p>
        </p:txBody>
      </p:sp>
      <p:pic>
        <p:nvPicPr>
          <p:cNvPr id="2050" name="Picture 2">
            <a:extLst>
              <a:ext uri="{FF2B5EF4-FFF2-40B4-BE49-F238E27FC236}">
                <a16:creationId xmlns:a16="http://schemas.microsoft.com/office/drawing/2014/main" id="{AF247DFD-9D90-5D2E-EB73-27FC836FD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50"/>
            <a:ext cx="7772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412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14470-8E2E-B3DB-73D9-3D8F3833B2A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ECC9CB4-07E2-D83A-8AEE-6E8DA3F88FC2}"/>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BBF4EDED-0CEC-2F2E-F429-4F7E511157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210244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EB55F-7CE5-6703-D3D8-7EAA409A19D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A25FFA4-F828-0267-F9CE-6145BE50C43C}"/>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4D30063A-18F9-679C-9304-F11564305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9C653C14-2082-5E6B-6B84-22FED7C1A6A5}"/>
              </a:ext>
            </a:extLst>
          </p:cNvPr>
          <p:cNvSpPr txBox="1"/>
          <p:nvPr/>
        </p:nvSpPr>
        <p:spPr>
          <a:xfrm>
            <a:off x="161731" y="151622"/>
            <a:ext cx="8297271" cy="5016758"/>
          </a:xfrm>
          <a:prstGeom prst="rect">
            <a:avLst/>
          </a:prstGeom>
          <a:noFill/>
        </p:spPr>
        <p:txBody>
          <a:bodyPr wrap="none" rtlCol="0">
            <a:spAutoFit/>
          </a:bodyPr>
          <a:lstStyle/>
          <a:p>
            <a:pPr algn="l"/>
            <a:r>
              <a:rPr lang="en-US" u="sng" dirty="0">
                <a:solidFill>
                  <a:srgbClr val="FFFF66"/>
                </a:solidFill>
              </a:rPr>
              <a:t>The fullness of G-d  Eph 3.19</a:t>
            </a:r>
          </a:p>
          <a:p>
            <a:pPr marL="512763" indent="-512763" algn="l">
              <a:buFont typeface="+mj-lt"/>
              <a:buAutoNum type="arabicPeriod"/>
            </a:pPr>
            <a:r>
              <a:rPr lang="en-US" dirty="0">
                <a:solidFill>
                  <a:schemeClr val="tx1"/>
                </a:solidFill>
              </a:rPr>
              <a:t>RH &amp; YK seeking G-d</a:t>
            </a:r>
          </a:p>
          <a:p>
            <a:pPr marL="512763" indent="-512763" algn="l">
              <a:buFont typeface="+mj-lt"/>
              <a:buAutoNum type="arabicPeriod"/>
            </a:pPr>
            <a:r>
              <a:rPr lang="en-US" dirty="0">
                <a:solidFill>
                  <a:schemeClr val="tx1"/>
                </a:solidFill>
              </a:rPr>
              <a:t>Sukkot: G-d loves abundance</a:t>
            </a:r>
          </a:p>
          <a:p>
            <a:pPr marL="512763" indent="-512763" algn="l">
              <a:buFont typeface="+mj-lt"/>
              <a:buAutoNum type="arabicPeriod"/>
            </a:pPr>
            <a:r>
              <a:rPr lang="en-US" u="sng" dirty="0">
                <a:solidFill>
                  <a:srgbClr val="FFFF66"/>
                </a:solidFill>
              </a:rPr>
              <a:t>Abundant love</a:t>
            </a:r>
          </a:p>
          <a:p>
            <a:pPr marL="512763" indent="-512763" algn="l">
              <a:buFont typeface="+mj-lt"/>
              <a:buAutoNum type="arabicPeriod"/>
            </a:pPr>
            <a:r>
              <a:rPr lang="en-US" dirty="0">
                <a:solidFill>
                  <a:schemeClr val="tx1"/>
                </a:solidFill>
              </a:rPr>
              <a:t>Abundant love </a:t>
            </a:r>
            <a:r>
              <a:rPr lang="en-US" dirty="0">
                <a:solidFill>
                  <a:schemeClr val="tx1"/>
                </a:solidFill>
                <a:sym typeface="Wingdings" panose="05000000000000000000" pitchFamily="2" charset="2"/>
              </a:rPr>
              <a:t> unoffendable</a:t>
            </a:r>
            <a:endParaRPr lang="en-US" dirty="0">
              <a:solidFill>
                <a:schemeClr val="tx1"/>
              </a:solidFill>
            </a:endParaRPr>
          </a:p>
          <a:p>
            <a:pPr marL="512763" indent="-512763" algn="l">
              <a:buFont typeface="+mj-lt"/>
              <a:buAutoNum type="arabicPeriod"/>
            </a:pPr>
            <a:r>
              <a:rPr lang="en-US" dirty="0">
                <a:solidFill>
                  <a:schemeClr val="tx1"/>
                </a:solidFill>
              </a:rPr>
              <a:t>Abundant love </a:t>
            </a:r>
            <a:r>
              <a:rPr lang="en-US" dirty="0">
                <a:solidFill>
                  <a:schemeClr val="tx1"/>
                </a:solidFill>
                <a:sym typeface="Wingdings" panose="05000000000000000000" pitchFamily="2" charset="2"/>
              </a:rPr>
              <a:t> forgive</a:t>
            </a:r>
          </a:p>
          <a:p>
            <a:pPr marL="512763" indent="-512763" algn="l">
              <a:buFont typeface="+mj-lt"/>
              <a:buAutoNum type="arabicPeriod"/>
            </a:pPr>
            <a:r>
              <a:rPr lang="en-US" dirty="0">
                <a:solidFill>
                  <a:schemeClr val="tx1"/>
                </a:solidFill>
              </a:rPr>
              <a:t>Abundant love</a:t>
            </a:r>
            <a:r>
              <a:rPr lang="en-US" dirty="0">
                <a:solidFill>
                  <a:schemeClr val="tx1"/>
                </a:solidFill>
                <a:sym typeface="Wingdings" panose="05000000000000000000" pitchFamily="2" charset="2"/>
              </a:rPr>
              <a:t>  reconcile</a:t>
            </a:r>
          </a:p>
          <a:p>
            <a:pPr algn="l"/>
            <a:endParaRPr lang="en-US" dirty="0"/>
          </a:p>
        </p:txBody>
      </p:sp>
    </p:spTree>
    <p:extLst>
      <p:ext uri="{BB962C8B-B14F-4D97-AF65-F5344CB8AC3E}">
        <p14:creationId xmlns:p14="http://schemas.microsoft.com/office/powerpoint/2010/main" val="407320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D6682-C459-D1F1-88D5-D2928BC21A3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7036983-3610-5DBD-54BE-5536F61F6877}"/>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baseline="30000" dirty="0">
                <a:solidFill>
                  <a:schemeClr val="tx1"/>
                </a:solidFill>
                <a:latin typeface="Arial Rounded MT Bold" panose="020F0704030504030204" pitchFamily="34" charset="0"/>
              </a:rPr>
              <a:t>Eph. 3.19  </a:t>
            </a:r>
            <a:r>
              <a:rPr lang="en-US" sz="4000" dirty="0">
                <a:solidFill>
                  <a:schemeClr val="tx1"/>
                </a:solidFill>
                <a:latin typeface="Arial Rounded MT Bold" panose="020F0704030504030204" pitchFamily="34" charset="0"/>
              </a:rPr>
              <a:t>That you will be filled with all the fullness of God. </a:t>
            </a:r>
          </a:p>
          <a:p>
            <a:pPr algn="l"/>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Abundance</a:t>
            </a:r>
          </a:p>
        </p:txBody>
      </p:sp>
    </p:spTree>
    <p:extLst>
      <p:ext uri="{BB962C8B-B14F-4D97-AF65-F5344CB8AC3E}">
        <p14:creationId xmlns:p14="http://schemas.microsoft.com/office/powerpoint/2010/main" val="2950989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361950"/>
            <a:ext cx="8287809" cy="4781550"/>
          </a:xfrm>
        </p:spPr>
        <p:txBody>
          <a:bodyPr>
            <a:normAutofit/>
          </a:bodyPr>
          <a:lstStyle/>
          <a:p>
            <a:pPr algn="l"/>
            <a:r>
              <a:rPr lang="el-GR" baseline="30000" dirty="0"/>
              <a:t>Eph. 3.14-21</a:t>
            </a:r>
            <a:r>
              <a:rPr lang="en-US" dirty="0"/>
              <a:t>  </a:t>
            </a:r>
            <a:r>
              <a:rPr lang="en-US" u="sng" dirty="0">
                <a:solidFill>
                  <a:srgbClr val="FFFF99"/>
                </a:solidFill>
              </a:rPr>
              <a:t>For this reason</a:t>
            </a:r>
            <a:r>
              <a:rPr lang="en-US" dirty="0"/>
              <a:t>, I fall on my knees before the Father,</a:t>
            </a:r>
            <a:r>
              <a:rPr lang="el-GR" dirty="0"/>
              <a:t> </a:t>
            </a:r>
            <a:r>
              <a:rPr lang="en-US" dirty="0"/>
              <a:t>from whom every family in heaven and on earth receives its character. </a:t>
            </a:r>
          </a:p>
        </p:txBody>
      </p:sp>
    </p:spTree>
    <p:extLst>
      <p:ext uri="{BB962C8B-B14F-4D97-AF65-F5344CB8AC3E}">
        <p14:creationId xmlns:p14="http://schemas.microsoft.com/office/powerpoint/2010/main" val="3266197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88E39-AA32-8608-C2A2-FD86DCBD044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58CA616-A578-D516-7C8D-D5DA2BCDD86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For what reason?</a:t>
            </a:r>
          </a:p>
          <a:p>
            <a:pPr algn="l"/>
            <a:r>
              <a:rPr lang="en-US" sz="4000" dirty="0"/>
              <a:t>The preceding chapters</a:t>
            </a:r>
          </a:p>
          <a:p>
            <a:pPr marL="401638" indent="-401638" algn="l">
              <a:buFont typeface="+mj-lt"/>
              <a:buAutoNum type="arabicPeriod"/>
            </a:pPr>
            <a:r>
              <a:rPr lang="en-US" sz="4000" dirty="0"/>
              <a:t>Revelation of the secret of joint citizenship, Jews and Nations. </a:t>
            </a:r>
            <a:r>
              <a:rPr lang="en-US" sz="4000" baseline="30000" dirty="0"/>
              <a:t>2.6</a:t>
            </a:r>
          </a:p>
          <a:p>
            <a:pPr marL="401638" indent="-401638" algn="l">
              <a:buFont typeface="+mj-lt"/>
              <a:buAutoNum type="arabicPeriod"/>
            </a:pPr>
            <a:r>
              <a:rPr lang="en-US" sz="4000" dirty="0"/>
              <a:t>Unfathomable riches </a:t>
            </a:r>
            <a:r>
              <a:rPr lang="en-US" sz="4000" baseline="30000" dirty="0"/>
              <a:t>2.8</a:t>
            </a:r>
          </a:p>
          <a:p>
            <a:pPr marL="401638" indent="-401638" algn="l">
              <a:buFont typeface="+mj-lt"/>
              <a:buAutoNum type="arabicPeriod"/>
            </a:pPr>
            <a:r>
              <a:rPr lang="en-US" sz="4000" dirty="0"/>
              <a:t>Troubles Shaul is enduring </a:t>
            </a:r>
            <a:r>
              <a:rPr lang="en-US" sz="4000" baseline="30000" dirty="0"/>
              <a:t>2.13</a:t>
            </a:r>
          </a:p>
          <a:p>
            <a:pPr marL="280988" indent="-280988" algn="l">
              <a:buFont typeface="Arial" panose="020B0604020202020204" pitchFamily="34" charset="0"/>
              <a:buChar char="•"/>
            </a:pPr>
            <a:endParaRPr lang="en-US" sz="4000" dirty="0"/>
          </a:p>
        </p:txBody>
      </p:sp>
    </p:spTree>
    <p:extLst>
      <p:ext uri="{BB962C8B-B14F-4D97-AF65-F5344CB8AC3E}">
        <p14:creationId xmlns:p14="http://schemas.microsoft.com/office/powerpoint/2010/main" val="3242753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CB4FB-07E2-62E8-0DCC-1EBE07BB755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AAB8DFA-94FB-652F-FA40-7EC7ECE1FA1B}"/>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Eph. 3.14-21  </a:t>
            </a:r>
            <a:r>
              <a:rPr lang="en-US" sz="4000" dirty="0"/>
              <a:t>For this reason, </a:t>
            </a:r>
            <a:r>
              <a:rPr lang="en-US" sz="4000" u="sng" dirty="0">
                <a:solidFill>
                  <a:srgbClr val="FFFF66"/>
                </a:solidFill>
              </a:rPr>
              <a:t>I fall on my knees</a:t>
            </a:r>
          </a:p>
          <a:p>
            <a:pPr marL="231775" indent="-231775" algn="l">
              <a:buFont typeface="Arial" panose="020B0604020202020204" pitchFamily="34" charset="0"/>
              <a:buChar char="•"/>
            </a:pPr>
            <a:r>
              <a:rPr lang="en-US" sz="4000" dirty="0"/>
              <a:t>Unusual for modern Jewish prayer</a:t>
            </a:r>
          </a:p>
          <a:p>
            <a:pPr marL="231775" indent="-231775" algn="l">
              <a:buFont typeface="Arial" panose="020B0604020202020204" pitchFamily="34" charset="0"/>
              <a:buChar char="•"/>
            </a:pPr>
            <a:r>
              <a:rPr lang="en-US" sz="4000" dirty="0"/>
              <a:t>Expression of utter amazement</a:t>
            </a:r>
          </a:p>
          <a:p>
            <a:pPr marL="231775" indent="-231775" algn="l">
              <a:buFont typeface="Arial" panose="020B0604020202020204" pitchFamily="34" charset="0"/>
              <a:buChar char="•"/>
            </a:pPr>
            <a:r>
              <a:rPr lang="en-US" sz="4000" dirty="0"/>
              <a:t>King Solomon at dedication of the First Temple.  Ps 95</a:t>
            </a:r>
          </a:p>
          <a:p>
            <a:pPr algn="l"/>
            <a:endParaRPr lang="en-US" sz="4000" dirty="0"/>
          </a:p>
        </p:txBody>
      </p:sp>
    </p:spTree>
    <p:extLst>
      <p:ext uri="{BB962C8B-B14F-4D97-AF65-F5344CB8AC3E}">
        <p14:creationId xmlns:p14="http://schemas.microsoft.com/office/powerpoint/2010/main" val="3824670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D30AA-D20D-4CD5-3506-9FA7BA15941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11648D4-F948-6177-23F9-A1B922266227}"/>
              </a:ext>
            </a:extLst>
          </p:cNvPr>
          <p:cNvSpPr>
            <a:spLocks noGrp="1" noChangeArrowheads="1"/>
          </p:cNvSpPr>
          <p:nvPr>
            <p:ph type="subTitle" idx="1"/>
          </p:nvPr>
        </p:nvSpPr>
        <p:spPr>
          <a:xfrm>
            <a:off x="533399" y="133350"/>
            <a:ext cx="8077201" cy="4724400"/>
          </a:xfrm>
        </p:spPr>
        <p:txBody>
          <a:bodyPr>
            <a:normAutofit/>
          </a:bodyPr>
          <a:lstStyle/>
          <a:p>
            <a:pPr algn="l"/>
            <a:r>
              <a:rPr lang="el-GR" baseline="30000" dirty="0"/>
              <a:t>Eph. 3.14-21</a:t>
            </a:r>
            <a:r>
              <a:rPr lang="en-US" dirty="0"/>
              <a:t>  For this reason, I fall on my knees before </a:t>
            </a:r>
            <a:r>
              <a:rPr lang="en-US" u="sng" dirty="0">
                <a:solidFill>
                  <a:srgbClr val="FFFF99"/>
                </a:solidFill>
              </a:rPr>
              <a:t>the Father</a:t>
            </a:r>
            <a:r>
              <a:rPr lang="en-US" dirty="0"/>
              <a:t>,</a:t>
            </a:r>
            <a:r>
              <a:rPr lang="el-GR" dirty="0"/>
              <a:t> </a:t>
            </a:r>
            <a:r>
              <a:rPr lang="en-US" dirty="0"/>
              <a:t>from whom every family in heaven and on earth receives its character. </a:t>
            </a:r>
          </a:p>
        </p:txBody>
      </p:sp>
    </p:spTree>
    <p:extLst>
      <p:ext uri="{BB962C8B-B14F-4D97-AF65-F5344CB8AC3E}">
        <p14:creationId xmlns:p14="http://schemas.microsoft.com/office/powerpoint/2010/main" val="3922964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124A2-2AAE-288F-80F1-53741F90799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6B63627-B56D-00BB-926F-37067F6A283D}"/>
              </a:ext>
            </a:extLst>
          </p:cNvPr>
          <p:cNvSpPr>
            <a:spLocks noGrp="1" noChangeArrowheads="1"/>
          </p:cNvSpPr>
          <p:nvPr>
            <p:ph type="subTitle" idx="1"/>
          </p:nvPr>
        </p:nvSpPr>
        <p:spPr>
          <a:xfrm>
            <a:off x="533399" y="209550"/>
            <a:ext cx="8001001" cy="4648200"/>
          </a:xfrm>
        </p:spPr>
        <p:txBody>
          <a:bodyPr>
            <a:normAutofit/>
          </a:bodyPr>
          <a:lstStyle/>
          <a:p>
            <a:pPr marL="168275" indent="-168275" algn="l"/>
            <a:r>
              <a:rPr lang="en-US" dirty="0"/>
              <a:t> </a:t>
            </a:r>
          </a:p>
        </p:txBody>
      </p:sp>
      <p:pic>
        <p:nvPicPr>
          <p:cNvPr id="3" name="Picture 2">
            <a:extLst>
              <a:ext uri="{FF2B5EF4-FFF2-40B4-BE49-F238E27FC236}">
                <a16:creationId xmlns:a16="http://schemas.microsoft.com/office/drawing/2014/main" id="{EEBC2495-A644-2DE0-B006-9FBD13D4EC60}"/>
              </a:ext>
            </a:extLst>
          </p:cNvPr>
          <p:cNvPicPr>
            <a:picLocks noChangeAspect="1"/>
          </p:cNvPicPr>
          <p:nvPr/>
        </p:nvPicPr>
        <p:blipFill>
          <a:blip r:embed="rId3"/>
          <a:stretch>
            <a:fillRect/>
          </a:stretch>
        </p:blipFill>
        <p:spPr>
          <a:xfrm>
            <a:off x="0" y="11274"/>
            <a:ext cx="3810000" cy="5149540"/>
          </a:xfrm>
          <a:prstGeom prst="rect">
            <a:avLst/>
          </a:prstGeom>
        </p:spPr>
      </p:pic>
      <p:pic>
        <p:nvPicPr>
          <p:cNvPr id="1026" name="Picture 2">
            <a:extLst>
              <a:ext uri="{FF2B5EF4-FFF2-40B4-BE49-F238E27FC236}">
                <a16:creationId xmlns:a16="http://schemas.microsoft.com/office/drawing/2014/main" id="{F67020B1-49A4-7C77-2260-FDB56D0918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0999" y="11274"/>
            <a:ext cx="36068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C44C3C-2944-28A4-A729-124DF7290E80}"/>
              </a:ext>
            </a:extLst>
          </p:cNvPr>
          <p:cNvSpPr txBox="1"/>
          <p:nvPr/>
        </p:nvSpPr>
        <p:spPr>
          <a:xfrm rot="5400000">
            <a:off x="2036569" y="2002265"/>
            <a:ext cx="5149538"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Healthy father figure</a:t>
            </a:r>
          </a:p>
        </p:txBody>
      </p:sp>
    </p:spTree>
    <p:extLst>
      <p:ext uri="{BB962C8B-B14F-4D97-AF65-F5344CB8AC3E}">
        <p14:creationId xmlns:p14="http://schemas.microsoft.com/office/powerpoint/2010/main" val="359383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D1EA0-1C43-7ABC-8FAC-44FC7EDEA8D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2EAEE3C-9CF7-85E9-B7DD-92E6B1F5CFB3}"/>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1FAA3AE4-91CF-6842-7674-E2ECF297D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9B70E94F-608E-BED6-4173-2E803089B843}"/>
              </a:ext>
            </a:extLst>
          </p:cNvPr>
          <p:cNvSpPr txBox="1"/>
          <p:nvPr/>
        </p:nvSpPr>
        <p:spPr>
          <a:xfrm>
            <a:off x="161731" y="151622"/>
            <a:ext cx="8297271" cy="5016758"/>
          </a:xfrm>
          <a:prstGeom prst="rect">
            <a:avLst/>
          </a:prstGeom>
          <a:noFill/>
        </p:spPr>
        <p:txBody>
          <a:bodyPr wrap="none" rtlCol="0">
            <a:spAutoFit/>
          </a:bodyPr>
          <a:lstStyle/>
          <a:p>
            <a:pPr algn="l"/>
            <a:r>
              <a:rPr lang="en-US" u="sng" dirty="0">
                <a:solidFill>
                  <a:srgbClr val="FFFF66"/>
                </a:solidFill>
              </a:rPr>
              <a:t>The fullness of G-d  Eph 3.19</a:t>
            </a:r>
          </a:p>
          <a:p>
            <a:pPr marL="512763" indent="-512763" algn="l">
              <a:buFont typeface="+mj-lt"/>
              <a:buAutoNum type="arabicPeriod"/>
            </a:pPr>
            <a:r>
              <a:rPr lang="en-US" dirty="0">
                <a:solidFill>
                  <a:schemeClr val="tx1"/>
                </a:solidFill>
              </a:rPr>
              <a:t>RH &amp; YK seeking G-d</a:t>
            </a:r>
          </a:p>
          <a:p>
            <a:pPr marL="512763" indent="-512763" algn="l">
              <a:buFont typeface="+mj-lt"/>
              <a:buAutoNum type="arabicPeriod"/>
            </a:pPr>
            <a:r>
              <a:rPr lang="en-US" dirty="0">
                <a:solidFill>
                  <a:schemeClr val="tx1"/>
                </a:solidFill>
              </a:rPr>
              <a:t>Sukkot: G-d loves abundance</a:t>
            </a:r>
          </a:p>
          <a:p>
            <a:pPr marL="512763" indent="-512763" algn="l">
              <a:buFont typeface="+mj-lt"/>
              <a:buAutoNum type="arabicPeriod"/>
            </a:pPr>
            <a:r>
              <a:rPr lang="en-US" dirty="0">
                <a:solidFill>
                  <a:schemeClr val="tx1"/>
                </a:solidFill>
              </a:rPr>
              <a:t>Abundant love</a:t>
            </a:r>
          </a:p>
          <a:p>
            <a:pPr marL="512763" indent="-512763" algn="l">
              <a:buFont typeface="+mj-lt"/>
              <a:buAutoNum type="arabicPeriod"/>
            </a:pPr>
            <a:r>
              <a:rPr lang="en-US" dirty="0">
                <a:solidFill>
                  <a:schemeClr val="tx1"/>
                </a:solidFill>
              </a:rPr>
              <a:t>Abundant love </a:t>
            </a:r>
            <a:r>
              <a:rPr lang="en-US" dirty="0">
                <a:solidFill>
                  <a:schemeClr val="tx1"/>
                </a:solidFill>
                <a:sym typeface="Wingdings" panose="05000000000000000000" pitchFamily="2" charset="2"/>
              </a:rPr>
              <a:t> unoffendable</a:t>
            </a:r>
            <a:endParaRPr lang="en-US" dirty="0">
              <a:solidFill>
                <a:schemeClr val="tx1"/>
              </a:solidFill>
            </a:endParaRPr>
          </a:p>
          <a:p>
            <a:pPr marL="512763" indent="-512763" algn="l">
              <a:buFont typeface="+mj-lt"/>
              <a:buAutoNum type="arabicPeriod"/>
            </a:pPr>
            <a:r>
              <a:rPr lang="en-US" dirty="0">
                <a:solidFill>
                  <a:schemeClr val="tx1"/>
                </a:solidFill>
              </a:rPr>
              <a:t>Abundant love </a:t>
            </a:r>
            <a:r>
              <a:rPr lang="en-US" dirty="0">
                <a:solidFill>
                  <a:schemeClr val="tx1"/>
                </a:solidFill>
                <a:sym typeface="Wingdings" panose="05000000000000000000" pitchFamily="2" charset="2"/>
              </a:rPr>
              <a:t> forgive</a:t>
            </a:r>
          </a:p>
          <a:p>
            <a:pPr marL="512763" indent="-512763" algn="l">
              <a:buFont typeface="+mj-lt"/>
              <a:buAutoNum type="arabicPeriod"/>
            </a:pPr>
            <a:r>
              <a:rPr lang="en-US" dirty="0">
                <a:solidFill>
                  <a:schemeClr val="tx1"/>
                </a:solidFill>
              </a:rPr>
              <a:t>Abundant love </a:t>
            </a:r>
            <a:r>
              <a:rPr lang="en-US" dirty="0">
                <a:solidFill>
                  <a:schemeClr val="tx1"/>
                </a:solidFill>
                <a:sym typeface="Wingdings" panose="05000000000000000000" pitchFamily="2" charset="2"/>
              </a:rPr>
              <a:t> reconcile</a:t>
            </a:r>
          </a:p>
          <a:p>
            <a:pPr algn="l"/>
            <a:endParaRPr lang="en-US" dirty="0"/>
          </a:p>
        </p:txBody>
      </p:sp>
    </p:spTree>
    <p:extLst>
      <p:ext uri="{BB962C8B-B14F-4D97-AF65-F5344CB8AC3E}">
        <p14:creationId xmlns:p14="http://schemas.microsoft.com/office/powerpoint/2010/main" val="1721980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D6C49-73B9-BE9B-800A-34EE8118F84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B3B34DE-A2EF-E45A-D1AD-D85D13AAC3D1}"/>
              </a:ext>
            </a:extLst>
          </p:cNvPr>
          <p:cNvSpPr>
            <a:spLocks noGrp="1" noChangeArrowheads="1"/>
          </p:cNvSpPr>
          <p:nvPr>
            <p:ph type="subTitle" idx="1"/>
          </p:nvPr>
        </p:nvSpPr>
        <p:spPr>
          <a:xfrm>
            <a:off x="457199" y="209550"/>
            <a:ext cx="8211609" cy="4933950"/>
          </a:xfrm>
        </p:spPr>
        <p:txBody>
          <a:bodyPr>
            <a:normAutofit/>
          </a:bodyPr>
          <a:lstStyle/>
          <a:p>
            <a:pPr algn="l"/>
            <a:r>
              <a:rPr lang="el-GR" baseline="30000" dirty="0"/>
              <a:t>Eph. 3.14-21</a:t>
            </a:r>
            <a:r>
              <a:rPr lang="en-US" dirty="0"/>
              <a:t>  For this reason, I fall on my knees before the Father,</a:t>
            </a:r>
            <a:r>
              <a:rPr lang="el-GR" dirty="0"/>
              <a:t> </a:t>
            </a:r>
            <a:r>
              <a:rPr lang="en-US" dirty="0"/>
              <a:t>from whom </a:t>
            </a:r>
            <a:r>
              <a:rPr lang="en-US" u="sng" dirty="0">
                <a:solidFill>
                  <a:srgbClr val="FFFF99"/>
                </a:solidFill>
              </a:rPr>
              <a:t>every family</a:t>
            </a:r>
            <a:r>
              <a:rPr lang="en-US" dirty="0">
                <a:solidFill>
                  <a:srgbClr val="FFFF99"/>
                </a:solidFill>
              </a:rPr>
              <a:t> </a:t>
            </a:r>
            <a:r>
              <a:rPr lang="en-US" dirty="0"/>
              <a:t>in heaven and on earth receives its character. </a:t>
            </a:r>
          </a:p>
        </p:txBody>
      </p:sp>
    </p:spTree>
    <p:extLst>
      <p:ext uri="{BB962C8B-B14F-4D97-AF65-F5344CB8AC3E}">
        <p14:creationId xmlns:p14="http://schemas.microsoft.com/office/powerpoint/2010/main" val="1583416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98" y="-1"/>
            <a:ext cx="7664302" cy="511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71600" y="4224345"/>
            <a:ext cx="6063904"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Arial" charset="0"/>
              </a:rPr>
              <a:t>Classical nuclear family</a:t>
            </a:r>
            <a:endPar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1491984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361950"/>
            <a:ext cx="8211609" cy="4781550"/>
          </a:xfrm>
        </p:spPr>
        <p:txBody>
          <a:bodyPr>
            <a:normAutofit/>
          </a:bodyPr>
          <a:lstStyle/>
          <a:p>
            <a:pPr algn="l"/>
            <a:r>
              <a:rPr lang="en-US" dirty="0"/>
              <a:t>Love doesn’t hurt, it feels good. Loving behavior nourishes your emotional well-being.</a:t>
            </a:r>
            <a:r>
              <a:rPr lang="el-GR" dirty="0"/>
              <a:t>..</a:t>
            </a:r>
            <a:r>
              <a:rPr lang="en-US" dirty="0"/>
              <a:t>Genuine love creates feelings of warmth, pleasure, safety, stability, and inner peace.” </a:t>
            </a:r>
            <a:br>
              <a:rPr lang="en-US" sz="1400" dirty="0"/>
            </a:br>
            <a:r>
              <a:rPr lang="en-US" sz="1400" dirty="0"/>
              <a:t>― </a:t>
            </a:r>
            <a:r>
              <a:rPr lang="en-US" sz="1400" dirty="0">
                <a:hlinkClick r:id="rId3"/>
              </a:rPr>
              <a:t>Susan Forward</a:t>
            </a:r>
            <a:r>
              <a:rPr lang="en-US" sz="1400" dirty="0"/>
              <a:t>, </a:t>
            </a:r>
            <a:r>
              <a:rPr lang="en-US" sz="1400" dirty="0">
                <a:hlinkClick r:id="rId4"/>
              </a:rPr>
              <a:t>Toxic Parents: Overcoming Their Hurtful Legacy and Reclaiming Your Life</a:t>
            </a:r>
            <a:endParaRPr lang="en-US" sz="1400" dirty="0"/>
          </a:p>
        </p:txBody>
      </p:sp>
    </p:spTree>
    <p:extLst>
      <p:ext uri="{BB962C8B-B14F-4D97-AF65-F5344CB8AC3E}">
        <p14:creationId xmlns:p14="http://schemas.microsoft.com/office/powerpoint/2010/main" val="78030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fontScale="92500" lnSpcReduction="10000"/>
          </a:bodyPr>
          <a:lstStyle/>
          <a:p>
            <a:pPr algn="l"/>
            <a:r>
              <a:rPr lang="en-US" dirty="0"/>
              <a:t>John Bradshaw, a family-systems therapy advocate and family dynamics expert, cites research that found </a:t>
            </a:r>
            <a:r>
              <a:rPr lang="en-US" dirty="0">
                <a:solidFill>
                  <a:srgbClr val="FFFF99"/>
                </a:solidFill>
              </a:rPr>
              <a:t>96 percent of all families </a:t>
            </a:r>
            <a:r>
              <a:rPr lang="en-US" dirty="0"/>
              <a:t>to be to some degree</a:t>
            </a:r>
            <a:r>
              <a:rPr lang="el-GR" dirty="0"/>
              <a:t> ‘</a:t>
            </a:r>
            <a:r>
              <a:rPr lang="en-US" dirty="0">
                <a:solidFill>
                  <a:srgbClr val="FFFF99"/>
                </a:solidFill>
              </a:rPr>
              <a:t>dysfunctional</a:t>
            </a:r>
            <a:r>
              <a:rPr lang="el-GR" dirty="0"/>
              <a:t>’  </a:t>
            </a:r>
            <a:r>
              <a:rPr lang="en-US" dirty="0"/>
              <a:t>—</a:t>
            </a:r>
            <a:r>
              <a:rPr lang="el-GR" dirty="0"/>
              <a:t> </a:t>
            </a:r>
            <a:r>
              <a:rPr lang="en-US" dirty="0"/>
              <a:t>that is, distorted by addictions and compulsions</a:t>
            </a:r>
            <a:r>
              <a:rPr lang="el-GR" dirty="0"/>
              <a:t>...</a:t>
            </a:r>
            <a:r>
              <a:rPr lang="en-US" dirty="0"/>
              <a:t> so, ignores the needs of each individual.</a:t>
            </a:r>
          </a:p>
        </p:txBody>
      </p:sp>
    </p:spTree>
    <p:extLst>
      <p:ext uri="{BB962C8B-B14F-4D97-AF65-F5344CB8AC3E}">
        <p14:creationId xmlns:p14="http://schemas.microsoft.com/office/powerpoint/2010/main" val="2436669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287809" cy="4857750"/>
          </a:xfrm>
        </p:spPr>
        <p:txBody>
          <a:bodyPr>
            <a:normAutofit/>
          </a:bodyPr>
          <a:lstStyle/>
          <a:p>
            <a:pPr algn="l"/>
            <a:r>
              <a:rPr lang="en-US" dirty="0"/>
              <a:t>96 percent of all families are to some degree emotionally impaired</a:t>
            </a:r>
            <a:r>
              <a:rPr lang="el-GR" dirty="0"/>
              <a:t>.</a:t>
            </a:r>
            <a:endParaRPr lang="en-US" dirty="0"/>
          </a:p>
        </p:txBody>
      </p:sp>
    </p:spTree>
    <p:extLst>
      <p:ext uri="{BB962C8B-B14F-4D97-AF65-F5344CB8AC3E}">
        <p14:creationId xmlns:p14="http://schemas.microsoft.com/office/powerpoint/2010/main" val="2749460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5231004" cy="4800600"/>
          </a:xfrm>
        </p:spPr>
        <p:txBody>
          <a:bodyPr>
            <a:normAutofit/>
          </a:bodyPr>
          <a:lstStyle/>
          <a:p>
            <a:pPr algn="l"/>
            <a:r>
              <a:rPr lang="en-US" sz="4000" dirty="0"/>
              <a:t>Parents who cause us emotional or physical pain.  Parents who ignored our needs or </a:t>
            </a:r>
            <a:r>
              <a:rPr lang="en-US" sz="4000" u="sng" dirty="0">
                <a:solidFill>
                  <a:srgbClr val="FFFF66"/>
                </a:solidFill>
              </a:rPr>
              <a:t>overburdened us with guilt.</a:t>
            </a:r>
          </a:p>
        </p:txBody>
      </p:sp>
      <p:pic>
        <p:nvPicPr>
          <p:cNvPr id="3" name="Picture 2">
            <a:extLst>
              <a:ext uri="{FF2B5EF4-FFF2-40B4-BE49-F238E27FC236}">
                <a16:creationId xmlns:a16="http://schemas.microsoft.com/office/drawing/2014/main" id="{2F0AA621-0BF2-B4C3-B28F-7E303D7689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888" b="10001"/>
          <a:stretch/>
        </p:blipFill>
        <p:spPr>
          <a:xfrm rot="5400000">
            <a:off x="4716654" y="781050"/>
            <a:ext cx="5143500" cy="3657600"/>
          </a:xfrm>
          <a:prstGeom prst="rect">
            <a:avLst/>
          </a:prstGeom>
        </p:spPr>
      </p:pic>
    </p:spTree>
    <p:extLst>
      <p:ext uri="{BB962C8B-B14F-4D97-AF65-F5344CB8AC3E}">
        <p14:creationId xmlns:p14="http://schemas.microsoft.com/office/powerpoint/2010/main" val="305026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287809" cy="4857750"/>
          </a:xfrm>
        </p:spPr>
        <p:txBody>
          <a:bodyPr>
            <a:normAutofit lnSpcReduction="10000"/>
          </a:bodyPr>
          <a:lstStyle/>
          <a:p>
            <a:pPr algn="l"/>
            <a:r>
              <a:rPr lang="en-US" dirty="0"/>
              <a:t>“Most adult children of toxic parents grow up feeling tremendous confusion about </a:t>
            </a:r>
            <a:r>
              <a:rPr lang="en-US" u="sng" dirty="0">
                <a:solidFill>
                  <a:srgbClr val="FFFF66"/>
                </a:solidFill>
              </a:rPr>
              <a:t>what love means</a:t>
            </a:r>
            <a:r>
              <a:rPr lang="en-US" dirty="0"/>
              <a:t> and how it’s supposed to feel. Their parents did extremely unloving things to them in the name of love</a:t>
            </a:r>
            <a:r>
              <a:rPr lang="en-US" sz="1700" dirty="0"/>
              <a:t>― </a:t>
            </a:r>
            <a:r>
              <a:rPr lang="en-US" sz="1700" dirty="0">
                <a:hlinkClick r:id="rId3"/>
              </a:rPr>
              <a:t>Susan Forward</a:t>
            </a:r>
            <a:r>
              <a:rPr lang="en-US" sz="1700" dirty="0"/>
              <a:t>, </a:t>
            </a:r>
            <a:r>
              <a:rPr lang="en-US" sz="1700" dirty="0">
                <a:hlinkClick r:id="rId4"/>
              </a:rPr>
              <a:t>Toxic Parents: Overcoming Their Hurtful Legacy and Reclaiming Your Life</a:t>
            </a:r>
            <a:endParaRPr lang="en-US" sz="1700" dirty="0"/>
          </a:p>
        </p:txBody>
      </p:sp>
    </p:spTree>
    <p:extLst>
      <p:ext uri="{BB962C8B-B14F-4D97-AF65-F5344CB8AC3E}">
        <p14:creationId xmlns:p14="http://schemas.microsoft.com/office/powerpoint/2010/main" val="3860168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7A59-1A51-F9EC-A427-EE9747A226F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A2D0DA7-7FA1-0390-22A4-EFF534B536D1}"/>
              </a:ext>
            </a:extLst>
          </p:cNvPr>
          <p:cNvSpPr>
            <a:spLocks noGrp="1" noChangeArrowheads="1"/>
          </p:cNvSpPr>
          <p:nvPr>
            <p:ph type="subTitle" idx="1"/>
          </p:nvPr>
        </p:nvSpPr>
        <p:spPr>
          <a:xfrm>
            <a:off x="457199" y="209550"/>
            <a:ext cx="8211609" cy="4933950"/>
          </a:xfrm>
        </p:spPr>
        <p:txBody>
          <a:bodyPr>
            <a:normAutofit/>
          </a:bodyPr>
          <a:lstStyle/>
          <a:p>
            <a:pPr algn="l"/>
            <a:r>
              <a:rPr lang="el-GR" baseline="30000" dirty="0"/>
              <a:t>Eph. 3.14-21</a:t>
            </a:r>
            <a:r>
              <a:rPr lang="en-US" dirty="0"/>
              <a:t>  For this reason, I fall on my knees before the Father,</a:t>
            </a:r>
            <a:r>
              <a:rPr lang="el-GR" dirty="0"/>
              <a:t> </a:t>
            </a:r>
            <a:r>
              <a:rPr lang="en-US" dirty="0"/>
              <a:t>from whom </a:t>
            </a:r>
            <a:r>
              <a:rPr lang="en-US" u="sng" dirty="0">
                <a:solidFill>
                  <a:srgbClr val="FFFF99"/>
                </a:solidFill>
              </a:rPr>
              <a:t>every family</a:t>
            </a:r>
            <a:r>
              <a:rPr lang="en-US" dirty="0">
                <a:solidFill>
                  <a:srgbClr val="FFFF99"/>
                </a:solidFill>
              </a:rPr>
              <a:t> </a:t>
            </a:r>
            <a:r>
              <a:rPr lang="en-US" dirty="0"/>
              <a:t>in heaven and on earth receives its character. </a:t>
            </a:r>
          </a:p>
        </p:txBody>
      </p:sp>
    </p:spTree>
    <p:extLst>
      <p:ext uri="{BB962C8B-B14F-4D97-AF65-F5344CB8AC3E}">
        <p14:creationId xmlns:p14="http://schemas.microsoft.com/office/powerpoint/2010/main" val="811942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609599" y="285750"/>
            <a:ext cx="7924801" cy="4495800"/>
          </a:xfrm>
        </p:spPr>
        <p:txBody>
          <a:bodyPr>
            <a:normAutofit/>
          </a:bodyPr>
          <a:lstStyle/>
          <a:p>
            <a:pPr algn="l"/>
            <a:r>
              <a:rPr lang="el-GR" baseline="30000" dirty="0"/>
              <a:t>Eph. 3.14-21</a:t>
            </a:r>
            <a:r>
              <a:rPr lang="en-US" dirty="0"/>
              <a:t>   </a:t>
            </a:r>
            <a:r>
              <a:rPr lang="el-GR" dirty="0"/>
              <a:t> </a:t>
            </a:r>
            <a:r>
              <a:rPr lang="en-US" dirty="0"/>
              <a:t>I pray that from the </a:t>
            </a:r>
            <a:r>
              <a:rPr lang="en-US" u="sng" dirty="0">
                <a:solidFill>
                  <a:srgbClr val="FFFF66"/>
                </a:solidFill>
              </a:rPr>
              <a:t>treasures of his glory </a:t>
            </a:r>
            <a:r>
              <a:rPr lang="en-US" dirty="0"/>
              <a:t>he will empower you with inner strength</a:t>
            </a:r>
            <a:r>
              <a:rPr lang="el-GR" dirty="0"/>
              <a:t> </a:t>
            </a:r>
            <a:r>
              <a:rPr lang="en-US" dirty="0"/>
              <a:t>by his Spirit, </a:t>
            </a:r>
          </a:p>
        </p:txBody>
      </p:sp>
    </p:spTree>
    <p:extLst>
      <p:ext uri="{BB962C8B-B14F-4D97-AF65-F5344CB8AC3E}">
        <p14:creationId xmlns:p14="http://schemas.microsoft.com/office/powerpoint/2010/main" val="3542586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287809" cy="4857750"/>
          </a:xfrm>
        </p:spPr>
        <p:txBody>
          <a:bodyPr>
            <a:normAutofit/>
          </a:bodyPr>
          <a:lstStyle/>
          <a:p>
            <a:pPr algn="l"/>
            <a:r>
              <a:rPr lang="el-GR" dirty="0"/>
              <a:t> </a:t>
            </a:r>
            <a:endParaRPr lang="en-US" dirty="0"/>
          </a:p>
          <a:p>
            <a:pPr algn="l"/>
            <a:r>
              <a:rPr lang="en-US" dirty="0"/>
              <a:t>Reserves/</a:t>
            </a:r>
          </a:p>
          <a:p>
            <a:pPr algn="l"/>
            <a:r>
              <a:rPr lang="en-US" dirty="0"/>
              <a:t>Treasures</a:t>
            </a:r>
          </a:p>
        </p:txBody>
      </p:sp>
      <p:pic>
        <p:nvPicPr>
          <p:cNvPr id="3" name="Picture 2">
            <a:extLst>
              <a:ext uri="{FF2B5EF4-FFF2-40B4-BE49-F238E27FC236}">
                <a16:creationId xmlns:a16="http://schemas.microsoft.com/office/drawing/2014/main" id="{8B2EA65A-F7AA-FA71-D03F-178FEC6AB1D2}"/>
              </a:ext>
            </a:extLst>
          </p:cNvPr>
          <p:cNvPicPr>
            <a:picLocks noChangeAspect="1"/>
          </p:cNvPicPr>
          <p:nvPr/>
        </p:nvPicPr>
        <p:blipFill>
          <a:blip r:embed="rId3"/>
          <a:stretch>
            <a:fillRect/>
          </a:stretch>
        </p:blipFill>
        <p:spPr>
          <a:xfrm>
            <a:off x="3733800" y="0"/>
            <a:ext cx="4863962" cy="5143500"/>
          </a:xfrm>
          <a:prstGeom prst="rect">
            <a:avLst/>
          </a:prstGeom>
        </p:spPr>
      </p:pic>
      <p:cxnSp>
        <p:nvCxnSpPr>
          <p:cNvPr id="7" name="Straight Arrow Connector 6">
            <a:extLst>
              <a:ext uri="{FF2B5EF4-FFF2-40B4-BE49-F238E27FC236}">
                <a16:creationId xmlns:a16="http://schemas.microsoft.com/office/drawing/2014/main" id="{4B6B43D4-ABEC-01CB-EA13-51EB7B83D497}"/>
              </a:ext>
            </a:extLst>
          </p:cNvPr>
          <p:cNvCxnSpPr/>
          <p:nvPr/>
        </p:nvCxnSpPr>
        <p:spPr bwMode="auto">
          <a:xfrm>
            <a:off x="1981200" y="3638550"/>
            <a:ext cx="1429809" cy="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73565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B8278-A362-52F5-2554-6CF50F3E465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4594E42-A127-FF51-2C46-4EC21B3AA285}"/>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C4893481-6779-B5A1-A025-461471FCD7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ACDA91F6-920B-FA75-1170-373373C1CC62}"/>
              </a:ext>
            </a:extLst>
          </p:cNvPr>
          <p:cNvSpPr txBox="1"/>
          <p:nvPr/>
        </p:nvSpPr>
        <p:spPr>
          <a:xfrm>
            <a:off x="161731" y="151622"/>
            <a:ext cx="8297271" cy="5016758"/>
          </a:xfrm>
          <a:prstGeom prst="rect">
            <a:avLst/>
          </a:prstGeom>
          <a:noFill/>
        </p:spPr>
        <p:txBody>
          <a:bodyPr wrap="none" rtlCol="0">
            <a:spAutoFit/>
          </a:bodyPr>
          <a:lstStyle/>
          <a:p>
            <a:pPr algn="l"/>
            <a:r>
              <a:rPr lang="en-US" u="sng" dirty="0">
                <a:solidFill>
                  <a:srgbClr val="FFFF66"/>
                </a:solidFill>
              </a:rPr>
              <a:t>The fullness of G-d  Eph 3.19</a:t>
            </a:r>
          </a:p>
          <a:p>
            <a:pPr marL="512763" indent="-512763" algn="l">
              <a:buFont typeface="+mj-lt"/>
              <a:buAutoNum type="arabicPeriod"/>
            </a:pPr>
            <a:r>
              <a:rPr lang="en-US" u="sng" dirty="0">
                <a:solidFill>
                  <a:srgbClr val="FFFF66"/>
                </a:solidFill>
              </a:rPr>
              <a:t>RH &amp; YK seeking G-d</a:t>
            </a:r>
          </a:p>
          <a:p>
            <a:pPr marL="512763" indent="-512763" algn="l">
              <a:buFont typeface="+mj-lt"/>
              <a:buAutoNum type="arabicPeriod"/>
            </a:pPr>
            <a:r>
              <a:rPr lang="en-US" dirty="0">
                <a:solidFill>
                  <a:schemeClr val="tx1"/>
                </a:solidFill>
              </a:rPr>
              <a:t>Sukkot: G-d loves abundance</a:t>
            </a:r>
          </a:p>
          <a:p>
            <a:pPr marL="512763" indent="-512763" algn="l">
              <a:buFont typeface="+mj-lt"/>
              <a:buAutoNum type="arabicPeriod"/>
            </a:pPr>
            <a:r>
              <a:rPr lang="en-US" dirty="0">
                <a:solidFill>
                  <a:schemeClr val="tx1"/>
                </a:solidFill>
              </a:rPr>
              <a:t>Abundant love</a:t>
            </a:r>
          </a:p>
          <a:p>
            <a:pPr marL="512763" indent="-512763" algn="l">
              <a:buFont typeface="+mj-lt"/>
              <a:buAutoNum type="arabicPeriod"/>
            </a:pPr>
            <a:r>
              <a:rPr lang="en-US" dirty="0">
                <a:solidFill>
                  <a:schemeClr val="tx1"/>
                </a:solidFill>
              </a:rPr>
              <a:t>Abundant love </a:t>
            </a:r>
            <a:r>
              <a:rPr lang="en-US" dirty="0">
                <a:solidFill>
                  <a:schemeClr val="tx1"/>
                </a:solidFill>
                <a:sym typeface="Wingdings" panose="05000000000000000000" pitchFamily="2" charset="2"/>
              </a:rPr>
              <a:t> unoffendable</a:t>
            </a:r>
            <a:endParaRPr lang="en-US" dirty="0">
              <a:solidFill>
                <a:schemeClr val="tx1"/>
              </a:solidFill>
            </a:endParaRPr>
          </a:p>
          <a:p>
            <a:pPr marL="512763" indent="-512763" algn="l">
              <a:buFont typeface="+mj-lt"/>
              <a:buAutoNum type="arabicPeriod"/>
            </a:pPr>
            <a:r>
              <a:rPr lang="en-US" dirty="0">
                <a:solidFill>
                  <a:schemeClr val="tx1"/>
                </a:solidFill>
              </a:rPr>
              <a:t>Abundant love </a:t>
            </a:r>
            <a:r>
              <a:rPr lang="en-US" dirty="0">
                <a:solidFill>
                  <a:schemeClr val="tx1"/>
                </a:solidFill>
                <a:sym typeface="Wingdings" panose="05000000000000000000" pitchFamily="2" charset="2"/>
              </a:rPr>
              <a:t> forgive</a:t>
            </a:r>
          </a:p>
          <a:p>
            <a:pPr marL="512763" indent="-512763" algn="l">
              <a:buFont typeface="+mj-lt"/>
              <a:buAutoNum type="arabicPeriod"/>
            </a:pPr>
            <a:r>
              <a:rPr lang="en-US" dirty="0">
                <a:solidFill>
                  <a:schemeClr val="tx1"/>
                </a:solidFill>
              </a:rPr>
              <a:t>Abundant love</a:t>
            </a:r>
            <a:r>
              <a:rPr lang="en-US" dirty="0">
                <a:solidFill>
                  <a:schemeClr val="tx1"/>
                </a:solidFill>
                <a:sym typeface="Wingdings" panose="05000000000000000000" pitchFamily="2" charset="2"/>
              </a:rPr>
              <a:t>  reconcile</a:t>
            </a:r>
          </a:p>
          <a:p>
            <a:pPr algn="l"/>
            <a:endParaRPr lang="en-US" dirty="0"/>
          </a:p>
        </p:txBody>
      </p:sp>
    </p:spTree>
    <p:extLst>
      <p:ext uri="{BB962C8B-B14F-4D97-AF65-F5344CB8AC3E}">
        <p14:creationId xmlns:p14="http://schemas.microsoft.com/office/powerpoint/2010/main" val="2945710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09550"/>
            <a:ext cx="8077201" cy="4648200"/>
          </a:xfrm>
        </p:spPr>
        <p:txBody>
          <a:bodyPr>
            <a:normAutofit/>
          </a:bodyPr>
          <a:lstStyle/>
          <a:p>
            <a:pPr algn="l"/>
            <a:r>
              <a:rPr lang="en-US" dirty="0"/>
              <a:t>Reserves / Treasures, in </a:t>
            </a:r>
          </a:p>
          <a:p>
            <a:pPr algn="l"/>
            <a:r>
              <a:rPr lang="en-US" dirty="0"/>
              <a:t>million dollars</a:t>
            </a:r>
          </a:p>
        </p:txBody>
      </p:sp>
      <p:pic>
        <p:nvPicPr>
          <p:cNvPr id="3" name="Picture 2">
            <a:extLst>
              <a:ext uri="{FF2B5EF4-FFF2-40B4-BE49-F238E27FC236}">
                <a16:creationId xmlns:a16="http://schemas.microsoft.com/office/drawing/2014/main" id="{3F486345-504C-8A21-5733-42F2D1C192EC}"/>
              </a:ext>
            </a:extLst>
          </p:cNvPr>
          <p:cNvPicPr>
            <a:picLocks noChangeAspect="1"/>
          </p:cNvPicPr>
          <p:nvPr/>
        </p:nvPicPr>
        <p:blipFill>
          <a:blip r:embed="rId3"/>
          <a:stretch>
            <a:fillRect/>
          </a:stretch>
        </p:blipFill>
        <p:spPr>
          <a:xfrm>
            <a:off x="-10886" y="1657350"/>
            <a:ext cx="9144000" cy="2195286"/>
          </a:xfrm>
          <a:prstGeom prst="rect">
            <a:avLst/>
          </a:prstGeom>
        </p:spPr>
      </p:pic>
    </p:spTree>
    <p:extLst>
      <p:ext uri="{BB962C8B-B14F-4D97-AF65-F5344CB8AC3E}">
        <p14:creationId xmlns:p14="http://schemas.microsoft.com/office/powerpoint/2010/main" val="4150490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133350"/>
            <a:ext cx="8229601" cy="4800600"/>
          </a:xfrm>
        </p:spPr>
        <p:txBody>
          <a:bodyPr>
            <a:normAutofit/>
          </a:bodyPr>
          <a:lstStyle/>
          <a:p>
            <a:pPr algn="l"/>
            <a:r>
              <a:rPr lang="el-GR" dirty="0"/>
              <a:t> </a:t>
            </a:r>
            <a:endParaRPr lang="en-US" dirty="0"/>
          </a:p>
        </p:txBody>
      </p:sp>
      <p:pic>
        <p:nvPicPr>
          <p:cNvPr id="3" name="Picture 2">
            <a:extLst>
              <a:ext uri="{FF2B5EF4-FFF2-40B4-BE49-F238E27FC236}">
                <a16:creationId xmlns:a16="http://schemas.microsoft.com/office/drawing/2014/main" id="{D97A6C86-1FD9-325A-1E40-6989F0E6459B}"/>
              </a:ext>
            </a:extLst>
          </p:cNvPr>
          <p:cNvPicPr>
            <a:picLocks noChangeAspect="1"/>
          </p:cNvPicPr>
          <p:nvPr/>
        </p:nvPicPr>
        <p:blipFill rotWithShape="1">
          <a:blip r:embed="rId3"/>
          <a:srcRect l="2128"/>
          <a:stretch/>
        </p:blipFill>
        <p:spPr>
          <a:xfrm>
            <a:off x="76200" y="22514"/>
            <a:ext cx="4773038" cy="5098472"/>
          </a:xfrm>
          <a:prstGeom prst="rect">
            <a:avLst/>
          </a:prstGeom>
        </p:spPr>
      </p:pic>
      <p:pic>
        <p:nvPicPr>
          <p:cNvPr id="5" name="Picture 4">
            <a:extLst>
              <a:ext uri="{FF2B5EF4-FFF2-40B4-BE49-F238E27FC236}">
                <a16:creationId xmlns:a16="http://schemas.microsoft.com/office/drawing/2014/main" id="{F8CD10C7-003A-1DAC-B8A2-8B6C7D049046}"/>
              </a:ext>
            </a:extLst>
          </p:cNvPr>
          <p:cNvPicPr>
            <a:picLocks noChangeAspect="1"/>
          </p:cNvPicPr>
          <p:nvPr/>
        </p:nvPicPr>
        <p:blipFill rotWithShape="1">
          <a:blip r:embed="rId4"/>
          <a:srcRect r="10950"/>
          <a:stretch/>
        </p:blipFill>
        <p:spPr>
          <a:xfrm>
            <a:off x="4798192" y="22514"/>
            <a:ext cx="4351037" cy="4301836"/>
          </a:xfrm>
          <a:prstGeom prst="rect">
            <a:avLst/>
          </a:prstGeom>
        </p:spPr>
      </p:pic>
      <p:sp>
        <p:nvSpPr>
          <p:cNvPr id="6" name="TextBox 5">
            <a:extLst>
              <a:ext uri="{FF2B5EF4-FFF2-40B4-BE49-F238E27FC236}">
                <a16:creationId xmlns:a16="http://schemas.microsoft.com/office/drawing/2014/main" id="{C884B6D4-28E3-B15D-CCF4-87266A986F12}"/>
              </a:ext>
            </a:extLst>
          </p:cNvPr>
          <p:cNvSpPr txBox="1"/>
          <p:nvPr/>
        </p:nvSpPr>
        <p:spPr>
          <a:xfrm>
            <a:off x="5488426" y="4349670"/>
            <a:ext cx="2497222"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Reserves</a:t>
            </a:r>
          </a:p>
        </p:txBody>
      </p:sp>
    </p:spTree>
    <p:extLst>
      <p:ext uri="{BB962C8B-B14F-4D97-AF65-F5344CB8AC3E}">
        <p14:creationId xmlns:p14="http://schemas.microsoft.com/office/powerpoint/2010/main" val="3559461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E7970-03FD-5E30-1D5B-A345A83DF2A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475C6FB-FBB6-497B-F209-33B1C50DBBC5}"/>
              </a:ext>
            </a:extLst>
          </p:cNvPr>
          <p:cNvSpPr>
            <a:spLocks noGrp="1" noChangeArrowheads="1"/>
          </p:cNvSpPr>
          <p:nvPr>
            <p:ph type="subTitle" idx="1"/>
          </p:nvPr>
        </p:nvSpPr>
        <p:spPr>
          <a:xfrm>
            <a:off x="533399" y="209550"/>
            <a:ext cx="8001001" cy="4648200"/>
          </a:xfrm>
        </p:spPr>
        <p:txBody>
          <a:bodyPr>
            <a:normAutofit/>
          </a:bodyPr>
          <a:lstStyle/>
          <a:p>
            <a:pPr marL="168275" indent="-168275"/>
            <a:endParaRPr lang="en-US" dirty="0"/>
          </a:p>
          <a:p>
            <a:pPr marL="168275" indent="-168275"/>
            <a:r>
              <a:rPr lang="en-US" dirty="0"/>
              <a:t>Consider debt</a:t>
            </a:r>
          </a:p>
        </p:txBody>
      </p:sp>
    </p:spTree>
    <p:extLst>
      <p:ext uri="{BB962C8B-B14F-4D97-AF65-F5344CB8AC3E}">
        <p14:creationId xmlns:p14="http://schemas.microsoft.com/office/powerpoint/2010/main" val="2324331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533399" y="209550"/>
            <a:ext cx="8001001" cy="4648200"/>
          </a:xfrm>
        </p:spPr>
        <p:txBody>
          <a:bodyPr>
            <a:normAutofit/>
          </a:bodyPr>
          <a:lstStyle/>
          <a:p>
            <a:pPr marL="168275" indent="-168275" algn="l"/>
            <a:r>
              <a:rPr lang="en-US" dirty="0"/>
              <a:t>Debt: USA is first in the world</a:t>
            </a:r>
            <a:r>
              <a:rPr lang="he-IL" dirty="0"/>
              <a:t> </a:t>
            </a:r>
            <a:endParaRPr lang="en-US" dirty="0"/>
          </a:p>
        </p:txBody>
      </p:sp>
      <p:pic>
        <p:nvPicPr>
          <p:cNvPr id="5" name="Picture 4">
            <a:extLst>
              <a:ext uri="{FF2B5EF4-FFF2-40B4-BE49-F238E27FC236}">
                <a16:creationId xmlns:a16="http://schemas.microsoft.com/office/drawing/2014/main" id="{33B9D9C3-548B-B683-3A57-94C9128DA574}"/>
              </a:ext>
            </a:extLst>
          </p:cNvPr>
          <p:cNvPicPr>
            <a:picLocks noChangeAspect="1"/>
          </p:cNvPicPr>
          <p:nvPr/>
        </p:nvPicPr>
        <p:blipFill>
          <a:blip r:embed="rId3"/>
          <a:stretch>
            <a:fillRect/>
          </a:stretch>
        </p:blipFill>
        <p:spPr>
          <a:xfrm>
            <a:off x="8274" y="1071615"/>
            <a:ext cx="9127452" cy="4038600"/>
          </a:xfrm>
          <a:prstGeom prst="rect">
            <a:avLst/>
          </a:prstGeom>
        </p:spPr>
      </p:pic>
    </p:spTree>
    <p:extLst>
      <p:ext uri="{BB962C8B-B14F-4D97-AF65-F5344CB8AC3E}">
        <p14:creationId xmlns:p14="http://schemas.microsoft.com/office/powerpoint/2010/main" val="4146312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8CEA9-3527-20C5-E5F4-3D391CF17D8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6A00697-541D-1706-9037-2A44723CBAB0}"/>
              </a:ext>
            </a:extLst>
          </p:cNvPr>
          <p:cNvSpPr>
            <a:spLocks noGrp="1" noChangeArrowheads="1"/>
          </p:cNvSpPr>
          <p:nvPr>
            <p:ph type="subTitle" idx="1"/>
          </p:nvPr>
        </p:nvSpPr>
        <p:spPr>
          <a:xfrm>
            <a:off x="533399" y="209550"/>
            <a:ext cx="8001001" cy="4648200"/>
          </a:xfrm>
        </p:spPr>
        <p:txBody>
          <a:bodyPr>
            <a:normAutofit/>
          </a:bodyPr>
          <a:lstStyle/>
          <a:p>
            <a:pPr marL="168275" indent="-168275" algn="l"/>
            <a:r>
              <a:rPr lang="he-IL" dirty="0"/>
              <a:t> </a:t>
            </a:r>
            <a:endParaRPr lang="en-US" dirty="0"/>
          </a:p>
        </p:txBody>
      </p:sp>
      <p:pic>
        <p:nvPicPr>
          <p:cNvPr id="5" name="Picture 4">
            <a:extLst>
              <a:ext uri="{FF2B5EF4-FFF2-40B4-BE49-F238E27FC236}">
                <a16:creationId xmlns:a16="http://schemas.microsoft.com/office/drawing/2014/main" id="{3FB2F68E-207B-412E-04E9-1BAD8789214D}"/>
              </a:ext>
            </a:extLst>
          </p:cNvPr>
          <p:cNvPicPr>
            <a:picLocks noChangeAspect="1"/>
          </p:cNvPicPr>
          <p:nvPr/>
        </p:nvPicPr>
        <p:blipFill rotWithShape="1">
          <a:blip r:embed="rId3"/>
          <a:srcRect t="15094" r="79593" b="30189"/>
          <a:stretch/>
        </p:blipFill>
        <p:spPr>
          <a:xfrm>
            <a:off x="0" y="0"/>
            <a:ext cx="4191000" cy="4972050"/>
          </a:xfrm>
          <a:prstGeom prst="rect">
            <a:avLst/>
          </a:prstGeom>
        </p:spPr>
      </p:pic>
      <p:pic>
        <p:nvPicPr>
          <p:cNvPr id="2" name="Picture 1">
            <a:extLst>
              <a:ext uri="{FF2B5EF4-FFF2-40B4-BE49-F238E27FC236}">
                <a16:creationId xmlns:a16="http://schemas.microsoft.com/office/drawing/2014/main" id="{ECC18AE2-C18F-98F8-4967-52E7377784CE}"/>
              </a:ext>
            </a:extLst>
          </p:cNvPr>
          <p:cNvPicPr>
            <a:picLocks noChangeAspect="1"/>
          </p:cNvPicPr>
          <p:nvPr/>
        </p:nvPicPr>
        <p:blipFill rotWithShape="1">
          <a:blip r:embed="rId3"/>
          <a:srcRect t="71698" r="83303"/>
          <a:stretch/>
        </p:blipFill>
        <p:spPr>
          <a:xfrm>
            <a:off x="4343400" y="200228"/>
            <a:ext cx="4619557" cy="3464668"/>
          </a:xfrm>
          <a:prstGeom prst="rect">
            <a:avLst/>
          </a:prstGeom>
        </p:spPr>
      </p:pic>
      <p:sp>
        <p:nvSpPr>
          <p:cNvPr id="3" name="TextBox 2">
            <a:extLst>
              <a:ext uri="{FF2B5EF4-FFF2-40B4-BE49-F238E27FC236}">
                <a16:creationId xmlns:a16="http://schemas.microsoft.com/office/drawing/2014/main" id="{8BF5B896-3E32-7C51-5B0E-5D3D8E1002D3}"/>
              </a:ext>
            </a:extLst>
          </p:cNvPr>
          <p:cNvSpPr txBox="1"/>
          <p:nvPr/>
        </p:nvSpPr>
        <p:spPr>
          <a:xfrm>
            <a:off x="5089234" y="3943350"/>
            <a:ext cx="1387766"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Debt</a:t>
            </a:r>
          </a:p>
        </p:txBody>
      </p:sp>
    </p:spTree>
    <p:extLst>
      <p:ext uri="{BB962C8B-B14F-4D97-AF65-F5344CB8AC3E}">
        <p14:creationId xmlns:p14="http://schemas.microsoft.com/office/powerpoint/2010/main" val="4265238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47071-C74B-8906-1E41-06931921E67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DFD0E6C-2F87-91DB-33AB-97DB50E98BBC}"/>
              </a:ext>
            </a:extLst>
          </p:cNvPr>
          <p:cNvSpPr>
            <a:spLocks noGrp="1" noChangeArrowheads="1"/>
          </p:cNvSpPr>
          <p:nvPr>
            <p:ph type="subTitle" idx="1"/>
          </p:nvPr>
        </p:nvSpPr>
        <p:spPr>
          <a:xfrm>
            <a:off x="402035" y="0"/>
            <a:ext cx="8266774" cy="5143500"/>
          </a:xfrm>
        </p:spPr>
        <p:txBody>
          <a:bodyPr>
            <a:normAutofit lnSpcReduction="10000"/>
          </a:bodyPr>
          <a:lstStyle/>
          <a:p>
            <a:pPr algn="l"/>
            <a:r>
              <a:rPr lang="el-GR" dirty="0"/>
              <a:t>United States of America</a:t>
            </a:r>
          </a:p>
          <a:p>
            <a:pPr marL="168275" indent="-168275" algn="l">
              <a:buFont typeface="Arial" panose="020B0604020202020204" pitchFamily="34" charset="0"/>
              <a:buChar char="•"/>
            </a:pPr>
            <a:r>
              <a:rPr lang="en-US" dirty="0"/>
              <a:t>$37</a:t>
            </a:r>
            <a:r>
              <a:rPr lang="he-IL" dirty="0"/>
              <a:t> </a:t>
            </a:r>
            <a:r>
              <a:rPr lang="en-US" dirty="0"/>
              <a:t>trillion debt, $240 billion reserves  </a:t>
            </a:r>
            <a:r>
              <a:rPr lang="el-GR" dirty="0"/>
              <a:t>[hard to visualize, so proportionally:]</a:t>
            </a:r>
          </a:p>
          <a:p>
            <a:pPr marL="168275" indent="-168275" algn="l">
              <a:buFont typeface="Arial" panose="020B0604020202020204" pitchFamily="34" charset="0"/>
              <a:buChar char="•"/>
            </a:pPr>
            <a:r>
              <a:rPr lang="en-US" dirty="0"/>
              <a:t>L</a:t>
            </a:r>
            <a:r>
              <a:rPr lang="el-GR" dirty="0"/>
              <a:t>ike </a:t>
            </a:r>
            <a:r>
              <a:rPr lang="en-US" dirty="0"/>
              <a:t>$37 thousand debt, $240 reserves</a:t>
            </a:r>
            <a:endParaRPr lang="el-GR" dirty="0"/>
          </a:p>
          <a:p>
            <a:pPr marL="168275" indent="-168275" algn="l">
              <a:buFont typeface="Arial" panose="020B0604020202020204" pitchFamily="34" charset="0"/>
              <a:buChar char="•"/>
            </a:pPr>
            <a:r>
              <a:rPr lang="el-GR" dirty="0"/>
              <a:t>USA has no treasure,</a:t>
            </a:r>
            <a:r>
              <a:rPr lang="en-US" dirty="0"/>
              <a:t> </a:t>
            </a:r>
            <a:r>
              <a:rPr lang="el-GR" dirty="0"/>
              <a:t> </a:t>
            </a:r>
            <a:r>
              <a:rPr lang="en-US" dirty="0"/>
              <a:t>zero </a:t>
            </a:r>
            <a:r>
              <a:rPr lang="el-GR" dirty="0"/>
              <a:t>reserves</a:t>
            </a:r>
            <a:r>
              <a:rPr lang="en-US" dirty="0"/>
              <a:t> in actuality</a:t>
            </a:r>
          </a:p>
          <a:p>
            <a:pPr marL="168275" indent="-168275" algn="l"/>
            <a:endParaRPr lang="en-US" dirty="0"/>
          </a:p>
        </p:txBody>
      </p:sp>
    </p:spTree>
    <p:extLst>
      <p:ext uri="{BB962C8B-B14F-4D97-AF65-F5344CB8AC3E}">
        <p14:creationId xmlns:p14="http://schemas.microsoft.com/office/powerpoint/2010/main" val="760138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08A9B-7EC3-C426-1572-B1E217D6514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6170DC-D5D0-8A91-6DB8-0941F50347EB}"/>
              </a:ext>
            </a:extLst>
          </p:cNvPr>
          <p:cNvSpPr>
            <a:spLocks noGrp="1" noChangeArrowheads="1"/>
          </p:cNvSpPr>
          <p:nvPr>
            <p:ph type="subTitle" idx="1"/>
          </p:nvPr>
        </p:nvSpPr>
        <p:spPr>
          <a:xfrm>
            <a:off x="533399" y="209550"/>
            <a:ext cx="8001001" cy="4648200"/>
          </a:xfrm>
        </p:spPr>
        <p:txBody>
          <a:bodyPr>
            <a:normAutofit/>
          </a:bodyPr>
          <a:lstStyle/>
          <a:p>
            <a:pPr marL="168275" indent="-168275"/>
            <a:r>
              <a:rPr lang="en-US" dirty="0"/>
              <a:t> </a:t>
            </a:r>
          </a:p>
        </p:txBody>
      </p:sp>
      <p:pic>
        <p:nvPicPr>
          <p:cNvPr id="3" name="Picture 2">
            <a:extLst>
              <a:ext uri="{FF2B5EF4-FFF2-40B4-BE49-F238E27FC236}">
                <a16:creationId xmlns:a16="http://schemas.microsoft.com/office/drawing/2014/main" id="{BBFF303E-7A1B-4514-7879-1C487D931476}"/>
              </a:ext>
            </a:extLst>
          </p:cNvPr>
          <p:cNvPicPr>
            <a:picLocks noChangeAspect="1"/>
          </p:cNvPicPr>
          <p:nvPr/>
        </p:nvPicPr>
        <p:blipFill>
          <a:blip r:embed="rId3"/>
          <a:srcRect r="53333"/>
          <a:stretch>
            <a:fillRect/>
          </a:stretch>
        </p:blipFill>
        <p:spPr>
          <a:xfrm>
            <a:off x="0" y="754537"/>
            <a:ext cx="8991600" cy="3107697"/>
          </a:xfrm>
          <a:prstGeom prst="rect">
            <a:avLst/>
          </a:prstGeom>
        </p:spPr>
      </p:pic>
    </p:spTree>
    <p:extLst>
      <p:ext uri="{BB962C8B-B14F-4D97-AF65-F5344CB8AC3E}">
        <p14:creationId xmlns:p14="http://schemas.microsoft.com/office/powerpoint/2010/main" val="2714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8550A-8610-263E-43A3-2E48A2B64CA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252E6B7-F698-AA77-C09D-F4CA037B422E}"/>
              </a:ext>
            </a:extLst>
          </p:cNvPr>
          <p:cNvSpPr>
            <a:spLocks noGrp="1" noChangeArrowheads="1"/>
          </p:cNvSpPr>
          <p:nvPr>
            <p:ph type="subTitle" idx="1"/>
          </p:nvPr>
        </p:nvSpPr>
        <p:spPr>
          <a:xfrm>
            <a:off x="533399" y="209550"/>
            <a:ext cx="8001001" cy="4648200"/>
          </a:xfrm>
        </p:spPr>
        <p:txBody>
          <a:bodyPr>
            <a:normAutofit/>
          </a:bodyPr>
          <a:lstStyle/>
          <a:p>
            <a:pPr marL="168275" indent="-168275" algn="l"/>
            <a:r>
              <a:rPr lang="en-US" dirty="0"/>
              <a:t> The average American credit card debt:</a:t>
            </a:r>
          </a:p>
        </p:txBody>
      </p:sp>
      <p:pic>
        <p:nvPicPr>
          <p:cNvPr id="3" name="Picture 2">
            <a:extLst>
              <a:ext uri="{FF2B5EF4-FFF2-40B4-BE49-F238E27FC236}">
                <a16:creationId xmlns:a16="http://schemas.microsoft.com/office/drawing/2014/main" id="{5A74FB08-1D35-F1D9-2B15-A3B829DCA1AD}"/>
              </a:ext>
            </a:extLst>
          </p:cNvPr>
          <p:cNvPicPr>
            <a:picLocks noChangeAspect="1"/>
          </p:cNvPicPr>
          <p:nvPr/>
        </p:nvPicPr>
        <p:blipFill>
          <a:blip r:embed="rId3"/>
          <a:stretch>
            <a:fillRect/>
          </a:stretch>
        </p:blipFill>
        <p:spPr>
          <a:xfrm>
            <a:off x="76200" y="1657350"/>
            <a:ext cx="8692982" cy="1557374"/>
          </a:xfrm>
          <a:prstGeom prst="rect">
            <a:avLst/>
          </a:prstGeom>
        </p:spPr>
      </p:pic>
    </p:spTree>
    <p:extLst>
      <p:ext uri="{BB962C8B-B14F-4D97-AF65-F5344CB8AC3E}">
        <p14:creationId xmlns:p14="http://schemas.microsoft.com/office/powerpoint/2010/main" val="1369063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7BB2C-A444-D6E4-6B7A-560DEB93659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706CB9C-9383-2B76-5FAA-ED640C693D76}"/>
              </a:ext>
            </a:extLst>
          </p:cNvPr>
          <p:cNvSpPr>
            <a:spLocks noGrp="1" noChangeArrowheads="1"/>
          </p:cNvSpPr>
          <p:nvPr>
            <p:ph type="subTitle" idx="1"/>
          </p:nvPr>
        </p:nvSpPr>
        <p:spPr>
          <a:xfrm>
            <a:off x="609599" y="285750"/>
            <a:ext cx="7924801" cy="4495800"/>
          </a:xfrm>
        </p:spPr>
        <p:txBody>
          <a:bodyPr>
            <a:normAutofit/>
          </a:bodyPr>
          <a:lstStyle/>
          <a:p>
            <a:pPr algn="l"/>
            <a:r>
              <a:rPr lang="el-GR" baseline="30000" dirty="0"/>
              <a:t>Eph. 3.14-21</a:t>
            </a:r>
            <a:r>
              <a:rPr lang="en-US" dirty="0"/>
              <a:t>   </a:t>
            </a:r>
            <a:r>
              <a:rPr lang="el-GR" dirty="0"/>
              <a:t> </a:t>
            </a:r>
            <a:r>
              <a:rPr lang="en-US" dirty="0"/>
              <a:t>I pray that from the </a:t>
            </a:r>
            <a:r>
              <a:rPr lang="en-US" u="sng" dirty="0">
                <a:solidFill>
                  <a:srgbClr val="FFFF66"/>
                </a:solidFill>
              </a:rPr>
              <a:t>treasures of his glory</a:t>
            </a:r>
            <a:endParaRPr lang="en-US" dirty="0"/>
          </a:p>
        </p:txBody>
      </p:sp>
    </p:spTree>
    <p:extLst>
      <p:ext uri="{BB962C8B-B14F-4D97-AF65-F5344CB8AC3E}">
        <p14:creationId xmlns:p14="http://schemas.microsoft.com/office/powerpoint/2010/main" val="589397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2604D-4967-060D-2704-8D077ACEF28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0B68263-E40B-5DAD-82E2-CC35AD050453}"/>
              </a:ext>
            </a:extLst>
          </p:cNvPr>
          <p:cNvSpPr>
            <a:spLocks noGrp="1" noChangeArrowheads="1"/>
          </p:cNvSpPr>
          <p:nvPr>
            <p:ph type="subTitle" idx="1"/>
          </p:nvPr>
        </p:nvSpPr>
        <p:spPr>
          <a:xfrm>
            <a:off x="457200" y="209550"/>
            <a:ext cx="8229599" cy="4724400"/>
          </a:xfrm>
        </p:spPr>
        <p:txBody>
          <a:bodyPr>
            <a:normAutofit/>
          </a:bodyPr>
          <a:lstStyle/>
          <a:p>
            <a:pPr marL="168275" indent="-168275" algn="l"/>
            <a:r>
              <a:rPr lang="en-US" dirty="0"/>
              <a:t>Many of us may have </a:t>
            </a:r>
            <a:r>
              <a:rPr lang="en-US" u="sng" dirty="0">
                <a:solidFill>
                  <a:srgbClr val="FFFF66"/>
                </a:solidFill>
              </a:rPr>
              <a:t>zero love reserves.</a:t>
            </a:r>
          </a:p>
          <a:p>
            <a:pPr marL="168275" indent="-168275" algn="l"/>
            <a:r>
              <a:rPr lang="en-US" dirty="0"/>
              <a:t>Maybe a great love deficit. </a:t>
            </a:r>
          </a:p>
          <a:p>
            <a:pPr marL="341313" indent="-341313" algn="l">
              <a:buFont typeface="Arial" panose="020B0604020202020204" pitchFamily="34" charset="0"/>
              <a:buChar char="•"/>
            </a:pPr>
            <a:r>
              <a:rPr lang="en-US" dirty="0"/>
              <a:t>Wounds</a:t>
            </a:r>
          </a:p>
          <a:p>
            <a:pPr marL="341313" indent="-341313" algn="l">
              <a:buFont typeface="Arial" panose="020B0604020202020204" pitchFamily="34" charset="0"/>
              <a:buChar char="•"/>
            </a:pPr>
            <a:r>
              <a:rPr lang="en-US" dirty="0"/>
              <a:t>Unresolved conflicts</a:t>
            </a:r>
          </a:p>
          <a:p>
            <a:pPr marL="341313" indent="-341313" algn="l">
              <a:buFont typeface="Arial" panose="020B0604020202020204" pitchFamily="34" charset="0"/>
              <a:buChar char="•"/>
            </a:pPr>
            <a:r>
              <a:rPr lang="en-US" dirty="0"/>
              <a:t>Settled anger </a:t>
            </a:r>
          </a:p>
        </p:txBody>
      </p:sp>
    </p:spTree>
    <p:extLst>
      <p:ext uri="{BB962C8B-B14F-4D97-AF65-F5344CB8AC3E}">
        <p14:creationId xmlns:p14="http://schemas.microsoft.com/office/powerpoint/2010/main" val="1574674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0A326-B3FA-95EA-F054-ED0E0B6E0FE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D13406-9785-F40C-F8F3-A7A86DD65EB7}"/>
              </a:ext>
            </a:extLst>
          </p:cNvPr>
          <p:cNvSpPr>
            <a:spLocks noGrp="1"/>
          </p:cNvSpPr>
          <p:nvPr>
            <p:ph type="subTitle" idx="1"/>
          </p:nvPr>
        </p:nvSpPr>
        <p:spPr>
          <a:xfrm>
            <a:off x="152400" y="209550"/>
            <a:ext cx="8915400" cy="4800600"/>
          </a:xfrm>
        </p:spPr>
        <p:txBody>
          <a:bodyPr anchor="t">
            <a:normAutofit lnSpcReduction="10000"/>
          </a:bodyPr>
          <a:lstStyle/>
          <a:p>
            <a:pPr algn="l"/>
            <a:r>
              <a:rPr lang="en-US" sz="4000" u="sng" dirty="0">
                <a:solidFill>
                  <a:srgbClr val="FFFF66"/>
                </a:solidFill>
                <a:latin typeface="Arial Rounded MT Bold" panose="020F0704030504030204" pitchFamily="34" charset="0"/>
              </a:rPr>
              <a:t>Rosh Hashanah</a:t>
            </a:r>
            <a:r>
              <a:rPr lang="en-US" sz="4000" dirty="0">
                <a:solidFill>
                  <a:schemeClr val="tx1"/>
                </a:solidFill>
                <a:latin typeface="Arial Rounded MT Bold" panose="020F0704030504030204" pitchFamily="34" charset="0"/>
              </a:rPr>
              <a:t>’s complex calling</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Remember, implying giving account! </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Loud sounds, implying trumpet of judgment!</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Gathering</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No commercial transactions</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Sweet foods </a:t>
            </a:r>
            <a:r>
              <a:rPr lang="en-US" sz="4000" dirty="0">
                <a:solidFill>
                  <a:schemeClr val="tx1"/>
                </a:solidFill>
                <a:latin typeface="Arial Rounded MT Bold" panose="020F0704030504030204" pitchFamily="34" charset="0"/>
                <a:sym typeface="Wingdings" panose="05000000000000000000" pitchFamily="2" charset="2"/>
              </a:rPr>
              <a:t>G-d’s mercy</a:t>
            </a:r>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194023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9A43-CB57-F12C-F0BE-B8893D9BDBF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0794C4E-5E59-F021-1E21-A7DCA912F632}"/>
              </a:ext>
            </a:extLst>
          </p:cNvPr>
          <p:cNvSpPr>
            <a:spLocks noGrp="1" noChangeArrowheads="1"/>
          </p:cNvSpPr>
          <p:nvPr>
            <p:ph type="subTitle" idx="1"/>
          </p:nvPr>
        </p:nvSpPr>
        <p:spPr>
          <a:xfrm>
            <a:off x="609599" y="285750"/>
            <a:ext cx="7924801" cy="4495800"/>
          </a:xfrm>
        </p:spPr>
        <p:txBody>
          <a:bodyPr>
            <a:normAutofit/>
          </a:bodyPr>
          <a:lstStyle/>
          <a:p>
            <a:pPr algn="l"/>
            <a:r>
              <a:rPr lang="el-GR" baseline="30000" dirty="0"/>
              <a:t>Eph. 3.14-21</a:t>
            </a:r>
            <a:r>
              <a:rPr lang="en-US" dirty="0"/>
              <a:t>   </a:t>
            </a:r>
            <a:r>
              <a:rPr lang="el-GR" dirty="0"/>
              <a:t> </a:t>
            </a:r>
            <a:r>
              <a:rPr lang="en-US" dirty="0"/>
              <a:t>I pray that from the treasures of his glory he will empower </a:t>
            </a:r>
            <a:r>
              <a:rPr lang="en-US" u="sng" dirty="0">
                <a:solidFill>
                  <a:srgbClr val="FFFF66"/>
                </a:solidFill>
              </a:rPr>
              <a:t>you</a:t>
            </a:r>
            <a:r>
              <a:rPr lang="en-US" dirty="0"/>
              <a:t> with inner strength</a:t>
            </a:r>
            <a:r>
              <a:rPr lang="el-GR" dirty="0"/>
              <a:t> </a:t>
            </a:r>
            <a:r>
              <a:rPr lang="en-US" dirty="0"/>
              <a:t>by his Spirit, </a:t>
            </a:r>
          </a:p>
        </p:txBody>
      </p:sp>
    </p:spTree>
    <p:extLst>
      <p:ext uri="{BB962C8B-B14F-4D97-AF65-F5344CB8AC3E}">
        <p14:creationId xmlns:p14="http://schemas.microsoft.com/office/powerpoint/2010/main" val="2488290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n-US" dirty="0"/>
              <a:t> </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0"/>
            <a:ext cx="6412230" cy="512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1"/>
            <a:ext cx="6412231"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Uranium metal highly </a:t>
            </a:r>
            <a:endParaRPr kumimoji="0" lang="el-GR"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enriched in </a:t>
            </a:r>
            <a:r>
              <a:rPr kumimoji="0" lang="en-US" sz="4000" b="0"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235</a:t>
            </a: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U</a:t>
            </a:r>
          </a:p>
        </p:txBody>
      </p:sp>
      <p:sp>
        <p:nvSpPr>
          <p:cNvPr id="3" name="TextBox 2"/>
          <p:cNvSpPr txBox="1"/>
          <p:nvPr/>
        </p:nvSpPr>
        <p:spPr>
          <a:xfrm>
            <a:off x="6869430" y="661719"/>
            <a:ext cx="2092008" cy="39703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99"/>
                </a:solidFill>
                <a:effectLst/>
                <a:uLnTx/>
                <a:uFillTx/>
                <a:latin typeface="Arial Rounded MT Bold" pitchFamily="34" charset="0"/>
                <a:ea typeface="+mn-ea"/>
                <a:cs typeface="Arial" charset="0"/>
              </a:rPr>
              <a:t>2.5 million</a:t>
            </a:r>
            <a:endParaRPr kumimoji="0" lang="el-GR" sz="2800" b="0" i="0" u="none" strike="noStrike" kern="1200" cap="none" spc="0" normalizeH="0" baseline="0" noProof="0" dirty="0">
              <a:ln>
                <a:noFill/>
              </a:ln>
              <a:solidFill>
                <a:srgbClr val="FFFF99"/>
              </a:solidFill>
              <a:effectLst/>
              <a:uLnTx/>
              <a:uFillTx/>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99"/>
                </a:solidFill>
                <a:effectLst/>
                <a:uLnTx/>
                <a:uFillTx/>
                <a:latin typeface="Arial Rounded MT Bold" pitchFamily="34" charset="0"/>
                <a:ea typeface="+mn-ea"/>
                <a:cs typeface="Arial" charset="0"/>
              </a:rPr>
              <a:t>times </a:t>
            </a:r>
            <a:r>
              <a:rPr kumimoji="0" lang="en-US" sz="28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more</a:t>
            </a:r>
            <a:endParaRPr kumimoji="0" lang="el-GR" sz="2800" b="0" i="0" u="none" strike="noStrike" kern="1200" cap="none" spc="0" normalizeH="0" baseline="0" noProof="0" dirty="0">
              <a:ln>
                <a:noFill/>
              </a:ln>
              <a:solidFill>
                <a:srgbClr val="FFFFFF"/>
              </a:solidFill>
              <a:effectLst/>
              <a:uLnTx/>
              <a:uFillTx/>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than the </a:t>
            </a:r>
            <a:endParaRPr kumimoji="0" lang="el-GR" sz="2800" b="0" i="0" u="none" strike="noStrike" kern="1200" cap="none" spc="0" normalizeH="0" baseline="0" noProof="0" dirty="0">
              <a:ln>
                <a:noFill/>
              </a:ln>
              <a:solidFill>
                <a:srgbClr val="FFFFFF"/>
              </a:solidFill>
              <a:effectLst/>
              <a:uLnTx/>
              <a:uFillTx/>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energy </a:t>
            </a:r>
            <a:endParaRPr kumimoji="0" lang="el-GR" sz="2800" b="0" i="0" u="none" strike="noStrike" kern="1200" cap="none" spc="0" normalizeH="0" baseline="0" noProof="0" dirty="0">
              <a:ln>
                <a:noFill/>
              </a:ln>
              <a:solidFill>
                <a:srgbClr val="FFFFFF"/>
              </a:solidFill>
              <a:effectLst/>
              <a:uLnTx/>
              <a:uFillTx/>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released </a:t>
            </a:r>
            <a:endParaRPr kumimoji="0" lang="el-GR" sz="2800" b="0" i="0" u="none" strike="noStrike" kern="1200" cap="none" spc="0" normalizeH="0" baseline="0" noProof="0" dirty="0">
              <a:ln>
                <a:noFill/>
              </a:ln>
              <a:solidFill>
                <a:srgbClr val="FFFFFF"/>
              </a:solidFill>
              <a:effectLst/>
              <a:uLnTx/>
              <a:uFillTx/>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from </a:t>
            </a:r>
            <a:endParaRPr kumimoji="0" lang="el-GR" sz="2800" b="0" i="0" u="none" strike="noStrike" kern="1200" cap="none" spc="0" normalizeH="0" baseline="0" noProof="0" dirty="0">
              <a:ln>
                <a:noFill/>
              </a:ln>
              <a:solidFill>
                <a:srgbClr val="FFFFFF"/>
              </a:solidFill>
              <a:effectLst/>
              <a:uLnTx/>
              <a:uFillTx/>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burning </a:t>
            </a:r>
            <a:endParaRPr kumimoji="0" lang="el-GR" sz="2800" b="0" i="0" u="none" strike="noStrike" kern="1200" cap="none" spc="0" normalizeH="0" baseline="0" noProof="0" dirty="0">
              <a:ln>
                <a:noFill/>
              </a:ln>
              <a:solidFill>
                <a:srgbClr val="FFFFFF"/>
              </a:solidFill>
              <a:effectLst/>
              <a:uLnTx/>
              <a:uFillTx/>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coal</a:t>
            </a:r>
          </a:p>
        </p:txBody>
      </p:sp>
    </p:spTree>
    <p:extLst>
      <p:ext uri="{BB962C8B-B14F-4D97-AF65-F5344CB8AC3E}">
        <p14:creationId xmlns:p14="http://schemas.microsoft.com/office/powerpoint/2010/main" val="26651616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93465-0591-0A46-C461-9DD4D565084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79131F8-80C9-672B-72C8-E32897422312}"/>
              </a:ext>
            </a:extLst>
          </p:cNvPr>
          <p:cNvSpPr>
            <a:spLocks noGrp="1" noChangeArrowheads="1"/>
          </p:cNvSpPr>
          <p:nvPr>
            <p:ph type="subTitle" idx="1"/>
          </p:nvPr>
        </p:nvSpPr>
        <p:spPr>
          <a:xfrm>
            <a:off x="533399" y="209550"/>
            <a:ext cx="8001001" cy="4648200"/>
          </a:xfrm>
        </p:spPr>
        <p:txBody>
          <a:bodyPr>
            <a:normAutofit/>
          </a:bodyPr>
          <a:lstStyle/>
          <a:p>
            <a:pPr marL="168275" indent="-168275" algn="l"/>
            <a:r>
              <a:rPr lang="en-US" dirty="0"/>
              <a:t> </a:t>
            </a:r>
          </a:p>
        </p:txBody>
      </p:sp>
      <p:pic>
        <p:nvPicPr>
          <p:cNvPr id="3" name="Picture 2">
            <a:extLst>
              <a:ext uri="{FF2B5EF4-FFF2-40B4-BE49-F238E27FC236}">
                <a16:creationId xmlns:a16="http://schemas.microsoft.com/office/drawing/2014/main" id="{51C8F4BB-27BE-BAE4-5FD9-04BDA56F4451}"/>
              </a:ext>
            </a:extLst>
          </p:cNvPr>
          <p:cNvPicPr>
            <a:picLocks noChangeAspect="1"/>
          </p:cNvPicPr>
          <p:nvPr/>
        </p:nvPicPr>
        <p:blipFill>
          <a:blip r:embed="rId3"/>
          <a:stretch>
            <a:fillRect/>
          </a:stretch>
        </p:blipFill>
        <p:spPr>
          <a:xfrm>
            <a:off x="124929" y="209550"/>
            <a:ext cx="8894142" cy="2953088"/>
          </a:xfrm>
          <a:prstGeom prst="rect">
            <a:avLst/>
          </a:prstGeom>
        </p:spPr>
      </p:pic>
      <p:cxnSp>
        <p:nvCxnSpPr>
          <p:cNvPr id="5" name="Straight Arrow Connector 4">
            <a:extLst>
              <a:ext uri="{FF2B5EF4-FFF2-40B4-BE49-F238E27FC236}">
                <a16:creationId xmlns:a16="http://schemas.microsoft.com/office/drawing/2014/main" id="{80172FDB-D070-A6EC-B4D3-DA62C8DF6383}"/>
              </a:ext>
            </a:extLst>
          </p:cNvPr>
          <p:cNvCxnSpPr/>
          <p:nvPr/>
        </p:nvCxnSpPr>
        <p:spPr bwMode="auto">
          <a:xfrm flipV="1">
            <a:off x="7848600" y="2724150"/>
            <a:ext cx="533400" cy="16764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a:extLst>
              <a:ext uri="{FF2B5EF4-FFF2-40B4-BE49-F238E27FC236}">
                <a16:creationId xmlns:a16="http://schemas.microsoft.com/office/drawing/2014/main" id="{7350EA2D-C35A-C8B0-8EEA-C8D7B257A71D}"/>
              </a:ext>
            </a:extLst>
          </p:cNvPr>
          <p:cNvSpPr txBox="1"/>
          <p:nvPr/>
        </p:nvSpPr>
        <p:spPr>
          <a:xfrm>
            <a:off x="6924600" y="4215388"/>
            <a:ext cx="1609800"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plural</a:t>
            </a:r>
          </a:p>
        </p:txBody>
      </p:sp>
    </p:spTree>
    <p:extLst>
      <p:ext uri="{BB962C8B-B14F-4D97-AF65-F5344CB8AC3E}">
        <p14:creationId xmlns:p14="http://schemas.microsoft.com/office/powerpoint/2010/main" val="3209114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D4572-B826-B244-15B5-FFFF2ED8D05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8E357BF-BB6C-3C8D-44D3-2EE61B5F5AD2}"/>
              </a:ext>
            </a:extLst>
          </p:cNvPr>
          <p:cNvSpPr>
            <a:spLocks noGrp="1" noChangeArrowheads="1"/>
          </p:cNvSpPr>
          <p:nvPr>
            <p:ph type="subTitle" idx="1"/>
          </p:nvPr>
        </p:nvSpPr>
        <p:spPr>
          <a:xfrm>
            <a:off x="533399" y="209550"/>
            <a:ext cx="8001001" cy="4648200"/>
          </a:xfrm>
        </p:spPr>
        <p:txBody>
          <a:bodyPr>
            <a:normAutofit/>
          </a:bodyPr>
          <a:lstStyle/>
          <a:p>
            <a:pPr algn="l"/>
            <a:r>
              <a:rPr lang="en-US" baseline="30000" dirty="0"/>
              <a:t>Yer. 31.12</a:t>
            </a:r>
            <a:r>
              <a:rPr lang="en-US" dirty="0"/>
              <a:t> “Then the virgin will dance for joy, young men and old men </a:t>
            </a:r>
            <a:r>
              <a:rPr lang="en-US" u="sng" dirty="0">
                <a:solidFill>
                  <a:srgbClr val="FFFF66"/>
                </a:solidFill>
              </a:rPr>
              <a:t>together</a:t>
            </a:r>
            <a:r>
              <a:rPr lang="en-US" dirty="0"/>
              <a:t>; for I will turn their mourning into joy, comfort and gladden them after their sorrow.</a:t>
            </a:r>
          </a:p>
        </p:txBody>
      </p:sp>
    </p:spTree>
    <p:extLst>
      <p:ext uri="{BB962C8B-B14F-4D97-AF65-F5344CB8AC3E}">
        <p14:creationId xmlns:p14="http://schemas.microsoft.com/office/powerpoint/2010/main" val="144301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7BC7C-E813-F06D-6EC3-F7021283F49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66C686E-2961-AE33-3F9C-59B8A1877108}"/>
              </a:ext>
            </a:extLst>
          </p:cNvPr>
          <p:cNvSpPr>
            <a:spLocks noGrp="1" noChangeArrowheads="1"/>
          </p:cNvSpPr>
          <p:nvPr>
            <p:ph type="subTitle" idx="1"/>
          </p:nvPr>
        </p:nvSpPr>
        <p:spPr>
          <a:xfrm>
            <a:off x="304801" y="209550"/>
            <a:ext cx="8229600" cy="4648200"/>
          </a:xfrm>
        </p:spPr>
        <p:txBody>
          <a:bodyPr>
            <a:normAutofit fontScale="92500"/>
          </a:bodyPr>
          <a:lstStyle/>
          <a:p>
            <a:pPr marL="168275" indent="-168275" algn="l"/>
            <a:r>
              <a:rPr lang="en-US" baseline="30000" dirty="0"/>
              <a:t>Yn 17.20-21 </a:t>
            </a:r>
            <a:r>
              <a:rPr lang="en-US" dirty="0"/>
              <a:t>“I pray not only for these, but also for those who will trust in me because of their word, that they may all be one. Just as you, Father, are united with me and I with you, I pray </a:t>
            </a:r>
            <a:r>
              <a:rPr lang="en-US" dirty="0">
                <a:solidFill>
                  <a:srgbClr val="FFFF66"/>
                </a:solidFill>
              </a:rPr>
              <a:t>that they may be united with us,</a:t>
            </a:r>
            <a:r>
              <a:rPr lang="en-US" dirty="0"/>
              <a:t> so that the world may believe that you sent me. </a:t>
            </a:r>
          </a:p>
        </p:txBody>
      </p:sp>
    </p:spTree>
    <p:extLst>
      <p:ext uri="{BB962C8B-B14F-4D97-AF65-F5344CB8AC3E}">
        <p14:creationId xmlns:p14="http://schemas.microsoft.com/office/powerpoint/2010/main" val="1467087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lnSpcReduction="10000"/>
          </a:bodyPr>
          <a:lstStyle/>
          <a:p>
            <a:pPr algn="l"/>
            <a:r>
              <a:rPr lang="el-GR" baseline="30000" dirty="0"/>
              <a:t>Eph. 3.14-21</a:t>
            </a:r>
            <a:r>
              <a:rPr lang="en-US" dirty="0"/>
              <a:t>   </a:t>
            </a:r>
            <a:r>
              <a:rPr lang="el-GR" dirty="0"/>
              <a:t> </a:t>
            </a:r>
            <a:r>
              <a:rPr lang="en-US" dirty="0"/>
              <a:t>I pray that from the treasures of his glory he will empower you with inner strength</a:t>
            </a:r>
            <a:r>
              <a:rPr lang="el-GR" dirty="0"/>
              <a:t> </a:t>
            </a:r>
            <a:r>
              <a:rPr lang="en-US" dirty="0"/>
              <a:t>by his Spirit,</a:t>
            </a:r>
            <a:endParaRPr lang="el-GR" dirty="0"/>
          </a:p>
          <a:p>
            <a:pPr algn="l"/>
            <a:r>
              <a:rPr lang="el-GR" baseline="30000" dirty="0"/>
              <a:t>NIV</a:t>
            </a:r>
            <a:r>
              <a:rPr lang="en-US" baseline="30000" dirty="0"/>
              <a:t> </a:t>
            </a:r>
            <a:r>
              <a:rPr lang="en-US" dirty="0"/>
              <a:t>I pray that out of his glorious riches he may strengthen you with power through his Spirit in your inner being, </a:t>
            </a:r>
          </a:p>
        </p:txBody>
      </p:sp>
    </p:spTree>
    <p:extLst>
      <p:ext uri="{BB962C8B-B14F-4D97-AF65-F5344CB8AC3E}">
        <p14:creationId xmlns:p14="http://schemas.microsoft.com/office/powerpoint/2010/main" val="8238013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lnSpcReduction="10000"/>
          </a:bodyPr>
          <a:lstStyle/>
          <a:p>
            <a:pPr algn="l"/>
            <a:r>
              <a:rPr lang="el-GR" baseline="30000" dirty="0"/>
              <a:t>Eph. 3.14-21</a:t>
            </a:r>
            <a:r>
              <a:rPr lang="en-US" dirty="0"/>
              <a:t>   </a:t>
            </a:r>
            <a:r>
              <a:rPr lang="el-GR" dirty="0"/>
              <a:t> </a:t>
            </a:r>
            <a:r>
              <a:rPr lang="en-US" dirty="0"/>
              <a:t>I pray that from the treasures of his glory he will empower you with inner strength</a:t>
            </a:r>
            <a:r>
              <a:rPr lang="el-GR" dirty="0"/>
              <a:t> </a:t>
            </a:r>
            <a:r>
              <a:rPr lang="en-US" dirty="0"/>
              <a:t>by his Spirit,</a:t>
            </a:r>
            <a:endParaRPr lang="el-GR" dirty="0"/>
          </a:p>
          <a:p>
            <a:pPr algn="l"/>
            <a:r>
              <a:rPr lang="el-GR" baseline="30000" dirty="0"/>
              <a:t>NIV</a:t>
            </a:r>
            <a:r>
              <a:rPr lang="en-US" baseline="30000" dirty="0"/>
              <a:t> </a:t>
            </a:r>
            <a:r>
              <a:rPr lang="en-US" dirty="0"/>
              <a:t>I pray that out of his glorious riches he may strengthen you with power through his Spirit in your inner being, </a:t>
            </a:r>
          </a:p>
        </p:txBody>
      </p:sp>
    </p:spTree>
    <p:extLst>
      <p:ext uri="{BB962C8B-B14F-4D97-AF65-F5344CB8AC3E}">
        <p14:creationId xmlns:p14="http://schemas.microsoft.com/office/powerpoint/2010/main" val="3757705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287809" cy="4857750"/>
          </a:xfrm>
        </p:spPr>
        <p:txBody>
          <a:bodyPr>
            <a:normAutofit/>
          </a:bodyPr>
          <a:lstStyle/>
          <a:p>
            <a:pPr algn="l"/>
            <a:r>
              <a:rPr lang="el-GR" baseline="30000" dirty="0"/>
              <a:t>Eph. 3.14-21</a:t>
            </a:r>
            <a:r>
              <a:rPr lang="en-US" dirty="0"/>
              <a:t>  so that the Messiah may live in your hearts through your trusting. </a:t>
            </a:r>
          </a:p>
        </p:txBody>
      </p:sp>
    </p:spTree>
    <p:extLst>
      <p:ext uri="{BB962C8B-B14F-4D97-AF65-F5344CB8AC3E}">
        <p14:creationId xmlns:p14="http://schemas.microsoft.com/office/powerpoint/2010/main" val="1285120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25" t="15428" r="8636" b="16732"/>
          <a:stretch/>
        </p:blipFill>
        <p:spPr bwMode="auto">
          <a:xfrm>
            <a:off x="533401" y="-13204"/>
            <a:ext cx="8024189" cy="509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69596"/>
            <a:ext cx="2932278"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Arial" charset="0"/>
              </a:rPr>
              <a:t>Rogue One</a:t>
            </a:r>
            <a:endPar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42170286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287809" cy="4857750"/>
          </a:xfrm>
        </p:spPr>
        <p:txBody>
          <a:bodyPr>
            <a:normAutofit/>
          </a:bodyPr>
          <a:lstStyle/>
          <a:p>
            <a:pPr algn="l"/>
            <a:r>
              <a:rPr lang="el-GR" baseline="30000" dirty="0"/>
              <a:t>Eph. 3.14-21</a:t>
            </a:r>
            <a:r>
              <a:rPr lang="en-US" dirty="0"/>
              <a:t>  so that the Messiah may live in your hearts through your trusting. Also I pray that you will be </a:t>
            </a:r>
            <a:r>
              <a:rPr lang="en-US" dirty="0">
                <a:solidFill>
                  <a:srgbClr val="FFFF99"/>
                </a:solidFill>
              </a:rPr>
              <a:t>rooted </a:t>
            </a:r>
            <a:r>
              <a:rPr lang="en-US" dirty="0"/>
              <a:t>and founded </a:t>
            </a:r>
            <a:r>
              <a:rPr lang="en-US" dirty="0">
                <a:solidFill>
                  <a:srgbClr val="FFFF99"/>
                </a:solidFill>
              </a:rPr>
              <a:t>in love</a:t>
            </a:r>
            <a:r>
              <a:rPr lang="en-US" dirty="0"/>
              <a:t>, </a:t>
            </a:r>
          </a:p>
        </p:txBody>
      </p:sp>
    </p:spTree>
    <p:extLst>
      <p:ext uri="{BB962C8B-B14F-4D97-AF65-F5344CB8AC3E}">
        <p14:creationId xmlns:p14="http://schemas.microsoft.com/office/powerpoint/2010/main" val="3701579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9ED5-1118-2457-FB48-CB5F464FAB1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72AE68B-F5D9-9DB2-59C4-1BC45E4D43E2}"/>
              </a:ext>
            </a:extLst>
          </p:cNvPr>
          <p:cNvSpPr>
            <a:spLocks noGrp="1"/>
          </p:cNvSpPr>
          <p:nvPr>
            <p:ph type="subTitle" idx="1"/>
          </p:nvPr>
        </p:nvSpPr>
        <p:spPr>
          <a:xfrm>
            <a:off x="152400" y="209550"/>
            <a:ext cx="8915400" cy="4800600"/>
          </a:xfrm>
        </p:spPr>
        <p:txBody>
          <a:bodyPr anchor="t">
            <a:normAutofit/>
          </a:bodyPr>
          <a:lstStyle/>
          <a:p>
            <a:pPr algn="l"/>
            <a:r>
              <a:rPr lang="en-US" sz="4000" u="sng" dirty="0">
                <a:solidFill>
                  <a:srgbClr val="FFFF66"/>
                </a:solidFill>
                <a:latin typeface="Arial Rounded MT Bold" panose="020F0704030504030204" pitchFamily="34" charset="0"/>
              </a:rPr>
              <a:t>Yom Kippur </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Afflicting one’s soul: Fasting</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Remembering the Temple atonement: visualizing Messiah!</a:t>
            </a:r>
          </a:p>
          <a:p>
            <a:pPr algn="l">
              <a:buFont typeface="Arial" panose="020B0604020202020204" pitchFamily="34" charset="0"/>
              <a:buChar char="•"/>
            </a:pPr>
            <a:r>
              <a:rPr lang="en-US" sz="4000" dirty="0">
                <a:solidFill>
                  <a:schemeClr val="tx1"/>
                </a:solidFill>
                <a:latin typeface="Arial Rounded MT Bold" panose="020F0704030504030204" pitchFamily="34" charset="0"/>
              </a:rPr>
              <a:t>Forgiveness: visualizing Messiah!</a:t>
            </a:r>
          </a:p>
          <a:p>
            <a:pPr algn="l">
              <a:buFont typeface="Arial" panose="020B0604020202020204" pitchFamily="34" charset="0"/>
              <a:buChar char="•"/>
            </a:pPr>
            <a:r>
              <a:rPr lang="en-US" sz="4000" dirty="0">
                <a:solidFill>
                  <a:schemeClr val="tx1"/>
                </a:solidFill>
                <a:latin typeface="Arial Rounded MT Bold" panose="020F0704030504030204" pitchFamily="34" charset="0"/>
              </a:rPr>
              <a:t>Confession</a:t>
            </a:r>
          </a:p>
          <a:p>
            <a:pPr algn="l">
              <a:buFont typeface="Arial" panose="020B0604020202020204" pitchFamily="34" charset="0"/>
              <a:buChar char="•"/>
            </a:pPr>
            <a:r>
              <a:rPr lang="en-US" sz="4000" dirty="0">
                <a:solidFill>
                  <a:schemeClr val="tx1"/>
                </a:solidFill>
                <a:latin typeface="Arial Rounded MT Bold" panose="020F0704030504030204" pitchFamily="34" charset="0"/>
              </a:rPr>
              <a:t>Intercession</a:t>
            </a:r>
          </a:p>
        </p:txBody>
      </p:sp>
    </p:spTree>
    <p:extLst>
      <p:ext uri="{BB962C8B-B14F-4D97-AF65-F5344CB8AC3E}">
        <p14:creationId xmlns:p14="http://schemas.microsoft.com/office/powerpoint/2010/main" val="534941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38100"/>
            <a:ext cx="762000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0379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lnSpcReduction="10000"/>
          </a:bodyPr>
          <a:lstStyle/>
          <a:p>
            <a:pPr algn="l"/>
            <a:r>
              <a:rPr lang="en-US" dirty="0"/>
              <a:t>The sequoias have a matting, shallow, and wide spreading root system. There is no taproot. They only root to 12 to 14 feet deep even at maturity. A mature sequoia's roots can occupy over </a:t>
            </a:r>
            <a:r>
              <a:rPr lang="en-US" dirty="0">
                <a:solidFill>
                  <a:srgbClr val="FFFF99"/>
                </a:solidFill>
              </a:rPr>
              <a:t>1 acre of earth</a:t>
            </a:r>
            <a:r>
              <a:rPr lang="en-US" dirty="0"/>
              <a:t> and contain over 90,000 cubic feet of soil</a:t>
            </a:r>
          </a:p>
        </p:txBody>
      </p:sp>
    </p:spTree>
    <p:extLst>
      <p:ext uri="{BB962C8B-B14F-4D97-AF65-F5344CB8AC3E}">
        <p14:creationId xmlns:p14="http://schemas.microsoft.com/office/powerpoint/2010/main" val="20319056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282CD560-6744-0F9F-99E6-949B78466284}"/>
              </a:ext>
            </a:extLst>
          </p:cNvPr>
          <p:cNvSpPr txBox="1"/>
          <p:nvPr/>
        </p:nvSpPr>
        <p:spPr>
          <a:xfrm>
            <a:off x="402035" y="3181350"/>
            <a:ext cx="8513365"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Arial" charset="0"/>
              </a:rPr>
              <a:t>Wide root system:</a:t>
            </a:r>
            <a:r>
              <a:rPr kumimoji="0" lang="en-US"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 </a:t>
            </a:r>
            <a:r>
              <a:rPr kumimoji="0" lang="el-GR" altLang="en-US" sz="4000" b="0"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Arial" charset="0"/>
              </a:rPr>
              <a:t>inter</a:t>
            </a:r>
            <a:r>
              <a:rPr kumimoji="0" lang="el-GR"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Arial" charset="0"/>
              </a:rPr>
              <a:t>dependent </a:t>
            </a:r>
            <a:endParaRPr kumimoji="0" lang="en-US"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Arial" charset="0"/>
              </a:rPr>
              <a:t>with other trees</a:t>
            </a:r>
            <a:endPar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2307645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a:bodyPr>
          <a:lstStyle/>
          <a:p>
            <a:pPr algn="l"/>
            <a:r>
              <a:rPr lang="en-US" dirty="0"/>
              <a:t>That mass of matted roots and soil has to maintain the equilibrium of a tree that is nearly 300 feet tall and weighs nearly 2 million pounds</a:t>
            </a:r>
          </a:p>
        </p:txBody>
      </p:sp>
    </p:spTree>
    <p:extLst>
      <p:ext uri="{BB962C8B-B14F-4D97-AF65-F5344CB8AC3E}">
        <p14:creationId xmlns:p14="http://schemas.microsoft.com/office/powerpoint/2010/main" val="42740603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1D347-4C6E-1159-E517-919E908113D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6804929-C102-B4D6-D0F1-B653C6553139}"/>
              </a:ext>
            </a:extLst>
          </p:cNvPr>
          <p:cNvSpPr>
            <a:spLocks noGrp="1" noChangeArrowheads="1"/>
          </p:cNvSpPr>
          <p:nvPr>
            <p:ph type="subTitle" idx="1"/>
          </p:nvPr>
        </p:nvSpPr>
        <p:spPr>
          <a:xfrm>
            <a:off x="533399" y="133350"/>
            <a:ext cx="8001001" cy="4724400"/>
          </a:xfrm>
        </p:spPr>
        <p:txBody>
          <a:bodyPr>
            <a:normAutofit/>
          </a:bodyPr>
          <a:lstStyle/>
          <a:p>
            <a:pPr marL="168275" indent="-168275" algn="l"/>
            <a:r>
              <a:rPr lang="en-US" dirty="0"/>
              <a:t> </a:t>
            </a:r>
            <a:r>
              <a:rPr lang="en-US" dirty="0">
                <a:effectLst>
                  <a:outerShdw blurRad="38100" dist="38100" dir="2700000" algn="tl">
                    <a:srgbClr val="000000">
                      <a:alpha val="43137"/>
                    </a:srgbClr>
                  </a:outerShdw>
                </a:effectLst>
              </a:rPr>
              <a:t>Wide root system</a:t>
            </a:r>
          </a:p>
        </p:txBody>
      </p:sp>
      <p:pic>
        <p:nvPicPr>
          <p:cNvPr id="4098" name="Picture 2">
            <a:extLst>
              <a:ext uri="{FF2B5EF4-FFF2-40B4-BE49-F238E27FC236}">
                <a16:creationId xmlns:a16="http://schemas.microsoft.com/office/drawing/2014/main" id="{7D3BE25A-D878-9C62-AD31-2904E9AF1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13498"/>
            <a:ext cx="9203348"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9887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F83E3-7AE1-FB7E-2046-80C9EA7C390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82BB413-0D4F-0FF6-5A05-00BEAC50E66D}"/>
              </a:ext>
            </a:extLst>
          </p:cNvPr>
          <p:cNvSpPr>
            <a:spLocks noGrp="1" noChangeArrowheads="1"/>
          </p:cNvSpPr>
          <p:nvPr>
            <p:ph type="subTitle" idx="1"/>
          </p:nvPr>
        </p:nvSpPr>
        <p:spPr>
          <a:xfrm>
            <a:off x="315264" y="133350"/>
            <a:ext cx="2667001" cy="4724400"/>
          </a:xfrm>
        </p:spPr>
        <p:txBody>
          <a:bodyPr>
            <a:normAutofit/>
          </a:bodyPr>
          <a:lstStyle/>
          <a:p>
            <a:pPr marL="168275" indent="-168275" algn="l"/>
            <a:r>
              <a:rPr lang="en-US" dirty="0"/>
              <a:t> </a:t>
            </a:r>
            <a:r>
              <a:rPr lang="en-US" dirty="0">
                <a:effectLst>
                  <a:outerShdw blurRad="38100" dist="38100" dir="2700000" algn="tl">
                    <a:srgbClr val="000000">
                      <a:alpha val="43137"/>
                    </a:srgbClr>
                  </a:outerShdw>
                </a:effectLst>
              </a:rPr>
              <a:t>Tap root system</a:t>
            </a:r>
          </a:p>
          <a:p>
            <a:pPr marL="168275" indent="-168275" algn="l"/>
            <a:r>
              <a:rPr lang="en-US" dirty="0">
                <a:effectLst>
                  <a:outerShdw blurRad="38100" dist="38100" dir="2700000" algn="tl">
                    <a:srgbClr val="000000">
                      <a:alpha val="43137"/>
                    </a:srgbClr>
                  </a:outerShdw>
                </a:effectLst>
              </a:rPr>
              <a:t>Can stand alone </a:t>
            </a:r>
          </a:p>
        </p:txBody>
      </p:sp>
      <p:pic>
        <p:nvPicPr>
          <p:cNvPr id="1026" name="Picture 2">
            <a:extLst>
              <a:ext uri="{FF2B5EF4-FFF2-40B4-BE49-F238E27FC236}">
                <a16:creationId xmlns:a16="http://schemas.microsoft.com/office/drawing/2014/main" id="{CBC7E25B-6ECA-D3DB-B55C-B9A2F811C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63" y="0"/>
            <a:ext cx="32400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8961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1553-178B-ACB3-E0DF-8927A5503F0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42392E2-FE18-495B-1755-886A52F92813}"/>
              </a:ext>
            </a:extLst>
          </p:cNvPr>
          <p:cNvSpPr>
            <a:spLocks noGrp="1" noChangeArrowheads="1"/>
          </p:cNvSpPr>
          <p:nvPr>
            <p:ph type="subTitle" idx="1"/>
          </p:nvPr>
        </p:nvSpPr>
        <p:spPr>
          <a:xfrm>
            <a:off x="533399" y="209550"/>
            <a:ext cx="8001001" cy="4648200"/>
          </a:xfrm>
        </p:spPr>
        <p:txBody>
          <a:bodyPr>
            <a:normAutofit/>
          </a:bodyPr>
          <a:lstStyle/>
          <a:p>
            <a:pPr marL="168275" indent="-168275" algn="l"/>
            <a:r>
              <a:rPr lang="en-US" dirty="0"/>
              <a:t> </a:t>
            </a:r>
          </a:p>
        </p:txBody>
      </p:sp>
      <p:pic>
        <p:nvPicPr>
          <p:cNvPr id="2050" name="Picture 2" descr="ROOTS // Even though the great redwoods appear to be individual trees ...">
            <a:extLst>
              <a:ext uri="{FF2B5EF4-FFF2-40B4-BE49-F238E27FC236}">
                <a16:creationId xmlns:a16="http://schemas.microsoft.com/office/drawing/2014/main" id="{8FDB2CDA-4A99-A9A6-54D4-B9E78B9FE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89" y="57150"/>
            <a:ext cx="8903111" cy="49933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BDBE76-39AB-25ED-FD24-569B029A28A4}"/>
              </a:ext>
            </a:extLst>
          </p:cNvPr>
          <p:cNvSpPr txBox="1"/>
          <p:nvPr/>
        </p:nvSpPr>
        <p:spPr>
          <a:xfrm>
            <a:off x="95188" y="4246242"/>
            <a:ext cx="4453014"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Intertwined roots</a:t>
            </a:r>
          </a:p>
        </p:txBody>
      </p:sp>
    </p:spTree>
    <p:extLst>
      <p:ext uri="{BB962C8B-B14F-4D97-AF65-F5344CB8AC3E}">
        <p14:creationId xmlns:p14="http://schemas.microsoft.com/office/powerpoint/2010/main" val="27087920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7A9AD-1303-21E4-76B7-1260A0FB4AD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A6B1D1D-D7F4-9ACD-1FB5-0F7D1249B8F0}"/>
              </a:ext>
            </a:extLst>
          </p:cNvPr>
          <p:cNvSpPr>
            <a:spLocks noGrp="1" noChangeArrowheads="1"/>
          </p:cNvSpPr>
          <p:nvPr>
            <p:ph type="subTitle" idx="1"/>
          </p:nvPr>
        </p:nvSpPr>
        <p:spPr>
          <a:xfrm>
            <a:off x="228601" y="209550"/>
            <a:ext cx="3657600" cy="4648200"/>
          </a:xfrm>
        </p:spPr>
        <p:txBody>
          <a:bodyPr>
            <a:normAutofit/>
          </a:bodyPr>
          <a:lstStyle/>
          <a:p>
            <a:pPr marL="168275" indent="-168275" algn="l"/>
            <a:r>
              <a:rPr lang="en-US" dirty="0"/>
              <a:t> Spirit of Sequoia roots</a:t>
            </a:r>
          </a:p>
        </p:txBody>
      </p:sp>
      <p:pic>
        <p:nvPicPr>
          <p:cNvPr id="3" name="Picture 2">
            <a:extLst>
              <a:ext uri="{FF2B5EF4-FFF2-40B4-BE49-F238E27FC236}">
                <a16:creationId xmlns:a16="http://schemas.microsoft.com/office/drawing/2014/main" id="{E785ED86-6DEA-AE65-F52A-02BCF07F0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0"/>
            <a:ext cx="4925247" cy="5143500"/>
          </a:xfrm>
          <a:prstGeom prst="rect">
            <a:avLst/>
          </a:prstGeom>
        </p:spPr>
      </p:pic>
    </p:spTree>
    <p:extLst>
      <p:ext uri="{BB962C8B-B14F-4D97-AF65-F5344CB8AC3E}">
        <p14:creationId xmlns:p14="http://schemas.microsoft.com/office/powerpoint/2010/main" val="727476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287809" cy="4857750"/>
          </a:xfrm>
        </p:spPr>
        <p:txBody>
          <a:bodyPr>
            <a:normAutofit/>
          </a:bodyPr>
          <a:lstStyle/>
          <a:p>
            <a:pPr algn="l"/>
            <a:r>
              <a:rPr lang="el-GR" baseline="30000" dirty="0"/>
              <a:t>Eph. 3.14-21</a:t>
            </a:r>
            <a:r>
              <a:rPr lang="en-US" dirty="0"/>
              <a:t>  so that the Messiah may live in your hearts through your trusting. Also I pray that you will be rooted</a:t>
            </a:r>
            <a:r>
              <a:rPr lang="en-US" dirty="0">
                <a:solidFill>
                  <a:srgbClr val="FFFF99"/>
                </a:solidFill>
              </a:rPr>
              <a:t> </a:t>
            </a:r>
            <a:r>
              <a:rPr lang="en-US" dirty="0"/>
              <a:t>and </a:t>
            </a:r>
            <a:r>
              <a:rPr lang="en-US" dirty="0">
                <a:solidFill>
                  <a:srgbClr val="FFFF99"/>
                </a:solidFill>
              </a:rPr>
              <a:t>founded</a:t>
            </a:r>
            <a:r>
              <a:rPr lang="en-US" dirty="0"/>
              <a:t> </a:t>
            </a:r>
            <a:r>
              <a:rPr lang="en-US" dirty="0">
                <a:solidFill>
                  <a:srgbClr val="FFFF99"/>
                </a:solidFill>
              </a:rPr>
              <a:t>in love</a:t>
            </a:r>
            <a:r>
              <a:rPr lang="en-US" dirty="0"/>
              <a:t>, </a:t>
            </a:r>
          </a:p>
          <a:p>
            <a:pPr algn="l"/>
            <a:r>
              <a:rPr lang="en-US" dirty="0"/>
              <a:t>[wide root </a:t>
            </a:r>
            <a:r>
              <a:rPr lang="en-US" dirty="0" err="1"/>
              <a:t>sytem</a:t>
            </a:r>
            <a:r>
              <a:rPr lang="en-US" dirty="0"/>
              <a:t>]</a:t>
            </a:r>
          </a:p>
        </p:txBody>
      </p:sp>
    </p:spTree>
    <p:extLst>
      <p:ext uri="{BB962C8B-B14F-4D97-AF65-F5344CB8AC3E}">
        <p14:creationId xmlns:p14="http://schemas.microsoft.com/office/powerpoint/2010/main" val="35125304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
            <a:ext cx="7669934" cy="512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650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917EE-CAA5-988D-EC23-95D95B7E557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438C6E8-8F2C-9F83-7527-D5D96A095744}"/>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222237BB-B57F-B566-754C-ED6147BED1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7585336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533399" y="285750"/>
            <a:ext cx="8135409" cy="4857750"/>
          </a:xfrm>
        </p:spPr>
        <p:txBody>
          <a:bodyPr>
            <a:normAutofit lnSpcReduction="10000"/>
          </a:bodyPr>
          <a:lstStyle/>
          <a:p>
            <a:pPr algn="l"/>
            <a:r>
              <a:rPr lang="en-US" dirty="0"/>
              <a:t>The foundation of the Twin Towers rested directly on the rock at a depth of more than 70' below the ground surface. A slurry wall 3' thick and about 80' deep, was constructed to support the soils surrounding the basements.</a:t>
            </a:r>
          </a:p>
        </p:txBody>
      </p:sp>
    </p:spTree>
    <p:extLst>
      <p:ext uri="{BB962C8B-B14F-4D97-AF65-F5344CB8AC3E}">
        <p14:creationId xmlns:p14="http://schemas.microsoft.com/office/powerpoint/2010/main" val="1027121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0"/>
            <a:ext cx="6839712" cy="512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00627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l-GR" dirty="0"/>
              <a:t> </a:t>
            </a:r>
            <a:endParaRPr lang="en-US"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847"/>
          <a:stretch/>
        </p:blipFill>
        <p:spPr bwMode="auto">
          <a:xfrm>
            <a:off x="2667000" y="48768"/>
            <a:ext cx="3657600" cy="5127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9687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lnSpcReduction="10000"/>
          </a:bodyPr>
          <a:lstStyle/>
          <a:p>
            <a:pPr algn="l"/>
            <a:r>
              <a:rPr lang="el-GR" baseline="30000" dirty="0"/>
              <a:t>Eph. 3.14-21</a:t>
            </a:r>
            <a:r>
              <a:rPr lang="en-US" dirty="0"/>
              <a:t>   so that you, </a:t>
            </a:r>
            <a:r>
              <a:rPr lang="en-US" dirty="0">
                <a:solidFill>
                  <a:srgbClr val="FFFF99"/>
                </a:solidFill>
              </a:rPr>
              <a:t>with all God's people</a:t>
            </a:r>
            <a:r>
              <a:rPr lang="en-US" dirty="0"/>
              <a:t>, will be given </a:t>
            </a:r>
            <a:r>
              <a:rPr lang="en-US" dirty="0">
                <a:solidFill>
                  <a:srgbClr val="FFFF99"/>
                </a:solidFill>
              </a:rPr>
              <a:t>strength</a:t>
            </a:r>
            <a:r>
              <a:rPr lang="en-US" dirty="0"/>
              <a:t> to grasp the </a:t>
            </a:r>
            <a:r>
              <a:rPr lang="en-US" dirty="0">
                <a:solidFill>
                  <a:srgbClr val="FFFF99"/>
                </a:solidFill>
              </a:rPr>
              <a:t>breadth</a:t>
            </a:r>
            <a:r>
              <a:rPr lang="el-GR" dirty="0"/>
              <a:t>, </a:t>
            </a:r>
            <a:r>
              <a:rPr lang="en-US" dirty="0">
                <a:solidFill>
                  <a:srgbClr val="FFFF99"/>
                </a:solidFill>
              </a:rPr>
              <a:t>length</a:t>
            </a:r>
            <a:r>
              <a:rPr lang="en-US" dirty="0"/>
              <a:t>, </a:t>
            </a:r>
            <a:r>
              <a:rPr lang="en-US" dirty="0">
                <a:solidFill>
                  <a:srgbClr val="FFFF99"/>
                </a:solidFill>
              </a:rPr>
              <a:t>height</a:t>
            </a:r>
            <a:r>
              <a:rPr lang="en-US" dirty="0"/>
              <a:t> and </a:t>
            </a:r>
            <a:r>
              <a:rPr lang="en-US" dirty="0">
                <a:solidFill>
                  <a:srgbClr val="FFFF99"/>
                </a:solidFill>
              </a:rPr>
              <a:t>depth</a:t>
            </a:r>
            <a:r>
              <a:rPr lang="en-US" dirty="0"/>
              <a:t> of the Messiah's love, yes, to know it, </a:t>
            </a:r>
            <a:endParaRPr lang="el-GR" dirty="0"/>
          </a:p>
          <a:p>
            <a:pPr algn="l"/>
            <a:r>
              <a:rPr lang="el-GR" dirty="0"/>
              <a:t>[not only private knowledge, community knowledge, ~</a:t>
            </a:r>
            <a:r>
              <a:rPr lang="en-US" dirty="0"/>
              <a:t>wide, </a:t>
            </a:r>
            <a:r>
              <a:rPr lang="el-GR" dirty="0"/>
              <a:t>mat root system of sequoias]</a:t>
            </a:r>
            <a:endParaRPr lang="en-US" dirty="0"/>
          </a:p>
        </p:txBody>
      </p:sp>
      <p:cxnSp>
        <p:nvCxnSpPr>
          <p:cNvPr id="3" name="Straight Connector 2"/>
          <p:cNvCxnSpPr/>
          <p:nvPr/>
        </p:nvCxnSpPr>
        <p:spPr bwMode="auto">
          <a:xfrm>
            <a:off x="381000" y="3181350"/>
            <a:ext cx="8305800" cy="0"/>
          </a:xfrm>
          <a:prstGeom prst="line">
            <a:avLst/>
          </a:prstGeom>
          <a:solidFill>
            <a:schemeClr val="accent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080558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09550"/>
            <a:ext cx="8211609" cy="4933950"/>
          </a:xfrm>
        </p:spPr>
        <p:txBody>
          <a:bodyPr>
            <a:normAutofit/>
          </a:bodyPr>
          <a:lstStyle/>
          <a:p>
            <a:pPr algn="l"/>
            <a:r>
              <a:rPr lang="el-GR" baseline="30000" dirty="0"/>
              <a:t>Eph. 3.14-21</a:t>
            </a:r>
            <a:r>
              <a:rPr lang="en-US" dirty="0"/>
              <a:t>  even though it is </a:t>
            </a:r>
            <a:r>
              <a:rPr lang="en-US" dirty="0">
                <a:solidFill>
                  <a:srgbClr val="FFFF99"/>
                </a:solidFill>
              </a:rPr>
              <a:t>beyond all knowing</a:t>
            </a:r>
            <a:r>
              <a:rPr lang="en-US" dirty="0"/>
              <a:t>, so that you will be </a:t>
            </a:r>
            <a:r>
              <a:rPr lang="en-US" u="sng" dirty="0">
                <a:solidFill>
                  <a:srgbClr val="FFFF66"/>
                </a:solidFill>
              </a:rPr>
              <a:t>filled with all the fullness of God.</a:t>
            </a:r>
            <a:r>
              <a:rPr lang="el-GR" u="sng" dirty="0">
                <a:solidFill>
                  <a:srgbClr val="FFFF66"/>
                </a:solidFill>
              </a:rPr>
              <a:t>  </a:t>
            </a:r>
          </a:p>
          <a:p>
            <a:pPr algn="l"/>
            <a:r>
              <a:rPr lang="en-US" dirty="0"/>
              <a:t>Now to him who by his power working in us is able to do far</a:t>
            </a:r>
            <a:r>
              <a:rPr lang="el-GR" dirty="0"/>
              <a:t> </a:t>
            </a:r>
            <a:r>
              <a:rPr lang="en-US" dirty="0"/>
              <a:t>beyond anything we can ask </a:t>
            </a:r>
          </a:p>
        </p:txBody>
      </p:sp>
    </p:spTree>
    <p:extLst>
      <p:ext uri="{BB962C8B-B14F-4D97-AF65-F5344CB8AC3E}">
        <p14:creationId xmlns:p14="http://schemas.microsoft.com/office/powerpoint/2010/main" val="27061487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211609" cy="4857750"/>
          </a:xfrm>
        </p:spPr>
        <p:txBody>
          <a:bodyPr>
            <a:normAutofit/>
          </a:bodyPr>
          <a:lstStyle/>
          <a:p>
            <a:pPr algn="l"/>
            <a:r>
              <a:rPr lang="el-GR" baseline="30000" dirty="0"/>
              <a:t>Eph. 3.14-21</a:t>
            </a:r>
            <a:r>
              <a:rPr lang="en-US" dirty="0"/>
              <a:t> or imagine,</a:t>
            </a:r>
            <a:r>
              <a:rPr lang="el-GR" dirty="0"/>
              <a:t> </a:t>
            </a:r>
            <a:r>
              <a:rPr lang="en-US" dirty="0"/>
              <a:t>to him be glory </a:t>
            </a:r>
            <a:r>
              <a:rPr lang="en-US" dirty="0">
                <a:solidFill>
                  <a:srgbClr val="FFFF99"/>
                </a:solidFill>
              </a:rPr>
              <a:t>in the Messianic Community </a:t>
            </a:r>
            <a:r>
              <a:rPr lang="en-US" dirty="0"/>
              <a:t>and </a:t>
            </a:r>
            <a:r>
              <a:rPr lang="en-US" dirty="0">
                <a:solidFill>
                  <a:srgbClr val="FFFF99"/>
                </a:solidFill>
              </a:rPr>
              <a:t>in the Messiah Yeshua</a:t>
            </a:r>
            <a:r>
              <a:rPr lang="en-US" dirty="0"/>
              <a:t> from generation to generation forever. Amen.</a:t>
            </a:r>
            <a:endParaRPr lang="el-GR" dirty="0"/>
          </a:p>
          <a:p>
            <a:pPr algn="l"/>
            <a:endParaRPr lang="en-US" dirty="0"/>
          </a:p>
          <a:p>
            <a:pPr algn="l"/>
            <a:endParaRPr lang="en-US" dirty="0"/>
          </a:p>
        </p:txBody>
      </p:sp>
    </p:spTree>
    <p:extLst>
      <p:ext uri="{BB962C8B-B14F-4D97-AF65-F5344CB8AC3E}">
        <p14:creationId xmlns:p14="http://schemas.microsoft.com/office/powerpoint/2010/main" val="3043497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609600" y="361950"/>
            <a:ext cx="8059208" cy="4572000"/>
          </a:xfrm>
        </p:spPr>
        <p:txBody>
          <a:bodyPr>
            <a:normAutofit/>
          </a:bodyPr>
          <a:lstStyle/>
          <a:p>
            <a:pPr algn="l"/>
            <a:r>
              <a:rPr lang="el-GR" baseline="30000" dirty="0"/>
              <a:t>Ro. 10.3  </a:t>
            </a:r>
            <a:r>
              <a:rPr lang="el-GR" dirty="0"/>
              <a:t>T</a:t>
            </a:r>
            <a:r>
              <a:rPr lang="en-US" dirty="0"/>
              <a:t>hey are unaware of God’s way of making people righteous and instead seek to set up their own</a:t>
            </a:r>
            <a:r>
              <a:rPr lang="el-GR" dirty="0"/>
              <a:t>. </a:t>
            </a:r>
          </a:p>
          <a:p>
            <a:pPr algn="l"/>
            <a:r>
              <a:rPr lang="el-GR" dirty="0"/>
              <a:t>So, we need to receive His righteousness, </a:t>
            </a:r>
            <a:r>
              <a:rPr lang="en-US" dirty="0"/>
              <a:t>His fullness</a:t>
            </a:r>
            <a:r>
              <a:rPr lang="el-GR" dirty="0"/>
              <a:t>!</a:t>
            </a:r>
            <a:endParaRPr lang="en-US" baseline="30000" dirty="0"/>
          </a:p>
        </p:txBody>
      </p:sp>
    </p:spTree>
    <p:extLst>
      <p:ext uri="{BB962C8B-B14F-4D97-AF65-F5344CB8AC3E}">
        <p14:creationId xmlns:p14="http://schemas.microsoft.com/office/powerpoint/2010/main" val="16274467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361950"/>
            <a:ext cx="8211609" cy="4781550"/>
          </a:xfrm>
        </p:spPr>
        <p:txBody>
          <a:bodyPr>
            <a:normAutofit/>
          </a:bodyPr>
          <a:lstStyle/>
          <a:p>
            <a:pPr algn="l"/>
            <a:r>
              <a:rPr lang="el-GR" dirty="0"/>
              <a:t>Some people do righteousness VERY well.</a:t>
            </a:r>
          </a:p>
          <a:p>
            <a:pPr algn="l"/>
            <a:r>
              <a:rPr lang="el-GR" dirty="0"/>
              <a:t>Some people are nicer by nature than others are by grace.</a:t>
            </a:r>
          </a:p>
          <a:p>
            <a:pPr algn="l"/>
            <a:r>
              <a:rPr lang="el-GR" dirty="0"/>
              <a:t>GREATEST mystery to me is the deep flaws in some of G-d’s best people.</a:t>
            </a:r>
            <a:endParaRPr lang="en-US" dirty="0"/>
          </a:p>
        </p:txBody>
      </p:sp>
    </p:spTree>
    <p:extLst>
      <p:ext uri="{BB962C8B-B14F-4D97-AF65-F5344CB8AC3E}">
        <p14:creationId xmlns:p14="http://schemas.microsoft.com/office/powerpoint/2010/main" val="19858626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85750"/>
            <a:ext cx="8077201" cy="4572000"/>
          </a:xfrm>
        </p:spPr>
        <p:txBody>
          <a:bodyPr>
            <a:normAutofit/>
          </a:bodyPr>
          <a:lstStyle/>
          <a:p>
            <a:pPr algn="l"/>
            <a:r>
              <a:rPr lang="en-US" dirty="0"/>
              <a:t>Dr. Tal Ben </a:t>
            </a:r>
            <a:r>
              <a:rPr lang="en-US" dirty="0" err="1"/>
              <a:t>Shahar</a:t>
            </a:r>
            <a:r>
              <a:rPr lang="en-US" dirty="0"/>
              <a:t>, nicknamed “Professor Happiness,” taught a course at Harvard on positive psychology - known as the most popular course on campus. (He has since returned to Israel where, perhaps, he is happier.)</a:t>
            </a:r>
          </a:p>
        </p:txBody>
      </p:sp>
    </p:spTree>
    <p:extLst>
      <p:ext uri="{BB962C8B-B14F-4D97-AF65-F5344CB8AC3E}">
        <p14:creationId xmlns:p14="http://schemas.microsoft.com/office/powerpoint/2010/main" val="2726321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09550"/>
            <a:ext cx="8077201" cy="4648200"/>
          </a:xfrm>
        </p:spPr>
        <p:txBody>
          <a:bodyPr>
            <a:normAutofit/>
          </a:bodyPr>
          <a:lstStyle/>
          <a:p>
            <a:pPr algn="l"/>
            <a:r>
              <a:rPr lang="en-US" dirty="0"/>
              <a:t>Dr. </a:t>
            </a:r>
            <a:r>
              <a:rPr lang="en-US" dirty="0" err="1"/>
              <a:t>Shahar</a:t>
            </a:r>
            <a:r>
              <a:rPr lang="en-US" dirty="0"/>
              <a:t> believes the top predictor of happiness is spending time with people we care about and who care about us. In Israel, Friday night Shabbat dinners with extended family are a matter of course, </a:t>
            </a:r>
          </a:p>
        </p:txBody>
      </p:sp>
    </p:spTree>
    <p:extLst>
      <p:ext uri="{BB962C8B-B14F-4D97-AF65-F5344CB8AC3E}">
        <p14:creationId xmlns:p14="http://schemas.microsoft.com/office/powerpoint/2010/main" val="3929577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75B3C-77B3-D31A-5C73-056FA712C60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DB340F1-2BCD-3485-30FB-D30DA5FD03D1}"/>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183B9170-FCC1-D73D-BE0B-970990926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3708840C-A873-38B8-D489-E71558A78F31}"/>
              </a:ext>
            </a:extLst>
          </p:cNvPr>
          <p:cNvSpPr txBox="1"/>
          <p:nvPr/>
        </p:nvSpPr>
        <p:spPr>
          <a:xfrm>
            <a:off x="161731" y="151622"/>
            <a:ext cx="8297271" cy="5016758"/>
          </a:xfrm>
          <a:prstGeom prst="rect">
            <a:avLst/>
          </a:prstGeom>
          <a:noFill/>
        </p:spPr>
        <p:txBody>
          <a:bodyPr wrap="none" rtlCol="0">
            <a:spAutoFit/>
          </a:bodyPr>
          <a:lstStyle/>
          <a:p>
            <a:pPr algn="l"/>
            <a:r>
              <a:rPr lang="en-US" u="sng" dirty="0">
                <a:solidFill>
                  <a:srgbClr val="FFFF66"/>
                </a:solidFill>
              </a:rPr>
              <a:t>The fullness of G-d  Eph 3.19</a:t>
            </a:r>
          </a:p>
          <a:p>
            <a:pPr marL="512763" indent="-512763" algn="l">
              <a:buFont typeface="+mj-lt"/>
              <a:buAutoNum type="arabicPeriod"/>
            </a:pPr>
            <a:r>
              <a:rPr lang="en-US" dirty="0">
                <a:solidFill>
                  <a:schemeClr val="tx1"/>
                </a:solidFill>
              </a:rPr>
              <a:t>RH &amp; YK seeking G-d</a:t>
            </a:r>
          </a:p>
          <a:p>
            <a:pPr marL="512763" indent="-512763" algn="l">
              <a:buFont typeface="+mj-lt"/>
              <a:buAutoNum type="arabicPeriod"/>
            </a:pPr>
            <a:r>
              <a:rPr lang="en-US" u="sng" dirty="0">
                <a:solidFill>
                  <a:srgbClr val="FFFF66"/>
                </a:solidFill>
              </a:rPr>
              <a:t>Sukkot: G-d loves abundance</a:t>
            </a:r>
          </a:p>
          <a:p>
            <a:pPr marL="512763" indent="-512763" algn="l">
              <a:buFont typeface="+mj-lt"/>
              <a:buAutoNum type="arabicPeriod"/>
            </a:pPr>
            <a:r>
              <a:rPr lang="en-US" dirty="0">
                <a:solidFill>
                  <a:schemeClr val="tx1"/>
                </a:solidFill>
              </a:rPr>
              <a:t>Abundant love</a:t>
            </a:r>
            <a:endParaRPr lang="en-US" u="sng" dirty="0">
              <a:solidFill>
                <a:srgbClr val="FFFF66"/>
              </a:solidFill>
            </a:endParaRPr>
          </a:p>
          <a:p>
            <a:pPr marL="512763" indent="-512763" algn="l">
              <a:buFont typeface="+mj-lt"/>
              <a:buAutoNum type="arabicPeriod"/>
            </a:pPr>
            <a:r>
              <a:rPr lang="en-US" dirty="0">
                <a:solidFill>
                  <a:schemeClr val="tx1"/>
                </a:solidFill>
              </a:rPr>
              <a:t>Abundant love </a:t>
            </a:r>
            <a:r>
              <a:rPr lang="en-US" dirty="0">
                <a:solidFill>
                  <a:schemeClr val="tx1"/>
                </a:solidFill>
                <a:sym typeface="Wingdings" panose="05000000000000000000" pitchFamily="2" charset="2"/>
              </a:rPr>
              <a:t> unoffendable</a:t>
            </a:r>
            <a:endParaRPr lang="en-US" dirty="0">
              <a:solidFill>
                <a:schemeClr val="tx1"/>
              </a:solidFill>
            </a:endParaRPr>
          </a:p>
          <a:p>
            <a:pPr marL="512763" indent="-512763" algn="l">
              <a:buFont typeface="+mj-lt"/>
              <a:buAutoNum type="arabicPeriod"/>
            </a:pPr>
            <a:r>
              <a:rPr lang="en-US" dirty="0">
                <a:solidFill>
                  <a:schemeClr val="tx1"/>
                </a:solidFill>
              </a:rPr>
              <a:t>Abundant love </a:t>
            </a:r>
            <a:r>
              <a:rPr lang="en-US" dirty="0">
                <a:solidFill>
                  <a:schemeClr val="tx1"/>
                </a:solidFill>
                <a:sym typeface="Wingdings" panose="05000000000000000000" pitchFamily="2" charset="2"/>
              </a:rPr>
              <a:t> forgive</a:t>
            </a:r>
          </a:p>
          <a:p>
            <a:pPr marL="512763" indent="-512763" algn="l">
              <a:buFont typeface="+mj-lt"/>
              <a:buAutoNum type="arabicPeriod"/>
            </a:pPr>
            <a:r>
              <a:rPr lang="en-US" dirty="0">
                <a:solidFill>
                  <a:schemeClr val="tx1"/>
                </a:solidFill>
              </a:rPr>
              <a:t>Abundant love </a:t>
            </a:r>
            <a:r>
              <a:rPr lang="en-US" dirty="0">
                <a:solidFill>
                  <a:schemeClr val="tx1"/>
                </a:solidFill>
                <a:sym typeface="Wingdings" panose="05000000000000000000" pitchFamily="2" charset="2"/>
              </a:rPr>
              <a:t> reconcile</a:t>
            </a:r>
          </a:p>
          <a:p>
            <a:pPr algn="l"/>
            <a:endParaRPr lang="en-US" dirty="0"/>
          </a:p>
        </p:txBody>
      </p:sp>
    </p:spTree>
    <p:extLst>
      <p:ext uri="{BB962C8B-B14F-4D97-AF65-F5344CB8AC3E}">
        <p14:creationId xmlns:p14="http://schemas.microsoft.com/office/powerpoint/2010/main" val="7799809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E9E6-2B92-CB83-5C1B-6E779A6DC29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0548A0D-72E7-6469-EC4F-8B2B2B031915}"/>
              </a:ext>
            </a:extLst>
          </p:cNvPr>
          <p:cNvSpPr>
            <a:spLocks noGrp="1" noChangeArrowheads="1"/>
          </p:cNvSpPr>
          <p:nvPr>
            <p:ph type="subTitle" idx="1"/>
          </p:nvPr>
        </p:nvSpPr>
        <p:spPr>
          <a:xfrm>
            <a:off x="457199" y="209550"/>
            <a:ext cx="8077201" cy="4648200"/>
          </a:xfrm>
        </p:spPr>
        <p:txBody>
          <a:bodyPr>
            <a:normAutofit/>
          </a:bodyPr>
          <a:lstStyle/>
          <a:p>
            <a:pPr algn="l"/>
            <a:r>
              <a:rPr lang="en-US" dirty="0"/>
              <a:t>even for the young and hip. After all, isolation is known to be a leading cause of unhappiness.</a:t>
            </a:r>
            <a:r>
              <a:rPr lang="el-GR" dirty="0"/>
              <a:t> </a:t>
            </a:r>
            <a:r>
              <a:rPr lang="en-US" dirty="0"/>
              <a:t>“Loneliness epidemic”</a:t>
            </a:r>
          </a:p>
        </p:txBody>
      </p:sp>
    </p:spTree>
    <p:extLst>
      <p:ext uri="{BB962C8B-B14F-4D97-AF65-F5344CB8AC3E}">
        <p14:creationId xmlns:p14="http://schemas.microsoft.com/office/powerpoint/2010/main" val="24968409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533399" y="209550"/>
            <a:ext cx="8153401" cy="4648200"/>
          </a:xfrm>
        </p:spPr>
        <p:txBody>
          <a:bodyPr>
            <a:normAutofit fontScale="92500" lnSpcReduction="20000"/>
          </a:bodyPr>
          <a:lstStyle/>
          <a:p>
            <a:pPr algn="l"/>
            <a:r>
              <a:rPr lang="en-US" dirty="0"/>
              <a:t>“It’s because of our focus on relationships,” the professor notes. “Friends and family are very high up on our value scale, and quality time with them is given a priority. Time we spend with people we care about and who care about us is the number one predictor of happiness.” </a:t>
            </a:r>
            <a:r>
              <a:rPr lang="en-US" i="1" dirty="0"/>
              <a:t>(</a:t>
            </a:r>
            <a:r>
              <a:rPr lang="en-US" i="1" dirty="0">
                <a:hlinkClick r:id="rId3"/>
              </a:rPr>
              <a:t>www.israel21c.org</a:t>
            </a:r>
            <a:r>
              <a:rPr lang="en-US" i="1" dirty="0"/>
              <a:t>)</a:t>
            </a:r>
            <a:endParaRPr lang="en-US" dirty="0"/>
          </a:p>
        </p:txBody>
      </p:sp>
    </p:spTree>
    <p:extLst>
      <p:ext uri="{BB962C8B-B14F-4D97-AF65-F5344CB8AC3E}">
        <p14:creationId xmlns:p14="http://schemas.microsoft.com/office/powerpoint/2010/main" val="16270346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09550"/>
            <a:ext cx="8153401" cy="4648200"/>
          </a:xfrm>
        </p:spPr>
        <p:txBody>
          <a:bodyPr>
            <a:noAutofit/>
          </a:bodyPr>
          <a:lstStyle/>
          <a:p>
            <a:pPr algn="l"/>
            <a:r>
              <a:rPr lang="el-GR" sz="3600" dirty="0"/>
              <a:t>Let’s open our lives, hearts, will power/choice, purpose to RECEIVE:</a:t>
            </a:r>
          </a:p>
          <a:p>
            <a:pPr algn="l"/>
            <a:r>
              <a:rPr lang="en-US" sz="3600" dirty="0"/>
              <a:t>from the treasures of his glory he will empower you with inner strength</a:t>
            </a:r>
            <a:r>
              <a:rPr lang="el-GR" sz="3600" dirty="0"/>
              <a:t> </a:t>
            </a:r>
            <a:r>
              <a:rPr lang="en-US" sz="3600" dirty="0"/>
              <a:t>by his Spirit,</a:t>
            </a:r>
            <a:r>
              <a:rPr lang="el-GR" sz="3600" dirty="0"/>
              <a:t> </a:t>
            </a:r>
            <a:r>
              <a:rPr lang="en-US" sz="3600" dirty="0"/>
              <a:t>so that the Messiah may live in your hearts through your trusting</a:t>
            </a:r>
            <a:r>
              <a:rPr lang="el-GR" sz="3600" dirty="0"/>
              <a:t>, </a:t>
            </a:r>
            <a:r>
              <a:rPr lang="en-US" sz="3600" dirty="0"/>
              <a:t>that you will be rooted</a:t>
            </a:r>
            <a:r>
              <a:rPr lang="en-US" sz="3600" dirty="0">
                <a:solidFill>
                  <a:srgbClr val="FFFF99"/>
                </a:solidFill>
              </a:rPr>
              <a:t> </a:t>
            </a:r>
            <a:r>
              <a:rPr lang="en-US" sz="3600" dirty="0"/>
              <a:t>and </a:t>
            </a:r>
            <a:r>
              <a:rPr lang="en-US" sz="3600" dirty="0">
                <a:solidFill>
                  <a:srgbClr val="FFFF99"/>
                </a:solidFill>
              </a:rPr>
              <a:t>founded</a:t>
            </a:r>
            <a:r>
              <a:rPr lang="en-US" sz="3600" dirty="0"/>
              <a:t> </a:t>
            </a:r>
            <a:r>
              <a:rPr lang="en-US" sz="3600" dirty="0">
                <a:solidFill>
                  <a:srgbClr val="FFFF99"/>
                </a:solidFill>
              </a:rPr>
              <a:t>in love</a:t>
            </a:r>
            <a:r>
              <a:rPr lang="el-GR" sz="3600" dirty="0">
                <a:solidFill>
                  <a:srgbClr val="FFFF99"/>
                </a:solidFill>
              </a:rPr>
              <a:t>.</a:t>
            </a:r>
            <a:endParaRPr lang="en-US" sz="1800" dirty="0"/>
          </a:p>
        </p:txBody>
      </p:sp>
    </p:spTree>
    <p:extLst>
      <p:ext uri="{BB962C8B-B14F-4D97-AF65-F5344CB8AC3E}">
        <p14:creationId xmlns:p14="http://schemas.microsoft.com/office/powerpoint/2010/main" val="3817406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FDD39-647D-3343-E7A4-16BD4689B36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DDEF645-06E3-916A-D66C-128C4F391564}"/>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baseline="30000" dirty="0">
                <a:solidFill>
                  <a:schemeClr val="tx1"/>
                </a:solidFill>
                <a:latin typeface="Arial Rounded MT Bold" panose="020F0704030504030204" pitchFamily="34" charset="0"/>
              </a:rPr>
              <a:t>Eph. 3.19  </a:t>
            </a:r>
            <a:r>
              <a:rPr lang="en-US" sz="4000" dirty="0">
                <a:solidFill>
                  <a:schemeClr val="tx1"/>
                </a:solidFill>
                <a:latin typeface="Arial Rounded MT Bold" panose="020F0704030504030204" pitchFamily="34" charset="0"/>
              </a:rPr>
              <a:t>That you will be filled with all the fullness of God. </a:t>
            </a:r>
          </a:p>
          <a:p>
            <a:pPr algn="l"/>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Abundance</a:t>
            </a:r>
          </a:p>
        </p:txBody>
      </p:sp>
    </p:spTree>
    <p:extLst>
      <p:ext uri="{BB962C8B-B14F-4D97-AF65-F5344CB8AC3E}">
        <p14:creationId xmlns:p14="http://schemas.microsoft.com/office/powerpoint/2010/main" val="21115520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8FF2E-34E2-74E1-1AAD-C60699091A9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3EB0E0E-68A9-868B-D574-3AFCFE83AD32}"/>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99F2CA72-4103-1811-0B8A-573C78A46E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9839180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D533A-D3BE-933C-43C8-F738AE73EC9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CF94648-0407-0149-E2DD-A4A149262060}"/>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66EEFE8D-0033-0CC4-EC24-F72B5F5ED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769AA116-76C2-D367-871A-994D036C066B}"/>
              </a:ext>
            </a:extLst>
          </p:cNvPr>
          <p:cNvSpPr txBox="1"/>
          <p:nvPr/>
        </p:nvSpPr>
        <p:spPr>
          <a:xfrm>
            <a:off x="161731" y="151622"/>
            <a:ext cx="8297271" cy="501675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sng" strike="noStrike" kern="1200" cap="none" spc="0" normalizeH="0" baseline="0" noProof="0" dirty="0">
                <a:ln>
                  <a:noFill/>
                </a:ln>
                <a:solidFill>
                  <a:srgbClr val="FFFF66"/>
                </a:solidFill>
                <a:effectLst/>
                <a:uLnTx/>
                <a:uFillTx/>
                <a:latin typeface="Arial Rounded MT Bold" pitchFamily="34" charset="0"/>
                <a:ea typeface="+mn-ea"/>
                <a:cs typeface="Arial" charset="0"/>
              </a:rPr>
              <a:t>The fullness of G-d  Eph 3.19</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RH &amp; YK seeking G-d</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Sukkot: G-d loves abundance</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Abundant love</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lang="en-US" u="sng" dirty="0">
                <a:solidFill>
                  <a:srgbClr val="FFFF66"/>
                </a:solidFill>
              </a:rPr>
              <a:t>Abundant love </a:t>
            </a:r>
            <a:r>
              <a:rPr lang="en-US" u="sng" dirty="0">
                <a:solidFill>
                  <a:srgbClr val="FFFF66"/>
                </a:solidFill>
                <a:sym typeface="Wingdings" panose="05000000000000000000" pitchFamily="2" charset="2"/>
              </a:rPr>
              <a:t> unoffendable</a:t>
            </a:r>
            <a:endParaRPr lang="en-US" u="sng" dirty="0">
              <a:solidFill>
                <a:srgbClr val="FFFF66"/>
              </a:solidFill>
            </a:endParaRP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Abundant love </a:t>
            </a: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sym typeface="Wingdings" panose="05000000000000000000" pitchFamily="2" charset="2"/>
              </a:rPr>
              <a:t> forgive</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Abundant love </a:t>
            </a: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sym typeface="Wingdings" panose="05000000000000000000" pitchFamily="2" charset="2"/>
              </a:rPr>
              <a:t> reconcile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10844560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FB1C5-CD6E-7165-E7E8-C4E940FC0D1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B177E1C-EB0C-619B-D183-B90C6396F2CB}"/>
              </a:ext>
            </a:extLst>
          </p:cNvPr>
          <p:cNvSpPr>
            <a:spLocks noGrp="1"/>
          </p:cNvSpPr>
          <p:nvPr>
            <p:ph type="subTitle" idx="1"/>
          </p:nvPr>
        </p:nvSpPr>
        <p:spPr>
          <a:xfrm>
            <a:off x="152400" y="209550"/>
            <a:ext cx="89154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1 Cor 13 4-7</a:t>
            </a:r>
            <a:r>
              <a:rPr lang="en-US" sz="4000" dirty="0">
                <a:solidFill>
                  <a:schemeClr val="tx1"/>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Love suffers long </a:t>
            </a:r>
            <a:r>
              <a:rPr lang="en-US" sz="4000" dirty="0">
                <a:solidFill>
                  <a:schemeClr val="tx1"/>
                </a:solidFill>
                <a:latin typeface="Arial Rounded MT Bold" panose="020F0704030504030204" pitchFamily="34" charset="0"/>
              </a:rPr>
              <a:t>and kind, not jealous, not boastful, not proud, rude or selfish, not [easily] angered, and it keeps no record of wrongs. Love does not gloat over other people’s sins but takes its delight in the truth. Love always bears up, always trusts, always hopes, always endures.</a:t>
            </a:r>
          </a:p>
        </p:txBody>
      </p:sp>
    </p:spTree>
    <p:extLst>
      <p:ext uri="{BB962C8B-B14F-4D97-AF65-F5344CB8AC3E}">
        <p14:creationId xmlns:p14="http://schemas.microsoft.com/office/powerpoint/2010/main" val="17954691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2E9EC-20E7-B6BC-1F7F-53A14F01C5E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4F93676-B9F7-92CB-9ED7-92FFECF3A66D}"/>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3EFDB06A-F396-99B3-CB3B-7A7C86A299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2713848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6F176-314D-01CC-C06E-52C4DAD67AB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C406EB0-E09B-9AC8-5CDB-0B7AC45EDAED}"/>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801DBCA9-61B7-AE58-2C51-C45966EBD0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6B564374-C307-30B5-8CBB-9842D3896DDF}"/>
              </a:ext>
            </a:extLst>
          </p:cNvPr>
          <p:cNvSpPr txBox="1"/>
          <p:nvPr/>
        </p:nvSpPr>
        <p:spPr>
          <a:xfrm>
            <a:off x="161731" y="151622"/>
            <a:ext cx="8297271" cy="501675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sng" strike="noStrike" kern="1200" cap="none" spc="0" normalizeH="0" baseline="0" noProof="0" dirty="0">
                <a:ln>
                  <a:noFill/>
                </a:ln>
                <a:solidFill>
                  <a:srgbClr val="FFFF66"/>
                </a:solidFill>
                <a:effectLst/>
                <a:uLnTx/>
                <a:uFillTx/>
                <a:latin typeface="Arial Rounded MT Bold" pitchFamily="34" charset="0"/>
                <a:ea typeface="+mn-ea"/>
                <a:cs typeface="Arial" charset="0"/>
              </a:rPr>
              <a:t>The fullness of G-d  Eph 3.19</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RH &amp; YK seeking G-d</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Sukkot: G-d loves abundance</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Abundant love</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Abundant love </a:t>
            </a: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sym typeface="Wingdings" panose="05000000000000000000" pitchFamily="2" charset="2"/>
              </a:rPr>
              <a:t> unoffendable</a:t>
            </a:r>
            <a:endPar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endParaRP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lang="en-US" u="sng" dirty="0">
                <a:solidFill>
                  <a:srgbClr val="FFFF66"/>
                </a:solidFill>
              </a:rPr>
              <a:t>Abundant love </a:t>
            </a:r>
            <a:r>
              <a:rPr lang="en-US" u="sng" dirty="0">
                <a:solidFill>
                  <a:srgbClr val="FFFF66"/>
                </a:solidFill>
                <a:sym typeface="Wingdings" panose="05000000000000000000" pitchFamily="2" charset="2"/>
              </a:rPr>
              <a:t> forgive</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Abundant love </a:t>
            </a: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sym typeface="Wingdings" panose="05000000000000000000" pitchFamily="2" charset="2"/>
              </a:rPr>
              <a:t> reconcile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30435454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4D5BB-0A78-BED9-E766-92EB95190C3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60F6333-21D9-968F-790F-C23E447E57F9}"/>
              </a:ext>
            </a:extLst>
          </p:cNvPr>
          <p:cNvSpPr>
            <a:spLocks noGrp="1"/>
          </p:cNvSpPr>
          <p:nvPr>
            <p:ph type="subTitle" idx="1"/>
          </p:nvPr>
        </p:nvSpPr>
        <p:spPr>
          <a:xfrm>
            <a:off x="1524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Eph 4.32</a:t>
            </a:r>
            <a:r>
              <a:rPr lang="en-US" sz="4000" dirty="0">
                <a:solidFill>
                  <a:schemeClr val="tx1"/>
                </a:solidFill>
                <a:latin typeface="Arial Rounded MT Bold" panose="020F0704030504030204" pitchFamily="34" charset="0"/>
              </a:rPr>
              <a:t> Instead, be kind to one another, compassionate, forgiving each other </a:t>
            </a:r>
            <a:r>
              <a:rPr lang="en-US" sz="4000" u="sng" dirty="0">
                <a:solidFill>
                  <a:srgbClr val="FFFF66"/>
                </a:solidFill>
                <a:latin typeface="Arial Rounded MT Bold" panose="020F0704030504030204" pitchFamily="34" charset="0"/>
              </a:rPr>
              <a:t>just as God in Messiah also forgave you</a:t>
            </a:r>
            <a:r>
              <a:rPr lang="en-US" sz="4000" dirty="0">
                <a:solidFill>
                  <a:srgbClr val="FFFF66"/>
                </a:solidFill>
                <a:latin typeface="Arial Rounded MT Bold" panose="020F0704030504030204" pitchFamily="34" charset="0"/>
              </a:rPr>
              <a:t>.</a:t>
            </a:r>
          </a:p>
          <a:p>
            <a:pPr algn="l"/>
            <a:endParaRPr lang="en-US" sz="2000" dirty="0">
              <a:solidFill>
                <a:srgbClr val="FFFF66"/>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Filled with  the fullness of G-d, so not keeping track of debts.</a:t>
            </a:r>
          </a:p>
        </p:txBody>
      </p:sp>
    </p:spTree>
    <p:extLst>
      <p:ext uri="{BB962C8B-B14F-4D97-AF65-F5344CB8AC3E}">
        <p14:creationId xmlns:p14="http://schemas.microsoft.com/office/powerpoint/2010/main" val="3198090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7A13A-1D0D-0900-DE07-CFCCD13C5D7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299ECCE-943B-E588-348E-85EF8EB0CF18}"/>
              </a:ext>
            </a:extLst>
          </p:cNvPr>
          <p:cNvSpPr>
            <a:spLocks noGrp="1"/>
          </p:cNvSpPr>
          <p:nvPr>
            <p:ph type="subTitle" idx="1"/>
          </p:nvPr>
        </p:nvSpPr>
        <p:spPr>
          <a:xfrm>
            <a:off x="228600" y="209550"/>
            <a:ext cx="8610600" cy="4800600"/>
          </a:xfrm>
        </p:spPr>
        <p:txBody>
          <a:bodyPr anchor="t">
            <a:normAutofit/>
          </a:bodyPr>
          <a:lstStyle/>
          <a:p>
            <a:pPr algn="l"/>
            <a:r>
              <a:rPr lang="en-US" sz="4000" u="sng" dirty="0">
                <a:solidFill>
                  <a:srgbClr val="FFFF66"/>
                </a:solidFill>
                <a:latin typeface="Arial Rounded MT Bold" panose="020F0704030504030204" pitchFamily="34" charset="0"/>
              </a:rPr>
              <a:t>Sukkot</a:t>
            </a:r>
            <a:r>
              <a:rPr lang="en-US" sz="4000" dirty="0">
                <a:solidFill>
                  <a:schemeClr val="tx1"/>
                </a:solidFill>
                <a:latin typeface="Arial Rounded MT Bold" panose="020F0704030504030204" pitchFamily="34" charset="0"/>
              </a:rPr>
              <a:t> </a:t>
            </a:r>
            <a:r>
              <a:rPr lang="en-US" sz="4000" baseline="30000" dirty="0">
                <a:solidFill>
                  <a:schemeClr val="tx1"/>
                </a:solidFill>
                <a:latin typeface="Arial Rounded MT Bold" panose="020F0704030504030204" pitchFamily="34" charset="0"/>
              </a:rPr>
              <a:t>Vayikra/Lev 23.39 </a:t>
            </a:r>
            <a:r>
              <a:rPr lang="en-US" sz="4000" dirty="0">
                <a:solidFill>
                  <a:schemeClr val="tx1"/>
                </a:solidFill>
                <a:latin typeface="Arial Rounded MT Bold" panose="020F0704030504030204" pitchFamily="34" charset="0"/>
              </a:rPr>
              <a:t>“‘But on the fifteenth day of the seventh month, when you have </a:t>
            </a:r>
            <a:r>
              <a:rPr lang="en-US" sz="4000" u="sng" dirty="0">
                <a:solidFill>
                  <a:srgbClr val="FFFF66"/>
                </a:solidFill>
                <a:latin typeface="Arial Rounded MT Bold" panose="020F0704030504030204" pitchFamily="34" charset="0"/>
              </a:rPr>
              <a:t>gathered the produce of the land</a:t>
            </a:r>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15570565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62572-AD60-66FB-6A80-3CE64C29344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75EB0EE-1CCB-1C69-D43E-39B92CBF8914}"/>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B63F5FF0-33EF-495E-6DAF-814F5C317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0390331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FC1DF-AAC1-3141-7394-E0CC4CCA134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EDB8DBB-7484-1C78-E66C-451698E1E875}"/>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D20DC6C8-BA87-3C65-7492-E4DB3DEA7A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B942A642-B872-007F-854D-34140E2399EE}"/>
              </a:ext>
            </a:extLst>
          </p:cNvPr>
          <p:cNvSpPr txBox="1"/>
          <p:nvPr/>
        </p:nvSpPr>
        <p:spPr>
          <a:xfrm>
            <a:off x="161731" y="151622"/>
            <a:ext cx="8297271" cy="501675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sng" strike="noStrike" kern="1200" cap="none" spc="0" normalizeH="0" baseline="0" noProof="0" dirty="0">
                <a:ln>
                  <a:noFill/>
                </a:ln>
                <a:solidFill>
                  <a:srgbClr val="FFFF66"/>
                </a:solidFill>
                <a:effectLst/>
                <a:uLnTx/>
                <a:uFillTx/>
                <a:latin typeface="Arial Rounded MT Bold" pitchFamily="34" charset="0"/>
                <a:ea typeface="+mn-ea"/>
                <a:cs typeface="Arial" charset="0"/>
              </a:rPr>
              <a:t>The fullness of G-d  Eph 3.19</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RH &amp; YK seeking G-d</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Sukkot: G-d loves abundance</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Abundant love</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Abundant love </a:t>
            </a: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sym typeface="Wingdings" panose="05000000000000000000" pitchFamily="2" charset="2"/>
              </a:rPr>
              <a:t> unoffendable</a:t>
            </a:r>
            <a:endPar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endParaRP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Abundant love </a:t>
            </a:r>
            <a:r>
              <a:rPr lang="en-US" dirty="0">
                <a:solidFill>
                  <a:prstClr val="white"/>
                </a:solidFill>
                <a:sym typeface="Wingdings" panose="05000000000000000000" pitchFamily="2" charset="2"/>
              </a:rPr>
              <a:t> forgive</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lang="en-US" u="sng" dirty="0">
                <a:solidFill>
                  <a:srgbClr val="FFFF66"/>
                </a:solidFill>
              </a:rPr>
              <a:t>Abundant love </a:t>
            </a:r>
            <a:r>
              <a:rPr lang="en-US" u="sng" dirty="0">
                <a:solidFill>
                  <a:srgbClr val="FFFF66"/>
                </a:solidFill>
                <a:sym typeface="Wingdings" panose="05000000000000000000" pitchFamily="2" charset="2"/>
              </a:rPr>
              <a:t> reconcile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32829859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A9FAB-4FEF-035F-B597-535B80B3CBB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71F5140-CD65-97C0-78D3-20D567A2E85E}"/>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1 Thes 2.19-20</a:t>
            </a:r>
            <a:r>
              <a:rPr lang="en-US" sz="4000" dirty="0">
                <a:solidFill>
                  <a:schemeClr val="tx1"/>
                </a:solidFill>
                <a:latin typeface="Arial Rounded MT Bold" panose="020F0704030504030204" pitchFamily="34" charset="0"/>
              </a:rPr>
              <a:t> For when our Lord Yeshua returns, what will be our hope, our joy, our crown to boast about? Won’t it be you? Yes, you are our glory and our joy!</a:t>
            </a:r>
          </a:p>
        </p:txBody>
      </p:sp>
    </p:spTree>
    <p:extLst>
      <p:ext uri="{BB962C8B-B14F-4D97-AF65-F5344CB8AC3E}">
        <p14:creationId xmlns:p14="http://schemas.microsoft.com/office/powerpoint/2010/main" val="39712071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254AB-3BE5-7E45-F16D-11D11B58FE3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397AE8E-8508-5DA0-6CB5-38E8AA73DC78}"/>
              </a:ext>
            </a:extLst>
          </p:cNvPr>
          <p:cNvSpPr>
            <a:spLocks noGrp="1"/>
          </p:cNvSpPr>
          <p:nvPr>
            <p:ph type="subTitle" idx="1"/>
          </p:nvPr>
        </p:nvSpPr>
        <p:spPr>
          <a:xfrm>
            <a:off x="1524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1 Thes 3. 12-13 </a:t>
            </a:r>
            <a:r>
              <a:rPr lang="en-US" sz="4000" dirty="0">
                <a:solidFill>
                  <a:schemeClr val="tx1"/>
                </a:solidFill>
                <a:latin typeface="Arial Rounded MT Bold" panose="020F0704030504030204" pitchFamily="34" charset="0"/>
              </a:rPr>
              <a:t>And as for you, may the Lord make you increase and overflow in love toward each other, indeed, toward everyone, just as we do toward you; so that he may give you the inner strength to be blameless, </a:t>
            </a:r>
          </a:p>
        </p:txBody>
      </p:sp>
    </p:spTree>
    <p:extLst>
      <p:ext uri="{BB962C8B-B14F-4D97-AF65-F5344CB8AC3E}">
        <p14:creationId xmlns:p14="http://schemas.microsoft.com/office/powerpoint/2010/main" val="41663472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7CC52-264E-AA0D-7EC1-B9BB1D08AA5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A83933F-2A15-B3A7-8D15-FB243D987365}"/>
              </a:ext>
            </a:extLst>
          </p:cNvPr>
          <p:cNvSpPr>
            <a:spLocks noGrp="1"/>
          </p:cNvSpPr>
          <p:nvPr>
            <p:ph type="subTitle" idx="1"/>
          </p:nvPr>
        </p:nvSpPr>
        <p:spPr>
          <a:xfrm>
            <a:off x="1524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1 Thes 3. 12-13  </a:t>
            </a:r>
            <a:r>
              <a:rPr lang="en-US" sz="4000" dirty="0">
                <a:solidFill>
                  <a:schemeClr val="tx1"/>
                </a:solidFill>
                <a:latin typeface="Arial Rounded MT Bold" panose="020F0704030504030204" pitchFamily="34" charset="0"/>
              </a:rPr>
              <a:t>by reason of your holiness, when you stand before God our Father at the coming of our Lord Yeshua with all his angels.</a:t>
            </a:r>
          </a:p>
        </p:txBody>
      </p:sp>
    </p:spTree>
    <p:extLst>
      <p:ext uri="{BB962C8B-B14F-4D97-AF65-F5344CB8AC3E}">
        <p14:creationId xmlns:p14="http://schemas.microsoft.com/office/powerpoint/2010/main" val="10286173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2196A-4E62-C82A-CACC-3235150A841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EBEA948-AC65-0002-D852-820F13FEEE38}"/>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44503E42-60E3-53BE-A496-E676BB303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1253127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55BC5-A68B-E5E0-2866-7667B6EE5B5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557DC2B-9BEE-1508-DD09-1F3D3796A603}"/>
              </a:ext>
            </a:extLst>
          </p:cNvPr>
          <p:cNvSpPr>
            <a:spLocks noGrp="1"/>
          </p:cNvSpPr>
          <p:nvPr>
            <p:ph type="subTitle" idx="1"/>
          </p:nvPr>
        </p:nvSpPr>
        <p:spPr>
          <a:xfrm>
            <a:off x="1524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2EF851F2-C001-0437-E4F5-D74CA3925D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42C63CEF-7FDD-343A-AA9D-9ED059E7603A}"/>
              </a:ext>
            </a:extLst>
          </p:cNvPr>
          <p:cNvSpPr txBox="1"/>
          <p:nvPr/>
        </p:nvSpPr>
        <p:spPr>
          <a:xfrm>
            <a:off x="161731" y="151622"/>
            <a:ext cx="8297271" cy="501675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sng" strike="noStrike" kern="1200" cap="none" spc="0" normalizeH="0" baseline="0" noProof="0" dirty="0">
                <a:ln>
                  <a:noFill/>
                </a:ln>
                <a:solidFill>
                  <a:srgbClr val="FFFF66"/>
                </a:solidFill>
                <a:effectLst/>
                <a:uLnTx/>
                <a:uFillTx/>
                <a:latin typeface="Arial Rounded MT Bold" pitchFamily="34" charset="0"/>
                <a:ea typeface="+mn-ea"/>
                <a:cs typeface="Arial" charset="0"/>
              </a:rPr>
              <a:t>The fullness of G-d  Eph 3.19</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RH &amp; YK seeking G-d</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Sukkot: G-d loves abundance</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Abundant love</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Abundant love </a:t>
            </a: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sym typeface="Wingdings" panose="05000000000000000000" pitchFamily="2" charset="2"/>
              </a:rPr>
              <a:t> unoffendable</a:t>
            </a:r>
            <a:endPar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endParaRP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Abundant love </a:t>
            </a:r>
            <a:r>
              <a:rPr lang="en-US" dirty="0">
                <a:solidFill>
                  <a:prstClr val="white"/>
                </a:solidFill>
                <a:sym typeface="Wingdings" panose="05000000000000000000" pitchFamily="2" charset="2"/>
              </a:rPr>
              <a:t> forgive</a:t>
            </a:r>
          </a:p>
          <a:p>
            <a:pPr marL="512763" marR="0" lvl="0" indent="-512763"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Abundant love </a:t>
            </a:r>
            <a:r>
              <a:rPr lang="en-US" dirty="0">
                <a:solidFill>
                  <a:prstClr val="white"/>
                </a:solidFill>
                <a:sym typeface="Wingdings" panose="05000000000000000000" pitchFamily="2" charset="2"/>
              </a:rPr>
              <a:t> reconcile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18771595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4BBC6-5477-7B00-08CA-EA7559E8EC3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0769B6E-AD2F-6286-1DD2-555BC7672D75}"/>
              </a:ext>
            </a:extLst>
          </p:cNvPr>
          <p:cNvSpPr>
            <a:spLocks noGrp="1"/>
          </p:cNvSpPr>
          <p:nvPr>
            <p:ph type="subTitle" idx="1"/>
          </p:nvPr>
        </p:nvSpPr>
        <p:spPr>
          <a:xfrm>
            <a:off x="152400" y="209550"/>
            <a:ext cx="8610600" cy="4800600"/>
          </a:xfrm>
        </p:spPr>
        <p:txBody>
          <a:bodyPr anchor="t">
            <a:normAutofit/>
          </a:bodyPr>
          <a:lstStyle/>
          <a:p>
            <a:pPr marL="512763" indent="-512763" algn="l">
              <a:buFont typeface="+mj-lt"/>
              <a:buAutoNum type="arabicPeriod"/>
            </a:pPr>
            <a:r>
              <a:rPr lang="en-US" sz="4000" dirty="0">
                <a:solidFill>
                  <a:schemeClr val="tx1"/>
                </a:solidFill>
                <a:latin typeface="Arial Rounded MT Bold" panose="020F0704030504030204" pitchFamily="34" charset="0"/>
              </a:rPr>
              <a:t>Do you have Messiah Yeshua’s abundant love?</a:t>
            </a:r>
          </a:p>
          <a:p>
            <a:pPr marL="512763" indent="-512763" algn="l">
              <a:buFont typeface="+mj-lt"/>
              <a:buAutoNum type="arabicPeriod"/>
            </a:pPr>
            <a:r>
              <a:rPr lang="en-US" sz="4000" dirty="0">
                <a:solidFill>
                  <a:schemeClr val="tx1"/>
                </a:solidFill>
                <a:latin typeface="Arial Rounded MT Bold" panose="020F0704030504030204" pitchFamily="34" charset="0"/>
              </a:rPr>
              <a:t>Do you have love filling to not be easily offended?​</a:t>
            </a:r>
          </a:p>
          <a:p>
            <a:pPr marL="512763" indent="-512763" algn="l">
              <a:buFont typeface="+mj-lt"/>
              <a:buAutoNum type="arabicPeriod"/>
            </a:pPr>
            <a:r>
              <a:rPr lang="en-US" sz="4000" dirty="0">
                <a:solidFill>
                  <a:schemeClr val="tx1"/>
                </a:solidFill>
                <a:latin typeface="Arial Rounded MT Bold" panose="020F0704030504030204" pitchFamily="34" charset="0"/>
              </a:rPr>
              <a:t>Do you have love filling to forgive?</a:t>
            </a:r>
          </a:p>
          <a:p>
            <a:pPr marL="512763" indent="-512763" algn="l">
              <a:buFont typeface="+mj-lt"/>
              <a:buAutoNum type="arabicPeriod"/>
            </a:pPr>
            <a:r>
              <a:rPr lang="en-US" sz="4000" dirty="0">
                <a:solidFill>
                  <a:schemeClr val="tx1"/>
                </a:solidFill>
                <a:latin typeface="Arial Rounded MT Bold" panose="020F0704030504030204" pitchFamily="34" charset="0"/>
              </a:rPr>
              <a:t>Do you have love filling to reconcile, not hold the grudge?</a:t>
            </a:r>
          </a:p>
        </p:txBody>
      </p:sp>
    </p:spTree>
    <p:extLst>
      <p:ext uri="{BB962C8B-B14F-4D97-AF65-F5344CB8AC3E}">
        <p14:creationId xmlns:p14="http://schemas.microsoft.com/office/powerpoint/2010/main" val="14156659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FAD91-BF05-51FE-BD45-94E4999EF1C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F995379-B4A5-D505-0B1C-204F3CC1A922}"/>
              </a:ext>
            </a:extLst>
          </p:cNvPr>
          <p:cNvSpPr>
            <a:spLocks noGrp="1"/>
          </p:cNvSpPr>
          <p:nvPr>
            <p:ph type="subTitle" idx="1"/>
          </p:nvPr>
        </p:nvSpPr>
        <p:spPr>
          <a:xfrm>
            <a:off x="1524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216658782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258286</TotalTime>
  <Words>5917</Words>
  <Application>Microsoft Office PowerPoint</Application>
  <PresentationFormat>On-screen Show (16:9)</PresentationFormat>
  <Paragraphs>647</Paragraphs>
  <Slides>98</Slides>
  <Notes>98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98</vt:i4>
      </vt:variant>
    </vt:vector>
  </HeadingPairs>
  <TitlesOfParts>
    <vt:vector size="106" baseType="lpstr">
      <vt:lpstr>Arial</vt:lpstr>
      <vt:lpstr>Arial Rounded MT Bold</vt:lpstr>
      <vt:lpstr>Cambria Math</vt:lpstr>
      <vt:lpstr>Corbel</vt:lpstr>
      <vt:lpstr>Wingdings</vt:lpstr>
      <vt:lpstr>Depth</vt:lpstr>
      <vt:lpstr>3_Default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5590</cp:revision>
  <dcterms:created xsi:type="dcterms:W3CDTF">2006-04-21T19:34:43Z</dcterms:created>
  <dcterms:modified xsi:type="dcterms:W3CDTF">2025-10-04T13:50:01Z</dcterms:modified>
</cp:coreProperties>
</file>