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 id="2147483884" r:id="rId3"/>
  </p:sldMasterIdLst>
  <p:notesMasterIdLst>
    <p:notesMasterId r:id="rId104"/>
  </p:notesMasterIdLst>
  <p:handoutMasterIdLst>
    <p:handoutMasterId r:id="rId105"/>
  </p:handoutMasterIdLst>
  <p:sldIdLst>
    <p:sldId id="59202" r:id="rId4"/>
    <p:sldId id="59203" r:id="rId5"/>
    <p:sldId id="59214" r:id="rId6"/>
    <p:sldId id="67540" r:id="rId7"/>
    <p:sldId id="67551" r:id="rId8"/>
    <p:sldId id="67590" r:id="rId9"/>
    <p:sldId id="67591" r:id="rId10"/>
    <p:sldId id="67530" r:id="rId11"/>
    <p:sldId id="67552" r:id="rId12"/>
    <p:sldId id="67555" r:id="rId13"/>
    <p:sldId id="67553" r:id="rId14"/>
    <p:sldId id="66232" r:id="rId15"/>
    <p:sldId id="66235" r:id="rId16"/>
    <p:sldId id="66279" r:id="rId17"/>
    <p:sldId id="66237" r:id="rId18"/>
    <p:sldId id="66236" r:id="rId19"/>
    <p:sldId id="66238" r:id="rId20"/>
    <p:sldId id="66233" r:id="rId21"/>
    <p:sldId id="66234" r:id="rId22"/>
    <p:sldId id="67554" r:id="rId23"/>
    <p:sldId id="67557" r:id="rId24"/>
    <p:sldId id="67556" r:id="rId25"/>
    <p:sldId id="67565" r:id="rId26"/>
    <p:sldId id="67558" r:id="rId27"/>
    <p:sldId id="67562" r:id="rId28"/>
    <p:sldId id="67563" r:id="rId29"/>
    <p:sldId id="67564" r:id="rId30"/>
    <p:sldId id="67560" r:id="rId31"/>
    <p:sldId id="67559" r:id="rId32"/>
    <p:sldId id="67585" r:id="rId33"/>
    <p:sldId id="67586" r:id="rId34"/>
    <p:sldId id="2598" r:id="rId35"/>
    <p:sldId id="2599" r:id="rId36"/>
    <p:sldId id="2656" r:id="rId37"/>
    <p:sldId id="2596" r:id="rId38"/>
    <p:sldId id="2597" r:id="rId39"/>
    <p:sldId id="2600" r:id="rId40"/>
    <p:sldId id="2601" r:id="rId41"/>
    <p:sldId id="2602" r:id="rId42"/>
    <p:sldId id="2616" r:id="rId43"/>
    <p:sldId id="2617" r:id="rId44"/>
    <p:sldId id="2615" r:id="rId45"/>
    <p:sldId id="67584" r:id="rId46"/>
    <p:sldId id="2554" r:id="rId47"/>
    <p:sldId id="2595" r:id="rId48"/>
    <p:sldId id="2607" r:id="rId49"/>
    <p:sldId id="2604" r:id="rId50"/>
    <p:sldId id="2605" r:id="rId51"/>
    <p:sldId id="2606" r:id="rId52"/>
    <p:sldId id="2628" r:id="rId53"/>
    <p:sldId id="67583" r:id="rId54"/>
    <p:sldId id="2629" r:id="rId55"/>
    <p:sldId id="2630" r:id="rId56"/>
    <p:sldId id="67571" r:id="rId57"/>
    <p:sldId id="2631" r:id="rId58"/>
    <p:sldId id="2632" r:id="rId59"/>
    <p:sldId id="2633" r:id="rId60"/>
    <p:sldId id="2634" r:id="rId61"/>
    <p:sldId id="2636" r:id="rId62"/>
    <p:sldId id="2640" r:id="rId63"/>
    <p:sldId id="67572" r:id="rId64"/>
    <p:sldId id="2541" r:id="rId65"/>
    <p:sldId id="67573" r:id="rId66"/>
    <p:sldId id="67549" r:id="rId67"/>
    <p:sldId id="2620" r:id="rId68"/>
    <p:sldId id="2621" r:id="rId69"/>
    <p:sldId id="2622" r:id="rId70"/>
    <p:sldId id="2623" r:id="rId71"/>
    <p:sldId id="67570" r:id="rId72"/>
    <p:sldId id="2624" r:id="rId73"/>
    <p:sldId id="2625" r:id="rId74"/>
    <p:sldId id="2626" r:id="rId75"/>
    <p:sldId id="67580" r:id="rId76"/>
    <p:sldId id="67531" r:id="rId77"/>
    <p:sldId id="67543" r:id="rId78"/>
    <p:sldId id="67541" r:id="rId79"/>
    <p:sldId id="67576" r:id="rId80"/>
    <p:sldId id="67577" r:id="rId81"/>
    <p:sldId id="67529" r:id="rId82"/>
    <p:sldId id="67542" r:id="rId83"/>
    <p:sldId id="67545" r:id="rId84"/>
    <p:sldId id="67544" r:id="rId85"/>
    <p:sldId id="67575" r:id="rId86"/>
    <p:sldId id="67592" r:id="rId87"/>
    <p:sldId id="67587" r:id="rId88"/>
    <p:sldId id="67561" r:id="rId89"/>
    <p:sldId id="67548" r:id="rId90"/>
    <p:sldId id="67547" r:id="rId91"/>
    <p:sldId id="2648" r:id="rId92"/>
    <p:sldId id="2642" r:id="rId93"/>
    <p:sldId id="2647" r:id="rId94"/>
    <p:sldId id="2644" r:id="rId95"/>
    <p:sldId id="2645" r:id="rId96"/>
    <p:sldId id="2646" r:id="rId97"/>
    <p:sldId id="2658" r:id="rId98"/>
    <p:sldId id="2638" r:id="rId99"/>
    <p:sldId id="2643" r:id="rId100"/>
    <p:sldId id="2651" r:id="rId101"/>
    <p:sldId id="67589" r:id="rId102"/>
    <p:sldId id="67588" r:id="rId103"/>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80" autoAdjust="0"/>
    <p:restoredTop sz="81343" autoAdjust="0"/>
  </p:normalViewPr>
  <p:slideViewPr>
    <p:cSldViewPr>
      <p:cViewPr varScale="1">
        <p:scale>
          <a:sx n="103" d="100"/>
          <a:sy n="103" d="100"/>
        </p:scale>
        <p:origin x="102" y="23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832"/>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1 Tim 6.12 Fight the good fight of the faith</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 2025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1 Tim 6.12 Fight the good fight of the faith</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 2025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endParaRPr lang="en-US"/>
          </a:p>
        </p:txBody>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unitedwithisrael.org/media-bias-on-full-display-hamas-violates-israel-blamed/"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israeltoday.co.il/read/mother-of-freed-hostage-now-is-time-to-fulfill-israels-divine-destiny/?mc_cid=f0410d2344&amp;mc_eid=9f06d9f262"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israeltoday.co.il/read/mother-of-freed-hostage-now-is-time-to-fulfill-israels-divine-destiny/?mc_cid=f0410d2344&amp;mc_eid=9f06d9f262"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israeltoday.co.il/read/mother-of-freed-hostage-now-is-time-to-fulfill-israels-divine-destiny/?mc_cid=f0410d2344&amp;mc_eid=9f06d9f262"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Mordekhi Hiatt Facebook, I think</a:t>
            </a:r>
          </a:p>
        </p:txBody>
      </p:sp>
    </p:spTree>
    <p:extLst>
      <p:ext uri="{BB962C8B-B14F-4D97-AF65-F5344CB8AC3E}">
        <p14:creationId xmlns:p14="http://schemas.microsoft.com/office/powerpoint/2010/main" val="173370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F1E7-1E65-AEB9-C9F2-B1C5DAA44A7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AED0F6E-3404-6447-AFF3-492F53D94F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7AE59C36-D3E0-04AC-E9A8-965D6AB674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E2FD9AB0-C3C4-D65F-4600-BBFF41466B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CCFA33F-1314-BE5E-CA18-40489FB82CBE}"/>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9DAB53DE-2FE9-C735-F965-5A51D5E1190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8B26020-4B75-F5AA-5254-F47651E5A5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4972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8E89-069E-C652-05E2-20A896D7B1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E6FB79-06FB-B6A9-913A-7355F8718E8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3737647D-6E9C-7FCB-3482-83F1A814E9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79DD73AC-A038-70FE-E454-D75810B7D3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283E96-3DE2-1A3F-4873-D602D90196B5}"/>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B65A0D86-2C1F-6E7C-DBA1-D57E0669A5B7}"/>
              </a:ext>
            </a:extLst>
          </p:cNvPr>
          <p:cNvSpPr>
            <a:spLocks noGrp="1" noChangeArrowheads="1"/>
          </p:cNvSpPr>
          <p:nvPr>
            <p:ph type="body" idx="1"/>
          </p:nvPr>
        </p:nvSpPr>
        <p:spPr>
          <a:xfrm>
            <a:off x="152400" y="4114800"/>
            <a:ext cx="6553200" cy="4876800"/>
          </a:xfrm>
        </p:spPr>
        <p:txBody>
          <a:bodyPr/>
          <a:lstStyle/>
          <a:p>
            <a:r>
              <a:rPr lang="en-US" altLang="en-US" dirty="0"/>
              <a:t>Fighting = dealing with accusations</a:t>
            </a:r>
          </a:p>
          <a:p>
            <a:pPr algn="l"/>
            <a:endParaRPr lang="en-US" altLang="en-US" dirty="0"/>
          </a:p>
        </p:txBody>
      </p:sp>
      <p:cxnSp>
        <p:nvCxnSpPr>
          <p:cNvPr id="3" name="Straight Connector 2">
            <a:extLst>
              <a:ext uri="{FF2B5EF4-FFF2-40B4-BE49-F238E27FC236}">
                <a16:creationId xmlns:a16="http://schemas.microsoft.com/office/drawing/2014/main" id="{CB7F16C2-8F74-36DF-065E-223A7275073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34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3639-85D9-DD60-85B5-33AB56F295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95DBC5-C19D-51AA-6517-12A35B742F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0DFEFD3-32D9-75D0-A39B-304B6722F7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6064F342-ACC0-4D05-7B90-6698811616F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FF7325-068E-1E97-EA9F-8C6B8956C19C}"/>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6D91353-FE2E-3828-0538-CF742AF69746}"/>
              </a:ext>
            </a:extLst>
          </p:cNvPr>
          <p:cNvSpPr>
            <a:spLocks noGrp="1" noChangeArrowheads="1"/>
          </p:cNvSpPr>
          <p:nvPr>
            <p:ph type="body" idx="1"/>
          </p:nvPr>
        </p:nvSpPr>
        <p:spPr>
          <a:xfrm>
            <a:off x="152400" y="4114800"/>
            <a:ext cx="6553200" cy="4876800"/>
          </a:xfrm>
        </p:spPr>
        <p:txBody>
          <a:bodyPr/>
          <a:lstStyle/>
          <a:p>
            <a:pPr algn="l"/>
            <a:r>
              <a:rPr lang="en-US" altLang="en-US" dirty="0"/>
              <a:t>It’s not pie in the sky in the sweet bye and bye.</a:t>
            </a:r>
          </a:p>
        </p:txBody>
      </p:sp>
      <p:cxnSp>
        <p:nvCxnSpPr>
          <p:cNvPr id="3" name="Straight Connector 2">
            <a:extLst>
              <a:ext uri="{FF2B5EF4-FFF2-40B4-BE49-F238E27FC236}">
                <a16:creationId xmlns:a16="http://schemas.microsoft.com/office/drawing/2014/main" id="{2671959F-DC09-7033-68D6-3DFC7610D7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116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Sunday morning, 15 of us had a</a:t>
            </a:r>
          </a:p>
          <a:p>
            <a:r>
              <a:rPr lang="en-US" altLang="en-US" dirty="0"/>
              <a:t> </a:t>
            </a:r>
            <a:r>
              <a:rPr lang="he-IL" altLang="en-US" sz="2400" b="1" dirty="0">
                <a:latin typeface="David" panose="020E0502060401010101" pitchFamily="34" charset="-79"/>
                <a:cs typeface="David" panose="020E0502060401010101" pitchFamily="34" charset="-79"/>
              </a:rPr>
              <a:t>קרב מגע</a:t>
            </a:r>
            <a:r>
              <a:rPr lang="en-US" altLang="en-US" b="1" dirty="0">
                <a:latin typeface="David" panose="020E0502060401010101" pitchFamily="34" charset="-79"/>
                <a:cs typeface="David" panose="020E0502060401010101" pitchFamily="34" charset="-79"/>
              </a:rPr>
              <a:t> </a:t>
            </a:r>
            <a:r>
              <a:rPr lang="en-US" altLang="en-US" dirty="0"/>
              <a:t>Krav Maga Israeli self defense lesson.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60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Husband and wife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093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Husband and wife, affectionate expression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3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a:t>Husband and wife</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76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err="1"/>
              <a:t>Z’kenim</a:t>
            </a:r>
            <a:r>
              <a:rPr lang="en-US" altLang="en-US" dirty="0"/>
              <a:t>, Elders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932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Brothers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384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brothers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70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Exemplary Leaders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8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Mordekhi Hiatt Facebook, I think</a:t>
            </a:r>
          </a:p>
          <a:p>
            <a:endParaRPr lang="en-US" altLang="en-US" sz="1050" dirty="0"/>
          </a:p>
        </p:txBody>
      </p:sp>
    </p:spTree>
    <p:extLst>
      <p:ext uri="{BB962C8B-B14F-4D97-AF65-F5344CB8AC3E}">
        <p14:creationId xmlns:p14="http://schemas.microsoft.com/office/powerpoint/2010/main" val="77431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BD4BF-FF16-1C74-0307-2D03F9E079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995D28-0E9B-3E86-34AC-045A41FDA5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4A6F5B96-B2B0-D01C-EBDB-DBB0A70A5B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D8E89C95-A3BB-7633-84AA-75967DAF6D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A5196F-F2E1-ABF9-A595-9B4C9AC73C74}"/>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EFAAF404-D6D3-69EA-B4E9-F3C36242647F}"/>
              </a:ext>
            </a:extLst>
          </p:cNvPr>
          <p:cNvSpPr>
            <a:spLocks noGrp="1" noChangeArrowheads="1"/>
          </p:cNvSpPr>
          <p:nvPr>
            <p:ph type="body" idx="1"/>
          </p:nvPr>
        </p:nvSpPr>
        <p:spPr>
          <a:xfrm>
            <a:off x="152400" y="4114800"/>
            <a:ext cx="6553200" cy="4876800"/>
          </a:xfrm>
        </p:spPr>
        <p:txBody>
          <a:bodyPr/>
          <a:lstStyle/>
          <a:p>
            <a:pPr algn="l"/>
            <a:r>
              <a:rPr lang="en-US" altLang="en-US" dirty="0"/>
              <a:t>One of my favorite scriptures, when life in Messiah gets difficult.</a:t>
            </a:r>
          </a:p>
        </p:txBody>
      </p:sp>
      <p:cxnSp>
        <p:nvCxnSpPr>
          <p:cNvPr id="3" name="Straight Connector 2">
            <a:extLst>
              <a:ext uri="{FF2B5EF4-FFF2-40B4-BE49-F238E27FC236}">
                <a16:creationId xmlns:a16="http://schemas.microsoft.com/office/drawing/2014/main" id="{346CA750-BEF5-0334-1E07-4C1D8C3A409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9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04E92-5618-E499-6F1F-3876EC315E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B93E13-0B4D-C281-1F92-277B8139DF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8990AF7F-2C3F-0120-51E0-58E9F9027B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69D0C420-EC3C-23E7-C408-C4374BB4EA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479047-7EDC-4CC7-5491-AE82945A2230}"/>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B535A0C0-5C55-B6BC-C180-C33EF8AD70DA}"/>
              </a:ext>
            </a:extLst>
          </p:cNvPr>
          <p:cNvSpPr>
            <a:spLocks noGrp="1" noChangeArrowheads="1"/>
          </p:cNvSpPr>
          <p:nvPr>
            <p:ph type="body" idx="1"/>
          </p:nvPr>
        </p:nvSpPr>
        <p:spPr>
          <a:xfrm>
            <a:off x="152400" y="4114800"/>
            <a:ext cx="6553200" cy="4876800"/>
          </a:xfrm>
        </p:spPr>
        <p:txBody>
          <a:bodyPr/>
          <a:lstStyle/>
          <a:p>
            <a:pPr algn="l"/>
            <a:r>
              <a:rPr lang="en-US" altLang="en-US" dirty="0"/>
              <a:t>Block G-d’s purposes..</a:t>
            </a:r>
          </a:p>
        </p:txBody>
      </p:sp>
      <p:cxnSp>
        <p:nvCxnSpPr>
          <p:cNvPr id="3" name="Straight Connector 2">
            <a:extLst>
              <a:ext uri="{FF2B5EF4-FFF2-40B4-BE49-F238E27FC236}">
                <a16:creationId xmlns:a16="http://schemas.microsoft.com/office/drawing/2014/main" id="{CCC1DF74-64A3-4947-7BFB-68521CABF22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990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8F181-6D03-AD7F-13FC-C891A93898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7087EB6-4014-95C2-6187-21C2116127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45A2861-5C3D-21BF-088E-D5F1BD51A2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592B2982-F152-3BFC-1F0C-1A335FD73D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83C9424-1EED-E504-97DD-6CFAD51C03A7}"/>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1F6172D7-F1B0-D1F0-019F-478F0A549C5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9B7E3E-6461-1ADC-007C-814535F009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8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CB4A0-62C2-56E2-981A-BF291CF7AD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64A6E27-43A5-33F2-5E47-D3EBC39209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7D7925C8-04C1-1DE0-94F3-FE117F2285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DFB00B98-403F-5061-EF37-CCE024021A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BCBA79-4DE5-2C7A-A218-A60C784DC556}"/>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CAF986A-3891-2790-9CD8-6BA998B07F7B}"/>
              </a:ext>
            </a:extLst>
          </p:cNvPr>
          <p:cNvSpPr>
            <a:spLocks noGrp="1" noChangeArrowheads="1"/>
          </p:cNvSpPr>
          <p:nvPr>
            <p:ph type="body" idx="1"/>
          </p:nvPr>
        </p:nvSpPr>
        <p:spPr>
          <a:xfrm>
            <a:off x="152400" y="4114800"/>
            <a:ext cx="6553200" cy="4876800"/>
          </a:xfrm>
        </p:spPr>
        <p:txBody>
          <a:bodyPr/>
          <a:lstStyle/>
          <a:p>
            <a:pPr algn="l"/>
            <a:r>
              <a:rPr lang="en-US" altLang="en-US" dirty="0"/>
              <a:t>We have to be sort of “spiritually violent”  to persevere in the Kingdom of Messiah.</a:t>
            </a:r>
          </a:p>
        </p:txBody>
      </p:sp>
      <p:cxnSp>
        <p:nvCxnSpPr>
          <p:cNvPr id="3" name="Straight Connector 2">
            <a:extLst>
              <a:ext uri="{FF2B5EF4-FFF2-40B4-BE49-F238E27FC236}">
                <a16:creationId xmlns:a16="http://schemas.microsoft.com/office/drawing/2014/main" id="{50DC45D6-6785-2C8F-86F1-4BED62BC69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7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8D41-8664-B714-1A6B-D6E22127B5A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8F025C-8B72-C932-F0C8-BDB064A047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E2D806B3-6541-4BD6-2495-9897D73B7B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6C7403F-19A8-F21B-1985-35888F6F38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18CA82-9332-93E8-06FC-3018C8D71641}"/>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9F12F69A-32E3-C2FE-8B7F-C585A649685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3BA48D8-EB9F-A4DB-3DD8-782267317C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464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FCE9-0BF6-00E1-BB96-1AE82E120C9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6F4C170-5CE8-D887-9879-BC1C07BE53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91B51AC9-D96F-1EC2-71A1-9C5DD879873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5E0BC09D-E3D8-9FF6-F774-AB56F0719E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5F7282-6A56-7294-82AE-F10AE660AE3B}"/>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09B62FAB-1AE5-287B-60CB-83C2C96AF2A0}"/>
              </a:ext>
            </a:extLst>
          </p:cNvPr>
          <p:cNvSpPr>
            <a:spLocks noGrp="1" noChangeArrowheads="1"/>
          </p:cNvSpPr>
          <p:nvPr>
            <p:ph type="body" idx="1"/>
          </p:nvPr>
        </p:nvSpPr>
        <p:spPr>
          <a:xfrm>
            <a:off x="152400" y="4114800"/>
            <a:ext cx="6553200" cy="4876800"/>
          </a:xfrm>
        </p:spPr>
        <p:txBody>
          <a:bodyPr/>
          <a:lstStyle/>
          <a:p>
            <a:pPr algn="l"/>
            <a:r>
              <a:rPr lang="en-US" altLang="en-US" dirty="0"/>
              <a:t>We ARE struggling.</a:t>
            </a:r>
          </a:p>
        </p:txBody>
      </p:sp>
      <p:cxnSp>
        <p:nvCxnSpPr>
          <p:cNvPr id="3" name="Straight Connector 2">
            <a:extLst>
              <a:ext uri="{FF2B5EF4-FFF2-40B4-BE49-F238E27FC236}">
                <a16:creationId xmlns:a16="http://schemas.microsoft.com/office/drawing/2014/main" id="{2871CD7C-56AD-16A2-3ADB-8ADCE45E3C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8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107B-070D-05AC-B9E4-231207609E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56F6EE-B01B-DFFE-E8CF-E65EA9F354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E9AEC162-EB9E-DF05-45AB-2E68E9ED9D9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3AB2FE9-BAD8-4AC3-79BF-C32BBE2800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431CB5-016E-7416-5354-BA4D30ED5639}"/>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DDC7E065-A185-B564-1F84-DDD50D77A61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0787FFD-15A7-FD5A-AC48-FDD33076B8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722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B5CE-A7FB-517B-AB11-9E9ECAA106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18437E-90C4-121E-D55C-93599E17F6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7FA7076C-9BBA-3450-AD9B-ED466EB836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A69DA65F-8D1E-3D18-AF37-3A88DE50F5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DF78ABF-0008-FC39-576E-864821E4EAF9}"/>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2F0024EC-F6D0-EFE4-4F91-258DB025490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C9658CD-4C4C-54DB-8043-A0B2747D36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483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18E30-47D2-75EB-7E9A-AC0FBBD9E67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99C79B-A185-7454-7A0B-F61DA24E24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F44A44AA-09A1-40D5-FB03-289FE30171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7E07C9B6-B514-B1EC-F962-E06E12BED6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64BC7C-9680-5D03-FB5F-6D7483A895D2}"/>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2A917C13-DAD8-7350-5811-1EFC48955F3A}"/>
              </a:ext>
            </a:extLst>
          </p:cNvPr>
          <p:cNvSpPr>
            <a:spLocks noGrp="1" noChangeArrowheads="1"/>
          </p:cNvSpPr>
          <p:nvPr>
            <p:ph type="body" idx="1"/>
          </p:nvPr>
        </p:nvSpPr>
        <p:spPr>
          <a:xfrm>
            <a:off x="152400" y="4114800"/>
            <a:ext cx="6553200" cy="4876800"/>
          </a:xfrm>
        </p:spPr>
        <p:txBody>
          <a:bodyPr/>
          <a:lstStyle/>
          <a:p>
            <a:pPr algn="l"/>
            <a:r>
              <a:rPr lang="en-US" altLang="en-US" dirty="0"/>
              <a:t>External conflicts, internal turmoil</a:t>
            </a:r>
          </a:p>
        </p:txBody>
      </p:sp>
      <p:cxnSp>
        <p:nvCxnSpPr>
          <p:cNvPr id="3" name="Straight Connector 2">
            <a:extLst>
              <a:ext uri="{FF2B5EF4-FFF2-40B4-BE49-F238E27FC236}">
                <a16:creationId xmlns:a16="http://schemas.microsoft.com/office/drawing/2014/main" id="{97AE89E7-2FCF-285E-FB19-497D43F600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582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A8F1-57F2-837D-6787-8D765149A8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13DC32-6AA4-F92C-14DF-17C763D4FB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431DB991-8CD5-807C-5631-709273D6F2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4546B416-223C-D73A-D33D-F173A559E8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57D5F9-9B1B-B4C0-399A-DDCC666157F2}"/>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BD134C5A-92C9-CA25-8B38-97B064449E81}"/>
              </a:ext>
            </a:extLst>
          </p:cNvPr>
          <p:cNvSpPr>
            <a:spLocks noGrp="1" noChangeArrowheads="1"/>
          </p:cNvSpPr>
          <p:nvPr>
            <p:ph type="body" idx="1"/>
          </p:nvPr>
        </p:nvSpPr>
        <p:spPr>
          <a:xfrm>
            <a:off x="152400" y="4114800"/>
            <a:ext cx="6553200" cy="4876800"/>
          </a:xfrm>
        </p:spPr>
        <p:txBody>
          <a:bodyPr/>
          <a:lstStyle/>
          <a:p>
            <a:pPr algn="l"/>
            <a:r>
              <a:rPr lang="en-US" altLang="en-US" dirty="0"/>
              <a:t>Fighting = dealing with accusations</a:t>
            </a:r>
          </a:p>
        </p:txBody>
      </p:sp>
      <p:cxnSp>
        <p:nvCxnSpPr>
          <p:cNvPr id="3" name="Straight Connector 2">
            <a:extLst>
              <a:ext uri="{FF2B5EF4-FFF2-40B4-BE49-F238E27FC236}">
                <a16:creationId xmlns:a16="http://schemas.microsoft.com/office/drawing/2014/main" id="{FC154347-169A-E946-B80A-2E9A7EBA33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87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Mordekhi Hiatt Facebook, I think</a:t>
            </a:r>
          </a:p>
          <a:p>
            <a:endParaRPr lang="en-US" altLang="en-US" sz="1050" dirty="0"/>
          </a:p>
        </p:txBody>
      </p:sp>
    </p:spTree>
    <p:extLst>
      <p:ext uri="{BB962C8B-B14F-4D97-AF65-F5344CB8AC3E}">
        <p14:creationId xmlns:p14="http://schemas.microsoft.com/office/powerpoint/2010/main" val="337060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57349-0055-748D-1359-1C60E30C7C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7EDB1F-5340-FDB4-AD3F-4026543750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8DE1DCF3-56EB-1116-B6C4-9589CB2155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71E80AD8-72A8-AEE6-389D-94750C7241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A291C1-2F1A-F438-4EB5-C4B3587A0638}"/>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7606FFE4-00E1-E101-9EE2-E7A629E6D2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0521AE8-0DA4-CF0E-9B70-B35A31AE0C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077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3E7BE-2980-4BC5-4BBB-ED090D7C71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E595436-D819-5078-06A2-CC7EF99E13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1D83324B-E7B7-0519-CE4B-56C9DD2D2E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A758B37-0F5E-26B2-8890-E40634703A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AA079FB-C64E-F6D4-54F0-E86090480F1B}"/>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FD692747-72B0-33DD-4AF1-342F83B22F0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557EE22-2AA0-3A9B-EBF8-BE40FAD10E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9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G-d</a:t>
            </a:r>
            <a:r>
              <a:rPr lang="en-US" altLang="en-US" baseline="0" dirty="0"/>
              <a:t> accused of denying </a:t>
            </a:r>
            <a:r>
              <a:rPr lang="en-US" altLang="en-US" baseline="0" dirty="0" err="1"/>
              <a:t>Hava</a:t>
            </a:r>
            <a:r>
              <a:rPr lang="en-US" altLang="en-US" baseline="0" dirty="0"/>
              <a:t> and Adam insight, understanding</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Accusation of denial of pleasure</a:t>
            </a:r>
            <a:r>
              <a:rPr lang="en-US" altLang="en-US" baseline="0" dirty="0"/>
              <a:t> of taste and eye appeal, sensuality and ownership.  Entitlement.  </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Entitlement is a</a:t>
            </a:r>
            <a:r>
              <a:rPr lang="en-US" altLang="en-US" baseline="0" dirty="0"/>
              <a:t> loaded word.  We’re really not entitled to anything but the bread we get by the sweat of our face.  Plus mercy if we’re</a:t>
            </a:r>
            <a:r>
              <a:rPr lang="en-US" altLang="en-US" dirty="0"/>
              <a:t> </a:t>
            </a:r>
            <a:r>
              <a:rPr lang="en-US" altLang="en-US" u="sng" dirty="0"/>
              <a:t>not able</a:t>
            </a:r>
            <a:r>
              <a:rPr lang="en-US" altLang="en-US" dirty="0"/>
              <a:t> to sweat.  </a:t>
            </a:r>
            <a:r>
              <a:rPr lang="en-US" altLang="en-US" baseline="0" dirty="0"/>
              <a:t> </a:t>
            </a:r>
          </a:p>
          <a:p>
            <a:r>
              <a:rPr lang="en-US" altLang="en-US" baseline="0" dirty="0"/>
              <a:t>But, easy to hear the accusation, “Not enough quantity or quality of bread, housing, car, medical care…”</a:t>
            </a: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Zipporah Bennett has</a:t>
            </a:r>
            <a:r>
              <a:rPr lang="en-US" altLang="en-US" baseline="0" dirty="0"/>
              <a:t> this set to music.</a:t>
            </a:r>
          </a:p>
          <a:p>
            <a:endParaRPr lang="en-US" altLang="en-US" baseline="0" dirty="0"/>
          </a:p>
          <a:p>
            <a:r>
              <a:rPr lang="en-US" altLang="en-US" baseline="0" dirty="0"/>
              <a:t>Again, HaSatan accuses G-d to us, in this case, to Yeshua.</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Here is an easy way to gain the Kingship you have coming to you.  Much better than Your</a:t>
            </a:r>
            <a:r>
              <a:rPr lang="en-US" altLang="en-US" baseline="0" dirty="0"/>
              <a:t> Father’s plan…of the execution torture stake.  Sort of entitlement for Yeshua.</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Praise and worship</a:t>
            </a:r>
            <a:r>
              <a:rPr lang="en-US" altLang="en-US" baseline="0" dirty="0"/>
              <a:t> are the greatest response to spiritual accusations of G-d, that your life is </a:t>
            </a:r>
            <a:r>
              <a:rPr lang="en-US" altLang="en-US" baseline="0" dirty="0" err="1"/>
              <a:t>tooooo</a:t>
            </a:r>
            <a:r>
              <a:rPr lang="en-US" altLang="en-US" baseline="0" dirty="0"/>
              <a:t> hard.</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E8457-0DAE-2042-60B2-8F9CE7B1D6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B4C65C-50D4-B1D5-7EF7-81C0A24E9B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45AAB4B8-1430-2BD0-91DB-5E09AA49C5F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59563169-D902-00D4-A15A-493412DE76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FFF7B83-3985-E00D-7418-663AA6A25213}"/>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00AEEBFA-F859-A6EE-09DE-3E2ECC401BAE}"/>
              </a:ext>
            </a:extLst>
          </p:cNvPr>
          <p:cNvSpPr>
            <a:spLocks noGrp="1" noChangeArrowheads="1"/>
          </p:cNvSpPr>
          <p:nvPr>
            <p:ph type="body" idx="1"/>
          </p:nvPr>
        </p:nvSpPr>
        <p:spPr>
          <a:xfrm>
            <a:off x="152400" y="4114800"/>
            <a:ext cx="6553200" cy="4876800"/>
          </a:xfrm>
        </p:spPr>
        <p:txBody>
          <a:bodyPr/>
          <a:lstStyle/>
          <a:p>
            <a:pPr algn="l"/>
            <a:r>
              <a:rPr lang="en-US" altLang="en-US" dirty="0"/>
              <a:t>We are at war, spiritually.</a:t>
            </a:r>
          </a:p>
          <a:p>
            <a:pPr algn="l"/>
            <a:r>
              <a:rPr lang="en-US" altLang="en-US" dirty="0"/>
              <a:t>An illustration etched into the national consciousness…</a:t>
            </a:r>
          </a:p>
        </p:txBody>
      </p:sp>
      <p:cxnSp>
        <p:nvCxnSpPr>
          <p:cNvPr id="3" name="Straight Connector 2">
            <a:extLst>
              <a:ext uri="{FF2B5EF4-FFF2-40B4-BE49-F238E27FC236}">
                <a16:creationId xmlns:a16="http://schemas.microsoft.com/office/drawing/2014/main" id="{35B6381F-374D-F2AF-44D2-0B41F73699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264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pPr lvl="0"/>
            <a:r>
              <a:rPr lang="en-US" altLang="en-US" dirty="0">
                <a:solidFill>
                  <a:srgbClr val="000000"/>
                </a:solidFill>
              </a:rPr>
              <a:t>We want to enter into the silencing of the voice of accusation.  The accuser is rebuked by Adoni!  We enter that by praising G-d, loving Him. </a:t>
            </a:r>
          </a:p>
          <a:p>
            <a:endParaRPr lang="en-US" altLang="en-US" sz="1050" dirty="0"/>
          </a:p>
        </p:txBody>
      </p:sp>
    </p:spTree>
    <p:extLst>
      <p:ext uri="{BB962C8B-B14F-4D97-AF65-F5344CB8AC3E}">
        <p14:creationId xmlns:p14="http://schemas.microsoft.com/office/powerpoint/2010/main" val="1647111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54531-C27D-4EC4-0331-A382BDFAA1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766F43-55BA-9955-77EA-EF104A416F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3D9D7955-4A7A-B940-20CF-C12A10C7AB4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DDD0124F-B3BB-B59B-24DD-79D4887A0D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6028B8-E38B-BF06-6FAF-9BBA8CDD18F1}"/>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AD9C1F8E-A9B3-C837-059E-02285420DBD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861756-1959-3377-E072-1D0C593D58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536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txBody>
          <a:bodyPr/>
          <a:lstStyle/>
          <a:p>
            <a:endParaRPr lang="en-US"/>
          </a:p>
        </p:txBody>
      </p:sp>
      <p:sp>
        <p:nvSpPr>
          <p:cNvPr id="3" name="Notes Placeholder 2"/>
          <p:cNvSpPr>
            <a:spLocks noGrp="1"/>
          </p:cNvSpPr>
          <p:nvPr>
            <p:ph type="body" idx="1"/>
          </p:nvPr>
        </p:nvSpPr>
        <p:spPr/>
        <p:txBody>
          <a:bodyPr/>
          <a:lstStyle/>
          <a:p>
            <a:r>
              <a:rPr lang="en-US" dirty="0"/>
              <a:t>By Craig Keener  Messiah </a:t>
            </a:r>
            <a:r>
              <a:rPr lang="en-US" dirty="0" err="1"/>
              <a:t>Conf</a:t>
            </a:r>
            <a:r>
              <a:rPr lang="en-US" baseline="0" dirty="0"/>
              <a:t> lecture</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88557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They were, that’s why</a:t>
            </a:r>
            <a:r>
              <a:rPr lang="en-US" altLang="en-US" baseline="0" dirty="0"/>
              <a:t> we’re reading them!</a:t>
            </a:r>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sz="2400" dirty="0"/>
              <a:t>Response to accusation, feeling abandoned by G-d?</a:t>
            </a:r>
          </a:p>
          <a:p>
            <a:r>
              <a:rPr lang="en-US" altLang="en-US" sz="2400" dirty="0"/>
              <a:t>Thank Him for your adverse circumstances.   You are a hero to G-d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F90E-3885-8C53-D874-E178921C078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E90D1D-1964-9856-6C66-61E5EA0125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2C0A4E5F-6A5C-E907-9341-D6D1056D127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435FD726-23B1-1A8D-C09A-8FE4E878FE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751DB1-5BEE-BE05-D473-A3FC7CF73925}"/>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D1EFE22F-388A-3114-2409-58DF8643D5B7}"/>
              </a:ext>
            </a:extLst>
          </p:cNvPr>
          <p:cNvSpPr>
            <a:spLocks noGrp="1" noChangeArrowheads="1"/>
          </p:cNvSpPr>
          <p:nvPr>
            <p:ph type="body" idx="1"/>
          </p:nvPr>
        </p:nvSpPr>
        <p:spPr>
          <a:xfrm>
            <a:off x="152400" y="4114800"/>
            <a:ext cx="6553200" cy="4876800"/>
          </a:xfrm>
        </p:spPr>
        <p:txBody>
          <a:bodyPr/>
          <a:lstStyle/>
          <a:p>
            <a:pPr algn="l"/>
            <a:r>
              <a:rPr lang="en-US" altLang="en-US" dirty="0"/>
              <a:t>https://youtu.be/LAk6dXEzIUo</a:t>
            </a:r>
          </a:p>
        </p:txBody>
      </p:sp>
      <p:cxnSp>
        <p:nvCxnSpPr>
          <p:cNvPr id="3" name="Straight Connector 2">
            <a:extLst>
              <a:ext uri="{FF2B5EF4-FFF2-40B4-BE49-F238E27FC236}">
                <a16:creationId xmlns:a16="http://schemas.microsoft.com/office/drawing/2014/main" id="{0FA29934-0374-6B9A-729C-2CAC01F7FA1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01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C6BB-16E5-148B-62A6-1726B8994D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A77D1AE-A6C5-A0CC-DF73-4E62F08E63F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BDC2256-15F1-6902-7A47-3F017F6D9B4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B0B5479-F380-C3EB-8641-8B49A80B687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EBF4706-C73B-32F3-9B01-7DD3A3D4F333}"/>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291E637-65AC-F2D9-BC8B-16FD2AFC3D0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3286924-2573-4ED0-1384-7B153A9330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043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D6A425-C4A7-46EA-8071-34EC772E7CF5}"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609" name="Rectangle 1"/>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10" name="Rectangle 2"/>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2418416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E4A165-EC90-4D95-8784-E1BEFD7F329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002" name="Rectangle 2"/>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8003" name="Text Box 3"/>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err="1">
                <a:latin typeface="Arial Rounded MT Bold" pitchFamily="34" charset="0"/>
              </a:rPr>
              <a:t>Univ</a:t>
            </a:r>
            <a:r>
              <a:rPr lang="en-US" altLang="en-US" sz="2000" dirty="0">
                <a:latin typeface="Arial Rounded MT Bold" pitchFamily="34" charset="0"/>
              </a:rPr>
              <a:t> CA Santa Barbara</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dirty="0"/>
              <a:t>Twitter%E2%80%99s-YesAllWomen-reveals-the-vast-extent-of-misogyny.html#storylink=</a:t>
            </a:r>
            <a:r>
              <a:rPr lang="en-US" altLang="en-US" sz="1000" dirty="0" err="1"/>
              <a:t>cpy</a:t>
            </a:r>
            <a:endParaRPr lang="en-US" altLang="en-US" sz="100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019412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92345BE-9D94-309D-03D7-D319B9D5E64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E5B120-A700-0EFC-A4F2-95AA19E5D1ED}"/>
              </a:ext>
            </a:extLst>
          </p:cNvPr>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a:extLst>
              <a:ext uri="{FF2B5EF4-FFF2-40B4-BE49-F238E27FC236}">
                <a16:creationId xmlns:a16="http://schemas.microsoft.com/office/drawing/2014/main" id="{0764C97D-CB3A-8929-5EC7-87F8486E35BD}"/>
              </a:ext>
            </a:extLst>
          </p:cNvPr>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a:extLst>
              <a:ext uri="{FF2B5EF4-FFF2-40B4-BE49-F238E27FC236}">
                <a16:creationId xmlns:a16="http://schemas.microsoft.com/office/drawing/2014/main" id="{998E1476-D36F-29B1-326E-626B221DD8D0}"/>
              </a:ext>
            </a:extLst>
          </p:cNvPr>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E4A165-EC90-4D95-8784-E1BEFD7F329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8002" name="Rectangle 2">
            <a:extLst>
              <a:ext uri="{FF2B5EF4-FFF2-40B4-BE49-F238E27FC236}">
                <a16:creationId xmlns:a16="http://schemas.microsoft.com/office/drawing/2014/main" id="{9366E0AC-9B94-15F8-7919-E6A5F4DCE83F}"/>
              </a:ext>
            </a:extLst>
          </p:cNvPr>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8003" name="Text Box 3">
            <a:extLst>
              <a:ext uri="{FF2B5EF4-FFF2-40B4-BE49-F238E27FC236}">
                <a16:creationId xmlns:a16="http://schemas.microsoft.com/office/drawing/2014/main" id="{7D407A53-79C5-F76E-2CFF-FFF7F46944F3}"/>
              </a:ext>
            </a:extLst>
          </p:cNvPr>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err="1">
                <a:latin typeface="Arial Rounded MT Bold" pitchFamily="34" charset="0"/>
              </a:rPr>
              <a:t>Univ</a:t>
            </a:r>
            <a:r>
              <a:rPr lang="en-US" altLang="en-US" sz="2000" dirty="0">
                <a:latin typeface="Arial Rounded MT Bold" pitchFamily="34" charset="0"/>
              </a:rPr>
              <a:t> CA Santa Barbara</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dirty="0"/>
              <a:t>Twitter%E2%80%99s-YesAllWomen-reveals-the-vast-extent-of-misogyny.html#storylink=</a:t>
            </a:r>
            <a:r>
              <a:rPr lang="en-US" altLang="en-US" sz="1000" dirty="0" err="1"/>
              <a:t>cpy</a:t>
            </a:r>
            <a:endParaRPr lang="en-US" altLang="en-US" sz="100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314486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B87E99-7125-4C5A-B6BA-6DC828BF2A4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54" name="Rectangle 2"/>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5955" name="Text Box 3"/>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a:latin typeface="Arial Rounded MT Bold" pitchFamily="34" charset="0"/>
              </a:rPr>
              <a:t>That’s how the media describes it.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a:latin typeface="Arial Rounded MT Bold" pitchFamily="34" charset="0"/>
              </a:rPr>
              <a:t>So superficial, and PC.  Rather, believed a lie.</a:t>
            </a:r>
            <a:endParaRPr lang="en-US" altLang="en-US" sz="900"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Twitter%E2%80%99s-YesAllWomen-reveals-the-vast-extent-of-misogyny.html#storylink=</a:t>
            </a:r>
            <a:r>
              <a:rPr lang="en-US" altLang="en-US" sz="900" dirty="0" err="1"/>
              <a:t>cpy</a:t>
            </a:r>
            <a:endParaRPr lang="en-US" altLang="en-US" sz="90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2269529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DAC362-74EF-40AB-B244-00BF584F8BF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7938" name="Rectangle 2"/>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dirty="0"/>
              <a:t>0</a:t>
            </a:r>
          </a:p>
        </p:txBody>
      </p:sp>
      <p:sp>
        <p:nvSpPr>
          <p:cNvPr id="167939" name="Text Box 3"/>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5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50" dirty="0"/>
              <a:t>Twitter%E2%80%99s-YesAllWomen-reveals-the-vast-extent-of-misogyny.html#storylink=</a:t>
            </a:r>
            <a:r>
              <a:rPr lang="en-US" altLang="en-US" sz="1050" dirty="0" err="1"/>
              <a:t>cpy</a:t>
            </a:r>
            <a:endParaRPr lang="en-US" altLang="en-US" sz="105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50" dirty="0">
              <a:ea typeface="Arial Unicode MS" pitchFamily="34" charset="-128"/>
              <a:cs typeface="Arial Unicode MS" pitchFamily="34" charset="-128"/>
            </a:endParaRPr>
          </a:p>
        </p:txBody>
      </p:sp>
    </p:spTree>
    <p:extLst>
      <p:ext uri="{BB962C8B-B14F-4D97-AF65-F5344CB8AC3E}">
        <p14:creationId xmlns:p14="http://schemas.microsoft.com/office/powerpoint/2010/main" val="3982876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B522B4-3B01-43ED-A1FC-078E53EF950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986" name="Rectangle 2"/>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dirty="0"/>
              <a:t>0</a:t>
            </a:r>
          </a:p>
        </p:txBody>
      </p:sp>
      <p:sp>
        <p:nvSpPr>
          <p:cNvPr id="169987" name="Text Box 3"/>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a:t>
            </a:r>
            <a:r>
              <a:rPr lang="en-US" altLang="en-US" sz="2000" dirty="0">
                <a:latin typeface="Arial Rounded MT Bold" pitchFamily="34" charset="0"/>
              </a:rPr>
              <a:t>They would have </a:t>
            </a:r>
            <a:r>
              <a:rPr lang="en-US" altLang="en-US" sz="2000" dirty="0">
                <a:solidFill>
                  <a:srgbClr val="FF3300"/>
                </a:solidFill>
                <a:latin typeface="Arial Rounded MT Bold" pitchFamily="34" charset="0"/>
              </a:rPr>
              <a:t>all rejected</a:t>
            </a:r>
            <a:r>
              <a:rPr lang="en-US" altLang="en-US" sz="2000" dirty="0">
                <a:latin typeface="Arial Rounded MT Bold" pitchFamily="34" charset="0"/>
              </a:rPr>
              <a:t> me.” He believed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a:latin typeface="Arial Rounded MT Bold" pitchFamily="34" charset="0"/>
              </a:rPr>
              <a:t>a lie.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Twitter%E2%80%99s-YesAllWomen-reveals-the-vast-extent-of-misogyny.html#storylink=</a:t>
            </a:r>
            <a:r>
              <a:rPr lang="en-US" altLang="en-US" sz="900" dirty="0" err="1"/>
              <a:t>cpy</a:t>
            </a:r>
            <a:endParaRPr lang="en-US" altLang="en-US" sz="90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211144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hd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4"/>
          <p:cNvSpPr>
            <a:spLocks noGrp="1" noChangeArrowheads="1"/>
          </p:cNvSpPr>
          <p:nvPr>
            <p:ph type="dt"/>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7" name="Rectangle 8"/>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B522B4-3B01-43ED-A1FC-078E53EF950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9986" name="Rectangle 2"/>
          <p:cNvSpPr txBox="1">
            <a:spLocks noGrp="1" noRot="1" noChangeAspect="1" noChangeArrowheads="1"/>
          </p:cNvSpPr>
          <p:nvPr>
            <p:ph type="sldImg"/>
          </p:nvPr>
        </p:nvSpPr>
        <p:spPr bwMode="auto">
          <a:xfrm>
            <a:off x="68263" y="304800"/>
            <a:ext cx="6772275" cy="3810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9987" name="Text Box 3"/>
          <p:cNvSpPr txBox="1">
            <a:spLocks noGrp="1" noChangeArrowheads="1"/>
          </p:cNvSpPr>
          <p:nvPr>
            <p:ph type="body" idx="1"/>
          </p:nvPr>
        </p:nvSpPr>
        <p:spPr bwMode="auto">
          <a:xfrm>
            <a:off x="152400" y="4114800"/>
            <a:ext cx="6553200" cy="487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a:t>
            </a:r>
            <a:r>
              <a:rPr lang="en-US" altLang="en-US" sz="2000" dirty="0">
                <a:latin typeface="Arial Rounded MT Bold" pitchFamily="34" charset="0"/>
              </a:rPr>
              <a:t>They would have </a:t>
            </a:r>
            <a:r>
              <a:rPr lang="en-US" altLang="en-US" sz="2000" dirty="0">
                <a:solidFill>
                  <a:srgbClr val="FF3300"/>
                </a:solidFill>
                <a:latin typeface="Arial Rounded MT Bold" pitchFamily="34" charset="0"/>
              </a:rPr>
              <a:t>all rejected</a:t>
            </a:r>
            <a:r>
              <a:rPr lang="en-US" altLang="en-US" sz="2000" dirty="0">
                <a:latin typeface="Arial Rounded MT Bold" pitchFamily="34" charset="0"/>
              </a:rPr>
              <a:t> me.” He believed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dirty="0">
                <a:latin typeface="Arial Rounded MT Bold" pitchFamily="34" charset="0"/>
              </a:rPr>
              <a:t>a lie.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Read more here: http://www.kansascity.com/news/local/article438881/After-California-killings-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900" dirty="0"/>
              <a:t>Twitter%E2%80%99s-YesAllWomen-reveals-the-vast-extent-of-misogyny.html#storylink=</a:t>
            </a:r>
            <a:r>
              <a:rPr lang="en-US" altLang="en-US" sz="900" dirty="0" err="1"/>
              <a:t>cpy</a:t>
            </a:r>
            <a:endParaRPr lang="en-US" altLang="en-US" sz="900" dirty="0"/>
          </a:p>
          <a:p>
            <a:pPr>
              <a:spcBef>
                <a:spcPts val="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dirty="0">
              <a:latin typeface="Arial Rounded MT Bold"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497341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Always</a:t>
            </a:r>
            <a:r>
              <a:rPr lang="en-US" altLang="en-US" sz="2000" baseline="0" dirty="0"/>
              <a:t> works in marriage.  </a:t>
            </a:r>
          </a:p>
          <a:p>
            <a:r>
              <a:rPr lang="en-US" altLang="en-US" sz="2000" baseline="0" dirty="0"/>
              <a:t>Most conflictive situation of my life, some of you were involved, I won one confrontation because I found a way to do this.</a:t>
            </a:r>
          </a:p>
          <a:p>
            <a:r>
              <a:rPr lang="en-US" altLang="en-US" dirty="0"/>
              <a:t>Fighting = dealing with accusations</a:t>
            </a:r>
          </a:p>
          <a:p>
            <a:endParaRPr lang="en-US" altLang="en-US" sz="2000" dirty="0"/>
          </a:p>
        </p:txBody>
      </p:sp>
    </p:spTree>
    <p:extLst>
      <p:ext uri="{BB962C8B-B14F-4D97-AF65-F5344CB8AC3E}">
        <p14:creationId xmlns:p14="http://schemas.microsoft.com/office/powerpoint/2010/main" val="227563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2413A-70F9-5D3B-B2D4-F597CA4BC1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E26898-A755-6A23-A6A8-A6B1982A65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F66843C3-6EA9-5259-E874-99574BB56E6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A14BD182-1FD5-D57B-AAF3-A8E754C70B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E3063C-C646-FC92-23B1-843491522789}"/>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35428FC3-6CF3-3EC9-DC19-9FA1FE3D562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C119D2-CBDA-5E7C-9D63-7588152C0F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579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BA00A5-CC5E-40E0-BB45-0222CF90066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66050"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66051"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for I will keep on praying about their wickedness. </a:t>
            </a:r>
          </a:p>
          <a:p>
            <a:endParaRPr lang="en-US" altLang="en-US" dirty="0">
              <a:latin typeface="Arial Rounded MT Bold" pitchFamily="34" charset="0"/>
              <a:cs typeface="Arial" pitchFamily="34" charset="0"/>
            </a:endParaRPr>
          </a:p>
          <a:p>
            <a:r>
              <a:rPr lang="en-US" altLang="en-US" dirty="0">
                <a:latin typeface="Arial Rounded MT Bold" pitchFamily="34" charset="0"/>
                <a:cs typeface="Arial" pitchFamily="34" charset="0"/>
              </a:rPr>
              <a:t>Righteous don’t always correct with love.  But take it as one from G-d.  </a:t>
            </a:r>
          </a:p>
        </p:txBody>
      </p:sp>
    </p:spTree>
    <p:extLst>
      <p:ext uri="{BB962C8B-B14F-4D97-AF65-F5344CB8AC3E}">
        <p14:creationId xmlns:p14="http://schemas.microsoft.com/office/powerpoint/2010/main" val="2528389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C1DE1-FE76-C840-F377-922C03201DC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8F79056-1F7E-8771-39EF-56549474C2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720DFE9C-21EB-60F0-36C1-96A5ED45EA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4D0B15B8-F28D-3578-613F-0E6A96CFDFB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A85870-CE43-4477-3796-B52F71994B7D}"/>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38B3F968-F583-C539-2DDA-E7A28DB2A5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711817A-A44D-7207-196E-B38819D79C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51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This is almost</a:t>
            </a:r>
            <a:r>
              <a:rPr lang="en-US" altLang="en-US" baseline="0" dirty="0"/>
              <a:t> inevitable in our community, since we are working for the redemption of Yisrael, which is the key to the redemption of the world!  </a:t>
            </a: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A360D-4841-186E-5950-0AD0C96B4A5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0F9D58-DBD6-E8F2-4BB5-C4C6AF0021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9A73D4A2-8753-F09F-E680-A6E78647E9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ED2BB105-0D2C-ABE4-F012-8D9DE8823F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017791-65A8-37BF-E1D7-F6F8388DEF7D}"/>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57D6172-1646-F82F-2EB9-F499963AF7E2}"/>
              </a:ext>
            </a:extLst>
          </p:cNvPr>
          <p:cNvSpPr>
            <a:spLocks noGrp="1" noChangeArrowheads="1"/>
          </p:cNvSpPr>
          <p:nvPr>
            <p:ph type="body" idx="1"/>
          </p:nvPr>
        </p:nvSpPr>
        <p:spPr>
          <a:xfrm>
            <a:off x="152400" y="4114800"/>
            <a:ext cx="6553200" cy="4876800"/>
          </a:xfrm>
        </p:spPr>
        <p:txBody>
          <a:bodyPr/>
          <a:lstStyle/>
          <a:p>
            <a:pPr algn="l"/>
            <a:r>
              <a:rPr lang="en-US" altLang="en-US" dirty="0"/>
              <a:t>https://unitedwithisrael.org/media-bias-on-full-display-hamas-violates-israel-blamed/</a:t>
            </a:r>
          </a:p>
        </p:txBody>
      </p:sp>
      <p:cxnSp>
        <p:nvCxnSpPr>
          <p:cNvPr id="3" name="Straight Connector 2">
            <a:extLst>
              <a:ext uri="{FF2B5EF4-FFF2-40B4-BE49-F238E27FC236}">
                <a16:creationId xmlns:a16="http://schemas.microsoft.com/office/drawing/2014/main" id="{6FE7D80D-1E46-E74D-4D45-3E8BB58502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388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3558-813B-CDD7-0211-9C27DFC315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C49873-A310-DEB7-3547-4FC083CB6C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399B3485-1A33-911F-1E37-2CBE061CE5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341FE624-7245-5F7C-6673-27DF51E3FD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81B95FE-84A9-B890-41B3-CA1568504E8A}"/>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70AE9869-B072-33C3-DB73-A8D9E26A744D}"/>
              </a:ext>
            </a:extLst>
          </p:cNvPr>
          <p:cNvSpPr>
            <a:spLocks noGrp="1" noChangeArrowheads="1"/>
          </p:cNvSpPr>
          <p:nvPr>
            <p:ph type="body" idx="1"/>
          </p:nvPr>
        </p:nvSpPr>
        <p:spPr>
          <a:xfrm>
            <a:off x="152400" y="4114800"/>
            <a:ext cx="6553200" cy="4876800"/>
          </a:xfrm>
        </p:spPr>
        <p:txBody>
          <a:bodyPr/>
          <a:lstStyle/>
          <a:p>
            <a:pPr algn="l"/>
            <a:r>
              <a:rPr lang="en-US" altLang="en-US" dirty="0">
                <a:hlinkClick r:id="rId3"/>
              </a:rPr>
              <a:t>https://unitedwithisrael.org/media-bias-on-full-display-hamas-violates-israel-blamed/</a:t>
            </a:r>
            <a:endParaRPr lang="en-US" altLang="en-US" dirty="0"/>
          </a:p>
          <a:p>
            <a:pPr algn="l"/>
            <a:endParaRPr lang="en-US" altLang="en-US" dirty="0"/>
          </a:p>
          <a:p>
            <a:pPr algn="l"/>
            <a:r>
              <a:rPr lang="en-US" altLang="en-US" dirty="0"/>
              <a:t>Israel is blamed.   Nigerian true genocide ignored by the media, Jews didn’t do it.</a:t>
            </a:r>
          </a:p>
        </p:txBody>
      </p:sp>
      <p:cxnSp>
        <p:nvCxnSpPr>
          <p:cNvPr id="3" name="Straight Connector 2">
            <a:extLst>
              <a:ext uri="{FF2B5EF4-FFF2-40B4-BE49-F238E27FC236}">
                <a16:creationId xmlns:a16="http://schemas.microsoft.com/office/drawing/2014/main" id="{40047BBE-DADF-0AE1-96AD-F0B84062B8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3101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2C2237-A795-434F-B8CB-5EB1A252657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13474"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513475"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6330B2-FB13-4BA7-B27F-7E250B83485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58530"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558531"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Rounded MT Bold" pitchFamily="34" charset="0"/>
                <a:cs typeface="Arial" pitchFamily="34" charset="0"/>
              </a:rPr>
              <a:t>Analysis three groups</a:t>
            </a:r>
          </a:p>
          <a:p>
            <a:pPr>
              <a:buFontTx/>
              <a:buChar char="•"/>
            </a:pPr>
            <a:r>
              <a:rPr lang="en-US" altLang="en-US" dirty="0">
                <a:latin typeface="Arial Rounded MT Bold" pitchFamily="34" charset="0"/>
                <a:cs typeface="Arial" pitchFamily="34" charset="0"/>
              </a:rPr>
              <a:t>Proposed trial by ordeal of </a:t>
            </a:r>
            <a:r>
              <a:rPr lang="en-US" altLang="en-US" dirty="0" err="1">
                <a:latin typeface="Arial Rounded MT Bold" pitchFamily="34" charset="0"/>
                <a:cs typeface="Arial" pitchFamily="34" charset="0"/>
              </a:rPr>
              <a:t>Leviim</a:t>
            </a:r>
            <a:r>
              <a:rPr lang="en-US" altLang="en-US" dirty="0">
                <a:latin typeface="Arial Rounded MT Bold" pitchFamily="34" charset="0"/>
                <a:cs typeface="Arial" pitchFamily="34" charset="0"/>
              </a:rPr>
              <a:t>, with censers</a:t>
            </a:r>
          </a:p>
          <a:p>
            <a:pPr>
              <a:buFontTx/>
              <a:buChar char="•"/>
            </a:pPr>
            <a:r>
              <a:rPr lang="en-US" altLang="en-US" dirty="0">
                <a:latin typeface="Arial Rounded MT Bold" pitchFamily="34" charset="0"/>
                <a:cs typeface="Arial" pitchFamily="34" charset="0"/>
              </a:rPr>
              <a:t>With </a:t>
            </a:r>
            <a:r>
              <a:rPr lang="en-US" altLang="en-US" dirty="0" err="1">
                <a:latin typeface="Arial Rounded MT Bold" pitchFamily="34" charset="0"/>
                <a:cs typeface="Arial" pitchFamily="34" charset="0"/>
              </a:rPr>
              <a:t>Datan</a:t>
            </a:r>
            <a:r>
              <a:rPr lang="en-US" altLang="en-US" dirty="0">
                <a:latin typeface="Arial Rounded MT Bold" pitchFamily="34" charset="0"/>
                <a:cs typeface="Arial" pitchFamily="34" charset="0"/>
              </a:rPr>
              <a:t> and </a:t>
            </a:r>
            <a:r>
              <a:rPr lang="en-US" altLang="en-US" dirty="0" err="1">
                <a:latin typeface="Arial Rounded MT Bold" pitchFamily="34" charset="0"/>
                <a:cs typeface="Arial" pitchFamily="34" charset="0"/>
              </a:rPr>
              <a:t>Aviram</a:t>
            </a:r>
            <a:r>
              <a:rPr lang="en-US" altLang="en-US" dirty="0">
                <a:latin typeface="Arial Rounded MT Bold" pitchFamily="34" charset="0"/>
                <a:cs typeface="Arial" pitchFamily="34" charset="0"/>
              </a:rPr>
              <a:t> Moshe wanted to talk</a:t>
            </a:r>
          </a:p>
          <a:p>
            <a:pPr>
              <a:buFontTx/>
              <a:buChar char="•"/>
            </a:pPr>
            <a:r>
              <a:rPr lang="en-US" altLang="en-US" dirty="0">
                <a:latin typeface="Arial Rounded MT Bold" pitchFamily="34" charset="0"/>
                <a:cs typeface="Arial" pitchFamily="34" charset="0"/>
              </a:rPr>
              <a:t>On?  Sages say his wise and righteous wife persuaded him to withdraw.  Men: listen to the wise counsel of your wife.  Almost always, she’s right.  Almost.</a:t>
            </a:r>
          </a:p>
          <a:p>
            <a:endParaRPr lang="en-US" altLang="en-US" dirty="0">
              <a:latin typeface="Arial Rounded MT Bold"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D5517E-3D98-4295-8D5A-7BC0E2ACCBA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60578"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560579"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Rounded MT Bold" pitchFamily="34" charset="0"/>
                <a:cs typeface="Arial" pitchFamily="34" charset="0"/>
              </a:rPr>
              <a:t>This option</a:t>
            </a:r>
            <a:r>
              <a:rPr lang="en-US" altLang="en-US" baseline="0" dirty="0">
                <a:latin typeface="Arial Rounded MT Bold" pitchFamily="34" charset="0"/>
                <a:cs typeface="Arial" pitchFamily="34" charset="0"/>
              </a:rPr>
              <a:t> is NOT usually available to us in our situations of accusation.</a:t>
            </a:r>
            <a:endParaRPr lang="en-US" altLang="en-US" dirty="0">
              <a:latin typeface="Arial Rounded MT Bold"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E36127-5076-440F-BD7F-18267A949CE8}"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5810"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55811"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1BCC-3A36-EB20-D3C9-303778FA24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8B990B1-85B7-8910-FA8F-7BCFFD7907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16D6EF1E-B7D9-1519-39FF-CEB6601DD2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BCDE6C3-D1F9-D58B-3523-27BDE3A2C1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E36127-5076-440F-BD7F-18267A949CE8}"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5810" name="Rectangle 2">
            <a:extLst>
              <a:ext uri="{FF2B5EF4-FFF2-40B4-BE49-F238E27FC236}">
                <a16:creationId xmlns:a16="http://schemas.microsoft.com/office/drawing/2014/main" id="{AAD06DD3-D799-A121-0827-4E59135CF9C4}"/>
              </a:ext>
            </a:extLst>
          </p:cNvPr>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55811" name="Rectangle 3">
            <a:extLst>
              <a:ext uri="{FF2B5EF4-FFF2-40B4-BE49-F238E27FC236}">
                <a16:creationId xmlns:a16="http://schemas.microsoft.com/office/drawing/2014/main" id="{87CA7DBF-BABF-34FB-69DC-BC652419FE33}"/>
              </a:ext>
            </a:extLst>
          </p:cNvPr>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extLst>
      <p:ext uri="{BB962C8B-B14F-4D97-AF65-F5344CB8AC3E}">
        <p14:creationId xmlns:p14="http://schemas.microsoft.com/office/powerpoint/2010/main" val="161819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D876-B6EF-34EB-8F69-694AA4D2FE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0B110BC-76EC-2739-0866-37865F72560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AB0F9399-40F2-77D1-6885-5C48DC0BFE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9F9EF6D-5B93-4B8D-DD9B-61D6530B940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7B6921-D399-7A62-9F73-6F1CF76AF0B1}"/>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1E644732-F0D8-B190-3E58-0FE42DF12E3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0BE929D-FCBD-9B6C-A9D7-99A9B4D6DE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8933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1EAFD7-43F8-4BAF-8022-D5E0D4219B30}"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7858"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57859"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Rounded MT Bold"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F8D97-7025-43F2-9EEA-FE7456854F3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1714" name="Rectangle 2"/>
          <p:cNvSpPr>
            <a:spLocks noGrp="1" noRot="1" noChangeAspect="1" noChangeArrowheads="1" noTextEdit="1"/>
          </p:cNvSpPr>
          <p:nvPr>
            <p:ph type="sldImg"/>
          </p:nvPr>
        </p:nvSpPr>
        <p:spPr>
          <a:xfrm>
            <a:off x="427038" y="685800"/>
            <a:ext cx="5851525" cy="3429000"/>
          </a:xfrm>
          <a:ln/>
        </p:spPr>
        <p:txBody>
          <a:bodyPr/>
          <a:lstStyle/>
          <a:p>
            <a:endParaRPr lang="en-US"/>
          </a:p>
        </p:txBody>
      </p:sp>
      <p:sp>
        <p:nvSpPr>
          <p:cNvPr id="1651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400" dirty="0">
              <a:latin typeface="Arial Rounded MT Bold" pitchFamily="34" charset="0"/>
              <a:cs typeface="Vilna" pitchFamily="2" charset="-79"/>
              <a:sym typeface="Wingdings" pitchFamily="2" charset="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BE56BA-A112-407A-87B2-CBB75F09D8C7}"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3762" name="Rectangle 2"/>
          <p:cNvSpPr>
            <a:spLocks noGrp="1" noRot="1" noChangeAspect="1" noChangeArrowheads="1" noTextEdit="1"/>
          </p:cNvSpPr>
          <p:nvPr>
            <p:ph type="sldImg"/>
          </p:nvPr>
        </p:nvSpPr>
        <p:spPr>
          <a:xfrm>
            <a:off x="1146175" y="685800"/>
            <a:ext cx="4572000" cy="3429000"/>
          </a:xfrm>
          <a:ln/>
        </p:spPr>
        <p:txBody>
          <a:bodyPr/>
          <a:lstStyle/>
          <a:p>
            <a:endParaRPr lang="en-US"/>
          </a:p>
        </p:txBody>
      </p:sp>
      <p:sp>
        <p:nvSpPr>
          <p:cNvPr id="1653763" name="Rectangle 3"/>
          <p:cNvSpPr>
            <a:spLocks noGrp="1" noChangeArrowheads="1"/>
          </p:cNvSpPr>
          <p:nvPr>
            <p:ph type="body" idx="1"/>
          </p:nvPr>
        </p:nvSpPr>
        <p:spPr>
          <a:xfrm>
            <a:off x="533400" y="4343400"/>
            <a:ext cx="5867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Rounded MT Bold" pitchFamily="34" charset="0"/>
                <a:cs typeface="Arial" pitchFamily="34" charset="0"/>
              </a:rPr>
              <a:t>Guatemala, also Florida sinkholes</a:t>
            </a:r>
          </a:p>
          <a:p>
            <a:r>
              <a:rPr lang="en-US" altLang="en-US" dirty="0">
                <a:latin typeface="Arial Rounded MT Bold" pitchFamily="34" charset="0"/>
                <a:cs typeface="Arial" pitchFamily="34" charset="0"/>
              </a:rPr>
              <a:t>It seems that this should address the issue of authority and justice. ~300 people died</a:t>
            </a:r>
          </a:p>
          <a:p>
            <a:r>
              <a:rPr lang="en-US" altLang="en-US" dirty="0">
                <a:latin typeface="Arial Rounded MT Bold" pitchFamily="34" charset="0"/>
                <a:cs typeface="Arial" pitchFamily="34" charset="0"/>
              </a:rPr>
              <a:t>This option is not usually available to us in situations of accusation.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C6A1-CD30-98A3-7029-FAA3C507D5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F04D4C-88BE-51D2-67DA-59486182DC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FB10E36-5E71-B60F-5559-FC426E3BF3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6F9F5A3-8FA2-1060-10EA-48F4ECE7DF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409D9B-0551-AC32-A40C-E7411B809344}"/>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3FBFBB88-50F9-B0C2-FCAA-8477669D8810}"/>
              </a:ext>
            </a:extLst>
          </p:cNvPr>
          <p:cNvSpPr>
            <a:spLocks noGrp="1" noChangeArrowheads="1"/>
          </p:cNvSpPr>
          <p:nvPr>
            <p:ph type="body" idx="1"/>
          </p:nvPr>
        </p:nvSpPr>
        <p:spPr>
          <a:xfrm>
            <a:off x="152400" y="4114800"/>
            <a:ext cx="6553200" cy="4876800"/>
          </a:xfrm>
        </p:spPr>
        <p:txBody>
          <a:bodyPr/>
          <a:lstStyle/>
          <a:p>
            <a:pPr algn="l"/>
            <a:r>
              <a:rPr lang="en-US" altLang="en-US" dirty="0"/>
              <a:t>https://www.tikkunglobal.org/post/torah-on-war</a:t>
            </a:r>
          </a:p>
        </p:txBody>
      </p:sp>
      <p:cxnSp>
        <p:nvCxnSpPr>
          <p:cNvPr id="3" name="Straight Connector 2">
            <a:extLst>
              <a:ext uri="{FF2B5EF4-FFF2-40B4-BE49-F238E27FC236}">
                <a16:creationId xmlns:a16="http://schemas.microsoft.com/office/drawing/2014/main" id="{171CB83C-FDD1-49A8-96D8-B1069DFFD08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368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46B2-B2D6-B03A-0F31-994CA238E5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8A9FE8-D21F-0E10-EC87-15F57D10AED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982DB57F-2145-1C64-DE1D-3F05FF66B8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F41F5BD9-57F9-4CB6-9537-7EB7AC5BE7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B4C3E8-4221-CC07-7D9B-3E4B02382523}"/>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CA3CE8EE-2B41-12C5-1F07-D0AA48A39457}"/>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Ultra-Orthodox Jewish men block a road during a protest Thursday, Oct. 30, 2025 against the jailing of Jewish seminary students who failed to comply with an army recruitment order in Jerusalem, August 7, 2025. </a:t>
            </a:r>
            <a:r>
              <a:rPr lang="en-US" sz="1100" b="0" i="0" kern="1200" dirty="0">
                <a:solidFill>
                  <a:schemeClr val="tx1"/>
                </a:solidFill>
                <a:effectLst/>
                <a:latin typeface="Arial Rounded MT Bold" pitchFamily="34" charset="0"/>
                <a:ea typeface="+mn-ea"/>
                <a:cs typeface="Arial" charset="0"/>
              </a:rPr>
              <a:t>(Photo: Yonatan Sindel/Flash90)</a:t>
            </a:r>
          </a:p>
          <a:p>
            <a:pPr algn="l"/>
            <a:r>
              <a:rPr lang="en-US" altLang="en-US" sz="1100" dirty="0"/>
              <a:t>https://res.cloudinary.com/hb0stl6qx/image/upload/w_900,c_scale,q_auto,f_auto,dpr_auto/v1761811040/F250807YS10_x4rumx.jpg</a:t>
            </a:r>
          </a:p>
        </p:txBody>
      </p:sp>
      <p:cxnSp>
        <p:nvCxnSpPr>
          <p:cNvPr id="3" name="Straight Connector 2">
            <a:extLst>
              <a:ext uri="{FF2B5EF4-FFF2-40B4-BE49-F238E27FC236}">
                <a16:creationId xmlns:a16="http://schemas.microsoft.com/office/drawing/2014/main" id="{C8ECA741-431D-B4F6-8DE1-B33CA04ED7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0884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EA9D-8269-3242-D992-FED1D9D11D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851D68-E949-82F9-D774-6ECDB1887E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51F4F3D5-ADF1-76E3-E4E6-E9E24F0130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47DE720-7D08-D5B2-490E-1DF3F54FAC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D65F86-F623-B0CB-82FF-96E525DF615F}"/>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58ABBBC-8182-6502-662A-73E99C967812}"/>
              </a:ext>
            </a:extLst>
          </p:cNvPr>
          <p:cNvSpPr>
            <a:spLocks noGrp="1" noChangeArrowheads="1"/>
          </p:cNvSpPr>
          <p:nvPr>
            <p:ph type="body" idx="1"/>
          </p:nvPr>
        </p:nvSpPr>
        <p:spPr>
          <a:xfrm>
            <a:off x="152400" y="4114800"/>
            <a:ext cx="6553200" cy="4876800"/>
          </a:xfrm>
        </p:spPr>
        <p:txBody>
          <a:bodyPr/>
          <a:lstStyle/>
          <a:p>
            <a:r>
              <a:rPr lang="en-US" sz="2000" b="0" i="1" kern="1200" dirty="0">
                <a:solidFill>
                  <a:schemeClr val="tx1"/>
                </a:solidFill>
                <a:effectLst/>
                <a:latin typeface="Arial Rounded MT Bold" pitchFamily="34" charset="0"/>
                <a:ea typeface="+mn-ea"/>
                <a:cs typeface="Arial" charset="0"/>
              </a:rPr>
              <a:t>Not without danger: ultra-Orthodox Jews on rooftops in Jerusalem during the “million-man demonstration” against compulsory military service. Photo: Chaim Goldberg/Flash90.</a:t>
            </a:r>
          </a:p>
          <a:p>
            <a:r>
              <a:rPr lang="en-US" sz="2000" b="0" i="0" kern="1200" dirty="0">
                <a:solidFill>
                  <a:schemeClr val="tx1"/>
                </a:solidFill>
                <a:effectLst/>
                <a:latin typeface="Arial Rounded MT Bold" pitchFamily="34" charset="0"/>
                <a:ea typeface="+mn-ea"/>
                <a:cs typeface="Arial" charset="0"/>
              </a:rPr>
              <a:t>While the event began peacefully, a tragic accident occurred on the sidelines. A 15-year-old participant fell from a construction site near the protest area and succumbed to his injuries. Police and rescue forces worked nonstop, and the main entrances to Jerusalem were closed to manage the enormous influx of people.</a:t>
            </a:r>
          </a:p>
          <a:p>
            <a:br>
              <a:rPr lang="en-US" sz="2000" b="0" i="0" kern="1200" dirty="0">
                <a:solidFill>
                  <a:schemeClr val="tx1"/>
                </a:solidFill>
                <a:effectLst/>
                <a:latin typeface="Arial Rounded MT Bold" pitchFamily="34" charset="0"/>
                <a:ea typeface="+mn-ea"/>
                <a:cs typeface="Arial" charset="0"/>
              </a:rPr>
            </a:br>
            <a:endParaRPr lang="en-US" altLang="en-US" dirty="0"/>
          </a:p>
        </p:txBody>
      </p:sp>
      <p:cxnSp>
        <p:nvCxnSpPr>
          <p:cNvPr id="3" name="Straight Connector 2">
            <a:extLst>
              <a:ext uri="{FF2B5EF4-FFF2-40B4-BE49-F238E27FC236}">
                <a16:creationId xmlns:a16="http://schemas.microsoft.com/office/drawing/2014/main" id="{D5A01A65-1ABB-D668-2A55-35F315C2C1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7807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20177-BCE7-8182-D54C-C88B3C7043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215B74-C12D-1E7C-6DE5-1C5745B9F7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11A5AD4-F490-7D91-6BEC-8C33A4F280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169217F7-C902-8EA4-08CA-D87FB4C6E0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D3A339F-E436-E01B-6E75-EA15B55B59AC}"/>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9186A92A-4697-ACCB-351F-E07CAB506DE9}"/>
              </a:ext>
            </a:extLst>
          </p:cNvPr>
          <p:cNvSpPr>
            <a:spLocks noGrp="1" noChangeArrowheads="1"/>
          </p:cNvSpPr>
          <p:nvPr>
            <p:ph type="body" idx="1"/>
          </p:nvPr>
        </p:nvSpPr>
        <p:spPr>
          <a:xfrm>
            <a:off x="152400" y="4114800"/>
            <a:ext cx="6553200" cy="4876800"/>
          </a:xfrm>
        </p:spPr>
        <p:txBody>
          <a:bodyPr/>
          <a:lstStyle/>
          <a:p>
            <a:pPr algn="l"/>
            <a:r>
              <a:rPr lang="en-US" altLang="en-US" dirty="0"/>
              <a:t>Abram, later called Avraham, had an army and fought to rescue is nephew Lot.</a:t>
            </a:r>
          </a:p>
        </p:txBody>
      </p:sp>
      <p:cxnSp>
        <p:nvCxnSpPr>
          <p:cNvPr id="3" name="Straight Connector 2">
            <a:extLst>
              <a:ext uri="{FF2B5EF4-FFF2-40B4-BE49-F238E27FC236}">
                <a16:creationId xmlns:a16="http://schemas.microsoft.com/office/drawing/2014/main" id="{8239DB54-C058-D066-B88E-2B964397F52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510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92B0-9C00-8FBA-DAEA-B88DBD7A4FF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DE7B95-A83E-2C0F-319A-B794EC2B92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A3E1B308-B52D-804B-22E5-CA44520FE6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94C4BDED-1D74-A7DF-8315-7601618233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CD846B-B38F-FAE9-37F4-32FE78DF42A8}"/>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0FDF7188-6DC6-FE25-D609-27D7BC2D94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E2236DF-9001-8C57-EC98-9D4BCA0FAA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591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1C83-967E-0DF1-FEC8-0784D45603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D305DA-FDEF-EEE5-AE8A-2A95F6A8B7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2015F7A6-91D5-57C4-6B79-A37E6DFB92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09E7081B-7168-4F80-33EE-4B828F2C0A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D8D928-A8B6-26E7-E36D-96663C1BCF88}"/>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3C05AF83-6175-0878-884B-C769D05CCE0B}"/>
              </a:ext>
            </a:extLst>
          </p:cNvPr>
          <p:cNvSpPr>
            <a:spLocks noGrp="1" noChangeArrowheads="1"/>
          </p:cNvSpPr>
          <p:nvPr>
            <p:ph type="body" idx="1"/>
          </p:nvPr>
        </p:nvSpPr>
        <p:spPr>
          <a:xfrm>
            <a:off x="152400" y="4114800"/>
            <a:ext cx="6553200" cy="4876800"/>
          </a:xfrm>
        </p:spPr>
        <p:txBody>
          <a:bodyPr/>
          <a:lstStyle/>
          <a:p>
            <a:pPr algn="l"/>
            <a:r>
              <a:rPr lang="en-US" altLang="en-US" dirty="0"/>
              <a:t>Literally applies to the current situation with  the Haredim, Ultra Orthodox</a:t>
            </a:r>
          </a:p>
        </p:txBody>
      </p:sp>
      <p:cxnSp>
        <p:nvCxnSpPr>
          <p:cNvPr id="3" name="Straight Connector 2">
            <a:extLst>
              <a:ext uri="{FF2B5EF4-FFF2-40B4-BE49-F238E27FC236}">
                <a16:creationId xmlns:a16="http://schemas.microsoft.com/office/drawing/2014/main" id="{F7728875-5DBD-3A73-D3E4-4561E8C1F10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5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7AA4E-1487-182D-636A-02CE009D7EA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33AC4B-D33C-6635-BC9F-500BB18AFF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8AE847D8-C2D9-2F86-7A2E-883C276DC8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1D999BC6-524A-C342-AA2C-45AF34AA24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1F9FC4-97E0-04B1-F115-E6DCF851DBAD}"/>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CA174D49-34D1-4F00-455F-8C3A1575FEBA}"/>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https://www.tikkunglobal.org/post/</a:t>
            </a:r>
            <a:r>
              <a:rPr lang="en-US" sz="2000" dirty="0">
                <a:solidFill>
                  <a:srgbClr val="FF0000"/>
                </a:solidFill>
                <a:latin typeface="Arial Rounded MT Bold" panose="020F0704030504030204" pitchFamily="34" charset="0"/>
              </a:rPr>
              <a:t>torah-on-war</a:t>
            </a:r>
          </a:p>
          <a:p>
            <a:pPr algn="l"/>
            <a:endParaRPr lang="en-US" altLang="en-US" dirty="0"/>
          </a:p>
        </p:txBody>
      </p:sp>
      <p:cxnSp>
        <p:nvCxnSpPr>
          <p:cNvPr id="3" name="Straight Connector 2">
            <a:extLst>
              <a:ext uri="{FF2B5EF4-FFF2-40B4-BE49-F238E27FC236}">
                <a16:creationId xmlns:a16="http://schemas.microsoft.com/office/drawing/2014/main" id="{7634BCBF-6069-FF62-03F0-D78E564844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8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5F547-E3A9-32D9-D574-5F14F2EB66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8A6CD0-857F-07E4-7950-039D4AAE9F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5E8B479F-4B04-63E6-2473-7495F36422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81A1535C-2674-9F4D-EBAA-444444CD0E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2AA7CC-C3EA-E23A-6207-774B10A6757E}"/>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3AB67866-772E-8520-2852-D14C1A714D5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28544FB-7709-9BEB-14B0-1EEAB3F6301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552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EFF3-BDDF-B88A-309E-C84EE2A721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8C8A2F-71E9-3739-7081-FB37477686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E667D7C3-2778-BA40-A779-BDC3CCC9A1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B1B4C7C4-E2F1-3B1B-0F50-5D365B7B65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2B8DD2D-2978-AD8D-0671-04AAE10CEE16}"/>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47722954-E950-9D04-BB0F-5127A9EE2210}"/>
              </a:ext>
            </a:extLst>
          </p:cNvPr>
          <p:cNvSpPr>
            <a:spLocks noGrp="1" noChangeArrowheads="1"/>
          </p:cNvSpPr>
          <p:nvPr>
            <p:ph type="body" idx="1"/>
          </p:nvPr>
        </p:nvSpPr>
        <p:spPr>
          <a:xfrm>
            <a:off x="152400" y="4114800"/>
            <a:ext cx="6553200" cy="4876800"/>
          </a:xfrm>
        </p:spPr>
        <p:txBody>
          <a:bodyPr/>
          <a:lstStyle/>
          <a:p>
            <a:pPr algn="l"/>
            <a:r>
              <a:rPr lang="en-US" sz="2000" b="0" i="1" kern="1200" dirty="0">
                <a:solidFill>
                  <a:schemeClr val="tx1"/>
                </a:solidFill>
                <a:effectLst/>
                <a:latin typeface="Arial Rounded MT Bold" pitchFamily="34" charset="0"/>
                <a:ea typeface="+mn-ea"/>
                <a:cs typeface="Arial" charset="0"/>
              </a:rPr>
              <a:t>speaks at "The Future of Judea and Samaria" conference at the Inbal Hotel in Jerusalem on Oct. 29, 2025. Photo by Matt </a:t>
            </a:r>
            <a:r>
              <a:rPr lang="en-US" sz="2000" b="0" i="1" kern="1200" dirty="0" err="1">
                <a:solidFill>
                  <a:schemeClr val="tx1"/>
                </a:solidFill>
                <a:effectLst/>
                <a:latin typeface="Arial Rounded MT Bold" pitchFamily="34" charset="0"/>
                <a:ea typeface="+mn-ea"/>
                <a:cs typeface="Arial" charset="0"/>
              </a:rPr>
              <a:t>Kaminisky</a:t>
            </a:r>
            <a:r>
              <a:rPr lang="en-US" sz="2000" b="0" i="1" kern="1200" dirty="0">
                <a:solidFill>
                  <a:schemeClr val="tx1"/>
                </a:solidFill>
                <a:effectLst/>
                <a:latin typeface="Arial Rounded MT Bold" pitchFamily="34" charset="0"/>
                <a:ea typeface="+mn-ea"/>
                <a:cs typeface="Arial" charset="0"/>
              </a:rPr>
              <a:t>/JNS.</a:t>
            </a:r>
          </a:p>
          <a:p>
            <a:pPr algn="l"/>
            <a:endParaRPr lang="en-US" altLang="en-US" dirty="0"/>
          </a:p>
        </p:txBody>
      </p:sp>
      <p:cxnSp>
        <p:nvCxnSpPr>
          <p:cNvPr id="3" name="Straight Connector 2">
            <a:extLst>
              <a:ext uri="{FF2B5EF4-FFF2-40B4-BE49-F238E27FC236}">
                <a16:creationId xmlns:a16="http://schemas.microsoft.com/office/drawing/2014/main" id="{5F3DB3AC-1F2C-4B8A-1CF9-7A7CB7D45EF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6162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E2684-908F-284F-B216-82E0E72E1E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5F3BF9-EB07-0253-AFEF-D39C63F7D06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75AE10F9-AB74-689A-86BF-06352994A4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5BD9E2AC-B9F2-FE02-88C1-4E66B3E7C7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BC09CB6-79C7-5CDA-D1B6-1683DA123341}"/>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722AEA62-EECA-8649-3BEC-46B4B83D6F9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hlinkClick r:id="rId3"/>
              </a:rPr>
              <a:t>https://www.israeltoday.co.il/read/mother-of-freed-hostage-now-is-time-to-fulfill-israels-divine-destiny/?mc_cid=f0410d2344&amp;mc_eid=9f06d9f262</a:t>
            </a: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  </a:t>
            </a:r>
          </a:p>
          <a:p>
            <a:pPr algn="l"/>
            <a:endParaRPr lang="en-US" altLang="en-US" dirty="0"/>
          </a:p>
        </p:txBody>
      </p:sp>
      <p:cxnSp>
        <p:nvCxnSpPr>
          <p:cNvPr id="3" name="Straight Connector 2">
            <a:extLst>
              <a:ext uri="{FF2B5EF4-FFF2-40B4-BE49-F238E27FC236}">
                <a16:creationId xmlns:a16="http://schemas.microsoft.com/office/drawing/2014/main" id="{102121C4-3B42-F05D-30D1-D35F7E14BC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5284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8AB2-C36F-C5DD-A79F-2226E3AC60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CFC700-38E1-D402-89F3-C07D6E29E31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EC8D8DC8-BEF8-1410-1BC0-1C9F2A6145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5BCA4215-8145-6DFF-A1E9-DEFAE89281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22A75F-F370-93C7-2457-09DA02D9DB35}"/>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964CFDC0-FD71-9862-5121-1EFD854B94C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hlinkClick r:id="rId3"/>
              </a:rPr>
              <a:t>https://www.israeltoday.co.il/read/mother-of-freed-hostage-now-is-time-to-fulfill-israels-divine-destiny/?mc_cid=f0410d2344&amp;mc_eid=9f06d9f262</a:t>
            </a: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  </a:t>
            </a:r>
          </a:p>
          <a:p>
            <a:pPr algn="l"/>
            <a:endParaRPr lang="en-US" altLang="en-US" dirty="0"/>
          </a:p>
        </p:txBody>
      </p:sp>
      <p:cxnSp>
        <p:nvCxnSpPr>
          <p:cNvPr id="3" name="Straight Connector 2">
            <a:extLst>
              <a:ext uri="{FF2B5EF4-FFF2-40B4-BE49-F238E27FC236}">
                <a16:creationId xmlns:a16="http://schemas.microsoft.com/office/drawing/2014/main" id="{BE95987B-E95F-3419-BF74-2CA01D4625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5657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5F64-7B4F-C8B5-45C8-913E15FF3D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865B47-C657-6F18-5BDC-E5BB122399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36EE3F4E-79C0-6C58-39F0-A5593796BB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666E0896-BF9C-4AC2-3D7F-E5A7DECBBA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ED7CC34-F82B-60F9-FA7D-38B65CB06DF5}"/>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89E71B20-1A20-4347-0C2A-BE3553E3A73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hlinkClick r:id="rId3"/>
              </a:rPr>
              <a:t>https://www.israeltoday.co.il/read/mother-of-freed-hostage-now-is-time-to-fulfill-israels-divine-destiny/?mc_cid=f0410d2344&amp;mc_eid=9f06d9f262</a:t>
            </a:r>
            <a:r>
              <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In other words, defeating Hamas is MUCH more important than the hostages.   Unless Hamas is totally destroy, there will be more Oct. 7.  That is what Hamas says.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000000"/>
                </a:solidFill>
              </a:rPr>
              <a:t>60% of tunnels still intact!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charset="0"/>
              </a:rPr>
              <a:t>20,000 Hamas fighters still!  Israel took out 22,000</a:t>
            </a:r>
          </a:p>
          <a:p>
            <a:pPr algn="l"/>
            <a:endParaRPr lang="en-US" altLang="en-US" dirty="0"/>
          </a:p>
        </p:txBody>
      </p:sp>
      <p:cxnSp>
        <p:nvCxnSpPr>
          <p:cNvPr id="3" name="Straight Connector 2">
            <a:extLst>
              <a:ext uri="{FF2B5EF4-FFF2-40B4-BE49-F238E27FC236}">
                <a16:creationId xmlns:a16="http://schemas.microsoft.com/office/drawing/2014/main" id="{BDD6748D-62F0-BC12-7C74-D07D53C689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55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39F1-8ADF-12B8-0E78-9FBBBA493B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37B839-FF02-7809-3D2E-07729BA3BE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EB555D04-9409-3B13-C684-FD4F026BC18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50B0D98-A1E2-955E-D654-948BB94115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237F08-5D38-D3D7-AB70-1DA7ACE2589A}"/>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90D19FAC-A3FF-6DF6-4A32-777A109379B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C74EFCA-6C32-231F-AA70-214318C542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548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DDA1-0E19-F663-B18F-339C94AC96D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8CC67B-34C2-CEA5-458F-188839222B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0575C099-BFCB-2873-5D61-B0D8F791C6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E6292CC1-4CB5-2299-EB39-8C58C29E78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4DB707-F400-12EA-C3D8-33E0E6BB7B07}"/>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C12D1718-B388-6A7B-2454-38939D6F2B5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9D04EC-B4C2-C120-4ABF-344BE727B9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2673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640E-9F29-807F-62D8-B11413F97B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B12799-C67F-8E6A-6598-58DA587076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BF837AF8-6F56-3A1F-2ABE-4E4044666D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82B2936B-DFA6-61C7-6212-E6600B16D7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446EB3-BD98-25DB-D959-D80537B555F0}"/>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D397BB79-237C-2C56-B7D9-0EC3595CE969}"/>
              </a:ext>
            </a:extLst>
          </p:cNvPr>
          <p:cNvSpPr>
            <a:spLocks noGrp="1" noChangeArrowheads="1"/>
          </p:cNvSpPr>
          <p:nvPr>
            <p:ph type="body" idx="1"/>
          </p:nvPr>
        </p:nvSpPr>
        <p:spPr>
          <a:xfrm>
            <a:off x="152400" y="4114800"/>
            <a:ext cx="6553200" cy="4876800"/>
          </a:xfrm>
        </p:spPr>
        <p:txBody>
          <a:bodyPr/>
          <a:lstStyle/>
          <a:p>
            <a:pPr marL="280988" indent="-280988" algn="l">
              <a:buFont typeface="+mj-lt"/>
              <a:buAutoNum type="arabicPeriod"/>
            </a:pPr>
            <a:r>
              <a:rPr lang="en-US" altLang="en-US" dirty="0"/>
              <a:t>Our personal salvation, forgiveness</a:t>
            </a:r>
          </a:p>
          <a:p>
            <a:pPr marL="280988" indent="-280988" algn="l">
              <a:buFont typeface="+mj-lt"/>
              <a:buAutoNum type="arabicPeriod"/>
            </a:pPr>
            <a:r>
              <a:rPr lang="en-US" altLang="en-US" dirty="0"/>
              <a:t>Sharing salvation, peace with G-d, knowing that people are in the Book of Life</a:t>
            </a:r>
          </a:p>
          <a:p>
            <a:pPr marL="280988" indent="-280988" algn="l">
              <a:buFont typeface="+mj-lt"/>
              <a:buAutoNum type="arabicPeriod"/>
            </a:pPr>
            <a:r>
              <a:rPr lang="en-US" altLang="en-US" dirty="0"/>
              <a:t>Loving Jewish people and Israel</a:t>
            </a:r>
          </a:p>
          <a:p>
            <a:pPr marL="280988" indent="-280988" algn="l">
              <a:buFont typeface="+mj-lt"/>
              <a:buAutoNum type="arabicPeriod"/>
            </a:pPr>
            <a:r>
              <a:rPr lang="en-US" altLang="en-US" dirty="0"/>
              <a:t>Torah is our functional grid, how we live, not our end.</a:t>
            </a:r>
          </a:p>
        </p:txBody>
      </p:sp>
      <p:cxnSp>
        <p:nvCxnSpPr>
          <p:cNvPr id="3" name="Straight Connector 2">
            <a:extLst>
              <a:ext uri="{FF2B5EF4-FFF2-40B4-BE49-F238E27FC236}">
                <a16:creationId xmlns:a16="http://schemas.microsoft.com/office/drawing/2014/main" id="{AA33D063-4ABA-0D76-1CEB-08B084BD64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31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D91A-DEC2-43F9-7494-834BC2116B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F1183F-7BA3-3ABC-1CC9-61C0EA36987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090EBE54-E788-4FA8-F10C-9DFD480864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7E56F99E-3640-49B3-2C47-68325B0A6E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E86A2E8-8F9C-7875-EADB-E7203D3F2CFF}"/>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DFB47289-240F-8A92-5448-25018ABC462E}"/>
              </a:ext>
            </a:extLst>
          </p:cNvPr>
          <p:cNvSpPr>
            <a:spLocks noGrp="1" noChangeArrowheads="1"/>
          </p:cNvSpPr>
          <p:nvPr>
            <p:ph type="body" idx="1"/>
          </p:nvPr>
        </p:nvSpPr>
        <p:spPr>
          <a:xfrm>
            <a:off x="152400" y="4114800"/>
            <a:ext cx="6553200" cy="4876800"/>
          </a:xfrm>
        </p:spPr>
        <p:txBody>
          <a:bodyPr/>
          <a:lstStyle/>
          <a:p>
            <a:pPr algn="l"/>
            <a:r>
              <a:rPr lang="en-US" altLang="en-US" dirty="0"/>
              <a:t>https://vfinews.com/news/red-cross-rebukes-hamas-over-staged-hostage-body-h/279-idf-soldiers-attempted-suicide-since-start-of-</a:t>
            </a:r>
          </a:p>
        </p:txBody>
      </p:sp>
      <p:cxnSp>
        <p:nvCxnSpPr>
          <p:cNvPr id="3" name="Straight Connector 2">
            <a:extLst>
              <a:ext uri="{FF2B5EF4-FFF2-40B4-BE49-F238E27FC236}">
                <a16:creationId xmlns:a16="http://schemas.microsoft.com/office/drawing/2014/main" id="{5EB9CBE7-D8DC-6CC2-6BE5-92DF425BB5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3400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6065-98EC-832B-DDF1-055F4F196EC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F339BC-AEF8-FD4C-F301-945B42022E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44DF2DC6-DAAD-618A-97A9-A031C794B3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1407C8D-372F-5772-36E7-53944276178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BD547B-9450-C524-1DAB-55979A68A4F6}"/>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71E871EB-0A27-83BF-9CBF-BE4A64209EA4}"/>
              </a:ext>
            </a:extLst>
          </p:cNvPr>
          <p:cNvSpPr>
            <a:spLocks noGrp="1" noChangeArrowheads="1"/>
          </p:cNvSpPr>
          <p:nvPr>
            <p:ph type="body" idx="1"/>
          </p:nvPr>
        </p:nvSpPr>
        <p:spPr>
          <a:xfrm>
            <a:off x="152400" y="4114800"/>
            <a:ext cx="6553200" cy="4876800"/>
          </a:xfrm>
        </p:spPr>
        <p:txBody>
          <a:bodyPr/>
          <a:lstStyle/>
          <a:p>
            <a:pPr algn="l"/>
            <a:r>
              <a:rPr lang="en-US" altLang="en-US" dirty="0"/>
              <a:t>https://vfinews.com/news/red-cross-rebukes-hamas-over-staged-hostage-body-h/279-idf-soldiers-attempted-suicide-since-start-of-</a:t>
            </a:r>
          </a:p>
        </p:txBody>
      </p:sp>
      <p:cxnSp>
        <p:nvCxnSpPr>
          <p:cNvPr id="3" name="Straight Connector 2">
            <a:extLst>
              <a:ext uri="{FF2B5EF4-FFF2-40B4-BE49-F238E27FC236}">
                <a16:creationId xmlns:a16="http://schemas.microsoft.com/office/drawing/2014/main" id="{324973C1-09F8-B16C-E47C-82BE4A1FE3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1660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68ED9-CF2E-DDB9-AC0A-E57C947B6E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8BE76B-40C8-0F2E-E30C-F6D6D0673B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40BD1060-DAEF-EA54-B28D-57CF612519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2336130D-6515-2546-5CAC-AE528EEA33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31FE83-F2AC-4331-AC9C-1041E4EB45B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8946" name="Rectangle 2">
            <a:extLst>
              <a:ext uri="{FF2B5EF4-FFF2-40B4-BE49-F238E27FC236}">
                <a16:creationId xmlns:a16="http://schemas.microsoft.com/office/drawing/2014/main" id="{9964DB8B-66E2-77A4-4495-DBB22FBA196B}"/>
              </a:ext>
            </a:extLst>
          </p:cNvPr>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18947" name="Rectangle 3">
            <a:extLst>
              <a:ext uri="{FF2B5EF4-FFF2-40B4-BE49-F238E27FC236}">
                <a16:creationId xmlns:a16="http://schemas.microsoft.com/office/drawing/2014/main" id="{353D81BE-34FB-5A0D-96AD-83AA396CBEB5}"/>
              </a:ext>
            </a:extLst>
          </p:cNvPr>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extLst>
      <p:ext uri="{BB962C8B-B14F-4D97-AF65-F5344CB8AC3E}">
        <p14:creationId xmlns:p14="http://schemas.microsoft.com/office/powerpoint/2010/main" val="104226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ECB4A-CC0F-035C-CDA7-611E9EB6C4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F1B733-73F8-2C52-CE80-772F5EA48D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DC098A35-DB47-7C58-178F-AF2FD30CD6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DE3CB3D1-24A5-3375-49B7-F8796D6BD6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FBDB4D-AE00-CF5F-8296-78D6A61B041C}"/>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E62BEEF0-FC96-D76D-0A83-051C9FC70EF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FBB5140-6E2A-C3E1-98F3-665160F96E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12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8A54-F074-4310-EB93-6A5A6FE307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382C56-2D0D-262E-C88C-42BCCC63882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F225E04E-5846-632C-386E-09B3D18DD4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3E2E10B6-1C6A-17F7-C167-D0712A9ABA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2D224-1B20-4507-B0E1-985AA165D04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41474" name="Rectangle 2">
            <a:extLst>
              <a:ext uri="{FF2B5EF4-FFF2-40B4-BE49-F238E27FC236}">
                <a16:creationId xmlns:a16="http://schemas.microsoft.com/office/drawing/2014/main" id="{C1EE6748-4907-9687-0CA9-90B383221688}"/>
              </a:ext>
            </a:extLst>
          </p:cNvPr>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41475" name="Rectangle 3">
            <a:extLst>
              <a:ext uri="{FF2B5EF4-FFF2-40B4-BE49-F238E27FC236}">
                <a16:creationId xmlns:a16="http://schemas.microsoft.com/office/drawing/2014/main" id="{97DBC88F-782B-854E-E772-576C0077750D}"/>
              </a:ext>
            </a:extLst>
          </p:cNvPr>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extLst>
      <p:ext uri="{BB962C8B-B14F-4D97-AF65-F5344CB8AC3E}">
        <p14:creationId xmlns:p14="http://schemas.microsoft.com/office/powerpoint/2010/main" val="38590892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1A3F63-8757-4A35-9375-8D743BEB082A}"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9906"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59907"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B7EA94-ABA5-44CF-B9B3-7A28875DD607}"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16898"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16899"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8DDC4E-9454-42B9-B9B7-38C4F4A0D330}"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07330"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507331"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Rounded MT Bold" pitchFamily="34" charset="0"/>
                <a:cs typeface="Arial" pitchFamily="34" charset="0"/>
              </a:rPr>
              <a:t>sparrow, as the word is sometimes rendered,  leaves its nest and wanders from it; and flies here and there, and settles nowhere; </a:t>
            </a:r>
          </a:p>
          <a:p>
            <a:r>
              <a:rPr lang="en-US" altLang="en-US">
                <a:latin typeface="Arial Rounded MT Bold" pitchFamily="34" charset="0"/>
                <a:cs typeface="Arial" pitchFamily="34" charset="0"/>
              </a:rPr>
              <a:t>like Shimei's cursing David;  </a:t>
            </a:r>
          </a:p>
          <a:p>
            <a:r>
              <a:rPr lang="en-US" altLang="en-US">
                <a:latin typeface="Arial Rounded MT Bold" pitchFamily="34" charset="0"/>
                <a:cs typeface="Arial" pitchFamily="34" charset="0"/>
              </a:rPr>
              <a:t>The Septuagint takes in both,</a:t>
            </a:r>
          </a:p>
          <a:p>
            <a:r>
              <a:rPr lang="en-US" altLang="en-US">
                <a:latin typeface="Arial Rounded MT Bold" pitchFamily="34" charset="0"/>
                <a:cs typeface="Arial" pitchFamily="34" charset="0"/>
              </a:rPr>
              <a:t>``so a vain curse shall not come upon any;'' </a:t>
            </a:r>
          </a:p>
          <a:p>
            <a:pPr algn="r" rtl="1"/>
            <a:r>
              <a:rPr lang="he-IL" altLang="en-US">
                <a:latin typeface="Arial Rounded MT Bold" pitchFamily="34" charset="0"/>
                <a:cs typeface="Arial" pitchFamily="34" charset="0"/>
              </a:rPr>
              <a:t>דְּרוֹר</a:t>
            </a:r>
            <a:r>
              <a:rPr lang="en-US" altLang="en-US">
                <a:latin typeface="Arial Rounded MT Bold" pitchFamily="34" charset="0"/>
                <a:cs typeface="Arial" pitchFamily="34" charset="0"/>
              </a:rPr>
              <a:t> dror </a:t>
            </a:r>
          </a:p>
          <a:p>
            <a:pPr algn="r" rtl="1"/>
            <a:r>
              <a:rPr lang="en-US" altLang="en-US">
                <a:latin typeface="Arial Rounded MT Bold" pitchFamily="34" charset="0"/>
                <a:cs typeface="Arial" pitchFamily="34" charset="0"/>
              </a:rPr>
              <a:t>liberty</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F81275-CCC9-43F4-9A0F-CF9124691CD5}"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9426" name="Rectangle 2"/>
          <p:cNvSpPr>
            <a:spLocks noGrp="1" noRot="1" noChangeAspect="1" noChangeArrowheads="1" noTextEdit="1"/>
          </p:cNvSpPr>
          <p:nvPr>
            <p:ph type="sldImg"/>
          </p:nvPr>
        </p:nvSpPr>
        <p:spPr>
          <a:xfrm>
            <a:off x="357188" y="381000"/>
            <a:ext cx="6372225" cy="3733800"/>
          </a:xfrm>
          <a:ln/>
        </p:spPr>
        <p:txBody>
          <a:bodyPr/>
          <a:lstStyle/>
          <a:p>
            <a:endParaRPr lang="en-US"/>
          </a:p>
        </p:txBody>
      </p:sp>
      <p:sp>
        <p:nvSpPr>
          <p:cNvPr id="1639427"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EDD36-9B96-4503-AA52-C60AC5E3611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19618"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519619"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Rounded MT Bold" pitchFamily="34" charset="0"/>
                <a:cs typeface="Arial" pitchFamily="34" charset="0"/>
              </a:rPr>
              <a:t>In this case, he deferred judgment to G-d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639E48-D980-4E28-9681-7859930B17D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5330"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35331"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 Tim 6.12 Fight the good fight of the faith</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 2025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FACAFA-58CC-4D52-8BD7-BE29BC847FB0}"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37378" name="Rectangle 2"/>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37379" name="Rectangle 3"/>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Rounded MT Bold" pitchFamily="34" charset="0"/>
                <a:cs typeface="Arial" pitchFamily="34" charset="0"/>
              </a:rPr>
              <a:t>Satan doesn’t care if accusations are true. Just loves to accuse, condemn.  Difference between conviction of the </a:t>
            </a:r>
            <a:r>
              <a:rPr lang="en-US" altLang="en-US" dirty="0" err="1">
                <a:latin typeface="Arial Rounded MT Bold" pitchFamily="34" charset="0"/>
                <a:cs typeface="Arial" pitchFamily="34" charset="0"/>
              </a:rPr>
              <a:t>Ruakh</a:t>
            </a:r>
            <a:r>
              <a:rPr lang="en-US" altLang="en-US" dirty="0">
                <a:latin typeface="Arial Rounded MT Bold" pitchFamily="34" charset="0"/>
                <a:cs typeface="Arial" pitchFamily="34" charset="0"/>
              </a:rPr>
              <a:t>, gentle, </a:t>
            </a:r>
            <a:r>
              <a:rPr lang="en-US" altLang="en-US" dirty="0" err="1">
                <a:latin typeface="Arial Rounded MT Bold" pitchFamily="34" charset="0"/>
                <a:cs typeface="Arial" pitchFamily="34" charset="0"/>
              </a:rPr>
              <a:t>intreatable</a:t>
            </a:r>
            <a:r>
              <a:rPr lang="en-US" altLang="en-US" dirty="0">
                <a:latin typeface="Arial Rounded MT Bold" pitchFamily="34" charset="0"/>
                <a:cs typeface="Arial" pitchFamily="34" charset="0"/>
              </a:rPr>
              <a:t>, and accusations.  But they sound and feel very similar, since HaSatan can transform himself into an angel of light.</a:t>
            </a:r>
          </a:p>
          <a:p>
            <a:r>
              <a:rPr lang="en-US" altLang="en-US" dirty="0">
                <a:latin typeface="Arial Rounded MT Bold" pitchFamily="34" charset="0"/>
                <a:cs typeface="Arial" pitchFamily="34" charset="0"/>
              </a:rPr>
              <a:t>Satan can imitate the light of G-d’s truth, but he cannot imitate the warmth of G-d’s love.</a:t>
            </a:r>
          </a:p>
          <a:p>
            <a:endParaRPr lang="en-US" altLang="en-US" dirty="0">
              <a:latin typeface="Arial Rounded MT Bold" pitchFamily="34" charset="0"/>
              <a:cs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DA9E-55AB-1062-8A0F-D9F703B3F0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D8B75A-A77F-43C9-C737-226F7A12D8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1 Tim 6.12 Fight the good fight of the faith</a:t>
            </a:r>
          </a:p>
        </p:txBody>
      </p:sp>
      <p:sp>
        <p:nvSpPr>
          <p:cNvPr id="5" name="Rectangle 3">
            <a:extLst>
              <a:ext uri="{FF2B5EF4-FFF2-40B4-BE49-F238E27FC236}">
                <a16:creationId xmlns:a16="http://schemas.microsoft.com/office/drawing/2014/main" id="{1D8B66B8-5995-E5BA-6491-86413E3FC9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 2025 5786</a:t>
            </a:r>
          </a:p>
        </p:txBody>
      </p:sp>
      <p:sp>
        <p:nvSpPr>
          <p:cNvPr id="6" name="Rectangle 7">
            <a:extLst>
              <a:ext uri="{FF2B5EF4-FFF2-40B4-BE49-F238E27FC236}">
                <a16:creationId xmlns:a16="http://schemas.microsoft.com/office/drawing/2014/main" id="{8C21113D-89D6-1A47-6929-1256684FEB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DF1C7F-ACC0-531E-752D-FE3C1557B8EE}"/>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A0E20919-0B48-FF35-97F5-8E4EC07EA59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A4660A9-A2B0-C4A7-A7BA-9A6FED0CC4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52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18"/>
            <a:ext cx="7772400" cy="1102519"/>
          </a:xfrm>
        </p:spPr>
        <p:txBody>
          <a:bodyPr/>
          <a:lstStyle/>
          <a:p>
            <a:r>
              <a:rPr lang="en-US"/>
              <a:t>Click to edit Master title style</a:t>
            </a:r>
          </a:p>
        </p:txBody>
      </p:sp>
      <p:sp>
        <p:nvSpPr>
          <p:cNvPr id="3" name="Subtitle 2"/>
          <p:cNvSpPr>
            <a:spLocks noGrp="1"/>
          </p:cNvSpPr>
          <p:nvPr>
            <p:ph type="subTitle" idx="1"/>
          </p:nvPr>
        </p:nvSpPr>
        <p:spPr>
          <a:xfrm>
            <a:off x="1374777" y="2914650"/>
            <a:ext cx="6400801" cy="1314450"/>
          </a:xfrm>
        </p:spPr>
        <p:txBody>
          <a:bodyPr/>
          <a:lstStyle>
            <a:lvl1pPr marL="0" indent="0" algn="ctr">
              <a:buNone/>
              <a:defRPr/>
            </a:lvl1pPr>
            <a:lvl2pPr marL="339599" indent="0" algn="ctr">
              <a:buNone/>
              <a:defRPr/>
            </a:lvl2pPr>
            <a:lvl3pPr marL="679347" indent="0" algn="ctr">
              <a:buNone/>
              <a:defRPr/>
            </a:lvl3pPr>
            <a:lvl4pPr marL="1018821" indent="0" algn="ctr">
              <a:buNone/>
              <a:defRPr/>
            </a:lvl4pPr>
            <a:lvl5pPr marL="1358532" indent="0" algn="ctr">
              <a:buNone/>
              <a:defRPr/>
            </a:lvl5pPr>
            <a:lvl6pPr marL="1697976" indent="0" algn="ctr">
              <a:buNone/>
              <a:defRPr/>
            </a:lvl6pPr>
            <a:lvl7pPr marL="2037540" indent="0" algn="ctr">
              <a:buNone/>
              <a:defRPr/>
            </a:lvl7pPr>
            <a:lvl8pPr marL="2377159" indent="0" algn="ctr">
              <a:buNone/>
              <a:defRPr/>
            </a:lvl8pPr>
            <a:lvl9pPr marL="271679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243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376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599" indent="0">
              <a:buNone/>
              <a:defRPr sz="1800"/>
            </a:lvl2pPr>
            <a:lvl3pPr marL="679347" indent="0">
              <a:buNone/>
              <a:defRPr sz="1600"/>
            </a:lvl3pPr>
            <a:lvl4pPr marL="1018821" indent="0">
              <a:buNone/>
              <a:defRPr sz="1400"/>
            </a:lvl4pPr>
            <a:lvl5pPr marL="1358532" indent="0">
              <a:buNone/>
              <a:defRPr sz="1400"/>
            </a:lvl5pPr>
            <a:lvl6pPr marL="1697976" indent="0">
              <a:buNone/>
              <a:defRPr sz="1400"/>
            </a:lvl6pPr>
            <a:lvl7pPr marL="2037540" indent="0">
              <a:buNone/>
              <a:defRPr sz="1400"/>
            </a:lvl7pPr>
            <a:lvl8pPr marL="2377159" indent="0">
              <a:buNone/>
              <a:defRPr sz="1400"/>
            </a:lvl8pPr>
            <a:lvl9pPr marL="271679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14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327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8" y="1151335"/>
            <a:ext cx="4040188" cy="479822"/>
          </a:xfrm>
        </p:spPr>
        <p:txBody>
          <a:bodyPr anchor="b"/>
          <a:lstStyle>
            <a:lvl1pPr marL="0" indent="0">
              <a:buNone/>
              <a:defRPr sz="2400" b="1"/>
            </a:lvl1pPr>
            <a:lvl2pPr marL="339599" indent="0">
              <a:buNone/>
              <a:defRPr sz="2000" b="1"/>
            </a:lvl2pPr>
            <a:lvl3pPr marL="679347" indent="0">
              <a:buNone/>
              <a:defRPr sz="1800" b="1"/>
            </a:lvl3pPr>
            <a:lvl4pPr marL="1018821" indent="0">
              <a:buNone/>
              <a:defRPr sz="1600" b="1"/>
            </a:lvl4pPr>
            <a:lvl5pPr marL="1358532" indent="0">
              <a:buNone/>
              <a:defRPr sz="1600" b="1"/>
            </a:lvl5pPr>
            <a:lvl6pPr marL="1697976" indent="0">
              <a:buNone/>
              <a:defRPr sz="1600" b="1"/>
            </a:lvl6pPr>
            <a:lvl7pPr marL="2037540" indent="0">
              <a:buNone/>
              <a:defRPr sz="1600" b="1"/>
            </a:lvl7pPr>
            <a:lvl8pPr marL="2377159" indent="0">
              <a:buNone/>
              <a:defRPr sz="1600" b="1"/>
            </a:lvl8pPr>
            <a:lvl9pPr marL="271679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08"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7" y="1151335"/>
            <a:ext cx="4041775" cy="479822"/>
          </a:xfrm>
        </p:spPr>
        <p:txBody>
          <a:bodyPr anchor="b"/>
          <a:lstStyle>
            <a:lvl1pPr marL="0" indent="0">
              <a:buNone/>
              <a:defRPr sz="2400" b="1"/>
            </a:lvl1pPr>
            <a:lvl2pPr marL="339599" indent="0">
              <a:buNone/>
              <a:defRPr sz="2000" b="1"/>
            </a:lvl2pPr>
            <a:lvl3pPr marL="679347" indent="0">
              <a:buNone/>
              <a:defRPr sz="1800" b="1"/>
            </a:lvl3pPr>
            <a:lvl4pPr marL="1018821" indent="0">
              <a:buNone/>
              <a:defRPr sz="1600" b="1"/>
            </a:lvl4pPr>
            <a:lvl5pPr marL="1358532" indent="0">
              <a:buNone/>
              <a:defRPr sz="1600" b="1"/>
            </a:lvl5pPr>
            <a:lvl6pPr marL="1697976" indent="0">
              <a:buNone/>
              <a:defRPr sz="1600" b="1"/>
            </a:lvl6pPr>
            <a:lvl7pPr marL="2037540" indent="0">
              <a:buNone/>
              <a:defRPr sz="1600" b="1"/>
            </a:lvl7pPr>
            <a:lvl8pPr marL="2377159" indent="0">
              <a:buNone/>
              <a:defRPr sz="1600" b="1"/>
            </a:lvl8pPr>
            <a:lvl9pPr marL="271679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9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0876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53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39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45" y="20868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397" y="1076343"/>
            <a:ext cx="3008313" cy="3518297"/>
          </a:xfrm>
        </p:spPr>
        <p:txBody>
          <a:bodyPr/>
          <a:lstStyle>
            <a:lvl1pPr marL="0" indent="0">
              <a:buNone/>
              <a:defRPr sz="1400"/>
            </a:lvl1pPr>
            <a:lvl2pPr marL="339599" indent="0">
              <a:buNone/>
              <a:defRPr sz="1200"/>
            </a:lvl2pPr>
            <a:lvl3pPr marL="679347" indent="0">
              <a:buNone/>
              <a:defRPr sz="1000"/>
            </a:lvl3pPr>
            <a:lvl4pPr marL="1018821" indent="0">
              <a:buNone/>
              <a:defRPr sz="900"/>
            </a:lvl4pPr>
            <a:lvl5pPr marL="1358532" indent="0">
              <a:buNone/>
              <a:defRPr sz="900"/>
            </a:lvl5pPr>
            <a:lvl6pPr marL="1697976" indent="0">
              <a:buNone/>
              <a:defRPr sz="900"/>
            </a:lvl6pPr>
            <a:lvl7pPr marL="2037540" indent="0">
              <a:buNone/>
              <a:defRPr sz="900"/>
            </a:lvl7pPr>
            <a:lvl8pPr marL="2377159" indent="0">
              <a:buNone/>
              <a:defRPr sz="900"/>
            </a:lvl8pPr>
            <a:lvl9pPr marL="271679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513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599" indent="0">
              <a:buNone/>
              <a:defRPr sz="2800"/>
            </a:lvl2pPr>
            <a:lvl3pPr marL="679347" indent="0">
              <a:buNone/>
              <a:defRPr sz="2400"/>
            </a:lvl3pPr>
            <a:lvl4pPr marL="1018821" indent="0">
              <a:buNone/>
              <a:defRPr sz="2000"/>
            </a:lvl4pPr>
            <a:lvl5pPr marL="1358532" indent="0">
              <a:buNone/>
              <a:defRPr sz="2000"/>
            </a:lvl5pPr>
            <a:lvl6pPr marL="1697976" indent="0">
              <a:buNone/>
              <a:defRPr sz="2000"/>
            </a:lvl6pPr>
            <a:lvl7pPr marL="2037540" indent="0">
              <a:buNone/>
              <a:defRPr sz="2000"/>
            </a:lvl7pPr>
            <a:lvl8pPr marL="2377159" indent="0">
              <a:buNone/>
              <a:defRPr sz="2000"/>
            </a:lvl8pPr>
            <a:lvl9pPr marL="2716790" indent="0">
              <a:buNone/>
              <a:defRPr sz="2000"/>
            </a:lvl9pPr>
          </a:lstStyle>
          <a:p>
            <a:endParaRPr lang="en-US"/>
          </a:p>
        </p:txBody>
      </p:sp>
      <p:sp>
        <p:nvSpPr>
          <p:cNvPr id="4" name="Text Placeholder 3"/>
          <p:cNvSpPr>
            <a:spLocks noGrp="1"/>
          </p:cNvSpPr>
          <p:nvPr>
            <p:ph type="body" sz="half" idx="2"/>
          </p:nvPr>
        </p:nvSpPr>
        <p:spPr>
          <a:xfrm>
            <a:off x="1792302" y="4029386"/>
            <a:ext cx="5486400" cy="603647"/>
          </a:xfrm>
        </p:spPr>
        <p:txBody>
          <a:bodyPr/>
          <a:lstStyle>
            <a:lvl1pPr marL="0" indent="0">
              <a:buNone/>
              <a:defRPr sz="1400"/>
            </a:lvl1pPr>
            <a:lvl2pPr marL="339599" indent="0">
              <a:buNone/>
              <a:defRPr sz="1200"/>
            </a:lvl2pPr>
            <a:lvl3pPr marL="679347" indent="0">
              <a:buNone/>
              <a:defRPr sz="1000"/>
            </a:lvl3pPr>
            <a:lvl4pPr marL="1018821" indent="0">
              <a:buNone/>
              <a:defRPr sz="900"/>
            </a:lvl4pPr>
            <a:lvl5pPr marL="1358532" indent="0">
              <a:buNone/>
              <a:defRPr sz="900"/>
            </a:lvl5pPr>
            <a:lvl6pPr marL="1697976" indent="0">
              <a:buNone/>
              <a:defRPr sz="900"/>
            </a:lvl6pPr>
            <a:lvl7pPr marL="2037540" indent="0">
              <a:buNone/>
              <a:defRPr sz="900"/>
            </a:lvl7pPr>
            <a:lvl8pPr marL="2377159" indent="0">
              <a:buNone/>
              <a:defRPr sz="900"/>
            </a:lvl8pPr>
            <a:lvl9pPr marL="271679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245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455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1045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8013" cy="856059"/>
          </a:xfrm>
        </p:spPr>
        <p:txBody>
          <a:bodyPr/>
          <a:lstStyle/>
          <a:p>
            <a:r>
              <a:rPr lang="en-US"/>
              <a:t>Click to edit Master title style</a:t>
            </a:r>
          </a:p>
        </p:txBody>
      </p:sp>
      <p:sp>
        <p:nvSpPr>
          <p:cNvPr id="3" name="Date Placeholder 2"/>
          <p:cNvSpPr>
            <a:spLocks noGrp="1"/>
          </p:cNvSpPr>
          <p:nvPr>
            <p:ph type="dt" idx="10"/>
          </p:nvPr>
        </p:nvSpPr>
        <p:spPr>
          <a:xfrm>
            <a:off x="457884" y="4684576"/>
            <a:ext cx="2132013" cy="355997"/>
          </a:xfrm>
        </p:spPr>
        <p:txBody>
          <a:bodyPr/>
          <a:lstStyle>
            <a:lvl1pPr>
              <a:defRPr/>
            </a:lvl1pPr>
          </a:lstStyle>
          <a:p>
            <a:endParaRPr lang="en-US" altLang="en-US"/>
          </a:p>
        </p:txBody>
      </p:sp>
      <p:sp>
        <p:nvSpPr>
          <p:cNvPr id="4" name="Footer Placeholder 3"/>
          <p:cNvSpPr>
            <a:spLocks noGrp="1"/>
          </p:cNvSpPr>
          <p:nvPr>
            <p:ph type="ftr" idx="11"/>
          </p:nvPr>
        </p:nvSpPr>
        <p:spPr>
          <a:xfrm>
            <a:off x="3124885" y="4684576"/>
            <a:ext cx="2894013" cy="355997"/>
          </a:xfrm>
        </p:spPr>
        <p:txBody>
          <a:bodyPr/>
          <a:lstStyle>
            <a:lvl1pPr>
              <a:defRPr/>
            </a:lvl1pPr>
          </a:lstStyle>
          <a:p>
            <a:endParaRPr lang="en-US" altLang="en-US"/>
          </a:p>
        </p:txBody>
      </p:sp>
      <p:sp>
        <p:nvSpPr>
          <p:cNvPr id="5" name="Slide Number Placeholder 4"/>
          <p:cNvSpPr>
            <a:spLocks noGrp="1"/>
          </p:cNvSpPr>
          <p:nvPr>
            <p:ph type="sldNum" idx="12"/>
          </p:nvPr>
        </p:nvSpPr>
        <p:spPr>
          <a:xfrm>
            <a:off x="6553884" y="4684576"/>
            <a:ext cx="2132013" cy="355997"/>
          </a:xfrm>
        </p:spPr>
        <p:txBody>
          <a:bodyPr/>
          <a:lstStyle>
            <a:lvl1pPr>
              <a:defRPr/>
            </a:lvl1pPr>
          </a:lstStyle>
          <a:p>
            <a:fld id="{4F1CD254-E726-4B63-8F99-B15B9029EDE8}" type="slidenum">
              <a:rPr lang="en-US" altLang="en-US"/>
              <a:pPr/>
              <a:t>‹#›</a:t>
            </a:fld>
            <a:endParaRPr lang="en-US" altLang="en-US"/>
          </a:p>
        </p:txBody>
      </p:sp>
    </p:spTree>
    <p:extLst>
      <p:ext uri="{BB962C8B-B14F-4D97-AF65-F5344CB8AC3E}">
        <p14:creationId xmlns:p14="http://schemas.microsoft.com/office/powerpoint/2010/main" val="1220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0179"/>
            <a:ext cx="7772400" cy="1102519"/>
          </a:xfrm>
        </p:spPr>
        <p:txBody>
          <a:bodyPr/>
          <a:lstStyle/>
          <a:p>
            <a:r>
              <a:rPr lang="en-US"/>
              <a:t>Click to edit Master title style</a:t>
            </a:r>
          </a:p>
        </p:txBody>
      </p:sp>
      <p:sp>
        <p:nvSpPr>
          <p:cNvPr id="3" name="Subtitle 2"/>
          <p:cNvSpPr>
            <a:spLocks noGrp="1"/>
          </p:cNvSpPr>
          <p:nvPr>
            <p:ph type="subTitle" idx="1"/>
          </p:nvPr>
        </p:nvSpPr>
        <p:spPr>
          <a:xfrm>
            <a:off x="1373319" y="2914650"/>
            <a:ext cx="6400801" cy="1314450"/>
          </a:xfrm>
        </p:spPr>
        <p:txBody>
          <a:bodyPr/>
          <a:lstStyle>
            <a:lvl1pPr marL="0" indent="0" algn="ctr">
              <a:buNone/>
              <a:defRPr/>
            </a:lvl1pPr>
            <a:lvl2pPr marL="383176" indent="0" algn="ctr">
              <a:buNone/>
              <a:defRPr/>
            </a:lvl2pPr>
            <a:lvl3pPr marL="766538" indent="0" algn="ctr">
              <a:buNone/>
              <a:defRPr/>
            </a:lvl3pPr>
            <a:lvl4pPr marL="1149656" indent="0" algn="ctr">
              <a:buNone/>
              <a:defRPr/>
            </a:lvl4pPr>
            <a:lvl5pPr marL="1532937" indent="0" algn="ctr">
              <a:buNone/>
              <a:defRPr/>
            </a:lvl5pPr>
            <a:lvl6pPr marL="1915987" indent="0" algn="ctr">
              <a:buNone/>
              <a:defRPr/>
            </a:lvl6pPr>
            <a:lvl7pPr marL="2299169" indent="0" algn="ctr">
              <a:buNone/>
              <a:defRPr/>
            </a:lvl7pPr>
            <a:lvl8pPr marL="2682385" indent="0" algn="ctr">
              <a:buNone/>
              <a:defRPr/>
            </a:lvl8pPr>
            <a:lvl9pPr marL="306563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013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7291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83176" indent="0">
              <a:buNone/>
              <a:defRPr sz="1800"/>
            </a:lvl2pPr>
            <a:lvl3pPr marL="766538" indent="0">
              <a:buNone/>
              <a:defRPr sz="1600"/>
            </a:lvl3pPr>
            <a:lvl4pPr marL="1149656" indent="0">
              <a:buNone/>
              <a:defRPr sz="1400"/>
            </a:lvl4pPr>
            <a:lvl5pPr marL="1532937" indent="0">
              <a:buNone/>
              <a:defRPr sz="1400"/>
            </a:lvl5pPr>
            <a:lvl6pPr marL="1915987" indent="0">
              <a:buNone/>
              <a:defRPr sz="1400"/>
            </a:lvl6pPr>
            <a:lvl7pPr marL="2299169" indent="0">
              <a:buNone/>
              <a:defRPr sz="1400"/>
            </a:lvl7pPr>
            <a:lvl8pPr marL="2682385" indent="0">
              <a:buNone/>
              <a:defRPr sz="1400"/>
            </a:lvl8pPr>
            <a:lvl9pPr marL="306563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22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503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8" y="1151335"/>
            <a:ext cx="4040188" cy="479822"/>
          </a:xfrm>
        </p:spPr>
        <p:txBody>
          <a:bodyPr anchor="b"/>
          <a:lstStyle>
            <a:lvl1pPr marL="0" indent="0">
              <a:buNone/>
              <a:defRPr sz="2400" b="1"/>
            </a:lvl1pPr>
            <a:lvl2pPr marL="383176" indent="0">
              <a:buNone/>
              <a:defRPr sz="2000" b="1"/>
            </a:lvl2pPr>
            <a:lvl3pPr marL="766538" indent="0">
              <a:buNone/>
              <a:defRPr sz="1800" b="1"/>
            </a:lvl3pPr>
            <a:lvl4pPr marL="1149656" indent="0">
              <a:buNone/>
              <a:defRPr sz="1600" b="1"/>
            </a:lvl4pPr>
            <a:lvl5pPr marL="1532937" indent="0">
              <a:buNone/>
              <a:defRPr sz="1600" b="1"/>
            </a:lvl5pPr>
            <a:lvl6pPr marL="1915987" indent="0">
              <a:buNone/>
              <a:defRPr sz="1600" b="1"/>
            </a:lvl6pPr>
            <a:lvl7pPr marL="2299169" indent="0">
              <a:buNone/>
              <a:defRPr sz="1600" b="1"/>
            </a:lvl7pPr>
            <a:lvl8pPr marL="2682385" indent="0">
              <a:buNone/>
              <a:defRPr sz="1600" b="1"/>
            </a:lvl8pPr>
            <a:lvl9pPr marL="30656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408"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959" y="1151335"/>
            <a:ext cx="4041775" cy="479822"/>
          </a:xfrm>
        </p:spPr>
        <p:txBody>
          <a:bodyPr anchor="b"/>
          <a:lstStyle>
            <a:lvl1pPr marL="0" indent="0">
              <a:buNone/>
              <a:defRPr sz="2400" b="1"/>
            </a:lvl1pPr>
            <a:lvl2pPr marL="383176" indent="0">
              <a:buNone/>
              <a:defRPr sz="2000" b="1"/>
            </a:lvl2pPr>
            <a:lvl3pPr marL="766538" indent="0">
              <a:buNone/>
              <a:defRPr sz="1800" b="1"/>
            </a:lvl3pPr>
            <a:lvl4pPr marL="1149656" indent="0">
              <a:buNone/>
              <a:defRPr sz="1600" b="1"/>
            </a:lvl4pPr>
            <a:lvl5pPr marL="1532937" indent="0">
              <a:buNone/>
              <a:defRPr sz="1600" b="1"/>
            </a:lvl5pPr>
            <a:lvl6pPr marL="1915987" indent="0">
              <a:buNone/>
              <a:defRPr sz="1600" b="1"/>
            </a:lvl6pPr>
            <a:lvl7pPr marL="2299169" indent="0">
              <a:buNone/>
              <a:defRPr sz="1600" b="1"/>
            </a:lvl7pPr>
            <a:lvl8pPr marL="2682385" indent="0">
              <a:buNone/>
              <a:defRPr sz="1600" b="1"/>
            </a:lvl8pPr>
            <a:lvl9pPr marL="30656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9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904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7814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03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93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245" y="20714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8939" y="1076328"/>
            <a:ext cx="3008313" cy="3518297"/>
          </a:xfrm>
        </p:spPr>
        <p:txBody>
          <a:bodyPr/>
          <a:lstStyle>
            <a:lvl1pPr marL="0" indent="0">
              <a:buNone/>
              <a:defRPr sz="1400"/>
            </a:lvl1pPr>
            <a:lvl2pPr marL="383176" indent="0">
              <a:buNone/>
              <a:defRPr sz="1200"/>
            </a:lvl2pPr>
            <a:lvl3pPr marL="766538" indent="0">
              <a:buNone/>
              <a:defRPr sz="1000"/>
            </a:lvl3pPr>
            <a:lvl4pPr marL="1149656" indent="0">
              <a:buNone/>
              <a:defRPr sz="900"/>
            </a:lvl4pPr>
            <a:lvl5pPr marL="1532937" indent="0">
              <a:buNone/>
              <a:defRPr sz="900"/>
            </a:lvl5pPr>
            <a:lvl6pPr marL="1915987" indent="0">
              <a:buNone/>
              <a:defRPr sz="900"/>
            </a:lvl6pPr>
            <a:lvl7pPr marL="2299169" indent="0">
              <a:buNone/>
              <a:defRPr sz="900"/>
            </a:lvl7pPr>
            <a:lvl8pPr marL="2682385" indent="0">
              <a:buNone/>
              <a:defRPr sz="900"/>
            </a:lvl8pPr>
            <a:lvl9pPr marL="30656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700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0"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0" y="459581"/>
            <a:ext cx="5486400" cy="3086100"/>
          </a:xfrm>
        </p:spPr>
        <p:txBody>
          <a:bodyPr/>
          <a:lstStyle>
            <a:lvl1pPr marL="0" indent="0">
              <a:buNone/>
              <a:defRPr sz="3200"/>
            </a:lvl1pPr>
            <a:lvl2pPr marL="383176" indent="0">
              <a:buNone/>
              <a:defRPr sz="2800"/>
            </a:lvl2pPr>
            <a:lvl3pPr marL="766538" indent="0">
              <a:buNone/>
              <a:defRPr sz="2400"/>
            </a:lvl3pPr>
            <a:lvl4pPr marL="1149656" indent="0">
              <a:buNone/>
              <a:defRPr sz="2000"/>
            </a:lvl4pPr>
            <a:lvl5pPr marL="1532937" indent="0">
              <a:buNone/>
              <a:defRPr sz="2000"/>
            </a:lvl5pPr>
            <a:lvl6pPr marL="1915987" indent="0">
              <a:buNone/>
              <a:defRPr sz="2000"/>
            </a:lvl6pPr>
            <a:lvl7pPr marL="2299169" indent="0">
              <a:buNone/>
              <a:defRPr sz="2000"/>
            </a:lvl7pPr>
            <a:lvl8pPr marL="2682385" indent="0">
              <a:buNone/>
              <a:defRPr sz="2000"/>
            </a:lvl8pPr>
            <a:lvl9pPr marL="3065636" indent="0">
              <a:buNone/>
              <a:defRPr sz="2000"/>
            </a:lvl9pPr>
          </a:lstStyle>
          <a:p>
            <a:endParaRPr lang="en-US"/>
          </a:p>
        </p:txBody>
      </p:sp>
      <p:sp>
        <p:nvSpPr>
          <p:cNvPr id="4" name="Text Placeholder 3"/>
          <p:cNvSpPr>
            <a:spLocks noGrp="1"/>
          </p:cNvSpPr>
          <p:nvPr>
            <p:ph type="body" sz="half" idx="2"/>
          </p:nvPr>
        </p:nvSpPr>
        <p:spPr>
          <a:xfrm>
            <a:off x="1792300" y="4027849"/>
            <a:ext cx="5486400" cy="603647"/>
          </a:xfrm>
        </p:spPr>
        <p:txBody>
          <a:bodyPr/>
          <a:lstStyle>
            <a:lvl1pPr marL="0" indent="0">
              <a:buNone/>
              <a:defRPr sz="1400"/>
            </a:lvl1pPr>
            <a:lvl2pPr marL="383176" indent="0">
              <a:buNone/>
              <a:defRPr sz="1200"/>
            </a:lvl2pPr>
            <a:lvl3pPr marL="766538" indent="0">
              <a:buNone/>
              <a:defRPr sz="1000"/>
            </a:lvl3pPr>
            <a:lvl4pPr marL="1149656" indent="0">
              <a:buNone/>
              <a:defRPr sz="900"/>
            </a:lvl4pPr>
            <a:lvl5pPr marL="1532937" indent="0">
              <a:buNone/>
              <a:defRPr sz="900"/>
            </a:lvl5pPr>
            <a:lvl6pPr marL="1915987" indent="0">
              <a:buNone/>
              <a:defRPr sz="900"/>
            </a:lvl6pPr>
            <a:lvl7pPr marL="2299169" indent="0">
              <a:buNone/>
              <a:defRPr sz="900"/>
            </a:lvl7pPr>
            <a:lvl8pPr marL="2682385" indent="0">
              <a:buNone/>
              <a:defRPr sz="900"/>
            </a:lvl8pPr>
            <a:lvl9pPr marL="30656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943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862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868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16" tIns="33975" rIns="68116" bIns="33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16" tIns="33975" rIns="68116" bIns="33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16" tIns="33975" rIns="68116" bIns="33975"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16" tIns="33975" rIns="68116" bIns="33975"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116" tIns="33975" rIns="68116" bIns="33975"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829123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9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599" algn="ctr" rtl="0" fontAlgn="base">
        <a:spcBef>
          <a:spcPct val="0"/>
        </a:spcBef>
        <a:spcAft>
          <a:spcPct val="0"/>
        </a:spcAft>
        <a:defRPr sz="4400">
          <a:solidFill>
            <a:schemeClr val="tx2"/>
          </a:solidFill>
          <a:latin typeface="Arial" charset="0"/>
          <a:cs typeface="Arial" charset="0"/>
        </a:defRPr>
      </a:lvl6pPr>
      <a:lvl7pPr marL="679347" algn="ctr" rtl="0" fontAlgn="base">
        <a:spcBef>
          <a:spcPct val="0"/>
        </a:spcBef>
        <a:spcAft>
          <a:spcPct val="0"/>
        </a:spcAft>
        <a:defRPr sz="4400">
          <a:solidFill>
            <a:schemeClr val="tx2"/>
          </a:solidFill>
          <a:latin typeface="Arial" charset="0"/>
          <a:cs typeface="Arial" charset="0"/>
        </a:defRPr>
      </a:lvl7pPr>
      <a:lvl8pPr marL="1018821" algn="ctr" rtl="0" fontAlgn="base">
        <a:spcBef>
          <a:spcPct val="0"/>
        </a:spcBef>
        <a:spcAft>
          <a:spcPct val="0"/>
        </a:spcAft>
        <a:defRPr sz="4400">
          <a:solidFill>
            <a:schemeClr val="tx2"/>
          </a:solidFill>
          <a:latin typeface="Arial" charset="0"/>
          <a:cs typeface="Arial" charset="0"/>
        </a:defRPr>
      </a:lvl8pPr>
      <a:lvl9pPr marL="1358532" algn="ctr" rtl="0" fontAlgn="base">
        <a:spcBef>
          <a:spcPct val="0"/>
        </a:spcBef>
        <a:spcAft>
          <a:spcPct val="0"/>
        </a:spcAft>
        <a:defRPr sz="4400">
          <a:solidFill>
            <a:schemeClr val="tx2"/>
          </a:solidFill>
          <a:latin typeface="Arial" charset="0"/>
          <a:cs typeface="Arial" charset="0"/>
        </a:defRPr>
      </a:lvl9pPr>
    </p:titleStyle>
    <p:bodyStyle>
      <a:lvl1pPr marL="254632" indent="-254632" algn="l" rtl="0" fontAlgn="base">
        <a:spcBef>
          <a:spcPct val="20000"/>
        </a:spcBef>
        <a:spcAft>
          <a:spcPct val="0"/>
        </a:spcAft>
        <a:buChar char="•"/>
        <a:defRPr sz="4000">
          <a:solidFill>
            <a:schemeClr val="bg1"/>
          </a:solidFill>
          <a:latin typeface="+mn-lt"/>
          <a:ea typeface="+mn-ea"/>
          <a:cs typeface="+mn-cs"/>
        </a:defRPr>
      </a:lvl1pPr>
      <a:lvl2pPr marL="551998" indent="-212223" algn="l" rtl="0" fontAlgn="base">
        <a:spcBef>
          <a:spcPct val="20000"/>
        </a:spcBef>
        <a:spcAft>
          <a:spcPct val="0"/>
        </a:spcAft>
        <a:buChar char="–"/>
        <a:defRPr sz="4000">
          <a:solidFill>
            <a:schemeClr val="bg1"/>
          </a:solidFill>
          <a:latin typeface="+mn-lt"/>
        </a:defRPr>
      </a:lvl2pPr>
      <a:lvl3pPr marL="848976" indent="-169835" algn="l" rtl="0" fontAlgn="base">
        <a:spcBef>
          <a:spcPct val="20000"/>
        </a:spcBef>
        <a:spcAft>
          <a:spcPct val="0"/>
        </a:spcAft>
        <a:buChar char="•"/>
        <a:defRPr sz="2400">
          <a:solidFill>
            <a:schemeClr val="tx1"/>
          </a:solidFill>
          <a:latin typeface="+mj-lt"/>
          <a:cs typeface="+mj-cs"/>
        </a:defRPr>
      </a:lvl3pPr>
      <a:lvl4pPr marL="1188658" indent="-169835" algn="l" rtl="0" fontAlgn="base">
        <a:spcBef>
          <a:spcPct val="20000"/>
        </a:spcBef>
        <a:spcAft>
          <a:spcPct val="0"/>
        </a:spcAft>
        <a:buChar char="–"/>
        <a:defRPr sz="2000">
          <a:solidFill>
            <a:schemeClr val="tx1"/>
          </a:solidFill>
          <a:latin typeface="+mj-lt"/>
          <a:cs typeface="+mj-cs"/>
        </a:defRPr>
      </a:lvl4pPr>
      <a:lvl5pPr marL="1528322" indent="-169835" algn="l" rtl="0" fontAlgn="base">
        <a:spcBef>
          <a:spcPct val="20000"/>
        </a:spcBef>
        <a:spcAft>
          <a:spcPct val="0"/>
        </a:spcAft>
        <a:buChar char="»"/>
        <a:defRPr sz="2000">
          <a:solidFill>
            <a:schemeClr val="tx1"/>
          </a:solidFill>
          <a:latin typeface="+mj-lt"/>
          <a:cs typeface="+mj-cs"/>
        </a:defRPr>
      </a:lvl5pPr>
      <a:lvl6pPr marL="1867711" indent="-169835" algn="l" rtl="0" fontAlgn="base">
        <a:spcBef>
          <a:spcPct val="20000"/>
        </a:spcBef>
        <a:spcAft>
          <a:spcPct val="0"/>
        </a:spcAft>
        <a:buChar char="»"/>
        <a:defRPr sz="2000">
          <a:solidFill>
            <a:schemeClr val="tx1"/>
          </a:solidFill>
          <a:latin typeface="+mj-lt"/>
          <a:cs typeface="+mj-cs"/>
        </a:defRPr>
      </a:lvl6pPr>
      <a:lvl7pPr marL="2207411" indent="-169835" algn="l" rtl="0" fontAlgn="base">
        <a:spcBef>
          <a:spcPct val="20000"/>
        </a:spcBef>
        <a:spcAft>
          <a:spcPct val="0"/>
        </a:spcAft>
        <a:buChar char="»"/>
        <a:defRPr sz="2000">
          <a:solidFill>
            <a:schemeClr val="tx1"/>
          </a:solidFill>
          <a:latin typeface="+mj-lt"/>
          <a:cs typeface="+mj-cs"/>
        </a:defRPr>
      </a:lvl7pPr>
      <a:lvl8pPr marL="2546985" indent="-169835" algn="l" rtl="0" fontAlgn="base">
        <a:spcBef>
          <a:spcPct val="20000"/>
        </a:spcBef>
        <a:spcAft>
          <a:spcPct val="0"/>
        </a:spcAft>
        <a:buChar char="»"/>
        <a:defRPr sz="2000">
          <a:solidFill>
            <a:schemeClr val="tx1"/>
          </a:solidFill>
          <a:latin typeface="+mj-lt"/>
          <a:cs typeface="+mj-cs"/>
        </a:defRPr>
      </a:lvl8pPr>
      <a:lvl9pPr marL="2886659" indent="-169835"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9347" rtl="0" eaLnBrk="1" latinLnBrk="0" hangingPunct="1">
        <a:defRPr sz="1800" kern="1200">
          <a:solidFill>
            <a:schemeClr val="tx1"/>
          </a:solidFill>
          <a:latin typeface="+mn-lt"/>
          <a:ea typeface="+mn-ea"/>
          <a:cs typeface="+mn-cs"/>
        </a:defRPr>
      </a:lvl1pPr>
      <a:lvl2pPr marL="339599" algn="l" defTabSz="679347" rtl="0" eaLnBrk="1" latinLnBrk="0" hangingPunct="1">
        <a:defRPr sz="1800" kern="1200">
          <a:solidFill>
            <a:schemeClr val="tx1"/>
          </a:solidFill>
          <a:latin typeface="+mn-lt"/>
          <a:ea typeface="+mn-ea"/>
          <a:cs typeface="+mn-cs"/>
        </a:defRPr>
      </a:lvl2pPr>
      <a:lvl3pPr marL="679347" algn="l" defTabSz="679347" rtl="0" eaLnBrk="1" latinLnBrk="0" hangingPunct="1">
        <a:defRPr sz="1800" kern="1200">
          <a:solidFill>
            <a:schemeClr val="tx1"/>
          </a:solidFill>
          <a:latin typeface="+mn-lt"/>
          <a:ea typeface="+mn-ea"/>
          <a:cs typeface="+mn-cs"/>
        </a:defRPr>
      </a:lvl3pPr>
      <a:lvl4pPr marL="1018821" algn="l" defTabSz="679347" rtl="0" eaLnBrk="1" latinLnBrk="0" hangingPunct="1">
        <a:defRPr sz="1800" kern="1200">
          <a:solidFill>
            <a:schemeClr val="tx1"/>
          </a:solidFill>
          <a:latin typeface="+mn-lt"/>
          <a:ea typeface="+mn-ea"/>
          <a:cs typeface="+mn-cs"/>
        </a:defRPr>
      </a:lvl4pPr>
      <a:lvl5pPr marL="1358532" algn="l" defTabSz="679347" rtl="0" eaLnBrk="1" latinLnBrk="0" hangingPunct="1">
        <a:defRPr sz="1800" kern="1200">
          <a:solidFill>
            <a:schemeClr val="tx1"/>
          </a:solidFill>
          <a:latin typeface="+mn-lt"/>
          <a:ea typeface="+mn-ea"/>
          <a:cs typeface="+mn-cs"/>
        </a:defRPr>
      </a:lvl5pPr>
      <a:lvl6pPr marL="1697976" algn="l" defTabSz="679347" rtl="0" eaLnBrk="1" latinLnBrk="0" hangingPunct="1">
        <a:defRPr sz="1800" kern="1200">
          <a:solidFill>
            <a:schemeClr val="tx1"/>
          </a:solidFill>
          <a:latin typeface="+mn-lt"/>
          <a:ea typeface="+mn-ea"/>
          <a:cs typeface="+mn-cs"/>
        </a:defRPr>
      </a:lvl6pPr>
      <a:lvl7pPr marL="2037540" algn="l" defTabSz="679347" rtl="0" eaLnBrk="1" latinLnBrk="0" hangingPunct="1">
        <a:defRPr sz="1800" kern="1200">
          <a:solidFill>
            <a:schemeClr val="tx1"/>
          </a:solidFill>
          <a:latin typeface="+mn-lt"/>
          <a:ea typeface="+mn-ea"/>
          <a:cs typeface="+mn-cs"/>
        </a:defRPr>
      </a:lvl7pPr>
      <a:lvl8pPr marL="2377159" algn="l" defTabSz="679347" rtl="0" eaLnBrk="1" latinLnBrk="0" hangingPunct="1">
        <a:defRPr sz="1800" kern="1200">
          <a:solidFill>
            <a:schemeClr val="tx1"/>
          </a:solidFill>
          <a:latin typeface="+mn-lt"/>
          <a:ea typeface="+mn-ea"/>
          <a:cs typeface="+mn-cs"/>
        </a:defRPr>
      </a:lvl8pPr>
      <a:lvl9pPr marL="2716790" algn="l" defTabSz="67934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684" tIns="38312" rIns="76684" bIns="3831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684" tIns="38312" rIns="76684" bIns="3831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684" tIns="38312" rIns="76684" bIns="38312"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3"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684" tIns="38312" rIns="76684" bIns="38312"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684" tIns="38312" rIns="76684" bIns="38312"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64422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83176" algn="ctr" rtl="0" fontAlgn="base">
        <a:spcBef>
          <a:spcPct val="0"/>
        </a:spcBef>
        <a:spcAft>
          <a:spcPct val="0"/>
        </a:spcAft>
        <a:defRPr sz="4400">
          <a:solidFill>
            <a:schemeClr val="tx2"/>
          </a:solidFill>
          <a:latin typeface="Arial" charset="0"/>
          <a:cs typeface="Arial" charset="0"/>
        </a:defRPr>
      </a:lvl6pPr>
      <a:lvl7pPr marL="766538" algn="ctr" rtl="0" fontAlgn="base">
        <a:spcBef>
          <a:spcPct val="0"/>
        </a:spcBef>
        <a:spcAft>
          <a:spcPct val="0"/>
        </a:spcAft>
        <a:defRPr sz="4400">
          <a:solidFill>
            <a:schemeClr val="tx2"/>
          </a:solidFill>
          <a:latin typeface="Arial" charset="0"/>
          <a:cs typeface="Arial" charset="0"/>
        </a:defRPr>
      </a:lvl7pPr>
      <a:lvl8pPr marL="1149656" algn="ctr" rtl="0" fontAlgn="base">
        <a:spcBef>
          <a:spcPct val="0"/>
        </a:spcBef>
        <a:spcAft>
          <a:spcPct val="0"/>
        </a:spcAft>
        <a:defRPr sz="4400">
          <a:solidFill>
            <a:schemeClr val="tx2"/>
          </a:solidFill>
          <a:latin typeface="Arial" charset="0"/>
          <a:cs typeface="Arial" charset="0"/>
        </a:defRPr>
      </a:lvl8pPr>
      <a:lvl9pPr marL="1532937" algn="ctr" rtl="0" fontAlgn="base">
        <a:spcBef>
          <a:spcPct val="0"/>
        </a:spcBef>
        <a:spcAft>
          <a:spcPct val="0"/>
        </a:spcAft>
        <a:defRPr sz="4400">
          <a:solidFill>
            <a:schemeClr val="tx2"/>
          </a:solidFill>
          <a:latin typeface="Arial" charset="0"/>
          <a:cs typeface="Arial" charset="0"/>
        </a:defRPr>
      </a:lvl9pPr>
    </p:titleStyle>
    <p:bodyStyle>
      <a:lvl1pPr marL="287303" indent="-287303" algn="l" rtl="0" fontAlgn="base">
        <a:spcBef>
          <a:spcPct val="20000"/>
        </a:spcBef>
        <a:spcAft>
          <a:spcPct val="0"/>
        </a:spcAft>
        <a:buChar char="•"/>
        <a:defRPr sz="4000">
          <a:solidFill>
            <a:schemeClr val="bg1"/>
          </a:solidFill>
          <a:latin typeface="+mn-lt"/>
          <a:ea typeface="+mn-ea"/>
          <a:cs typeface="+mn-cs"/>
        </a:defRPr>
      </a:lvl1pPr>
      <a:lvl2pPr marL="622790" indent="-239547" algn="l" rtl="0" fontAlgn="base">
        <a:spcBef>
          <a:spcPct val="20000"/>
        </a:spcBef>
        <a:spcAft>
          <a:spcPct val="0"/>
        </a:spcAft>
        <a:buChar char="–"/>
        <a:defRPr sz="4000">
          <a:solidFill>
            <a:schemeClr val="bg1"/>
          </a:solidFill>
          <a:latin typeface="+mn-lt"/>
        </a:defRPr>
      </a:lvl2pPr>
      <a:lvl3pPr marL="957984" indent="-191558" algn="l" rtl="0" fontAlgn="base">
        <a:spcBef>
          <a:spcPct val="20000"/>
        </a:spcBef>
        <a:spcAft>
          <a:spcPct val="0"/>
        </a:spcAft>
        <a:buChar char="•"/>
        <a:defRPr sz="2400">
          <a:solidFill>
            <a:schemeClr val="tx1"/>
          </a:solidFill>
          <a:latin typeface="+mj-lt"/>
          <a:cs typeface="+mj-cs"/>
        </a:defRPr>
      </a:lvl3pPr>
      <a:lvl4pPr marL="1341303" indent="-191558" algn="l" rtl="0" fontAlgn="base">
        <a:spcBef>
          <a:spcPct val="20000"/>
        </a:spcBef>
        <a:spcAft>
          <a:spcPct val="0"/>
        </a:spcAft>
        <a:buChar char="–"/>
        <a:defRPr sz="2000">
          <a:solidFill>
            <a:schemeClr val="tx1"/>
          </a:solidFill>
          <a:latin typeface="+mj-lt"/>
          <a:cs typeface="+mj-cs"/>
        </a:defRPr>
      </a:lvl4pPr>
      <a:lvl5pPr marL="1724474" indent="-191558" algn="l" rtl="0" fontAlgn="base">
        <a:spcBef>
          <a:spcPct val="20000"/>
        </a:spcBef>
        <a:spcAft>
          <a:spcPct val="0"/>
        </a:spcAft>
        <a:buChar char="»"/>
        <a:defRPr sz="2000">
          <a:solidFill>
            <a:schemeClr val="tx1"/>
          </a:solidFill>
          <a:latin typeface="+mj-lt"/>
          <a:cs typeface="+mj-cs"/>
        </a:defRPr>
      </a:lvl5pPr>
      <a:lvl6pPr marL="2107520" indent="-191558" algn="l" rtl="0" fontAlgn="base">
        <a:spcBef>
          <a:spcPct val="20000"/>
        </a:spcBef>
        <a:spcAft>
          <a:spcPct val="0"/>
        </a:spcAft>
        <a:buChar char="»"/>
        <a:defRPr sz="2000">
          <a:solidFill>
            <a:schemeClr val="tx1"/>
          </a:solidFill>
          <a:latin typeface="+mj-lt"/>
          <a:cs typeface="+mj-cs"/>
        </a:defRPr>
      </a:lvl6pPr>
      <a:lvl7pPr marL="2490822" indent="-191558" algn="l" rtl="0" fontAlgn="base">
        <a:spcBef>
          <a:spcPct val="20000"/>
        </a:spcBef>
        <a:spcAft>
          <a:spcPct val="0"/>
        </a:spcAft>
        <a:buChar char="»"/>
        <a:defRPr sz="2000">
          <a:solidFill>
            <a:schemeClr val="tx1"/>
          </a:solidFill>
          <a:latin typeface="+mj-lt"/>
          <a:cs typeface="+mj-cs"/>
        </a:defRPr>
      </a:lvl7pPr>
      <a:lvl8pPr marL="2874033" indent="-191558" algn="l" rtl="0" fontAlgn="base">
        <a:spcBef>
          <a:spcPct val="20000"/>
        </a:spcBef>
        <a:spcAft>
          <a:spcPct val="0"/>
        </a:spcAft>
        <a:buChar char="»"/>
        <a:defRPr sz="2000">
          <a:solidFill>
            <a:schemeClr val="tx1"/>
          </a:solidFill>
          <a:latin typeface="+mj-lt"/>
          <a:cs typeface="+mj-cs"/>
        </a:defRPr>
      </a:lvl8pPr>
      <a:lvl9pPr marL="3257278" indent="-191558"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66538" rtl="0" eaLnBrk="1" latinLnBrk="0" hangingPunct="1">
        <a:defRPr sz="1800" kern="1200">
          <a:solidFill>
            <a:schemeClr val="tx1"/>
          </a:solidFill>
          <a:latin typeface="+mn-lt"/>
          <a:ea typeface="+mn-ea"/>
          <a:cs typeface="+mn-cs"/>
        </a:defRPr>
      </a:lvl1pPr>
      <a:lvl2pPr marL="383176" algn="l" defTabSz="766538" rtl="0" eaLnBrk="1" latinLnBrk="0" hangingPunct="1">
        <a:defRPr sz="1800" kern="1200">
          <a:solidFill>
            <a:schemeClr val="tx1"/>
          </a:solidFill>
          <a:latin typeface="+mn-lt"/>
          <a:ea typeface="+mn-ea"/>
          <a:cs typeface="+mn-cs"/>
        </a:defRPr>
      </a:lvl2pPr>
      <a:lvl3pPr marL="766538" algn="l" defTabSz="766538" rtl="0" eaLnBrk="1" latinLnBrk="0" hangingPunct="1">
        <a:defRPr sz="1800" kern="1200">
          <a:solidFill>
            <a:schemeClr val="tx1"/>
          </a:solidFill>
          <a:latin typeface="+mn-lt"/>
          <a:ea typeface="+mn-ea"/>
          <a:cs typeface="+mn-cs"/>
        </a:defRPr>
      </a:lvl3pPr>
      <a:lvl4pPr marL="1149656" algn="l" defTabSz="766538" rtl="0" eaLnBrk="1" latinLnBrk="0" hangingPunct="1">
        <a:defRPr sz="1800" kern="1200">
          <a:solidFill>
            <a:schemeClr val="tx1"/>
          </a:solidFill>
          <a:latin typeface="+mn-lt"/>
          <a:ea typeface="+mn-ea"/>
          <a:cs typeface="+mn-cs"/>
        </a:defRPr>
      </a:lvl4pPr>
      <a:lvl5pPr marL="1532937" algn="l" defTabSz="766538" rtl="0" eaLnBrk="1" latinLnBrk="0" hangingPunct="1">
        <a:defRPr sz="1800" kern="1200">
          <a:solidFill>
            <a:schemeClr val="tx1"/>
          </a:solidFill>
          <a:latin typeface="+mn-lt"/>
          <a:ea typeface="+mn-ea"/>
          <a:cs typeface="+mn-cs"/>
        </a:defRPr>
      </a:lvl5pPr>
      <a:lvl6pPr marL="1915987" algn="l" defTabSz="766538" rtl="0" eaLnBrk="1" latinLnBrk="0" hangingPunct="1">
        <a:defRPr sz="1800" kern="1200">
          <a:solidFill>
            <a:schemeClr val="tx1"/>
          </a:solidFill>
          <a:latin typeface="+mn-lt"/>
          <a:ea typeface="+mn-ea"/>
          <a:cs typeface="+mn-cs"/>
        </a:defRPr>
      </a:lvl6pPr>
      <a:lvl7pPr marL="2299169" algn="l" defTabSz="766538" rtl="0" eaLnBrk="1" latinLnBrk="0" hangingPunct="1">
        <a:defRPr sz="1800" kern="1200">
          <a:solidFill>
            <a:schemeClr val="tx1"/>
          </a:solidFill>
          <a:latin typeface="+mn-lt"/>
          <a:ea typeface="+mn-ea"/>
          <a:cs typeface="+mn-cs"/>
        </a:defRPr>
      </a:lvl7pPr>
      <a:lvl8pPr marL="2682385" algn="l" defTabSz="766538" rtl="0" eaLnBrk="1" latinLnBrk="0" hangingPunct="1">
        <a:defRPr sz="1800" kern="1200">
          <a:solidFill>
            <a:schemeClr val="tx1"/>
          </a:solidFill>
          <a:latin typeface="+mn-lt"/>
          <a:ea typeface="+mn-ea"/>
          <a:cs typeface="+mn-cs"/>
        </a:defRPr>
      </a:lvl8pPr>
      <a:lvl9pPr marL="3065636" algn="l" defTabSz="7665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167827A3-30BC-40E0-8136-AA00EF06A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122980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E0093-2182-7D75-744C-27BE705C86B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1161A0-8003-7375-B79A-CEDEF48736D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10 34-36</a:t>
            </a:r>
            <a:r>
              <a:rPr lang="en-US" sz="4000" dirty="0">
                <a:solidFill>
                  <a:schemeClr val="tx1"/>
                </a:solidFill>
                <a:latin typeface="Arial Rounded MT Bold" panose="020F0704030504030204" pitchFamily="34" charset="0"/>
              </a:rPr>
              <a:t>“  a daughter against her mother, a daughter-in-law against her mother-in-law, so that a man’s enemies will be the members of his own household.</a:t>
            </a:r>
          </a:p>
        </p:txBody>
      </p:sp>
    </p:spTree>
    <p:extLst>
      <p:ext uri="{BB962C8B-B14F-4D97-AF65-F5344CB8AC3E}">
        <p14:creationId xmlns:p14="http://schemas.microsoft.com/office/powerpoint/2010/main" val="9441218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7C0FB-5113-3C23-C9B4-FBB718B5CE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7851E2-9EC6-4C10-AA2B-7EE8C3253E2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93992A5-E965-A01A-2611-1A25E6A94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EEB53A5B-9BA0-D042-4AF0-201DE21DD907}"/>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2681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8DFA-D020-2B5F-4F96-CB488DEE79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4E37A6-A2C6-0B94-CE79-0B1E3FC52B3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 Ps 144.1 </a:t>
            </a:r>
            <a:r>
              <a:rPr lang="en-US" sz="4000" dirty="0">
                <a:solidFill>
                  <a:schemeClr val="tx1"/>
                </a:solidFill>
                <a:latin typeface="Arial Rounded MT Bold" panose="020F0704030504030204" pitchFamily="34" charset="0"/>
              </a:rPr>
              <a:t>Blessed be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my rock, who trains my hands for war and my fingers for battle.</a:t>
            </a:r>
          </a:p>
        </p:txBody>
      </p:sp>
    </p:spTree>
    <p:extLst>
      <p:ext uri="{BB962C8B-B14F-4D97-AF65-F5344CB8AC3E}">
        <p14:creationId xmlns:p14="http://schemas.microsoft.com/office/powerpoint/2010/main" val="221483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5" name="Picture 4">
            <a:extLst>
              <a:ext uri="{FF2B5EF4-FFF2-40B4-BE49-F238E27FC236}">
                <a16:creationId xmlns:a16="http://schemas.microsoft.com/office/drawing/2014/main" id="{4D092C1A-6754-F000-14D0-9643E28723BC}"/>
              </a:ext>
            </a:extLst>
          </p:cNvPr>
          <p:cNvPicPr>
            <a:picLocks noChangeAspect="1"/>
          </p:cNvPicPr>
          <p:nvPr/>
        </p:nvPicPr>
        <p:blipFill>
          <a:blip r:embed="rId3"/>
          <a:stretch>
            <a:fillRect/>
          </a:stretch>
        </p:blipFill>
        <p:spPr>
          <a:xfrm>
            <a:off x="412835" y="0"/>
            <a:ext cx="8318329" cy="5143500"/>
          </a:xfrm>
          <a:prstGeom prst="rect">
            <a:avLst/>
          </a:prstGeom>
        </p:spPr>
      </p:pic>
      <p:sp>
        <p:nvSpPr>
          <p:cNvPr id="2" name="TextBox 1">
            <a:extLst>
              <a:ext uri="{FF2B5EF4-FFF2-40B4-BE49-F238E27FC236}">
                <a16:creationId xmlns:a16="http://schemas.microsoft.com/office/drawing/2014/main" id="{EC24EBC1-870C-BA34-9920-E63232F5F4AC}"/>
              </a:ext>
            </a:extLst>
          </p:cNvPr>
          <p:cNvSpPr txBox="1"/>
          <p:nvPr/>
        </p:nvSpPr>
        <p:spPr>
          <a:xfrm>
            <a:off x="990600" y="1200150"/>
            <a:ext cx="6952544" cy="707886"/>
          </a:xfrm>
          <a:prstGeom prst="rect">
            <a:avLst/>
          </a:prstGeom>
          <a:noFill/>
        </p:spPr>
        <p:txBody>
          <a:bodyPr wrap="none" rtlCol="0">
            <a:spAutoFit/>
          </a:bodyPr>
          <a:lstStyle/>
          <a:p>
            <a:pPr algn="l"/>
            <a:r>
              <a:rPr lang="en-US" dirty="0">
                <a:solidFill>
                  <a:schemeClr val="tx1"/>
                </a:solidFill>
              </a:rPr>
              <a:t>Class 10 a.m., June 2, 2024</a:t>
            </a:r>
          </a:p>
        </p:txBody>
      </p:sp>
    </p:spTree>
    <p:extLst>
      <p:ext uri="{BB962C8B-B14F-4D97-AF65-F5344CB8AC3E}">
        <p14:creationId xmlns:p14="http://schemas.microsoft.com/office/powerpoint/2010/main" val="122032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33C1E37-E204-3A1B-1557-BA4299FFF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407" y="0"/>
            <a:ext cx="5255186" cy="5143500"/>
          </a:xfrm>
          <a:prstGeom prst="rect">
            <a:avLst/>
          </a:prstGeom>
        </p:spPr>
      </p:pic>
    </p:spTree>
    <p:extLst>
      <p:ext uri="{BB962C8B-B14F-4D97-AF65-F5344CB8AC3E}">
        <p14:creationId xmlns:p14="http://schemas.microsoft.com/office/powerpoint/2010/main" val="2257049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33C1E37-E204-3A1B-1557-BA4299FFF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9" t="15360" r="69534" b="58888"/>
          <a:stretch/>
        </p:blipFill>
        <p:spPr>
          <a:xfrm>
            <a:off x="1869224" y="208136"/>
            <a:ext cx="4912575" cy="4935363"/>
          </a:xfrm>
          <a:prstGeom prst="rect">
            <a:avLst/>
          </a:prstGeom>
        </p:spPr>
      </p:pic>
    </p:spTree>
    <p:extLst>
      <p:ext uri="{BB962C8B-B14F-4D97-AF65-F5344CB8AC3E}">
        <p14:creationId xmlns:p14="http://schemas.microsoft.com/office/powerpoint/2010/main" val="264928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89DC72A3-98B4-99A5-5236-94D2A1467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22" y="0"/>
            <a:ext cx="7443956" cy="5143500"/>
          </a:xfrm>
          <a:prstGeom prst="rect">
            <a:avLst/>
          </a:prstGeom>
        </p:spPr>
      </p:pic>
    </p:spTree>
    <p:extLst>
      <p:ext uri="{BB962C8B-B14F-4D97-AF65-F5344CB8AC3E}">
        <p14:creationId xmlns:p14="http://schemas.microsoft.com/office/powerpoint/2010/main" val="2235322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A41CDAFB-AF8B-B251-6F03-BA4DB96A2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035" y="0"/>
            <a:ext cx="6109929" cy="5143500"/>
          </a:xfrm>
          <a:prstGeom prst="rect">
            <a:avLst/>
          </a:prstGeom>
        </p:spPr>
      </p:pic>
    </p:spTree>
    <p:extLst>
      <p:ext uri="{BB962C8B-B14F-4D97-AF65-F5344CB8AC3E}">
        <p14:creationId xmlns:p14="http://schemas.microsoft.com/office/powerpoint/2010/main" val="7472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017C8C69-B928-D182-55AB-AF89EC5FD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435" y="0"/>
            <a:ext cx="6145129" cy="5143500"/>
          </a:xfrm>
          <a:prstGeom prst="rect">
            <a:avLst/>
          </a:prstGeom>
        </p:spPr>
      </p:pic>
    </p:spTree>
    <p:extLst>
      <p:ext uri="{BB962C8B-B14F-4D97-AF65-F5344CB8AC3E}">
        <p14:creationId xmlns:p14="http://schemas.microsoft.com/office/powerpoint/2010/main" val="242919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A76EEDC6-D118-F608-6B7D-777C604D4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210" y="0"/>
            <a:ext cx="6063580" cy="5143500"/>
          </a:xfrm>
          <a:prstGeom prst="rect">
            <a:avLst/>
          </a:prstGeom>
        </p:spPr>
      </p:pic>
    </p:spTree>
    <p:extLst>
      <p:ext uri="{BB962C8B-B14F-4D97-AF65-F5344CB8AC3E}">
        <p14:creationId xmlns:p14="http://schemas.microsoft.com/office/powerpoint/2010/main" val="385551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solidFill>
                  <a:srgbClr val="FFFF66"/>
                </a:solidFill>
              </a:rPr>
              <a:t> </a:t>
            </a:r>
          </a:p>
        </p:txBody>
      </p:sp>
      <p:pic>
        <p:nvPicPr>
          <p:cNvPr id="3" name="Picture 2">
            <a:extLst>
              <a:ext uri="{FF2B5EF4-FFF2-40B4-BE49-F238E27FC236}">
                <a16:creationId xmlns:a16="http://schemas.microsoft.com/office/drawing/2014/main" id="{0B218647-8B59-9C63-732C-A65A20AA9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937" y="0"/>
            <a:ext cx="5906125" cy="5143500"/>
          </a:xfrm>
          <a:prstGeom prst="rect">
            <a:avLst/>
          </a:prstGeom>
        </p:spPr>
      </p:pic>
    </p:spTree>
    <p:extLst>
      <p:ext uri="{BB962C8B-B14F-4D97-AF65-F5344CB8AC3E}">
        <p14:creationId xmlns:p14="http://schemas.microsoft.com/office/powerpoint/2010/main" val="225183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a:t> </a:t>
            </a:r>
            <a:endParaRPr lang="en-US" dirty="0"/>
          </a:p>
        </p:txBody>
      </p:sp>
      <p:pic>
        <p:nvPicPr>
          <p:cNvPr id="5" name="Picture 4">
            <a:extLst>
              <a:ext uri="{FF2B5EF4-FFF2-40B4-BE49-F238E27FC236}">
                <a16:creationId xmlns:a16="http://schemas.microsoft.com/office/drawing/2014/main" id="{67223FDA-1373-47CA-9400-BCCD53286512}"/>
              </a:ext>
            </a:extLst>
          </p:cNvPr>
          <p:cNvPicPr>
            <a:picLocks noChangeAspect="1"/>
          </p:cNvPicPr>
          <p:nvPr/>
        </p:nvPicPr>
        <p:blipFill rotWithShape="1">
          <a:blip r:embed="rId3">
            <a:extLst>
              <a:ext uri="{28A0092B-C50C-407E-A947-70E740481C1C}">
                <a14:useLocalDpi xmlns:a14="http://schemas.microsoft.com/office/drawing/2010/main" val="0"/>
              </a:ext>
            </a:extLst>
          </a:blip>
          <a:srcRect b="35185"/>
          <a:stretch/>
        </p:blipFill>
        <p:spPr>
          <a:xfrm>
            <a:off x="1189308" y="0"/>
            <a:ext cx="6882536" cy="4476750"/>
          </a:xfrm>
          <a:prstGeom prst="rect">
            <a:avLst/>
          </a:prstGeom>
        </p:spPr>
      </p:pic>
    </p:spTree>
    <p:extLst>
      <p:ext uri="{BB962C8B-B14F-4D97-AF65-F5344CB8AC3E}">
        <p14:creationId xmlns:p14="http://schemas.microsoft.com/office/powerpoint/2010/main" val="132205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618BD-1DAF-0439-4B4C-070A8FA732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E94F95-EE33-B2BA-6328-0C9D44458F6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Seriously…</a:t>
            </a:r>
          </a:p>
          <a:p>
            <a:pPr algn="l"/>
            <a:endParaRPr lang="en-US" sz="4000" dirty="0">
              <a:solidFill>
                <a:schemeClr val="tx1"/>
              </a:solidFill>
              <a:latin typeface="Arial Rounded MT Bold" panose="020F0704030504030204" pitchFamily="34" charset="0"/>
            </a:endParaRPr>
          </a:p>
          <a:p>
            <a:pPr algn="l"/>
            <a:r>
              <a:rPr lang="en-US" sz="4000" baseline="30000" dirty="0">
                <a:solidFill>
                  <a:schemeClr val="tx1"/>
                </a:solidFill>
                <a:latin typeface="Arial Rounded MT Bold" panose="020F0704030504030204" pitchFamily="34" charset="0"/>
              </a:rPr>
              <a:t>Matt. 11.12</a:t>
            </a:r>
            <a:r>
              <a:rPr lang="en-US" sz="4000" dirty="0">
                <a:solidFill>
                  <a:schemeClr val="tx1"/>
                </a:solidFill>
                <a:latin typeface="Arial Rounded MT Bold" panose="020F0704030504030204" pitchFamily="34" charset="0"/>
              </a:rPr>
              <a:t> From the days of John the Immerser until now, the kingdom of heaven is treated with violence, and </a:t>
            </a:r>
            <a:r>
              <a:rPr lang="en-US" sz="4000" u="sng" dirty="0">
                <a:solidFill>
                  <a:srgbClr val="FFFF66"/>
                </a:solidFill>
                <a:latin typeface="Arial Rounded MT Bold" panose="020F0704030504030204" pitchFamily="34" charset="0"/>
              </a:rPr>
              <a:t>the violent grasp hold of it</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092922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C698-9A64-3EC0-6386-4FDFAE1282D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AC56CD-B285-1141-A391-F98E6F641FDB}"/>
              </a:ext>
            </a:extLst>
          </p:cNvPr>
          <p:cNvSpPr>
            <a:spLocks noGrp="1"/>
          </p:cNvSpPr>
          <p:nvPr>
            <p:ph type="subTitle" idx="1"/>
          </p:nvPr>
        </p:nvSpPr>
        <p:spPr>
          <a:xfrm>
            <a:off x="3429000" y="285750"/>
            <a:ext cx="5410200" cy="4800600"/>
          </a:xfrm>
        </p:spPr>
        <p:txBody>
          <a:bodyPr anchor="t">
            <a:normAutofit fontScale="92500"/>
          </a:bodyPr>
          <a:lstStyle/>
          <a:p>
            <a:pPr algn="l"/>
            <a:r>
              <a:rPr lang="en-US" sz="4000" dirty="0">
                <a:solidFill>
                  <a:schemeClr val="tx1"/>
                </a:solidFill>
                <a:latin typeface="Arial Rounded MT Bold" panose="020F0704030504030204" pitchFamily="34" charset="0"/>
              </a:rPr>
              <a:t>David Stern: The Greek is difficult. </a:t>
            </a:r>
          </a:p>
          <a:p>
            <a:pPr algn="l"/>
            <a:r>
              <a:rPr lang="en-US" sz="4000" dirty="0">
                <a:solidFill>
                  <a:schemeClr val="tx1"/>
                </a:solidFill>
                <a:latin typeface="Arial Rounded MT Bold" panose="020F0704030504030204" pitchFamily="34" charset="0"/>
              </a:rPr>
              <a:t>As rendered, it means that violent ones (demons and their human vehicles) are trying to keep God from carrying out his plan through Yeshua, </a:t>
            </a:r>
          </a:p>
        </p:txBody>
      </p:sp>
      <p:pic>
        <p:nvPicPr>
          <p:cNvPr id="4" name="Picture 3">
            <a:extLst>
              <a:ext uri="{FF2B5EF4-FFF2-40B4-BE49-F238E27FC236}">
                <a16:creationId xmlns:a16="http://schemas.microsoft.com/office/drawing/2014/main" id="{C5713B3E-7ADA-5C0D-51D0-1094E82503C5}"/>
              </a:ext>
            </a:extLst>
          </p:cNvPr>
          <p:cNvPicPr>
            <a:picLocks noChangeAspect="1"/>
          </p:cNvPicPr>
          <p:nvPr/>
        </p:nvPicPr>
        <p:blipFill>
          <a:blip r:embed="rId3"/>
          <a:stretch>
            <a:fillRect/>
          </a:stretch>
        </p:blipFill>
        <p:spPr>
          <a:xfrm>
            <a:off x="0" y="7387"/>
            <a:ext cx="3352800" cy="5156200"/>
          </a:xfrm>
          <a:prstGeom prst="rect">
            <a:avLst/>
          </a:prstGeom>
        </p:spPr>
      </p:pic>
    </p:spTree>
    <p:extLst>
      <p:ext uri="{BB962C8B-B14F-4D97-AF65-F5344CB8AC3E}">
        <p14:creationId xmlns:p14="http://schemas.microsoft.com/office/powerpoint/2010/main" val="29782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DD8C7-701A-C7DC-D632-D82CAF77B9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94EB4B-669A-A1A8-3668-2DEA7530A32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An alternative understanding, "...the Kingdom of Heaven has been advancing forcefully; and </a:t>
            </a:r>
            <a:r>
              <a:rPr lang="en-US" sz="4000" u="sng" dirty="0">
                <a:solidFill>
                  <a:srgbClr val="FFFF66"/>
                </a:solidFill>
                <a:latin typeface="Arial Rounded MT Bold" panose="020F0704030504030204" pitchFamily="34" charset="0"/>
              </a:rPr>
              <a:t>forceful people are seizing hold of it</a:t>
            </a:r>
            <a:r>
              <a:rPr lang="en-US" sz="4000" dirty="0">
                <a:solidFill>
                  <a:srgbClr val="FFFF66"/>
                </a:solidFill>
                <a:latin typeface="Arial Rounded MT Bold" panose="020F0704030504030204" pitchFamily="34" charset="0"/>
              </a:rPr>
              <a:t>.”</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392106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6057-0B9F-DD92-F60F-B5BED979EFC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1366A3-60E0-69A8-22F3-FB4A76705DCB}"/>
              </a:ext>
            </a:extLst>
          </p:cNvPr>
          <p:cNvSpPr>
            <a:spLocks noGrp="1"/>
          </p:cNvSpPr>
          <p:nvPr>
            <p:ph type="subTitle" idx="1"/>
          </p:nvPr>
        </p:nvSpPr>
        <p:spPr>
          <a:xfrm>
            <a:off x="228600" y="209550"/>
            <a:ext cx="8610600" cy="4800600"/>
          </a:xfrm>
        </p:spPr>
        <p:txBody>
          <a:bodyPr anchor="t">
            <a:normAutofit/>
          </a:bodyPr>
          <a:lstStyle/>
          <a:p>
            <a:pPr algn="l"/>
            <a:endParaRPr lang="en-US" sz="4000" baseline="30000" dirty="0">
              <a:solidFill>
                <a:schemeClr val="tx1"/>
              </a:solidFill>
              <a:latin typeface="Arial Rounded MT Bold" panose="020F0704030504030204" pitchFamily="34" charset="0"/>
            </a:endParaRPr>
          </a:p>
          <a:p>
            <a:pPr algn="l"/>
            <a:r>
              <a:rPr lang="en-US" sz="4000" baseline="30000" dirty="0">
                <a:solidFill>
                  <a:schemeClr val="tx1"/>
                </a:solidFill>
                <a:latin typeface="Arial Rounded MT Bold" panose="020F0704030504030204" pitchFamily="34" charset="0"/>
              </a:rPr>
              <a:t>Matt. 11.12</a:t>
            </a:r>
            <a:r>
              <a:rPr lang="en-US" sz="4000" dirty="0">
                <a:solidFill>
                  <a:schemeClr val="tx1"/>
                </a:solidFill>
                <a:latin typeface="Arial Rounded MT Bold" panose="020F0704030504030204" pitchFamily="34" charset="0"/>
              </a:rPr>
              <a:t> From the days of John the Immerser until now, the kingdom of heaven is treated with violence, and </a:t>
            </a:r>
            <a:r>
              <a:rPr lang="en-US" sz="4000" u="sng" dirty="0">
                <a:solidFill>
                  <a:srgbClr val="FFFF66"/>
                </a:solidFill>
                <a:latin typeface="Arial Rounded MT Bold" panose="020F0704030504030204" pitchFamily="34" charset="0"/>
              </a:rPr>
              <a:t>the violent grasp hold of it</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714150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5B294-4B04-C7C6-1456-822CD7E021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790027B-AB5F-B316-1AAE-0ED23D1C152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 6.11-12</a:t>
            </a:r>
            <a:r>
              <a:rPr lang="en-US" sz="4000" dirty="0">
                <a:solidFill>
                  <a:schemeClr val="tx1"/>
                </a:solidFill>
                <a:latin typeface="Arial Rounded MT Bold" panose="020F0704030504030204" pitchFamily="34" charset="0"/>
              </a:rPr>
              <a:t> Use all the armor and weaponry that God provides, so that you will be able to stand against the deceptive tactics of the Adversary.  </a:t>
            </a:r>
            <a:endParaRPr lang="en-US" sz="4000" u="sng" dirty="0">
              <a:solidFill>
                <a:srgbClr val="FFFF66"/>
              </a:solidFill>
              <a:latin typeface="Arial Rounded MT Bold" panose="020F0704030504030204" pitchFamily="34" charset="0"/>
            </a:endParaRPr>
          </a:p>
        </p:txBody>
      </p:sp>
    </p:spTree>
    <p:extLst>
      <p:ext uri="{BB962C8B-B14F-4D97-AF65-F5344CB8AC3E}">
        <p14:creationId xmlns:p14="http://schemas.microsoft.com/office/powerpoint/2010/main" val="3031950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0C48B-B8C4-B59B-02D3-191E295DB9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FD0688-51A3-4692-F55D-03C995D4EA6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 6.11-12</a:t>
            </a:r>
            <a:r>
              <a:rPr lang="en-US" sz="4000" dirty="0">
                <a:solidFill>
                  <a:schemeClr val="tx1"/>
                </a:solidFill>
                <a:latin typeface="Arial Rounded MT Bold" panose="020F0704030504030204" pitchFamily="34" charset="0"/>
              </a:rPr>
              <a:t>  For we are not </a:t>
            </a:r>
            <a:r>
              <a:rPr lang="en-US" sz="4000" u="sng" dirty="0">
                <a:solidFill>
                  <a:srgbClr val="FFFF66"/>
                </a:solidFill>
                <a:latin typeface="Arial Rounded MT Bold" panose="020F0704030504030204" pitchFamily="34" charset="0"/>
              </a:rPr>
              <a:t>struggling</a:t>
            </a:r>
            <a:r>
              <a:rPr lang="en-US" sz="4000" dirty="0">
                <a:solidFill>
                  <a:schemeClr val="tx1"/>
                </a:solidFill>
                <a:latin typeface="Arial Rounded MT Bold" panose="020F0704030504030204" pitchFamily="34" charset="0"/>
              </a:rPr>
              <a:t> against human beings, but </a:t>
            </a:r>
            <a:r>
              <a:rPr lang="en-US" sz="4000" u="sng" dirty="0">
                <a:solidFill>
                  <a:srgbClr val="FFFF66"/>
                </a:solidFill>
                <a:latin typeface="Arial Rounded MT Bold" panose="020F0704030504030204" pitchFamily="34" charset="0"/>
              </a:rPr>
              <a:t>against the rulers, authorities and cosmic powers </a:t>
            </a:r>
            <a:r>
              <a:rPr lang="en-US" sz="4000" dirty="0">
                <a:solidFill>
                  <a:schemeClr val="tx1"/>
                </a:solidFill>
                <a:latin typeface="Arial Rounded MT Bold" panose="020F0704030504030204" pitchFamily="34" charset="0"/>
              </a:rPr>
              <a:t>governing this darkness, </a:t>
            </a:r>
            <a:r>
              <a:rPr lang="en-US" sz="4000" u="sng" dirty="0">
                <a:solidFill>
                  <a:srgbClr val="FFFF66"/>
                </a:solidFill>
                <a:latin typeface="Arial Rounded MT Bold" panose="020F0704030504030204" pitchFamily="34" charset="0"/>
              </a:rPr>
              <a:t>against the spiritual forces of evil in the heavenly realm.</a:t>
            </a:r>
          </a:p>
        </p:txBody>
      </p:sp>
    </p:spTree>
    <p:extLst>
      <p:ext uri="{BB962C8B-B14F-4D97-AF65-F5344CB8AC3E}">
        <p14:creationId xmlns:p14="http://schemas.microsoft.com/office/powerpoint/2010/main" val="370495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9884-984F-BC51-83DF-8DE401AFF51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3AA645-C52E-7DA6-D811-E80A1F9412B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3F81177-CFD4-5753-614D-99245F64E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00637"/>
          </a:xfrm>
          <a:prstGeom prst="rect">
            <a:avLst/>
          </a:prstGeom>
        </p:spPr>
      </p:pic>
    </p:spTree>
    <p:extLst>
      <p:ext uri="{BB962C8B-B14F-4D97-AF65-F5344CB8AC3E}">
        <p14:creationId xmlns:p14="http://schemas.microsoft.com/office/powerpoint/2010/main" val="71765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15D7D-B687-FEDA-5F1C-6CA94264A1F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5A2B3D-9A5B-FBB6-FD8A-BF38176AAEA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DBD0DA4-1705-C4FA-3CCD-15CFD324E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F16F555A-26A6-4AE6-3DE5-78E5F38177E9}"/>
              </a:ext>
            </a:extLst>
          </p:cNvPr>
          <p:cNvSpPr txBox="1"/>
          <p:nvPr/>
        </p:nvSpPr>
        <p:spPr>
          <a:xfrm>
            <a:off x="335902" y="133350"/>
            <a:ext cx="8606330" cy="1938992"/>
          </a:xfrm>
          <a:prstGeom prst="rect">
            <a:avLst/>
          </a:prstGeom>
          <a:noFill/>
        </p:spPr>
        <p:txBody>
          <a:bodyPr wrap="none" rtlCol="0">
            <a:spAutoFit/>
          </a:bodyPr>
          <a:lstStyle/>
          <a:p>
            <a:pPr algn="l"/>
            <a:r>
              <a:rPr lang="en-US" u="sng" dirty="0">
                <a:solidFill>
                  <a:srgbClr val="FFFF66"/>
                </a:solidFill>
              </a:rPr>
              <a:t>Fight the good fight of the faith</a:t>
            </a:r>
          </a:p>
          <a:p>
            <a:pPr marL="457200" indent="-457200" algn="l">
              <a:buFont typeface="+mj-lt"/>
              <a:buAutoNum type="arabicPeriod"/>
            </a:pPr>
            <a:r>
              <a:rPr lang="en-US" dirty="0">
                <a:solidFill>
                  <a:schemeClr val="tx1"/>
                </a:solidFill>
              </a:rPr>
              <a:t>The scripturality of the fight</a:t>
            </a:r>
          </a:p>
          <a:p>
            <a:pPr marL="457200" indent="-457200" algn="l">
              <a:buFont typeface="+mj-lt"/>
              <a:buAutoNum type="arabicPeriod"/>
            </a:pPr>
            <a:r>
              <a:rPr lang="en-US" u="sng" dirty="0">
                <a:solidFill>
                  <a:srgbClr val="FFFF66"/>
                </a:solidFill>
              </a:rPr>
              <a:t>What are the fights, the attacks?</a:t>
            </a:r>
          </a:p>
        </p:txBody>
      </p:sp>
    </p:spTree>
    <p:extLst>
      <p:ext uri="{BB962C8B-B14F-4D97-AF65-F5344CB8AC3E}">
        <p14:creationId xmlns:p14="http://schemas.microsoft.com/office/powerpoint/2010/main" val="4122670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9E1C-B799-8F93-BF28-F066BFD81DA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DD696F-F48D-A267-B7CD-FAB654641D0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7.5 </a:t>
            </a:r>
            <a:r>
              <a:rPr lang="en-US" sz="4000" dirty="0">
                <a:solidFill>
                  <a:schemeClr val="tx1"/>
                </a:solidFill>
                <a:latin typeface="Arial Rounded MT Bold" panose="020F0704030504030204" pitchFamily="34" charset="0"/>
              </a:rPr>
              <a:t>When we came into Macedonia, our body had no rest. But we were hard pressed on every side — </a:t>
            </a:r>
            <a:r>
              <a:rPr lang="en-US" sz="4000" u="sng" dirty="0">
                <a:solidFill>
                  <a:srgbClr val="FFFF66"/>
                </a:solidFill>
                <a:latin typeface="Arial Rounded MT Bold" panose="020F0704030504030204" pitchFamily="34" charset="0"/>
              </a:rPr>
              <a:t>conflicts outside, fears within</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3731126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4790B-5D27-46F3-7D3E-065BFE62D1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A1EB8B-DECE-575F-D9B9-4CEF9F7F99D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Most attacks are the work of HaSatan, the Adversary, accuser: </a:t>
            </a:r>
          </a:p>
          <a:p>
            <a:pPr algn="l"/>
            <a:endParaRPr lang="en-US" sz="1600" dirty="0">
              <a:solidFill>
                <a:schemeClr val="tx1"/>
              </a:solidFill>
              <a:latin typeface="Arial Rounded MT Bold" panose="020F0704030504030204" pitchFamily="34" charset="0"/>
            </a:endParaRPr>
          </a:p>
          <a:p>
            <a:pPr algn="l"/>
            <a:r>
              <a:rPr lang="en-US" sz="4000" baseline="30000" dirty="0">
                <a:solidFill>
                  <a:schemeClr val="tx1"/>
                </a:solidFill>
                <a:latin typeface="Arial Rounded MT Bold" panose="020F0704030504030204" pitchFamily="34" charset="0"/>
              </a:rPr>
              <a:t>Rev 12.10</a:t>
            </a:r>
            <a:r>
              <a:rPr lang="en-US" sz="4000" dirty="0">
                <a:solidFill>
                  <a:schemeClr val="tx1"/>
                </a:solidFill>
                <a:latin typeface="Arial Rounded MT Bold" panose="020F0704030504030204" pitchFamily="34" charset="0"/>
              </a:rPr>
              <a:t> The accuser of our brothers and sisters—the one who accuses them before our God day and night.</a:t>
            </a:r>
          </a:p>
        </p:txBody>
      </p:sp>
    </p:spTree>
    <p:extLst>
      <p:ext uri="{BB962C8B-B14F-4D97-AF65-F5344CB8AC3E}">
        <p14:creationId xmlns:p14="http://schemas.microsoft.com/office/powerpoint/2010/main" val="54453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a:t> </a:t>
            </a:r>
            <a:endParaRPr lang="en-US" dirty="0"/>
          </a:p>
        </p:txBody>
      </p:sp>
      <p:pic>
        <p:nvPicPr>
          <p:cNvPr id="5" name="Picture 4">
            <a:extLst>
              <a:ext uri="{FF2B5EF4-FFF2-40B4-BE49-F238E27FC236}">
                <a16:creationId xmlns:a16="http://schemas.microsoft.com/office/drawing/2014/main" id="{67223FDA-1373-47CA-9400-BCCD53286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355" y="0"/>
            <a:ext cx="5125293" cy="5143500"/>
          </a:xfrm>
          <a:prstGeom prst="rect">
            <a:avLst/>
          </a:prstGeom>
        </p:spPr>
      </p:pic>
    </p:spTree>
    <p:extLst>
      <p:ext uri="{BB962C8B-B14F-4D97-AF65-F5344CB8AC3E}">
        <p14:creationId xmlns:p14="http://schemas.microsoft.com/office/powerpoint/2010/main" val="299276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6BA94-0A8F-7FDD-793F-3F252C19F0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D9F424-9098-08A9-0D29-CF28204CCBE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19636E1-567B-E0C3-F9F7-AA5D23D85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1600DA04-7C53-7113-BEA2-80D06EDADCC4}"/>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3228876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31E86-AC46-61B0-DF35-95EA1F2EA3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A5FCB04-BE55-E10A-2C1D-079BBC68626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54CCE73-EC1B-2BCB-10B6-0EE8B649B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96BDB1B9-5F76-43BE-BBD8-07A92F79042C}"/>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Accuses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63363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1" y="285750"/>
            <a:ext cx="8287808" cy="4343400"/>
          </a:xfrm>
        </p:spPr>
        <p:txBody>
          <a:bodyPr>
            <a:normAutofit/>
          </a:bodyPr>
          <a:lstStyle/>
          <a:p>
            <a:pPr marL="376650" indent="-376650" algn="l">
              <a:buFont typeface="+mj-lt"/>
              <a:buAutoNum type="arabicPeriod"/>
            </a:pPr>
            <a:r>
              <a:rPr lang="en-US" dirty="0"/>
              <a:t>Accuses G-d to us</a:t>
            </a:r>
          </a:p>
          <a:p>
            <a:pPr algn="l"/>
            <a:r>
              <a:rPr lang="en-US" baseline="30000" dirty="0" err="1"/>
              <a:t>Beresheet</a:t>
            </a:r>
            <a:r>
              <a:rPr lang="en-US" baseline="30000" dirty="0"/>
              <a:t>/Gen. 3.1-6</a:t>
            </a:r>
            <a:r>
              <a:rPr lang="en-US" dirty="0"/>
              <a:t> “Did God really say, ‘You must not eat from any tree in the garden’?”…“For God knows that when you eat from it your eyes will be opened, </a:t>
            </a:r>
          </a:p>
        </p:txBody>
      </p:sp>
    </p:spTree>
    <p:extLst>
      <p:ext uri="{BB962C8B-B14F-4D97-AF65-F5344CB8AC3E}">
        <p14:creationId xmlns:p14="http://schemas.microsoft.com/office/powerpoint/2010/main" val="1859794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09550"/>
            <a:ext cx="8211609" cy="4495800"/>
          </a:xfrm>
        </p:spPr>
        <p:txBody>
          <a:bodyPr>
            <a:normAutofit/>
          </a:bodyPr>
          <a:lstStyle/>
          <a:p>
            <a:pPr algn="l"/>
            <a:r>
              <a:rPr lang="en-US" baseline="30000" dirty="0" err="1"/>
              <a:t>Beresheet</a:t>
            </a:r>
            <a:r>
              <a:rPr lang="en-US" baseline="30000" dirty="0"/>
              <a:t>/Gen. 3.1-6</a:t>
            </a:r>
            <a:r>
              <a:rPr lang="en-US" dirty="0"/>
              <a:t> “and you will be like God, knowing good and evil.”…the woman saw that the fruit of the tree was good for food and pleasing to the eye, and also desirable for gaining wisdom.” </a:t>
            </a:r>
          </a:p>
          <a:p>
            <a:pPr algn="l"/>
            <a:endParaRPr lang="en-US" dirty="0"/>
          </a:p>
        </p:txBody>
      </p:sp>
    </p:spTree>
    <p:extLst>
      <p:ext uri="{BB962C8B-B14F-4D97-AF65-F5344CB8AC3E}">
        <p14:creationId xmlns:p14="http://schemas.microsoft.com/office/powerpoint/2010/main" val="5198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400" y="285750"/>
            <a:ext cx="8135408" cy="4343400"/>
          </a:xfrm>
        </p:spPr>
        <p:txBody>
          <a:bodyPr>
            <a:normAutofit/>
          </a:bodyPr>
          <a:lstStyle/>
          <a:p>
            <a:pPr algn="l"/>
            <a:r>
              <a:rPr lang="en-US" dirty="0"/>
              <a:t>Do you ever feel G-d is unfair?</a:t>
            </a:r>
          </a:p>
          <a:p>
            <a:pPr algn="l"/>
            <a:r>
              <a:rPr lang="en-US" dirty="0"/>
              <a:t>Not giving you what you are entitled to?</a:t>
            </a:r>
          </a:p>
        </p:txBody>
      </p:sp>
    </p:spTree>
    <p:extLst>
      <p:ext uri="{BB962C8B-B14F-4D97-AF65-F5344CB8AC3E}">
        <p14:creationId xmlns:p14="http://schemas.microsoft.com/office/powerpoint/2010/main" val="190788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11608" cy="4419600"/>
          </a:xfrm>
        </p:spPr>
        <p:txBody>
          <a:bodyPr>
            <a:normAutofit/>
          </a:bodyPr>
          <a:lstStyle/>
          <a:p>
            <a:pPr algn="l"/>
            <a:r>
              <a:rPr lang="en-US" dirty="0"/>
              <a:t>Response:</a:t>
            </a:r>
          </a:p>
          <a:p>
            <a:pPr algn="l"/>
            <a:r>
              <a:rPr lang="en-US" dirty="0"/>
              <a:t>Meditate on attributes of G-d in Messiah.  High Holiday theme of Thirteen Attributes of Mercy.</a:t>
            </a:r>
          </a:p>
        </p:txBody>
      </p:sp>
    </p:spTree>
    <p:extLst>
      <p:ext uri="{BB962C8B-B14F-4D97-AF65-F5344CB8AC3E}">
        <p14:creationId xmlns:p14="http://schemas.microsoft.com/office/powerpoint/2010/main" val="301389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11608" cy="4419600"/>
          </a:xfrm>
        </p:spPr>
        <p:txBody>
          <a:bodyPr>
            <a:normAutofit/>
          </a:bodyPr>
          <a:lstStyle/>
          <a:p>
            <a:pPr algn="l"/>
            <a:r>
              <a:rPr lang="en-US" baseline="30000" dirty="0" err="1"/>
              <a:t>Shmot</a:t>
            </a:r>
            <a:r>
              <a:rPr lang="en-US" baseline="30000" dirty="0"/>
              <a:t>/Ex 34.5-7 </a:t>
            </a:r>
            <a:r>
              <a:rPr lang="en-US" cap="small" dirty="0"/>
              <a:t>Adoni</a:t>
            </a:r>
            <a:r>
              <a:rPr lang="en-US" dirty="0"/>
              <a:t> descended in the cloud, stood with him there and pronounced the name of </a:t>
            </a:r>
            <a:r>
              <a:rPr lang="en-US" cap="small" dirty="0"/>
              <a:t> Adoni</a:t>
            </a:r>
            <a:r>
              <a:rPr lang="en-US" i="1" dirty="0"/>
              <a:t>.</a:t>
            </a:r>
            <a:r>
              <a:rPr lang="en-US" cap="small" dirty="0"/>
              <a:t> Adoni </a:t>
            </a:r>
            <a:r>
              <a:rPr lang="en-US" dirty="0"/>
              <a:t> passed before him and proclaimed: “</a:t>
            </a:r>
            <a:r>
              <a:rPr lang="en-US" cap="small" dirty="0"/>
              <a:t>Adoni</a:t>
            </a:r>
            <a:r>
              <a:rPr lang="en-US" dirty="0"/>
              <a:t>!!! </a:t>
            </a:r>
            <a:r>
              <a:rPr lang="en-US" cap="small" dirty="0"/>
              <a:t> Adoni </a:t>
            </a:r>
            <a:r>
              <a:rPr lang="en-US" dirty="0"/>
              <a:t>is God, </a:t>
            </a:r>
          </a:p>
        </p:txBody>
      </p:sp>
    </p:spTree>
    <p:extLst>
      <p:ext uri="{BB962C8B-B14F-4D97-AF65-F5344CB8AC3E}">
        <p14:creationId xmlns:p14="http://schemas.microsoft.com/office/powerpoint/2010/main" val="772870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11608" cy="4343400"/>
          </a:xfrm>
        </p:spPr>
        <p:txBody>
          <a:bodyPr>
            <a:normAutofit/>
          </a:bodyPr>
          <a:lstStyle/>
          <a:p>
            <a:pPr algn="l"/>
            <a:r>
              <a:rPr lang="en-US" baseline="30000" dirty="0" err="1"/>
              <a:t>Shmot</a:t>
            </a:r>
            <a:r>
              <a:rPr lang="en-US" baseline="30000" dirty="0"/>
              <a:t>/Ex </a:t>
            </a:r>
            <a:r>
              <a:rPr lang="en-US" cap="small" baseline="30000" dirty="0"/>
              <a:t>34.5-7</a:t>
            </a:r>
            <a:r>
              <a:rPr lang="en-US" cap="small" dirty="0"/>
              <a:t> </a:t>
            </a:r>
            <a:r>
              <a:rPr lang="en-US" dirty="0"/>
              <a:t>merciful and compassionate, slow to anger, rich in grace and truth; showing grace to the thousandth generation, forgiving offenses, crimes and sins; yet not exonerating the guilty.</a:t>
            </a:r>
          </a:p>
        </p:txBody>
      </p:sp>
    </p:spTree>
    <p:extLst>
      <p:ext uri="{BB962C8B-B14F-4D97-AF65-F5344CB8AC3E}">
        <p14:creationId xmlns:p14="http://schemas.microsoft.com/office/powerpoint/2010/main" val="1605540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287809" cy="4267200"/>
          </a:xfrm>
        </p:spPr>
        <p:txBody>
          <a:bodyPr>
            <a:normAutofit fontScale="92500"/>
          </a:bodyPr>
          <a:lstStyle/>
          <a:p>
            <a:pPr algn="l"/>
            <a:r>
              <a:rPr lang="en-US" baseline="30000" dirty="0" err="1"/>
              <a:t>Mtt</a:t>
            </a:r>
            <a:r>
              <a:rPr lang="en-US" baseline="30000" dirty="0"/>
              <a:t> 4.8-11 </a:t>
            </a:r>
            <a:r>
              <a:rPr lang="en-US" dirty="0"/>
              <a:t>The Adversary took him up to the summit of a very high mountain, showed him all the kingdoms of the world in all their glory, and said to him, “All this I will give you [which you deserve] if you will bow down and worship me.”</a:t>
            </a:r>
          </a:p>
        </p:txBody>
      </p:sp>
    </p:spTree>
    <p:extLst>
      <p:ext uri="{BB962C8B-B14F-4D97-AF65-F5344CB8AC3E}">
        <p14:creationId xmlns:p14="http://schemas.microsoft.com/office/powerpoint/2010/main" val="286049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87809" cy="4648200"/>
          </a:xfrm>
        </p:spPr>
        <p:txBody>
          <a:bodyPr>
            <a:normAutofit/>
          </a:bodyPr>
          <a:lstStyle/>
          <a:p>
            <a:pPr algn="l"/>
            <a:r>
              <a:rPr lang="en-US" dirty="0"/>
              <a:t>Response:</a:t>
            </a:r>
          </a:p>
          <a:p>
            <a:pPr algn="l"/>
            <a:r>
              <a:rPr lang="en-US" baseline="30000" dirty="0"/>
              <a:t>Mtt 4.8-11 </a:t>
            </a:r>
            <a:r>
              <a:rPr lang="en-US" dirty="0"/>
              <a:t>“Away with you, Satan!” Yeshua told him, “For the Tanakh says, ‘Worship Adoni your God, and serve only him.’”</a:t>
            </a:r>
          </a:p>
        </p:txBody>
      </p:sp>
    </p:spTree>
    <p:extLst>
      <p:ext uri="{BB962C8B-B14F-4D97-AF65-F5344CB8AC3E}">
        <p14:creationId xmlns:p14="http://schemas.microsoft.com/office/powerpoint/2010/main" val="177603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8F0E-4D17-01ED-F21B-22EB2B61FFE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1F9B45-1C3F-A334-CE9D-D367F747CCC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9820981-11F5-0B14-70A1-C58400DEA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00637"/>
          </a:xfrm>
          <a:prstGeom prst="rect">
            <a:avLst/>
          </a:prstGeom>
        </p:spPr>
      </p:pic>
    </p:spTree>
    <p:extLst>
      <p:ext uri="{BB962C8B-B14F-4D97-AF65-F5344CB8AC3E}">
        <p14:creationId xmlns:p14="http://schemas.microsoft.com/office/powerpoint/2010/main" val="1057544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361950"/>
            <a:ext cx="8364008" cy="4495800"/>
          </a:xfrm>
        </p:spPr>
        <p:txBody>
          <a:bodyPr>
            <a:normAutofit/>
          </a:bodyPr>
          <a:lstStyle/>
          <a:p>
            <a:pPr algn="l"/>
            <a:r>
              <a:rPr lang="en-US" dirty="0"/>
              <a:t>Peace be unto you, ministering angels, angels of the Most High, From the King, the King of Kings, the Holy One, Blessed be He.</a:t>
            </a:r>
          </a:p>
          <a:p>
            <a:pPr algn="l"/>
            <a:r>
              <a:rPr lang="en-US" dirty="0"/>
              <a:t>May your arrival be to peace, angels of peace... </a:t>
            </a:r>
          </a:p>
        </p:txBody>
      </p:sp>
    </p:spTree>
    <p:extLst>
      <p:ext uri="{BB962C8B-B14F-4D97-AF65-F5344CB8AC3E}">
        <p14:creationId xmlns:p14="http://schemas.microsoft.com/office/powerpoint/2010/main" val="90529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1" y="285750"/>
            <a:ext cx="8364008" cy="4419600"/>
          </a:xfrm>
        </p:spPr>
        <p:txBody>
          <a:bodyPr>
            <a:normAutofit fontScale="85000" lnSpcReduction="20000"/>
          </a:bodyPr>
          <a:lstStyle/>
          <a:p>
            <a:pPr rtl="1"/>
            <a:r>
              <a:rPr lang="he-IL" sz="5200" b="1" dirty="0">
                <a:latin typeface="David" panose="020E0502060401010101" pitchFamily="34" charset="-79"/>
                <a:cs typeface="David" panose="020E0502060401010101" pitchFamily="34" charset="-79"/>
              </a:rPr>
              <a:t>שָׁלוֹם עֲלֵיכֶם, מַלְאֲכֵי הַשָּׁרֵת, </a:t>
            </a:r>
          </a:p>
          <a:p>
            <a:pPr algn="l"/>
            <a:r>
              <a:rPr lang="en-US" i="1" dirty="0"/>
              <a:t>Shalom a-lay-</a:t>
            </a:r>
            <a:r>
              <a:rPr lang="en-US" i="1" dirty="0" err="1"/>
              <a:t>khem</a:t>
            </a:r>
            <a:r>
              <a:rPr lang="en-US" i="1" dirty="0"/>
              <a:t>, mal-a-</a:t>
            </a:r>
            <a:r>
              <a:rPr lang="en-US" i="1" dirty="0" err="1"/>
              <a:t>khay</a:t>
            </a:r>
            <a:r>
              <a:rPr lang="en-US" i="1" dirty="0"/>
              <a:t> ha-</a:t>
            </a:r>
            <a:r>
              <a:rPr lang="en-US" i="1" dirty="0" err="1"/>
              <a:t>sha</a:t>
            </a:r>
            <a:r>
              <a:rPr lang="en-US" i="1" dirty="0"/>
              <a:t>-</a:t>
            </a:r>
            <a:r>
              <a:rPr lang="en-US" i="1" dirty="0" err="1"/>
              <a:t>rayt</a:t>
            </a:r>
            <a:endParaRPr lang="en-GB" dirty="0"/>
          </a:p>
          <a:p>
            <a:pPr rtl="1"/>
            <a:r>
              <a:rPr lang="he-IL" sz="5100" b="1" dirty="0">
                <a:latin typeface="David" panose="020E0502060401010101" pitchFamily="34" charset="-79"/>
                <a:cs typeface="David" panose="020E0502060401010101" pitchFamily="34" charset="-79"/>
              </a:rPr>
              <a:t> מַלְאֲכֵי עֶלְיוֹן, מִמֶּֽלֶךְ מַלְכֵי הַמְּלָכִים,</a:t>
            </a:r>
          </a:p>
          <a:p>
            <a:pPr algn="l"/>
            <a:r>
              <a:rPr lang="en-US" i="1" dirty="0"/>
              <a:t>Mal-a-</a:t>
            </a:r>
            <a:r>
              <a:rPr lang="en-US" i="1" dirty="0" err="1"/>
              <a:t>khay</a:t>
            </a:r>
            <a:r>
              <a:rPr lang="en-US" i="1" dirty="0"/>
              <a:t> El-yon, </a:t>
            </a:r>
            <a:r>
              <a:rPr lang="en-US" i="1" dirty="0" err="1"/>
              <a:t>Mee</a:t>
            </a:r>
            <a:r>
              <a:rPr lang="en-US" i="1" dirty="0"/>
              <a:t>-meh-</a:t>
            </a:r>
            <a:r>
              <a:rPr lang="en-US" i="1" dirty="0" err="1"/>
              <a:t>lekh</a:t>
            </a:r>
            <a:r>
              <a:rPr lang="en-US" i="1" dirty="0"/>
              <a:t> mal-</a:t>
            </a:r>
            <a:r>
              <a:rPr lang="en-US" i="1" dirty="0" err="1"/>
              <a:t>khay</a:t>
            </a:r>
            <a:r>
              <a:rPr lang="en-US" i="1" dirty="0"/>
              <a:t> ha-</a:t>
            </a:r>
            <a:r>
              <a:rPr lang="en-US" i="1" dirty="0" err="1"/>
              <a:t>m'la</a:t>
            </a:r>
            <a:r>
              <a:rPr lang="en-US" i="1" dirty="0"/>
              <a:t>-</a:t>
            </a:r>
            <a:r>
              <a:rPr lang="en-US" i="1" dirty="0" err="1"/>
              <a:t>kheem</a:t>
            </a:r>
            <a:endParaRPr lang="en-US" i="1" dirty="0"/>
          </a:p>
          <a:p>
            <a:pPr rtl="1"/>
            <a:r>
              <a:rPr lang="he-IL" sz="4700" b="1" dirty="0">
                <a:latin typeface="David" panose="020E0502060401010101" pitchFamily="34" charset="-79"/>
                <a:cs typeface="David" panose="020E0502060401010101" pitchFamily="34" charset="-79"/>
              </a:rPr>
              <a:t> </a:t>
            </a:r>
            <a:r>
              <a:rPr lang="he-IL" sz="5200" b="1" dirty="0">
                <a:latin typeface="David" panose="020E0502060401010101" pitchFamily="34" charset="-79"/>
                <a:cs typeface="David" panose="020E0502060401010101" pitchFamily="34" charset="-79"/>
              </a:rPr>
              <a:t>הַקָּדוֹשׁ בָּרוּךְ הוּא</a:t>
            </a:r>
          </a:p>
          <a:p>
            <a:pPr algn="l" rtl="1"/>
            <a:r>
              <a:rPr lang="en-US" i="1" dirty="0"/>
              <a:t>Ha-</a:t>
            </a:r>
            <a:r>
              <a:rPr lang="en-US" i="1" dirty="0" err="1"/>
              <a:t>Kadosh</a:t>
            </a:r>
            <a:r>
              <a:rPr lang="en-US" i="1" dirty="0"/>
              <a:t> </a:t>
            </a:r>
            <a:r>
              <a:rPr lang="en-US" i="1" dirty="0" err="1"/>
              <a:t>ba-rookh</a:t>
            </a:r>
            <a:r>
              <a:rPr lang="en-US" i="1" dirty="0"/>
              <a:t> </a:t>
            </a:r>
            <a:r>
              <a:rPr lang="en-US" i="1" dirty="0" err="1"/>
              <a:t>hoo</a:t>
            </a:r>
            <a:r>
              <a:rPr lang="en-US" dirty="0"/>
              <a:t>.</a:t>
            </a:r>
          </a:p>
        </p:txBody>
      </p:sp>
    </p:spTree>
    <p:extLst>
      <p:ext uri="{BB962C8B-B14F-4D97-AF65-F5344CB8AC3E}">
        <p14:creationId xmlns:p14="http://schemas.microsoft.com/office/powerpoint/2010/main" val="1535032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287809" cy="4495800"/>
          </a:xfrm>
        </p:spPr>
        <p:txBody>
          <a:bodyPr>
            <a:normAutofit/>
          </a:bodyPr>
          <a:lstStyle/>
          <a:p>
            <a:pPr algn="l"/>
            <a:r>
              <a:rPr lang="en-US" baseline="30000" dirty="0" err="1"/>
              <a:t>T’hillim</a:t>
            </a:r>
            <a:r>
              <a:rPr lang="en-US" baseline="30000" dirty="0"/>
              <a:t> / Ps 8.3  </a:t>
            </a:r>
            <a:r>
              <a:rPr lang="en-US" dirty="0"/>
              <a:t>You established strength because of your foes, in order that you might </a:t>
            </a:r>
            <a:r>
              <a:rPr lang="en-US" dirty="0">
                <a:solidFill>
                  <a:srgbClr val="FFFF99"/>
                </a:solidFill>
              </a:rPr>
              <a:t>silence the enemy and the avenger</a:t>
            </a:r>
            <a:r>
              <a:rPr lang="en-US" dirty="0"/>
              <a:t>.</a:t>
            </a:r>
          </a:p>
          <a:p>
            <a:pPr algn="l"/>
            <a:r>
              <a:rPr lang="en-US" dirty="0"/>
              <a:t> You are safe and secure from all your enemies; you stop anyone who opposes you.</a:t>
            </a:r>
          </a:p>
        </p:txBody>
      </p:sp>
    </p:spTree>
    <p:extLst>
      <p:ext uri="{BB962C8B-B14F-4D97-AF65-F5344CB8AC3E}">
        <p14:creationId xmlns:p14="http://schemas.microsoft.com/office/powerpoint/2010/main" val="1048711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9824-BB37-D95F-3951-CF8C445189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0A9D4A6-9F2C-C5BF-2C1C-A197CF1FA4D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F66F540-4091-F921-64E5-E7784B21A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A7C62632-CFA6-BA65-62B1-DFEFD21C11B2}"/>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4274568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en-US" altLang="en-US" dirty="0">
                <a:solidFill>
                  <a:srgbClr val="FFC000"/>
                </a:solidFill>
                <a:latin typeface="Arial Rounded MT Bold" panose="020F0704030504030204" pitchFamily="34" charset="0"/>
              </a:rPr>
              <a:t>Satan as accuser before God</a:t>
            </a:r>
          </a:p>
        </p:txBody>
      </p:sp>
      <p:sp>
        <p:nvSpPr>
          <p:cNvPr id="50179" name="Rectangle 3"/>
          <p:cNvSpPr>
            <a:spLocks noGrp="1" noRot="1" noChangeArrowheads="1"/>
          </p:cNvSpPr>
          <p:nvPr>
            <p:ph type="body" idx="1"/>
          </p:nvPr>
        </p:nvSpPr>
        <p:spPr>
          <a:xfrm>
            <a:off x="381000" y="971550"/>
            <a:ext cx="8290858" cy="3810000"/>
          </a:xfrm>
        </p:spPr>
        <p:txBody>
          <a:bodyPr/>
          <a:lstStyle/>
          <a:p>
            <a:pPr eaLnBrk="1" hangingPunct="1"/>
            <a:r>
              <a:rPr lang="en-US" altLang="en-US" sz="3200" dirty="0">
                <a:latin typeface="Arial Rounded MT Bold" panose="020F0704030504030204" pitchFamily="34" charset="0"/>
              </a:rPr>
              <a:t>Already in </a:t>
            </a:r>
            <a:r>
              <a:rPr lang="en-US" altLang="en-US" sz="3200" dirty="0" err="1">
                <a:latin typeface="Arial Rounded MT Bold" panose="020F0704030504030204" pitchFamily="34" charset="0"/>
              </a:rPr>
              <a:t>Tanakh</a:t>
            </a:r>
            <a:r>
              <a:rPr lang="en-US" altLang="en-US" sz="3200" dirty="0">
                <a:latin typeface="Arial Rounded MT Bold" panose="020F0704030504030204" pitchFamily="34" charset="0"/>
              </a:rPr>
              <a:t> </a:t>
            </a:r>
            <a:r>
              <a:rPr lang="en-US" altLang="en-US" dirty="0">
                <a:latin typeface="Arial Rounded MT Bold" panose="020F0704030504030204" pitchFamily="34" charset="0"/>
              </a:rPr>
              <a:t>(</a:t>
            </a:r>
            <a:r>
              <a:rPr lang="en-US" altLang="en-US" dirty="0" err="1">
                <a:latin typeface="Arial Rounded MT Bold" panose="020F0704030504030204" pitchFamily="34" charset="0"/>
              </a:rPr>
              <a:t>Zech</a:t>
            </a:r>
            <a:r>
              <a:rPr lang="en-US" altLang="en-US" dirty="0">
                <a:latin typeface="Arial Rounded MT Bold" panose="020F0704030504030204" pitchFamily="34" charset="0"/>
              </a:rPr>
              <a:t> 3:1; Job 1:6; 2:1)</a:t>
            </a:r>
            <a:endParaRPr lang="en-US" altLang="en-US" sz="3200" dirty="0">
              <a:latin typeface="Arial Rounded MT Bold" panose="020F0704030504030204" pitchFamily="34" charset="0"/>
            </a:endParaRPr>
          </a:p>
          <a:p>
            <a:pPr eaLnBrk="1" hangingPunct="1"/>
            <a:r>
              <a:rPr lang="en-US" altLang="en-US" sz="3200" dirty="0">
                <a:latin typeface="Arial Rounded MT Bold" panose="020F0704030504030204" pitchFamily="34" charset="0"/>
              </a:rPr>
              <a:t>Jewish tradition amplified this: he accused Israel day and night except on Day of Atonement</a:t>
            </a:r>
          </a:p>
          <a:p>
            <a:pPr eaLnBrk="1" hangingPunct="1"/>
            <a:r>
              <a:rPr lang="en-US" altLang="en-US" sz="3200" dirty="0">
                <a:latin typeface="Arial Rounded MT Bold" panose="020F0704030504030204" pitchFamily="34" charset="0"/>
              </a:rPr>
              <a:t>But here </a:t>
            </a:r>
            <a:r>
              <a:rPr lang="en-US" altLang="en-US" sz="3200" dirty="0" err="1">
                <a:latin typeface="Arial Rounded MT Bold" panose="020F0704030504030204" pitchFamily="34" charset="0"/>
              </a:rPr>
              <a:t>Yeshua’s</a:t>
            </a:r>
            <a:r>
              <a:rPr lang="en-US" altLang="en-US" sz="3200" dirty="0">
                <a:latin typeface="Arial Rounded MT Bold" panose="020F0704030504030204" pitchFamily="34" charset="0"/>
              </a:rPr>
              <a:t> victory silences him</a:t>
            </a:r>
          </a:p>
          <a:p>
            <a:pPr eaLnBrk="1" hangingPunct="1"/>
            <a:r>
              <a:rPr lang="en-US" altLang="en-US" sz="3200" dirty="0">
                <a:latin typeface="Arial Rounded MT Bold" panose="020F0704030504030204" pitchFamily="34" charset="0"/>
              </a:rPr>
              <a:t>Ancient system of accusers vs. advocates (1 </a:t>
            </a:r>
            <a:r>
              <a:rPr lang="en-US" altLang="en-US" sz="3200" dirty="0" err="1">
                <a:latin typeface="Arial Rounded MT Bold" panose="020F0704030504030204" pitchFamily="34" charset="0"/>
              </a:rPr>
              <a:t>Jn</a:t>
            </a:r>
            <a:r>
              <a:rPr lang="en-US" altLang="en-US" sz="3200" dirty="0">
                <a:latin typeface="Arial Rounded MT Bold" panose="020F0704030504030204" pitchFamily="34" charset="0"/>
              </a:rPr>
              <a:t> 2:1)</a:t>
            </a:r>
          </a:p>
        </p:txBody>
      </p:sp>
      <p:graphicFrame>
        <p:nvGraphicFramePr>
          <p:cNvPr id="48131" name="Object 4"/>
          <p:cNvGraphicFramePr>
            <a:graphicFrameLocks noChangeAspect="1"/>
          </p:cNvGraphicFramePr>
          <p:nvPr/>
        </p:nvGraphicFramePr>
        <p:xfrm>
          <a:off x="7249868" y="3980856"/>
          <a:ext cx="1332072" cy="1067991"/>
        </p:xfrm>
        <a:graphic>
          <a:graphicData uri="http://schemas.openxmlformats.org/presentationml/2006/ole">
            <mc:AlternateContent xmlns:mc="http://schemas.openxmlformats.org/markup-compatibility/2006">
              <mc:Choice xmlns:v="urn:schemas-microsoft-com:vml" Requires="v">
                <p:oleObj name="Clip" r:id="rId3" imgW="1685693" imgH="1728439" progId="MS_ClipArt_Gallery.2">
                  <p:embed/>
                </p:oleObj>
              </mc:Choice>
              <mc:Fallback>
                <p:oleObj name="Clip" r:id="rId3" imgW="1685693" imgH="1728439" progId="MS_ClipArt_Gallery.2">
                  <p:embed/>
                  <p:pic>
                    <p:nvPicPr>
                      <p:cNvPr id="4813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868" y="3980856"/>
                        <a:ext cx="1332072" cy="1067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0181" name="AutoShape 5"/>
          <p:cNvSpPr>
            <a:spLocks noChangeArrowheads="1"/>
          </p:cNvSpPr>
          <p:nvPr/>
        </p:nvSpPr>
        <p:spPr bwMode="auto">
          <a:xfrm>
            <a:off x="7239000" y="4171950"/>
            <a:ext cx="877888" cy="685800"/>
          </a:xfrm>
          <a:custGeom>
            <a:avLst/>
            <a:gdLst>
              <a:gd name="T0" fmla="*/ 457200 w 21600"/>
              <a:gd name="T1" fmla="*/ 0 h 21600"/>
              <a:gd name="T2" fmla="*/ 133900 w 21600"/>
              <a:gd name="T3" fmla="*/ 133900 h 21600"/>
              <a:gd name="T4" fmla="*/ 0 w 21600"/>
              <a:gd name="T5" fmla="*/ 457200 h 21600"/>
              <a:gd name="T6" fmla="*/ 133900 w 21600"/>
              <a:gd name="T7" fmla="*/ 780500 h 21600"/>
              <a:gd name="T8" fmla="*/ 457200 w 21600"/>
              <a:gd name="T9" fmla="*/ 914400 h 21600"/>
              <a:gd name="T10" fmla="*/ 780500 w 21600"/>
              <a:gd name="T11" fmla="*/ 780500 h 21600"/>
              <a:gd name="T12" fmla="*/ 914400 w 21600"/>
              <a:gd name="T13" fmla="*/ 457200 h 21600"/>
              <a:gd name="T14" fmla="*/ 780500 w 21600"/>
              <a:gd name="T15" fmla="*/ 13390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74041" tIns="37032" rIns="74041" bIns="37032" anchor="ctr"/>
          <a:lstStyle/>
          <a:p>
            <a:pPr algn="l" eaLnBrk="0" hangingPunct="0"/>
            <a:endParaRPr lang="en-US" sz="1600">
              <a:solidFill>
                <a:srgbClr val="FFFFFF"/>
              </a:solidFill>
              <a:latin typeface="Arial" charset="0"/>
              <a:ea typeface="ＭＳ Ｐゴシック"/>
            </a:endParaRPr>
          </a:p>
        </p:txBody>
      </p:sp>
    </p:spTree>
    <p:extLst>
      <p:ext uri="{BB962C8B-B14F-4D97-AF65-F5344CB8AC3E}">
        <p14:creationId xmlns:p14="http://schemas.microsoft.com/office/powerpoint/2010/main" val="2701817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1" y="285750"/>
            <a:ext cx="8287808" cy="4419600"/>
          </a:xfrm>
        </p:spPr>
        <p:txBody>
          <a:bodyPr>
            <a:normAutofit fontScale="92500"/>
          </a:bodyPr>
          <a:lstStyle/>
          <a:p>
            <a:pPr algn="l"/>
            <a:r>
              <a:rPr lang="en-US" baseline="30000" dirty="0" err="1"/>
              <a:t>Eyov</a:t>
            </a:r>
            <a:r>
              <a:rPr lang="en-US" baseline="30000" dirty="0"/>
              <a:t> 1.6-11 </a:t>
            </a:r>
            <a:r>
              <a:rPr lang="en-US" dirty="0"/>
              <a:t>It happened one day that the sons of God came to serve </a:t>
            </a:r>
            <a:r>
              <a:rPr lang="en-US" cap="small" dirty="0"/>
              <a:t>Adoni</a:t>
            </a:r>
            <a:r>
              <a:rPr lang="en-US" dirty="0"/>
              <a:t>, and among them came the Adversary…The Adversary answered </a:t>
            </a:r>
            <a:r>
              <a:rPr lang="en-US" cap="small" dirty="0"/>
              <a:t>Adoni</a:t>
            </a:r>
            <a:r>
              <a:rPr lang="en-US" dirty="0"/>
              <a:t>, “</a:t>
            </a:r>
            <a:r>
              <a:rPr lang="en-US" dirty="0">
                <a:solidFill>
                  <a:srgbClr val="FFFF99"/>
                </a:solidFill>
              </a:rPr>
              <a:t>Is it for nothing that </a:t>
            </a:r>
            <a:r>
              <a:rPr lang="en-US" dirty="0" err="1">
                <a:solidFill>
                  <a:srgbClr val="FFFF99"/>
                </a:solidFill>
              </a:rPr>
              <a:t>Iyov</a:t>
            </a:r>
            <a:r>
              <a:rPr lang="en-US" dirty="0">
                <a:solidFill>
                  <a:srgbClr val="FFFF99"/>
                </a:solidFill>
              </a:rPr>
              <a:t> fears God? </a:t>
            </a:r>
            <a:r>
              <a:rPr lang="en-US" b="1" baseline="30000" dirty="0"/>
              <a:t> </a:t>
            </a:r>
            <a:r>
              <a:rPr lang="en-US" dirty="0"/>
              <a:t>You’ve put a protective hedge around him, </a:t>
            </a:r>
          </a:p>
        </p:txBody>
      </p:sp>
    </p:spTree>
    <p:extLst>
      <p:ext uri="{BB962C8B-B14F-4D97-AF65-F5344CB8AC3E}">
        <p14:creationId xmlns:p14="http://schemas.microsoft.com/office/powerpoint/2010/main" val="880847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400" y="209550"/>
            <a:ext cx="8135408" cy="4572000"/>
          </a:xfrm>
        </p:spPr>
        <p:txBody>
          <a:bodyPr>
            <a:normAutofit lnSpcReduction="10000"/>
          </a:bodyPr>
          <a:lstStyle/>
          <a:p>
            <a:pPr algn="l"/>
            <a:r>
              <a:rPr lang="en-US" baseline="30000" dirty="0" err="1"/>
              <a:t>Eyov</a:t>
            </a:r>
            <a:r>
              <a:rPr lang="en-US" baseline="30000" dirty="0"/>
              <a:t> 1.6-11 </a:t>
            </a:r>
            <a:r>
              <a:rPr lang="en-US" dirty="0"/>
              <a:t>his house and everything he has. You’ve prospered his work, and his livestock are spread out all over the land. But if you reach out your hand and touch whatever he has, without doubt he’ll curse you to your face!” </a:t>
            </a:r>
          </a:p>
        </p:txBody>
      </p:sp>
    </p:spTree>
    <p:extLst>
      <p:ext uri="{BB962C8B-B14F-4D97-AF65-F5344CB8AC3E}">
        <p14:creationId xmlns:p14="http://schemas.microsoft.com/office/powerpoint/2010/main" val="2660972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400" y="285750"/>
            <a:ext cx="8135408" cy="4572000"/>
          </a:xfrm>
        </p:spPr>
        <p:txBody>
          <a:bodyPr>
            <a:normAutofit fontScale="92500" lnSpcReduction="20000"/>
          </a:bodyPr>
          <a:lstStyle/>
          <a:p>
            <a:pPr algn="l"/>
            <a:r>
              <a:rPr lang="en-US" dirty="0"/>
              <a:t>Response:  Commit to Him -- </a:t>
            </a:r>
          </a:p>
          <a:p>
            <a:pPr lvl="0" algn="l"/>
            <a:r>
              <a:rPr lang="en-US" sz="2400" dirty="0" err="1"/>
              <a:t>Eyov</a:t>
            </a:r>
            <a:r>
              <a:rPr lang="en-US" sz="2400" dirty="0"/>
              <a:t>/Job 13.15  </a:t>
            </a:r>
            <a:r>
              <a:rPr lang="en-US" dirty="0">
                <a:solidFill>
                  <a:srgbClr val="FFFFFF"/>
                </a:solidFill>
              </a:rPr>
              <a:t>Even if He kills me, I will hope in Him. </a:t>
            </a:r>
          </a:p>
          <a:p>
            <a:pPr algn="r" rtl="1"/>
            <a:r>
              <a:rPr lang="he-IL" dirty="0"/>
              <a:t> </a:t>
            </a:r>
            <a:r>
              <a:rPr lang="he-IL" b="1" dirty="0">
                <a:latin typeface="David" panose="020E0502060401010101" pitchFamily="34" charset="-79"/>
                <a:cs typeface="David" panose="020E0502060401010101" pitchFamily="34" charset="-79"/>
              </a:rPr>
              <a:t>הֵן יִ</a:t>
            </a:r>
            <a:r>
              <a:rPr lang="he-IL" b="1" dirty="0">
                <a:solidFill>
                  <a:srgbClr val="FFFF99"/>
                </a:solidFill>
                <a:latin typeface="David" panose="020E0502060401010101" pitchFamily="34" charset="-79"/>
                <a:cs typeface="David" panose="020E0502060401010101" pitchFamily="34" charset="-79"/>
              </a:rPr>
              <a:t>קְטְל</a:t>
            </a:r>
            <a:r>
              <a:rPr lang="he-IL" b="1" dirty="0">
                <a:latin typeface="David" panose="020E0502060401010101" pitchFamily="34" charset="-79"/>
                <a:cs typeface="David" panose="020E0502060401010101" pitchFamily="34" charset="-79"/>
              </a:rPr>
              <a:t>ֵנִי, לוֹ אֲ</a:t>
            </a:r>
            <a:r>
              <a:rPr lang="he-IL" b="1" dirty="0">
                <a:solidFill>
                  <a:srgbClr val="FFFF99"/>
                </a:solidFill>
                <a:latin typeface="David" panose="020E0502060401010101" pitchFamily="34" charset="-79"/>
                <a:cs typeface="David" panose="020E0502060401010101" pitchFamily="34" charset="-79"/>
              </a:rPr>
              <a:t>יַחֵל</a:t>
            </a:r>
            <a:r>
              <a:rPr lang="he-IL" b="1" dirty="0">
                <a:latin typeface="David" panose="020E0502060401010101" pitchFamily="34" charset="-79"/>
                <a:cs typeface="David" panose="020E0502060401010101" pitchFamily="34" charset="-79"/>
              </a:rPr>
              <a:t>;</a:t>
            </a:r>
            <a:endParaRPr lang="en-US" b="1" dirty="0">
              <a:latin typeface="David" panose="020E0502060401010101" pitchFamily="34" charset="-79"/>
              <a:cs typeface="David" panose="020E0502060401010101" pitchFamily="34" charset="-79"/>
            </a:endParaRPr>
          </a:p>
          <a:p>
            <a:pPr algn="l" rtl="1" fontAlgn="t"/>
            <a:r>
              <a:rPr lang="he-IL" b="1" dirty="0">
                <a:solidFill>
                  <a:srgbClr val="FFFF99"/>
                </a:solidFill>
                <a:latin typeface="David" panose="020E0502060401010101" pitchFamily="34" charset="-79"/>
                <a:cs typeface="David" panose="020E0502060401010101" pitchFamily="34" charset="-79"/>
              </a:rPr>
              <a:t>קָטַל</a:t>
            </a:r>
            <a:r>
              <a:rPr lang="en-US" dirty="0"/>
              <a:t>to kill, to exterminate, to        destroy ; to criticize</a:t>
            </a:r>
          </a:p>
          <a:p>
            <a:pPr algn="l" rtl="1" fontAlgn="t"/>
            <a:r>
              <a:rPr lang="he-IL" b="1" dirty="0">
                <a:solidFill>
                  <a:srgbClr val="FFFF99"/>
                </a:solidFill>
                <a:latin typeface="David" panose="020E0502060401010101" pitchFamily="34" charset="-79"/>
                <a:cs typeface="David" panose="020E0502060401010101" pitchFamily="34" charset="-79"/>
              </a:rPr>
              <a:t>יִחֵל</a:t>
            </a:r>
            <a:r>
              <a:rPr lang="he-IL" dirty="0"/>
              <a:t> </a:t>
            </a:r>
            <a:r>
              <a:rPr lang="en-US" dirty="0"/>
              <a:t>to hope for, to await, to look forward to</a:t>
            </a:r>
          </a:p>
        </p:txBody>
      </p:sp>
    </p:spTree>
    <p:extLst>
      <p:ext uri="{BB962C8B-B14F-4D97-AF65-F5344CB8AC3E}">
        <p14:creationId xmlns:p14="http://schemas.microsoft.com/office/powerpoint/2010/main" val="3408938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11609" cy="4495800"/>
          </a:xfrm>
        </p:spPr>
        <p:txBody>
          <a:bodyPr>
            <a:normAutofit fontScale="92500"/>
          </a:bodyPr>
          <a:lstStyle/>
          <a:p>
            <a:pPr algn="l"/>
            <a:r>
              <a:rPr lang="en-US" dirty="0"/>
              <a:t>Our lives are a saga of great warfare, glorifying G-d.</a:t>
            </a:r>
          </a:p>
          <a:p>
            <a:pPr algn="l"/>
            <a:r>
              <a:rPr lang="en-US" baseline="30000" dirty="0" err="1"/>
              <a:t>Eyov</a:t>
            </a:r>
            <a:r>
              <a:rPr lang="en-US" baseline="30000" dirty="0"/>
              <a:t>/Job 19.23 </a:t>
            </a:r>
            <a:r>
              <a:rPr lang="en-US" dirty="0"/>
              <a:t>I wish my words were written down, that they were inscribed in a scroll, that, engraved with iron and filled with lead, they were cut into rock forever.</a:t>
            </a:r>
          </a:p>
        </p:txBody>
      </p:sp>
    </p:spTree>
    <p:extLst>
      <p:ext uri="{BB962C8B-B14F-4D97-AF65-F5344CB8AC3E}">
        <p14:creationId xmlns:p14="http://schemas.microsoft.com/office/powerpoint/2010/main" val="2102525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85750"/>
            <a:ext cx="8211608" cy="4495800"/>
          </a:xfrm>
        </p:spPr>
        <p:txBody>
          <a:bodyPr>
            <a:normAutofit lnSpcReduction="10000"/>
          </a:bodyPr>
          <a:lstStyle/>
          <a:p>
            <a:pPr algn="l"/>
            <a:r>
              <a:rPr lang="en-US" baseline="30000" dirty="0" err="1"/>
              <a:t>Eph</a:t>
            </a:r>
            <a:r>
              <a:rPr lang="en-US" baseline="30000" dirty="0"/>
              <a:t> 2.6-7 </a:t>
            </a:r>
            <a:r>
              <a:rPr lang="en-US" dirty="0"/>
              <a:t>God raised us up with the Messiah Yeshua and seated us with him in heaven, in order to exhibit in the ages to come how infinitely rich is his grace, how great is his kindness toward us who are united with the Messiah Yeshua. </a:t>
            </a:r>
          </a:p>
        </p:txBody>
      </p:sp>
    </p:spTree>
    <p:extLst>
      <p:ext uri="{BB962C8B-B14F-4D97-AF65-F5344CB8AC3E}">
        <p14:creationId xmlns:p14="http://schemas.microsoft.com/office/powerpoint/2010/main" val="3229037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9E556-BE25-0E40-BD6D-CF7919425A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C523F2-9544-147E-D03D-D0FF12844DC1}"/>
              </a:ext>
            </a:extLst>
          </p:cNvPr>
          <p:cNvSpPr>
            <a:spLocks noGrp="1"/>
          </p:cNvSpPr>
          <p:nvPr>
            <p:ph type="subTitle" idx="1"/>
          </p:nvPr>
        </p:nvSpPr>
        <p:spPr>
          <a:xfrm>
            <a:off x="228600" y="209550"/>
            <a:ext cx="8610600" cy="4800600"/>
          </a:xfrm>
        </p:spPr>
        <p:txBody>
          <a:bodyPr anchor="t">
            <a:normAutofit/>
          </a:bodyPr>
          <a:lstStyle/>
          <a:p>
            <a:pPr algn="l"/>
            <a:r>
              <a:rPr lang="he-IL" sz="4000" dirty="0">
                <a:solidFill>
                  <a:schemeClr val="tx1"/>
                </a:solidFill>
                <a:latin typeface="Arial Rounded MT Bold" panose="020F0704030504030204" pitchFamily="34" charset="0"/>
              </a:rPr>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920EA46-97AA-7FED-7096-1ED7A7D702B3}"/>
              </a:ext>
            </a:extLst>
          </p:cNvPr>
          <p:cNvPicPr>
            <a:picLocks noChangeAspect="1"/>
          </p:cNvPicPr>
          <p:nvPr/>
        </p:nvPicPr>
        <p:blipFill>
          <a:blip r:embed="rId3"/>
          <a:stretch>
            <a:fillRect/>
          </a:stretch>
        </p:blipFill>
        <p:spPr>
          <a:xfrm>
            <a:off x="963986" y="0"/>
            <a:ext cx="7216028" cy="5143500"/>
          </a:xfrm>
          <a:prstGeom prst="rect">
            <a:avLst/>
          </a:prstGeom>
        </p:spPr>
      </p:pic>
    </p:spTree>
    <p:extLst>
      <p:ext uri="{BB962C8B-B14F-4D97-AF65-F5344CB8AC3E}">
        <p14:creationId xmlns:p14="http://schemas.microsoft.com/office/powerpoint/2010/main" val="1964518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361950"/>
            <a:ext cx="8211609" cy="4572000"/>
          </a:xfrm>
        </p:spPr>
        <p:txBody>
          <a:bodyPr>
            <a:normAutofit/>
          </a:bodyPr>
          <a:lstStyle/>
          <a:p>
            <a:pPr algn="l"/>
            <a:r>
              <a:rPr lang="en-US" baseline="30000" dirty="0" err="1"/>
              <a:t>T’hillim</a:t>
            </a:r>
            <a:r>
              <a:rPr lang="en-US" baseline="30000" dirty="0"/>
              <a:t> / Ps 8.3  </a:t>
            </a:r>
            <a:r>
              <a:rPr lang="en-US" dirty="0"/>
              <a:t>You established strength because of your foes, in order that you might </a:t>
            </a:r>
            <a:r>
              <a:rPr lang="en-US" dirty="0">
                <a:solidFill>
                  <a:srgbClr val="FFFF99"/>
                </a:solidFill>
              </a:rPr>
              <a:t>silence the enemy and the avenger</a:t>
            </a:r>
            <a:r>
              <a:rPr lang="en-US" dirty="0"/>
              <a:t>.</a:t>
            </a:r>
          </a:p>
        </p:txBody>
      </p:sp>
    </p:spTree>
    <p:extLst>
      <p:ext uri="{BB962C8B-B14F-4D97-AF65-F5344CB8AC3E}">
        <p14:creationId xmlns:p14="http://schemas.microsoft.com/office/powerpoint/2010/main" val="3497867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4DAEC-3DB4-8F46-7C24-57A9584437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DD33610-F5C0-0E35-112F-06C17A14D30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CFBA5E8-234E-D824-8A51-D63A22CF9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4F798A22-7921-E0D5-9A3A-5DBABB73AABB}"/>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519793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Grp="1" noChangeAspect="1" noChangeArrowheads="1"/>
          </p:cNvPicPr>
          <p:nvPr>
            <p:ph type="subTitle"/>
          </p:nvPr>
        </p:nvPicPr>
        <p:blipFill>
          <a:blip r:embed="rId3">
            <a:extLst>
              <a:ext uri="{28A0092B-C50C-407E-A947-70E740481C1C}">
                <a14:useLocalDpi xmlns:a14="http://schemas.microsoft.com/office/drawing/2010/main" val="0"/>
              </a:ext>
            </a:extLst>
          </a:blip>
          <a:srcRect l="3333" t="18889" r="37500" b="39999"/>
          <a:stretch>
            <a:fillRect/>
          </a:stretch>
        </p:blipFill>
        <p:spPr>
          <a:xfrm>
            <a:off x="974619" y="-12830"/>
            <a:ext cx="6862642" cy="3574256"/>
          </a:xfrm>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3"/>
          <p:cNvSpPr txBox="1">
            <a:spLocks noChangeArrowheads="1"/>
          </p:cNvSpPr>
          <p:nvPr/>
        </p:nvSpPr>
        <p:spPr bwMode="auto">
          <a:xfrm>
            <a:off x="457200" y="2952750"/>
            <a:ext cx="7974876" cy="192151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105" tIns="37064" rIns="74105" bIns="37064">
            <a:spAutoFit/>
          </a:bodyPr>
          <a:lstStyle/>
          <a:p>
            <a:pPr algn="l" defTabSz="370376">
              <a:buClr>
                <a:srgbClr val="000000"/>
              </a:buClr>
              <a:buSzPct val="100000"/>
            </a:pPr>
            <a:r>
              <a:rPr lang="en-US" altLang="en-US" dirty="0">
                <a:solidFill>
                  <a:srgbClr val="FFFFFF"/>
                </a:solidFill>
              </a:rPr>
              <a:t>Elliot Roger in his BMW and </a:t>
            </a:r>
          </a:p>
          <a:p>
            <a:pPr algn="l" defTabSz="370376">
              <a:buClr>
                <a:srgbClr val="000000"/>
              </a:buClr>
              <a:buSzPct val="100000"/>
            </a:pPr>
            <a:r>
              <a:rPr lang="en-US" altLang="en-US" dirty="0">
                <a:solidFill>
                  <a:srgbClr val="FFFFFF"/>
                </a:solidFill>
              </a:rPr>
              <a:t>designer clothes, recording his </a:t>
            </a:r>
          </a:p>
          <a:p>
            <a:pPr algn="l" defTabSz="370376">
              <a:buClr>
                <a:srgbClr val="000000"/>
              </a:buClr>
              <a:buSzPct val="100000"/>
            </a:pPr>
            <a:r>
              <a:rPr lang="en-US" altLang="en-US" dirty="0">
                <a:solidFill>
                  <a:srgbClr val="FFFFFF"/>
                </a:solidFill>
              </a:rPr>
              <a:t>Plan of Retribution</a:t>
            </a:r>
          </a:p>
        </p:txBody>
      </p:sp>
    </p:spTree>
    <p:extLst>
      <p:ext uri="{BB962C8B-B14F-4D97-AF65-F5344CB8AC3E}">
        <p14:creationId xmlns:p14="http://schemas.microsoft.com/office/powerpoint/2010/main" val="1341559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subTitle"/>
          </p:nvPr>
        </p:nvSpPr>
        <p:spPr>
          <a:xfrm>
            <a:off x="533400" y="361950"/>
            <a:ext cx="8001000" cy="4343400"/>
          </a:xfrm>
          <a:ln/>
          <a:extLst>
            <a:ext uri="{91240B29-F687-4F45-9708-019B960494DF}">
              <a14:hiddenLine xmlns:a14="http://schemas.microsoft.com/office/drawing/2010/main" w="9525" cap="flat">
                <a:solidFill>
                  <a:srgbClr val="808080"/>
                </a:solidFill>
                <a:round/>
                <a:headEnd/>
                <a:tailEnd/>
              </a14:hiddenLine>
            </a:ext>
          </a:extLst>
        </p:spPr>
        <p:txBody>
          <a:bodyPr anchor="t"/>
          <a:lstStyle/>
          <a:p>
            <a:pPr algn="l">
              <a:spcBef>
                <a:spcPts val="870"/>
              </a:spcBef>
              <a:tabLst>
                <a:tab pos="0" algn="l"/>
                <a:tab pos="741176" algn="l"/>
                <a:tab pos="1482382" algn="l"/>
                <a:tab pos="2223587" algn="l"/>
                <a:tab pos="2964783" algn="l"/>
                <a:tab pos="3705968" algn="l"/>
                <a:tab pos="4447174" algn="l"/>
                <a:tab pos="5188362" algn="l"/>
                <a:tab pos="5929555" algn="l"/>
                <a:tab pos="6670738" algn="l"/>
                <a:tab pos="7411938" algn="l"/>
                <a:tab pos="8153115" algn="l"/>
              </a:tabLst>
            </a:pPr>
            <a:r>
              <a:rPr lang="en-US" altLang="en-US" sz="4000" dirty="0">
                <a:solidFill>
                  <a:srgbClr val="FFFFFF"/>
                </a:solidFill>
                <a:latin typeface="Arial Rounded MT Bold" pitchFamily="34" charset="0"/>
              </a:rPr>
              <a:t>His 144-page manifesto proclaimed, “I am going to enter the hottest sorority house of UCSB and I will slaughter every single spoiled, </a:t>
            </a:r>
          </a:p>
        </p:txBody>
      </p:sp>
    </p:spTree>
    <p:extLst>
      <p:ext uri="{BB962C8B-B14F-4D97-AF65-F5344CB8AC3E}">
        <p14:creationId xmlns:p14="http://schemas.microsoft.com/office/powerpoint/2010/main" val="1894523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098B-3B1C-4FD0-FE9D-5BEA9E86D105}"/>
            </a:ext>
          </a:extLst>
        </p:cNvPr>
        <p:cNvGrpSpPr/>
        <p:nvPr/>
      </p:nvGrpSpPr>
      <p:grpSpPr>
        <a:xfrm>
          <a:off x="0" y="0"/>
          <a:ext cx="0" cy="0"/>
          <a:chOff x="0" y="0"/>
          <a:chExt cx="0" cy="0"/>
        </a:xfrm>
      </p:grpSpPr>
      <p:sp>
        <p:nvSpPr>
          <p:cNvPr id="126978" name="Rectangle 2">
            <a:extLst>
              <a:ext uri="{FF2B5EF4-FFF2-40B4-BE49-F238E27FC236}">
                <a16:creationId xmlns:a16="http://schemas.microsoft.com/office/drawing/2014/main" id="{6306A68D-1767-7A3C-A086-8D5D2C1644B7}"/>
              </a:ext>
            </a:extLst>
          </p:cNvPr>
          <p:cNvSpPr>
            <a:spLocks noGrp="1" noChangeArrowheads="1"/>
          </p:cNvSpPr>
          <p:nvPr>
            <p:ph type="subTitle"/>
          </p:nvPr>
        </p:nvSpPr>
        <p:spPr>
          <a:xfrm>
            <a:off x="533400" y="361950"/>
            <a:ext cx="8001000" cy="4343400"/>
          </a:xfrm>
          <a:ln/>
          <a:extLst>
            <a:ext uri="{91240B29-F687-4F45-9708-019B960494DF}">
              <a14:hiddenLine xmlns:a14="http://schemas.microsoft.com/office/drawing/2010/main" w="9525" cap="flat">
                <a:solidFill>
                  <a:srgbClr val="808080"/>
                </a:solidFill>
                <a:round/>
                <a:headEnd/>
                <a:tailEnd/>
              </a14:hiddenLine>
            </a:ext>
          </a:extLst>
        </p:spPr>
        <p:txBody>
          <a:bodyPr anchor="t"/>
          <a:lstStyle/>
          <a:p>
            <a:pPr algn="l">
              <a:spcBef>
                <a:spcPts val="870"/>
              </a:spcBef>
              <a:tabLst>
                <a:tab pos="0" algn="l"/>
                <a:tab pos="741176" algn="l"/>
                <a:tab pos="1482382" algn="l"/>
                <a:tab pos="2223587" algn="l"/>
                <a:tab pos="2964783" algn="l"/>
                <a:tab pos="3705968" algn="l"/>
                <a:tab pos="4447174" algn="l"/>
                <a:tab pos="5188362" algn="l"/>
                <a:tab pos="5929555" algn="l"/>
                <a:tab pos="6670738" algn="l"/>
                <a:tab pos="7411938" algn="l"/>
                <a:tab pos="8153115" algn="l"/>
              </a:tabLst>
            </a:pPr>
            <a:r>
              <a:rPr lang="en-US" altLang="en-US" sz="4000" dirty="0">
                <a:solidFill>
                  <a:srgbClr val="FFFFFF"/>
                </a:solidFill>
                <a:latin typeface="Arial Rounded MT Bold" pitchFamily="34" charset="0"/>
              </a:rPr>
              <a:t>stuck-up, blonde [chick] I see inside there, all those girls I’ve desired so much. They would have </a:t>
            </a:r>
            <a:r>
              <a:rPr lang="en-US" altLang="en-US" sz="4000" dirty="0">
                <a:solidFill>
                  <a:srgbClr val="FFFF66"/>
                </a:solidFill>
                <a:latin typeface="Arial Rounded MT Bold" pitchFamily="34" charset="0"/>
              </a:rPr>
              <a:t>all rejected</a:t>
            </a:r>
            <a:r>
              <a:rPr lang="en-US" altLang="en-US" sz="4000" dirty="0">
                <a:solidFill>
                  <a:srgbClr val="FFFFFF"/>
                </a:solidFill>
                <a:latin typeface="Arial Rounded MT Bold" pitchFamily="34" charset="0"/>
              </a:rPr>
              <a:t> me.”</a:t>
            </a:r>
          </a:p>
        </p:txBody>
      </p:sp>
    </p:spTree>
    <p:extLst>
      <p:ext uri="{BB962C8B-B14F-4D97-AF65-F5344CB8AC3E}">
        <p14:creationId xmlns:p14="http://schemas.microsoft.com/office/powerpoint/2010/main" val="142017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subTitle"/>
          </p:nvPr>
        </p:nvSpPr>
        <p:spPr>
          <a:xfrm>
            <a:off x="533400" y="285750"/>
            <a:ext cx="8077200" cy="4343400"/>
          </a:xfrm>
          <a:ln/>
          <a:extLst>
            <a:ext uri="{91240B29-F687-4F45-9708-019B960494DF}">
              <a14:hiddenLine xmlns:a14="http://schemas.microsoft.com/office/drawing/2010/main" w="9525" cap="flat">
                <a:solidFill>
                  <a:srgbClr val="808080"/>
                </a:solidFill>
                <a:round/>
                <a:headEnd/>
                <a:tailEnd/>
              </a14:hiddenLine>
            </a:ext>
          </a:extLst>
        </p:spPr>
        <p:txBody>
          <a:bodyPr anchor="t"/>
          <a:lstStyle/>
          <a:p>
            <a:pPr algn="l">
              <a:spcBef>
                <a:spcPts val="870"/>
              </a:spcBef>
              <a:tabLst>
                <a:tab pos="0" algn="l"/>
                <a:tab pos="741819" algn="l"/>
                <a:tab pos="1483674" algn="l"/>
                <a:tab pos="2225525" algn="l"/>
                <a:tab pos="2967371" algn="l"/>
                <a:tab pos="3709201" algn="l"/>
                <a:tab pos="4451054" algn="l"/>
                <a:tab pos="5192887" algn="l"/>
                <a:tab pos="5934728" algn="l"/>
                <a:tab pos="6676558" algn="l"/>
                <a:tab pos="7418405" algn="l"/>
                <a:tab pos="8160229" algn="l"/>
              </a:tabLst>
            </a:pPr>
            <a:r>
              <a:rPr lang="en-US" altLang="en-US" sz="3500" dirty="0">
                <a:solidFill>
                  <a:srgbClr val="FFFFFF"/>
                </a:solidFill>
                <a:latin typeface="Arial Rounded MT Bold" pitchFamily="34" charset="0"/>
              </a:rPr>
              <a:t>Elliot Rodger was the 22-year-old who on May 23, 2014, killed six University of California, Santa Barbara students and wounded 13 others before killing himself in a rampage ignited, at least in part, by his misogyny — an all-consuming hatred of women.</a:t>
            </a:r>
          </a:p>
        </p:txBody>
      </p:sp>
    </p:spTree>
    <p:extLst>
      <p:ext uri="{BB962C8B-B14F-4D97-AF65-F5344CB8AC3E}">
        <p14:creationId xmlns:p14="http://schemas.microsoft.com/office/powerpoint/2010/main" val="3611228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subTitle"/>
          </p:nvPr>
        </p:nvSpPr>
        <p:spPr>
          <a:xfrm>
            <a:off x="457200" y="361950"/>
            <a:ext cx="8504250" cy="4267200"/>
          </a:xfrm>
          <a:ln/>
          <a:extLst>
            <a:ext uri="{91240B29-F687-4F45-9708-019B960494DF}">
              <a14:hiddenLine xmlns:a14="http://schemas.microsoft.com/office/drawing/2010/main" w="9525" cap="flat">
                <a:solidFill>
                  <a:srgbClr val="808080"/>
                </a:solidFill>
                <a:round/>
                <a:headEnd/>
                <a:tailEnd/>
              </a14:hiddenLine>
            </a:ext>
          </a:extLst>
        </p:spPr>
        <p:txBody>
          <a:bodyPr anchor="t">
            <a:normAutofit fontScale="92500" lnSpcReduction="10000"/>
          </a:bodyPr>
          <a:lstStyle/>
          <a:p>
            <a:pPr algn="l">
              <a:spcBef>
                <a:spcPts val="870"/>
              </a:spcBef>
              <a:tabLst>
                <a:tab pos="0" algn="l"/>
                <a:tab pos="742545" algn="l"/>
                <a:tab pos="1485129" algn="l"/>
                <a:tab pos="2227710" algn="l"/>
                <a:tab pos="2970282" algn="l"/>
                <a:tab pos="3712842" algn="l"/>
                <a:tab pos="4455423" algn="l"/>
                <a:tab pos="5197984" algn="l"/>
                <a:tab pos="5940554" algn="l"/>
                <a:tab pos="6683112" algn="l"/>
                <a:tab pos="7425685" algn="l"/>
                <a:tab pos="8168239" algn="l"/>
              </a:tabLst>
            </a:pPr>
            <a:r>
              <a:rPr lang="en-US" altLang="en-US" sz="3500" dirty="0">
                <a:solidFill>
                  <a:srgbClr val="FFFFFF"/>
                </a:solidFill>
                <a:latin typeface="Arial Rounded MT Bold" pitchFamily="34" charset="0"/>
              </a:rPr>
              <a:t>Misogyny </a:t>
            </a:r>
            <a:r>
              <a:rPr lang="en-US" altLang="en-US" sz="2100" dirty="0">
                <a:solidFill>
                  <a:srgbClr val="FFFFFF"/>
                </a:solidFill>
                <a:latin typeface="Arial Rounded MT Bold" pitchFamily="34" charset="0"/>
              </a:rPr>
              <a:t>noun </a:t>
            </a:r>
            <a:r>
              <a:rPr lang="en-US" altLang="en-US" sz="3500" dirty="0">
                <a:solidFill>
                  <a:srgbClr val="FFFFFF"/>
                </a:solidFill>
                <a:latin typeface="Arial Rounded MT Bold" pitchFamily="34" charset="0"/>
              </a:rPr>
              <a:t>hatred, dislike, mistrust of women</a:t>
            </a:r>
          </a:p>
          <a:p>
            <a:pPr algn="l">
              <a:spcBef>
                <a:spcPts val="870"/>
              </a:spcBef>
              <a:tabLst>
                <a:tab pos="0" algn="l"/>
                <a:tab pos="742545" algn="l"/>
                <a:tab pos="1485129" algn="l"/>
                <a:tab pos="2227710" algn="l"/>
                <a:tab pos="2970282" algn="l"/>
                <a:tab pos="3712842" algn="l"/>
                <a:tab pos="4455423" algn="l"/>
                <a:tab pos="5197984" algn="l"/>
                <a:tab pos="5940554" algn="l"/>
                <a:tab pos="6683112" algn="l"/>
                <a:tab pos="7425685" algn="l"/>
                <a:tab pos="8168239" algn="l"/>
              </a:tabLst>
            </a:pPr>
            <a:r>
              <a:rPr lang="en-US" altLang="en-US" sz="3500" dirty="0">
                <a:solidFill>
                  <a:srgbClr val="FFFFFF"/>
                </a:solidFill>
                <a:latin typeface="Arial Rounded MT Bold" pitchFamily="34" charset="0"/>
              </a:rPr>
              <a:t>Rodger grew up in wealth. His father, Peter Rodger, is a photographer and director who worked on one of “The Hunger Games” movies. Some posit that Elliot Rodger’s belief that he was sexually overlooked emanates from an inflated sense of entitlement.</a:t>
            </a:r>
          </a:p>
        </p:txBody>
      </p:sp>
    </p:spTree>
    <p:extLst>
      <p:ext uri="{BB962C8B-B14F-4D97-AF65-F5344CB8AC3E}">
        <p14:creationId xmlns:p14="http://schemas.microsoft.com/office/powerpoint/2010/main" val="30706372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subTitle"/>
          </p:nvPr>
        </p:nvSpPr>
        <p:spPr>
          <a:xfrm>
            <a:off x="381000" y="285750"/>
            <a:ext cx="8580450" cy="4419600"/>
          </a:xfrm>
          <a:ln/>
          <a:extLst>
            <a:ext uri="{91240B29-F687-4F45-9708-019B960494DF}">
              <a14:hiddenLine xmlns:a14="http://schemas.microsoft.com/office/drawing/2010/main" w="9525" cap="flat">
                <a:solidFill>
                  <a:srgbClr val="808080"/>
                </a:solidFill>
                <a:round/>
                <a:headEnd/>
                <a:tailEnd/>
              </a14:hiddenLine>
            </a:ext>
          </a:extLst>
        </p:spPr>
        <p:txBody>
          <a:bodyPr anchor="t">
            <a:normAutofit/>
          </a:bodyPr>
          <a:lstStyle/>
          <a:p>
            <a:pPr algn="l">
              <a:lnSpc>
                <a:spcPct val="90000"/>
              </a:lnSpc>
              <a:spcBef>
                <a:spcPts val="870"/>
              </a:spcBef>
              <a:tabLst>
                <a:tab pos="0" algn="l"/>
                <a:tab pos="743355" algn="l"/>
                <a:tab pos="1486749" algn="l"/>
                <a:tab pos="2230139" algn="l"/>
                <a:tab pos="2973522" algn="l"/>
                <a:tab pos="3716891" algn="l"/>
                <a:tab pos="4460284" algn="l"/>
                <a:tab pos="5203652" algn="l"/>
                <a:tab pos="5947033" algn="l"/>
                <a:tab pos="6690404" algn="l"/>
                <a:tab pos="7433784" algn="l"/>
                <a:tab pos="8177146" algn="l"/>
              </a:tabLst>
            </a:pPr>
            <a:r>
              <a:rPr lang="en-US" altLang="en-US" sz="4000" dirty="0">
                <a:solidFill>
                  <a:srgbClr val="FFFFFF"/>
                </a:solidFill>
                <a:latin typeface="Arial Rounded MT Bold" pitchFamily="34" charset="0"/>
              </a:rPr>
              <a:t>Others point to a history of mental illness. They speak of his overt narcissism, laid bare on a foundation of feeling weak, like nothing, diminished and overlooked.</a:t>
            </a:r>
          </a:p>
        </p:txBody>
      </p:sp>
    </p:spTree>
    <p:extLst>
      <p:ext uri="{BB962C8B-B14F-4D97-AF65-F5344CB8AC3E}">
        <p14:creationId xmlns:p14="http://schemas.microsoft.com/office/powerpoint/2010/main" val="281774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subTitle"/>
          </p:nvPr>
        </p:nvSpPr>
        <p:spPr>
          <a:xfrm>
            <a:off x="396075" y="323850"/>
            <a:ext cx="8351850" cy="4495800"/>
          </a:xfrm>
          <a:ln/>
          <a:extLst>
            <a:ext uri="{91240B29-F687-4F45-9708-019B960494DF}">
              <a14:hiddenLine xmlns:a14="http://schemas.microsoft.com/office/drawing/2010/main" w="9525" cap="flat">
                <a:solidFill>
                  <a:srgbClr val="808080"/>
                </a:solidFill>
                <a:round/>
                <a:headEnd/>
                <a:tailEnd/>
              </a14:hiddenLine>
            </a:ext>
          </a:extLst>
        </p:spPr>
        <p:txBody>
          <a:bodyPr anchor="t">
            <a:normAutofit/>
          </a:bodyPr>
          <a:lstStyle/>
          <a:p>
            <a:pPr algn="l">
              <a:lnSpc>
                <a:spcPct val="90000"/>
              </a:lnSpc>
              <a:spcBef>
                <a:spcPts val="870"/>
              </a:spcBef>
              <a:tabLst>
                <a:tab pos="0" algn="l"/>
                <a:tab pos="743355" algn="l"/>
                <a:tab pos="1486749" algn="l"/>
                <a:tab pos="2230139" algn="l"/>
                <a:tab pos="2973522" algn="l"/>
                <a:tab pos="3716891" algn="l"/>
                <a:tab pos="4460284" algn="l"/>
                <a:tab pos="5203652" algn="l"/>
                <a:tab pos="5947033" algn="l"/>
                <a:tab pos="6690404" algn="l"/>
                <a:tab pos="7433784" algn="l"/>
                <a:tab pos="8177146" algn="l"/>
              </a:tabLst>
            </a:pPr>
            <a:r>
              <a:rPr lang="en-US" altLang="en-US" sz="4000" dirty="0">
                <a:solidFill>
                  <a:srgbClr val="FFFFFF"/>
                </a:solidFill>
                <a:latin typeface="Arial Rounded MT Bold" pitchFamily="34" charset="0"/>
              </a:rPr>
              <a:t>Rodger, referring to himself as the “supreme gentleman,” said in his video, “I will take great pleasure in slaughtering all of you. You will finally see that I am, in truth, the superior one, the true alpha male.”</a:t>
            </a:r>
          </a:p>
        </p:txBody>
      </p:sp>
    </p:spTree>
    <p:extLst>
      <p:ext uri="{BB962C8B-B14F-4D97-AF65-F5344CB8AC3E}">
        <p14:creationId xmlns:p14="http://schemas.microsoft.com/office/powerpoint/2010/main" val="2020603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287809" cy="4419600"/>
          </a:xfrm>
        </p:spPr>
        <p:txBody>
          <a:bodyPr>
            <a:normAutofit lnSpcReduction="10000"/>
          </a:bodyPr>
          <a:lstStyle/>
          <a:p>
            <a:pPr algn="l"/>
            <a:r>
              <a:rPr lang="en-US" dirty="0"/>
              <a:t>I believe there is a guaranteed way to win in every conflict.</a:t>
            </a:r>
          </a:p>
          <a:p>
            <a:pPr algn="l"/>
            <a:r>
              <a:rPr lang="en-US" dirty="0"/>
              <a:t>The winner is the first one to see and say:</a:t>
            </a:r>
          </a:p>
          <a:p>
            <a:pPr algn="l"/>
            <a:r>
              <a:rPr lang="en-US" dirty="0"/>
              <a:t>“I was wrong in </a:t>
            </a:r>
            <a:r>
              <a:rPr lang="en-US" dirty="0" err="1"/>
              <a:t>xxxx</a:t>
            </a:r>
            <a:r>
              <a:rPr lang="en-US" dirty="0"/>
              <a:t>.  Will you forgive me?”</a:t>
            </a:r>
          </a:p>
          <a:p>
            <a:pPr algn="l"/>
            <a:r>
              <a:rPr lang="en-US" dirty="0"/>
              <a:t>No “you” statements.  Only “I”</a:t>
            </a:r>
          </a:p>
        </p:txBody>
      </p:sp>
    </p:spTree>
    <p:extLst>
      <p:ext uri="{BB962C8B-B14F-4D97-AF65-F5344CB8AC3E}">
        <p14:creationId xmlns:p14="http://schemas.microsoft.com/office/powerpoint/2010/main" val="253405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9FF0F-46BD-D3C1-617F-59C13E7D87E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1153AD-A071-3F3A-322C-788FC0A3468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5DFB1CB-67E6-F4D5-AF7B-BC777C1D4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6E0A7C6B-932E-5A2D-8646-BB83A01B9F1D}"/>
              </a:ext>
            </a:extLst>
          </p:cNvPr>
          <p:cNvSpPr txBox="1"/>
          <p:nvPr/>
        </p:nvSpPr>
        <p:spPr>
          <a:xfrm>
            <a:off x="335902" y="133350"/>
            <a:ext cx="8606330" cy="1938992"/>
          </a:xfrm>
          <a:prstGeom prst="rect">
            <a:avLst/>
          </a:prstGeom>
          <a:noFill/>
        </p:spPr>
        <p:txBody>
          <a:bodyPr wrap="none" rtlCol="0">
            <a:spAutoFit/>
          </a:bodyPr>
          <a:lstStyle/>
          <a:p>
            <a:pPr algn="l"/>
            <a:r>
              <a:rPr lang="en-US" u="sng" dirty="0">
                <a:solidFill>
                  <a:srgbClr val="FFFF66"/>
                </a:solidFill>
              </a:rPr>
              <a:t>Fight the good fight of the faith</a:t>
            </a:r>
          </a:p>
          <a:p>
            <a:pPr marL="457200" indent="-457200" algn="l">
              <a:buFont typeface="+mj-lt"/>
              <a:buAutoNum type="arabicPeriod"/>
            </a:pPr>
            <a:r>
              <a:rPr lang="en-US" dirty="0">
                <a:solidFill>
                  <a:schemeClr val="tx1"/>
                </a:solidFill>
              </a:rPr>
              <a:t>The scripturality of the fight</a:t>
            </a:r>
          </a:p>
          <a:p>
            <a:pPr marL="457200" indent="-457200" algn="l">
              <a:buFont typeface="+mj-lt"/>
              <a:buAutoNum type="arabicPeriod"/>
            </a:pPr>
            <a:r>
              <a:rPr lang="en-US" dirty="0">
                <a:solidFill>
                  <a:schemeClr val="tx1"/>
                </a:solidFill>
              </a:rPr>
              <a:t>What are the fights, the attacks?</a:t>
            </a:r>
          </a:p>
        </p:txBody>
      </p:sp>
    </p:spTree>
    <p:extLst>
      <p:ext uri="{BB962C8B-B14F-4D97-AF65-F5344CB8AC3E}">
        <p14:creationId xmlns:p14="http://schemas.microsoft.com/office/powerpoint/2010/main" val="2186693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2"/>
          <p:cNvSpPr>
            <a:spLocks noGrp="1" noChangeArrowheads="1"/>
          </p:cNvSpPr>
          <p:nvPr>
            <p:ph type="body" idx="1"/>
          </p:nvPr>
        </p:nvSpPr>
        <p:spPr>
          <a:xfrm>
            <a:off x="381000" y="361950"/>
            <a:ext cx="8580451" cy="4343400"/>
          </a:xfrm>
        </p:spPr>
        <p:txBody>
          <a:bodyPr/>
          <a:lstStyle/>
          <a:p>
            <a:pPr marL="0" indent="0" defTabSz="114300">
              <a:buFontTx/>
              <a:buNone/>
            </a:pPr>
            <a:r>
              <a:rPr lang="en-US" altLang="en-US" baseline="30000" dirty="0"/>
              <a:t>	</a:t>
            </a:r>
            <a:r>
              <a:rPr lang="en-US" altLang="en-US" baseline="30000" dirty="0" err="1"/>
              <a:t>T’hillim</a:t>
            </a:r>
            <a:r>
              <a:rPr lang="en-US" altLang="en-US" baseline="30000" dirty="0"/>
              <a:t>/Ps 141.5-8 </a:t>
            </a:r>
            <a:r>
              <a:rPr lang="en-US" altLang="en-US" dirty="0"/>
              <a:t>Let the righteous strike me, let him correct me; it will be an act of love. Let my head not refuse such choice oil.</a:t>
            </a:r>
          </a:p>
        </p:txBody>
      </p:sp>
    </p:spTree>
    <p:extLst>
      <p:ext uri="{BB962C8B-B14F-4D97-AF65-F5344CB8AC3E}">
        <p14:creationId xmlns:p14="http://schemas.microsoft.com/office/powerpoint/2010/main" val="3560312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4967-C02F-C5A6-16FB-FEC6C6845E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8632C84-079D-8832-2BA6-D7AF7633C4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2DA7C23-A144-AD54-CB19-A8657A996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58F9A18D-2FB9-DFFB-FFCE-CD0B5E2DAA98}"/>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sng" strike="noStrike" kern="1200" cap="none" spc="0" normalizeH="0" baseline="0" noProof="0" dirty="0">
                <a:ln>
                  <a:noFill/>
                </a:ln>
                <a:solidFill>
                  <a:srgbClr val="FFFF66"/>
                </a:solidFill>
                <a:effectLst/>
                <a:uLnTx/>
                <a:uFillTx/>
                <a:latin typeface="Arial Rounded MT Bold" pitchFamily="34" charset="0"/>
                <a:ea typeface="+mn-ea"/>
                <a:cs typeface="Arial" charset="0"/>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ourselves</a:t>
            </a: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4225708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361950"/>
            <a:ext cx="8059208" cy="4419600"/>
          </a:xfrm>
        </p:spPr>
        <p:txBody>
          <a:bodyPr>
            <a:normAutofit/>
          </a:bodyPr>
          <a:lstStyle/>
          <a:p>
            <a:pPr algn="l"/>
            <a:r>
              <a:rPr lang="en-US" baseline="30000" dirty="0"/>
              <a:t>Mishlei/Prov 16.28  </a:t>
            </a:r>
            <a:r>
              <a:rPr lang="en-US" dirty="0"/>
              <a:t>A whisperer separates close friends.</a:t>
            </a:r>
          </a:p>
          <a:p>
            <a:pPr algn="r" rtl="1"/>
            <a:r>
              <a:rPr lang="en-US" baseline="30000" dirty="0"/>
              <a:t>    </a:t>
            </a:r>
            <a:r>
              <a:rPr lang="he-IL" sz="4800" dirty="0"/>
              <a:t> </a:t>
            </a:r>
            <a:r>
              <a:rPr lang="he-IL" sz="4800" b="1" dirty="0">
                <a:latin typeface="David" panose="020E0502060401010101" pitchFamily="34" charset="-79"/>
                <a:cs typeface="David" panose="020E0502060401010101" pitchFamily="34" charset="-79"/>
              </a:rPr>
              <a:t>וְ</a:t>
            </a:r>
            <a:r>
              <a:rPr lang="he-IL" sz="4800" b="1" dirty="0">
                <a:solidFill>
                  <a:srgbClr val="FFFF99"/>
                </a:solidFill>
                <a:latin typeface="David" panose="020E0502060401010101" pitchFamily="34" charset="-79"/>
                <a:cs typeface="David" panose="020E0502060401010101" pitchFamily="34" charset="-79"/>
              </a:rPr>
              <a:t>נִרְגָּן</a:t>
            </a:r>
            <a:r>
              <a:rPr lang="he-IL" sz="4800" b="1" dirty="0">
                <a:latin typeface="David" panose="020E0502060401010101" pitchFamily="34" charset="-79"/>
                <a:cs typeface="David" panose="020E0502060401010101" pitchFamily="34" charset="-79"/>
              </a:rPr>
              <a:t> מַפְרִיד אַלּוּף</a:t>
            </a:r>
            <a:endParaRPr lang="en-US" sz="4800" b="1" dirty="0">
              <a:latin typeface="David" panose="020E0502060401010101" pitchFamily="34" charset="-79"/>
              <a:cs typeface="David" panose="020E0502060401010101" pitchFamily="34" charset="-79"/>
            </a:endParaRPr>
          </a:p>
          <a:p>
            <a:pPr rtl="1" fontAlgn="t"/>
            <a:r>
              <a:rPr lang="he-IL" sz="4800" b="1" dirty="0">
                <a:solidFill>
                  <a:srgbClr val="FFFF99"/>
                </a:solidFill>
                <a:latin typeface="David" panose="020E0502060401010101" pitchFamily="34" charset="-79"/>
                <a:cs typeface="David" panose="020E0502060401010101" pitchFamily="34" charset="-79"/>
              </a:rPr>
              <a:t>נִרְגָּן</a:t>
            </a:r>
            <a:r>
              <a:rPr lang="he-IL" sz="4800" dirty="0">
                <a:solidFill>
                  <a:srgbClr val="FFFF99"/>
                </a:solidFill>
              </a:rPr>
              <a:t> </a:t>
            </a:r>
            <a:r>
              <a:rPr lang="en-US" dirty="0"/>
              <a:t>complaining, grumbling  </a:t>
            </a:r>
            <a:endParaRPr lang="en-US" sz="4800" dirty="0"/>
          </a:p>
        </p:txBody>
      </p:sp>
    </p:spTree>
    <p:extLst>
      <p:ext uri="{BB962C8B-B14F-4D97-AF65-F5344CB8AC3E}">
        <p14:creationId xmlns:p14="http://schemas.microsoft.com/office/powerpoint/2010/main" val="1226666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03B1A-A418-9599-DBCF-D8C53913B2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8E57EDD-3042-28C0-AD1D-C0EC50AC8CD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1BEFD9E-07C2-3244-438A-2469023D488A}"/>
              </a:ext>
            </a:extLst>
          </p:cNvPr>
          <p:cNvPicPr>
            <a:picLocks noChangeAspect="1"/>
          </p:cNvPicPr>
          <p:nvPr/>
        </p:nvPicPr>
        <p:blipFill>
          <a:blip r:embed="rId3"/>
          <a:srcRect b="58889"/>
          <a:stretch>
            <a:fillRect/>
          </a:stretch>
        </p:blipFill>
        <p:spPr>
          <a:xfrm>
            <a:off x="246070" y="-1"/>
            <a:ext cx="8440730" cy="3847121"/>
          </a:xfrm>
          <a:prstGeom prst="rect">
            <a:avLst/>
          </a:prstGeom>
        </p:spPr>
      </p:pic>
    </p:spTree>
    <p:extLst>
      <p:ext uri="{BB962C8B-B14F-4D97-AF65-F5344CB8AC3E}">
        <p14:creationId xmlns:p14="http://schemas.microsoft.com/office/powerpoint/2010/main" val="268239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F20A-AC5A-EC08-6084-3A5FEE58050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66FE19-74CD-8141-7ED3-97364AD64CD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91B4314-F71E-AC87-3FD1-0354689163D2}"/>
              </a:ext>
            </a:extLst>
          </p:cNvPr>
          <p:cNvPicPr>
            <a:picLocks noChangeAspect="1"/>
          </p:cNvPicPr>
          <p:nvPr/>
        </p:nvPicPr>
        <p:blipFill>
          <a:blip r:embed="rId3"/>
          <a:srcRect t="41111"/>
          <a:stretch>
            <a:fillRect/>
          </a:stretch>
        </p:blipFill>
        <p:spPr>
          <a:xfrm>
            <a:off x="1096234" y="98749"/>
            <a:ext cx="6875332" cy="4488732"/>
          </a:xfrm>
          <a:prstGeom prst="rect">
            <a:avLst/>
          </a:prstGeom>
        </p:spPr>
      </p:pic>
    </p:spTree>
    <p:extLst>
      <p:ext uri="{BB962C8B-B14F-4D97-AF65-F5344CB8AC3E}">
        <p14:creationId xmlns:p14="http://schemas.microsoft.com/office/powerpoint/2010/main" val="983085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body" idx="1"/>
          </p:nvPr>
        </p:nvSpPr>
        <p:spPr>
          <a:xfrm>
            <a:off x="304800" y="285750"/>
            <a:ext cx="8656650" cy="4572000"/>
          </a:xfrm>
        </p:spPr>
        <p:txBody>
          <a:bodyPr>
            <a:normAutofit lnSpcReduction="10000"/>
          </a:bodyPr>
          <a:lstStyle/>
          <a:p>
            <a:pPr>
              <a:buFontTx/>
              <a:buNone/>
            </a:pPr>
            <a:r>
              <a:rPr lang="en-US" altLang="en-US" dirty="0"/>
              <a:t>Moshe accused</a:t>
            </a:r>
          </a:p>
          <a:p>
            <a:r>
              <a:rPr lang="en-US" altLang="en-US" dirty="0" err="1"/>
              <a:t>Ch</a:t>
            </a:r>
            <a:r>
              <a:rPr lang="en-US" altLang="en-US" dirty="0"/>
              <a:t> 12, accused in regard to whom he married </a:t>
            </a:r>
          </a:p>
          <a:p>
            <a:r>
              <a:rPr lang="en-US" altLang="en-US" dirty="0" err="1"/>
              <a:t>Ch</a:t>
            </a:r>
            <a:r>
              <a:rPr lang="en-US" altLang="en-US" dirty="0"/>
              <a:t> 14: giving them an impossible task: Giants</a:t>
            </a:r>
          </a:p>
          <a:p>
            <a:r>
              <a:rPr lang="en-US" altLang="en-US" dirty="0" err="1"/>
              <a:t>Ch</a:t>
            </a:r>
            <a:r>
              <a:rPr lang="en-US" altLang="en-US" dirty="0"/>
              <a:t> 16: promoting himself to </a:t>
            </a:r>
            <a:r>
              <a:rPr lang="en-US" altLang="en-US" dirty="0" err="1"/>
              <a:t>cohanut</a:t>
            </a:r>
            <a:r>
              <a:rPr lang="en-US" altLang="en-US" dirty="0"/>
              <a:t> / priesthood</a:t>
            </a:r>
          </a:p>
        </p:txBody>
      </p:sp>
    </p:spTree>
    <p:extLst>
      <p:ext uri="{BB962C8B-B14F-4D97-AF65-F5344CB8AC3E}">
        <p14:creationId xmlns:p14="http://schemas.microsoft.com/office/powerpoint/2010/main" val="2497140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06" name="Rectangle 2"/>
          <p:cNvSpPr>
            <a:spLocks noGrp="1" noChangeArrowheads="1"/>
          </p:cNvSpPr>
          <p:nvPr>
            <p:ph type="body" idx="1"/>
          </p:nvPr>
        </p:nvSpPr>
        <p:spPr>
          <a:xfrm>
            <a:off x="381000" y="361950"/>
            <a:ext cx="8580451" cy="4419600"/>
          </a:xfrm>
        </p:spPr>
        <p:txBody>
          <a:bodyPr>
            <a:normAutofit fontScale="92500" lnSpcReduction="10000"/>
          </a:bodyPr>
          <a:lstStyle/>
          <a:p>
            <a:pPr>
              <a:lnSpc>
                <a:spcPct val="90000"/>
              </a:lnSpc>
              <a:buFontTx/>
              <a:buNone/>
            </a:pPr>
            <a:r>
              <a:rPr lang="en-US" altLang="en-US" dirty="0"/>
              <a:t>	</a:t>
            </a:r>
            <a:r>
              <a:rPr lang="en-US" altLang="en-US" baseline="30000" dirty="0" err="1"/>
              <a:t>Bamidbar</a:t>
            </a:r>
            <a:r>
              <a:rPr lang="en-US" altLang="en-US" baseline="30000" dirty="0"/>
              <a:t>/Nu 16.1-3</a:t>
            </a:r>
            <a:r>
              <a:rPr lang="en-US" altLang="en-US" dirty="0"/>
              <a:t> Now [three groups]</a:t>
            </a:r>
          </a:p>
          <a:p>
            <a:pPr>
              <a:lnSpc>
                <a:spcPct val="90000"/>
              </a:lnSpc>
            </a:pPr>
            <a:r>
              <a:rPr lang="en-US" altLang="en-US" dirty="0" err="1"/>
              <a:t>Korach</a:t>
            </a:r>
            <a:r>
              <a:rPr lang="en-US" altLang="en-US" dirty="0"/>
              <a:t> the son of </a:t>
            </a:r>
            <a:r>
              <a:rPr lang="en-US" altLang="en-US" dirty="0" err="1"/>
              <a:t>Yitz'har</a:t>
            </a:r>
            <a:r>
              <a:rPr lang="en-US" altLang="en-US" dirty="0"/>
              <a:t>, the son of </a:t>
            </a:r>
            <a:r>
              <a:rPr lang="en-US" altLang="en-US" dirty="0" err="1"/>
              <a:t>K'hat</a:t>
            </a:r>
            <a:r>
              <a:rPr lang="en-US" altLang="en-US" dirty="0"/>
              <a:t>, the son of </a:t>
            </a:r>
            <a:r>
              <a:rPr lang="en-US" altLang="en-US" dirty="0">
                <a:solidFill>
                  <a:srgbClr val="FFFF66"/>
                </a:solidFill>
              </a:rPr>
              <a:t>Levi</a:t>
            </a:r>
            <a:r>
              <a:rPr lang="en-US" altLang="en-US" dirty="0"/>
              <a:t>, </a:t>
            </a:r>
          </a:p>
          <a:p>
            <a:pPr>
              <a:lnSpc>
                <a:spcPct val="90000"/>
              </a:lnSpc>
            </a:pPr>
            <a:r>
              <a:rPr lang="en-US" altLang="en-US" dirty="0"/>
              <a:t>along with </a:t>
            </a:r>
            <a:r>
              <a:rPr lang="en-US" altLang="en-US" dirty="0" err="1"/>
              <a:t>Datan</a:t>
            </a:r>
            <a:r>
              <a:rPr lang="en-US" altLang="en-US" dirty="0"/>
              <a:t> and </a:t>
            </a:r>
            <a:r>
              <a:rPr lang="en-US" altLang="en-US" dirty="0" err="1"/>
              <a:t>Aviram</a:t>
            </a:r>
            <a:r>
              <a:rPr lang="en-US" altLang="en-US" dirty="0"/>
              <a:t>, the sons of </a:t>
            </a:r>
            <a:r>
              <a:rPr lang="en-US" altLang="en-US" dirty="0" err="1"/>
              <a:t>Eli'av</a:t>
            </a:r>
            <a:r>
              <a:rPr lang="en-US" altLang="en-US" dirty="0"/>
              <a:t>, and </a:t>
            </a:r>
          </a:p>
          <a:p>
            <a:pPr>
              <a:lnSpc>
                <a:spcPct val="90000"/>
              </a:lnSpc>
            </a:pPr>
            <a:r>
              <a:rPr lang="en-US" altLang="en-US" dirty="0"/>
              <a:t>On, the son of </a:t>
            </a:r>
            <a:r>
              <a:rPr lang="en-US" altLang="en-US" dirty="0" err="1"/>
              <a:t>Pelet</a:t>
            </a:r>
            <a:r>
              <a:rPr lang="en-US" altLang="en-US" dirty="0"/>
              <a:t>, descendants of </a:t>
            </a:r>
            <a:r>
              <a:rPr lang="en-US" altLang="en-US" dirty="0" err="1">
                <a:solidFill>
                  <a:srgbClr val="FFFF66"/>
                </a:solidFill>
              </a:rPr>
              <a:t>Re'uven</a:t>
            </a:r>
            <a:r>
              <a:rPr lang="en-US" altLang="en-US" dirty="0"/>
              <a:t>, took men and rebelled against Moshe. </a:t>
            </a:r>
            <a:endParaRPr lang="en-US" altLang="en-US" baseline="30000" dirty="0"/>
          </a:p>
        </p:txBody>
      </p:sp>
    </p:spTree>
    <p:extLst>
      <p:ext uri="{BB962C8B-B14F-4D97-AF65-F5344CB8AC3E}">
        <p14:creationId xmlns:p14="http://schemas.microsoft.com/office/powerpoint/2010/main" val="2077748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54" name="Rectangle 2"/>
          <p:cNvSpPr>
            <a:spLocks noGrp="1" noChangeArrowheads="1"/>
          </p:cNvSpPr>
          <p:nvPr>
            <p:ph type="body" idx="1"/>
          </p:nvPr>
        </p:nvSpPr>
        <p:spPr>
          <a:xfrm>
            <a:off x="381000" y="285750"/>
            <a:ext cx="8580450" cy="4343400"/>
          </a:xfrm>
        </p:spPr>
        <p:txBody>
          <a:bodyPr/>
          <a:lstStyle/>
          <a:p>
            <a:pPr marL="0" indent="0">
              <a:lnSpc>
                <a:spcPct val="90000"/>
              </a:lnSpc>
              <a:buNone/>
            </a:pPr>
            <a:r>
              <a:rPr lang="en-US" altLang="en-US" baseline="30000" dirty="0" err="1"/>
              <a:t>Bamidbar</a:t>
            </a:r>
            <a:r>
              <a:rPr lang="en-US" altLang="en-US" baseline="30000" dirty="0"/>
              <a:t>/Nu 16.1-3</a:t>
            </a:r>
            <a:r>
              <a:rPr lang="en-US" altLang="en-US" dirty="0"/>
              <a:t>  You take too much on yourselves! After all, the entire community is holy, every one of them.  After all, the entire community is holy, every one of them and A</a:t>
            </a:r>
            <a:r>
              <a:rPr lang="en-US" altLang="en-US" sz="3600" dirty="0"/>
              <a:t>DONI</a:t>
            </a:r>
            <a:r>
              <a:rPr lang="en-US" altLang="en-US" dirty="0"/>
              <a:t> is among them. So why do you lift yourselves up above A</a:t>
            </a:r>
            <a:r>
              <a:rPr lang="en-US" altLang="en-US" sz="3600" dirty="0"/>
              <a:t>DONI</a:t>
            </a:r>
            <a:r>
              <a:rPr lang="en-US" altLang="en-US" dirty="0"/>
              <a:t>’s assembly?"  </a:t>
            </a:r>
            <a:r>
              <a:rPr lang="en-US" altLang="en-US" baseline="30000" dirty="0"/>
              <a:t>	</a:t>
            </a:r>
          </a:p>
        </p:txBody>
      </p:sp>
    </p:spTree>
    <p:extLst>
      <p:ext uri="{BB962C8B-B14F-4D97-AF65-F5344CB8AC3E}">
        <p14:creationId xmlns:p14="http://schemas.microsoft.com/office/powerpoint/2010/main" val="13592902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body" idx="1"/>
          </p:nvPr>
        </p:nvSpPr>
        <p:spPr>
          <a:xfrm>
            <a:off x="381000" y="285750"/>
            <a:ext cx="8580451" cy="4343400"/>
          </a:xfrm>
        </p:spPr>
        <p:txBody>
          <a:bodyPr>
            <a:normAutofit/>
          </a:bodyPr>
          <a:lstStyle/>
          <a:p>
            <a:pPr>
              <a:lnSpc>
                <a:spcPct val="90000"/>
              </a:lnSpc>
              <a:buFontTx/>
              <a:buNone/>
            </a:pPr>
            <a:r>
              <a:rPr lang="en-US" altLang="en-US" sz="4400" baseline="30000" dirty="0"/>
              <a:t>	</a:t>
            </a:r>
            <a:r>
              <a:rPr lang="en-US" altLang="en-US" sz="4400" baseline="30000" dirty="0" err="1"/>
              <a:t>BaMidbar</a:t>
            </a:r>
            <a:r>
              <a:rPr lang="en-US" altLang="en-US" sz="4400" baseline="30000" dirty="0"/>
              <a:t>/Nu 16.28-31 </a:t>
            </a:r>
            <a:r>
              <a:rPr lang="en-US" altLang="en-US" dirty="0"/>
              <a:t>Moshe said, "Here is how you will know that A</a:t>
            </a:r>
            <a:r>
              <a:rPr lang="en-US" altLang="en-US" sz="3600" dirty="0"/>
              <a:t>DONI</a:t>
            </a:r>
            <a:r>
              <a:rPr lang="en-US" altLang="en-US" dirty="0"/>
              <a:t> has sent me to do all these things and that I haven't done them out of my own ambition:</a:t>
            </a:r>
          </a:p>
        </p:txBody>
      </p:sp>
    </p:spTree>
    <p:extLst>
      <p:ext uri="{BB962C8B-B14F-4D97-AF65-F5344CB8AC3E}">
        <p14:creationId xmlns:p14="http://schemas.microsoft.com/office/powerpoint/2010/main" val="1250653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269BF-FD66-B960-99F1-2DF7F66AA569}"/>
            </a:ext>
          </a:extLst>
        </p:cNvPr>
        <p:cNvGrpSpPr/>
        <p:nvPr/>
      </p:nvGrpSpPr>
      <p:grpSpPr>
        <a:xfrm>
          <a:off x="0" y="0"/>
          <a:ext cx="0" cy="0"/>
          <a:chOff x="0" y="0"/>
          <a:chExt cx="0" cy="0"/>
        </a:xfrm>
      </p:grpSpPr>
      <p:sp>
        <p:nvSpPr>
          <p:cNvPr id="1654786" name="Rectangle 2">
            <a:extLst>
              <a:ext uri="{FF2B5EF4-FFF2-40B4-BE49-F238E27FC236}">
                <a16:creationId xmlns:a16="http://schemas.microsoft.com/office/drawing/2014/main" id="{C941E1C3-4D28-5B6A-D444-F6691CF737B1}"/>
              </a:ext>
            </a:extLst>
          </p:cNvPr>
          <p:cNvSpPr>
            <a:spLocks noGrp="1" noChangeArrowheads="1"/>
          </p:cNvSpPr>
          <p:nvPr>
            <p:ph type="body" idx="1"/>
          </p:nvPr>
        </p:nvSpPr>
        <p:spPr>
          <a:xfrm>
            <a:off x="381000" y="285750"/>
            <a:ext cx="8580451" cy="4343400"/>
          </a:xfrm>
        </p:spPr>
        <p:txBody>
          <a:bodyPr>
            <a:normAutofit/>
          </a:bodyPr>
          <a:lstStyle/>
          <a:p>
            <a:pPr>
              <a:lnSpc>
                <a:spcPct val="90000"/>
              </a:lnSpc>
              <a:buFontTx/>
              <a:buNone/>
            </a:pPr>
            <a:r>
              <a:rPr lang="en-US" altLang="en-US" sz="4400" baseline="30000" dirty="0"/>
              <a:t>	</a:t>
            </a:r>
            <a:r>
              <a:rPr lang="en-US" altLang="en-US" sz="4400" baseline="30000" dirty="0" err="1"/>
              <a:t>BaMidbar</a:t>
            </a:r>
            <a:r>
              <a:rPr lang="en-US" altLang="en-US" sz="4400" baseline="30000" dirty="0"/>
              <a:t>/Nu 16.28-31 </a:t>
            </a:r>
            <a:r>
              <a:rPr lang="en-US" altLang="en-US" dirty="0"/>
              <a:t>if these men die a natural death like other people, only sharing the fate common to all humanity, then A</a:t>
            </a:r>
            <a:r>
              <a:rPr lang="en-US" altLang="en-US" sz="3600" dirty="0"/>
              <a:t>DONI</a:t>
            </a:r>
            <a:r>
              <a:rPr lang="en-US" altLang="en-US" dirty="0"/>
              <a:t> has not sent me. But if A</a:t>
            </a:r>
            <a:r>
              <a:rPr lang="en-US" altLang="en-US" sz="3600" dirty="0"/>
              <a:t>DONI</a:t>
            </a:r>
            <a:r>
              <a:rPr lang="en-US" altLang="en-US" dirty="0"/>
              <a:t> does something new -</a:t>
            </a:r>
          </a:p>
        </p:txBody>
      </p:sp>
    </p:spTree>
    <p:extLst>
      <p:ext uri="{BB962C8B-B14F-4D97-AF65-F5344CB8AC3E}">
        <p14:creationId xmlns:p14="http://schemas.microsoft.com/office/powerpoint/2010/main" val="405129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6BD9-504D-48AA-3327-D0D5426181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8A54A04-8902-8333-9FF1-8828B053749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871C947-45A6-946E-9C6B-93D69626F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8669489C-A69A-4A7D-1A3F-AEBDE0A579CD}"/>
              </a:ext>
            </a:extLst>
          </p:cNvPr>
          <p:cNvSpPr txBox="1"/>
          <p:nvPr/>
        </p:nvSpPr>
        <p:spPr>
          <a:xfrm>
            <a:off x="335902" y="133350"/>
            <a:ext cx="8606330" cy="1938992"/>
          </a:xfrm>
          <a:prstGeom prst="rect">
            <a:avLst/>
          </a:prstGeom>
          <a:noFill/>
        </p:spPr>
        <p:txBody>
          <a:bodyPr wrap="none" rtlCol="0">
            <a:spAutoFit/>
          </a:bodyPr>
          <a:lstStyle/>
          <a:p>
            <a:pPr algn="l"/>
            <a:r>
              <a:rPr lang="en-US" u="sng" dirty="0">
                <a:solidFill>
                  <a:srgbClr val="FFFF66"/>
                </a:solidFill>
              </a:rPr>
              <a:t>Fight the good fight of the faith</a:t>
            </a:r>
          </a:p>
          <a:p>
            <a:pPr marL="457200" indent="-457200" algn="l">
              <a:buFont typeface="+mj-lt"/>
              <a:buAutoNum type="arabicPeriod"/>
            </a:pPr>
            <a:r>
              <a:rPr lang="en-US" u="sng" dirty="0">
                <a:solidFill>
                  <a:srgbClr val="FFFF66"/>
                </a:solidFill>
              </a:rPr>
              <a:t>The scripturality of the fight</a:t>
            </a:r>
          </a:p>
          <a:p>
            <a:pPr marL="457200" indent="-457200" algn="l">
              <a:buFont typeface="+mj-lt"/>
              <a:buAutoNum type="arabicPeriod"/>
            </a:pPr>
            <a:r>
              <a:rPr lang="en-US" dirty="0">
                <a:solidFill>
                  <a:schemeClr val="tx1"/>
                </a:solidFill>
              </a:rPr>
              <a:t>What are the fights, the attacks?</a:t>
            </a:r>
          </a:p>
        </p:txBody>
      </p:sp>
    </p:spTree>
    <p:extLst>
      <p:ext uri="{BB962C8B-B14F-4D97-AF65-F5344CB8AC3E}">
        <p14:creationId xmlns:p14="http://schemas.microsoft.com/office/powerpoint/2010/main" val="1146537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body" idx="1"/>
          </p:nvPr>
        </p:nvSpPr>
        <p:spPr>
          <a:xfrm>
            <a:off x="381000" y="285750"/>
            <a:ext cx="8580451" cy="4495800"/>
          </a:xfrm>
        </p:spPr>
        <p:txBody>
          <a:bodyPr/>
          <a:lstStyle/>
          <a:p>
            <a:pPr>
              <a:buFontTx/>
              <a:buNone/>
            </a:pPr>
            <a:r>
              <a:rPr lang="en-US" altLang="en-US" dirty="0"/>
              <a:t>	</a:t>
            </a:r>
            <a:r>
              <a:rPr lang="en-US" altLang="en-US" baseline="30000" dirty="0" err="1"/>
              <a:t>BaMidbar</a:t>
            </a:r>
            <a:r>
              <a:rPr lang="en-US" altLang="en-US" baseline="30000" dirty="0"/>
              <a:t>/Nu 16.28-31 </a:t>
            </a:r>
            <a:r>
              <a:rPr lang="en-US" altLang="en-US" sz="3600" dirty="0"/>
              <a:t>- if the ground opens up and swallows them with everything they own, and they go down alive to </a:t>
            </a:r>
            <a:r>
              <a:rPr lang="en-US" altLang="en-US" sz="3600" dirty="0" err="1"/>
              <a:t>Sh'ol</a:t>
            </a:r>
            <a:r>
              <a:rPr lang="en-US" altLang="en-US" sz="3600" dirty="0"/>
              <a:t> - then you will understand that these men have had contempt for A</a:t>
            </a:r>
            <a:r>
              <a:rPr lang="en-US" altLang="en-US" sz="3200" dirty="0"/>
              <a:t>DONI</a:t>
            </a:r>
            <a:r>
              <a:rPr lang="en-US" altLang="en-US" sz="3600" dirty="0"/>
              <a:t> ." The moment he finished speaking, the ground under them split apart - </a:t>
            </a:r>
          </a:p>
        </p:txBody>
      </p:sp>
    </p:spTree>
    <p:extLst>
      <p:ext uri="{BB962C8B-B14F-4D97-AF65-F5344CB8AC3E}">
        <p14:creationId xmlns:p14="http://schemas.microsoft.com/office/powerpoint/2010/main" val="4026209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690" name="Picture 2"/>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840979" y="0"/>
            <a:ext cx="7462044" cy="5143500"/>
          </a:xfrm>
        </p:spPr>
      </p:pic>
    </p:spTree>
    <p:extLst>
      <p:ext uri="{BB962C8B-B14F-4D97-AF65-F5344CB8AC3E}">
        <p14:creationId xmlns:p14="http://schemas.microsoft.com/office/powerpoint/2010/main" val="2315486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2738" name="Picture 2"/>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182576" y="0"/>
            <a:ext cx="8778875" cy="5143500"/>
          </a:xfrm>
        </p:spPr>
      </p:pic>
    </p:spTree>
    <p:extLst>
      <p:ext uri="{BB962C8B-B14F-4D97-AF65-F5344CB8AC3E}">
        <p14:creationId xmlns:p14="http://schemas.microsoft.com/office/powerpoint/2010/main" val="2123243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3112-8040-ED42-4491-2F2C499589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29DA99-25DF-692B-F48F-8D294B441037}"/>
              </a:ext>
            </a:extLst>
          </p:cNvPr>
          <p:cNvSpPr>
            <a:spLocks noGrp="1"/>
          </p:cNvSpPr>
          <p:nvPr>
            <p:ph type="subTitle" idx="1"/>
          </p:nvPr>
        </p:nvSpPr>
        <p:spPr>
          <a:xfrm>
            <a:off x="228600" y="209550"/>
            <a:ext cx="5416927" cy="4800600"/>
          </a:xfrm>
        </p:spPr>
        <p:txBody>
          <a:bodyPr anchor="t">
            <a:normAutofit/>
          </a:bodyPr>
          <a:lstStyle/>
          <a:p>
            <a:pPr algn="l"/>
            <a:r>
              <a:rPr lang="en-US" sz="4000" dirty="0">
                <a:solidFill>
                  <a:schemeClr val="tx1"/>
                </a:solidFill>
                <a:latin typeface="Arial Rounded MT Bold" panose="020F0704030504030204" pitchFamily="34" charset="0"/>
              </a:rPr>
              <a:t>Asher </a:t>
            </a:r>
            <a:r>
              <a:rPr lang="en-US" sz="4000" dirty="0" err="1">
                <a:solidFill>
                  <a:schemeClr val="tx1"/>
                </a:solidFill>
                <a:latin typeface="Arial Rounded MT Bold" panose="020F0704030504030204" pitchFamily="34" charset="0"/>
              </a:rPr>
              <a:t>Intrater</a:t>
            </a:r>
            <a:r>
              <a:rPr lang="en-US" sz="4000"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The Haredim are saying that for the sake of the Torah, the government is doing them wrong to require them to serve in the army. </a:t>
            </a:r>
          </a:p>
        </p:txBody>
      </p:sp>
      <p:pic>
        <p:nvPicPr>
          <p:cNvPr id="4" name="Picture 3">
            <a:extLst>
              <a:ext uri="{FF2B5EF4-FFF2-40B4-BE49-F238E27FC236}">
                <a16:creationId xmlns:a16="http://schemas.microsoft.com/office/drawing/2014/main" id="{15E5603A-CDD6-B126-7E82-5552EF515BEA}"/>
              </a:ext>
            </a:extLst>
          </p:cNvPr>
          <p:cNvPicPr>
            <a:picLocks noChangeAspect="1"/>
          </p:cNvPicPr>
          <p:nvPr/>
        </p:nvPicPr>
        <p:blipFill>
          <a:blip r:embed="rId3"/>
          <a:stretch>
            <a:fillRect/>
          </a:stretch>
        </p:blipFill>
        <p:spPr>
          <a:xfrm>
            <a:off x="5645527" y="1166"/>
            <a:ext cx="3498473" cy="5142334"/>
          </a:xfrm>
          <a:prstGeom prst="rect">
            <a:avLst/>
          </a:prstGeom>
        </p:spPr>
      </p:pic>
    </p:spTree>
    <p:extLst>
      <p:ext uri="{BB962C8B-B14F-4D97-AF65-F5344CB8AC3E}">
        <p14:creationId xmlns:p14="http://schemas.microsoft.com/office/powerpoint/2010/main" val="14841812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119D-8CDB-3D64-8A71-CC8CB36A4C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DA124D-3EA7-53D5-76B3-0DC31579E83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D02E326-68F0-856C-8ABB-3233C7223EDB}"/>
              </a:ext>
            </a:extLst>
          </p:cNvPr>
          <p:cNvPicPr>
            <a:picLocks noChangeAspect="1"/>
          </p:cNvPicPr>
          <p:nvPr/>
        </p:nvPicPr>
        <p:blipFill>
          <a:blip r:embed="rId3"/>
          <a:stretch>
            <a:fillRect/>
          </a:stretch>
        </p:blipFill>
        <p:spPr>
          <a:xfrm>
            <a:off x="668333" y="0"/>
            <a:ext cx="7807333" cy="5143500"/>
          </a:xfrm>
          <a:prstGeom prst="rect">
            <a:avLst/>
          </a:prstGeom>
        </p:spPr>
      </p:pic>
    </p:spTree>
    <p:extLst>
      <p:ext uri="{BB962C8B-B14F-4D97-AF65-F5344CB8AC3E}">
        <p14:creationId xmlns:p14="http://schemas.microsoft.com/office/powerpoint/2010/main" val="3559508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BD59C-DE1D-D837-B776-42EE4CC4409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DB2DEE-EC26-53F5-891D-C60FAC2B264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7552725D-1B3B-DA61-9CAE-210C503DD5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86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EEE59-275E-B317-1D02-E83F12C1562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22085F-25E8-0BE0-33FB-B0EA669A54D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Ber Gen 14:14  </a:t>
            </a:r>
            <a:r>
              <a:rPr lang="en-US" sz="4000" dirty="0">
                <a:solidFill>
                  <a:schemeClr val="tx1"/>
                </a:solidFill>
                <a:latin typeface="Arial Rounded MT Bold" panose="020F0704030504030204" pitchFamily="34" charset="0"/>
              </a:rPr>
              <a:t>And Abram heard that his brother had been taken captive, he enlisted all of his trained men, 318, born of his household, and pursued unto Dan. </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086184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7DA79-142D-1CAB-22C5-976B36ABCA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E7DC14-FDBA-D4AD-6B71-0B6658EAC77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Ex 17:9 </a:t>
            </a:r>
            <a:r>
              <a:rPr lang="en-US" sz="4000" dirty="0">
                <a:solidFill>
                  <a:schemeClr val="tx1"/>
                </a:solidFill>
                <a:latin typeface="Arial Rounded MT Bold" panose="020F0704030504030204" pitchFamily="34" charset="0"/>
              </a:rPr>
              <a:t>And Moshe said to Joshua, choose for us men and go out to fight against Amalek.</a:t>
            </a:r>
          </a:p>
        </p:txBody>
      </p:sp>
    </p:spTree>
    <p:extLst>
      <p:ext uri="{BB962C8B-B14F-4D97-AF65-F5344CB8AC3E}">
        <p14:creationId xmlns:p14="http://schemas.microsoft.com/office/powerpoint/2010/main" val="421641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1407-8EB0-F312-F0FF-FB1647F2D6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406108-312D-E5D0-4BC9-0B25D6A6FA7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Moshe angrily challenges the two and a half tribes east of the Jordan that they must fight together with the other tribes in the land of Canaan. </a:t>
            </a:r>
          </a:p>
          <a:p>
            <a:pPr algn="l"/>
            <a:endParaRPr lang="en-US" sz="1400" dirty="0">
              <a:solidFill>
                <a:schemeClr val="tx1"/>
              </a:solidFill>
              <a:latin typeface="Arial Rounded MT Bold" panose="020F0704030504030204" pitchFamily="34" charset="0"/>
            </a:endParaRPr>
          </a:p>
          <a:p>
            <a:pPr algn="l"/>
            <a:r>
              <a:rPr lang="en-US" sz="4000" baseline="30000" dirty="0">
                <a:solidFill>
                  <a:schemeClr val="tx1"/>
                </a:solidFill>
                <a:latin typeface="Arial Rounded MT Bold" panose="020F0704030504030204" pitchFamily="34" charset="0"/>
              </a:rPr>
              <a:t>Nu 32:6 </a:t>
            </a:r>
            <a:r>
              <a:rPr lang="en-US" sz="4000" dirty="0">
                <a:solidFill>
                  <a:schemeClr val="tx1"/>
                </a:solidFill>
                <a:latin typeface="Arial Rounded MT Bold" panose="020F0704030504030204" pitchFamily="34" charset="0"/>
              </a:rPr>
              <a:t>Will your brothers go out to war, and you will sit here?</a:t>
            </a:r>
          </a:p>
        </p:txBody>
      </p:sp>
    </p:spTree>
    <p:extLst>
      <p:ext uri="{BB962C8B-B14F-4D97-AF65-F5344CB8AC3E}">
        <p14:creationId xmlns:p14="http://schemas.microsoft.com/office/powerpoint/2010/main" val="2221404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6D8B6-F75F-2016-06FF-6633F25E51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25901A-2C8A-C80F-DC08-9FD31A6A5571}"/>
              </a:ext>
            </a:extLst>
          </p:cNvPr>
          <p:cNvSpPr>
            <a:spLocks noGrp="1"/>
          </p:cNvSpPr>
          <p:nvPr>
            <p:ph type="subTitle" idx="1"/>
          </p:nvPr>
        </p:nvSpPr>
        <p:spPr>
          <a:xfrm>
            <a:off x="228600" y="209550"/>
            <a:ext cx="5257800" cy="4800600"/>
          </a:xfrm>
        </p:spPr>
        <p:txBody>
          <a:bodyPr anchor="t">
            <a:normAutofit/>
          </a:bodyPr>
          <a:lstStyle/>
          <a:p>
            <a:pPr algn="l"/>
            <a:r>
              <a:rPr lang="en-US" sz="4000" baseline="30000" dirty="0">
                <a:solidFill>
                  <a:schemeClr val="tx1"/>
                </a:solidFill>
                <a:latin typeface="Arial Rounded MT Bold" panose="020F0704030504030204" pitchFamily="34" charset="0"/>
              </a:rPr>
              <a:t>Dt 21:10 </a:t>
            </a:r>
            <a:r>
              <a:rPr lang="en-US" sz="4000" u="sng" dirty="0">
                <a:solidFill>
                  <a:srgbClr val="FFFF66"/>
                </a:solidFill>
                <a:latin typeface="Arial Rounded MT Bold" panose="020F0704030504030204" pitchFamily="34" charset="0"/>
              </a:rPr>
              <a:t>When</a:t>
            </a:r>
            <a:r>
              <a:rPr lang="en-US" sz="4000" dirty="0">
                <a:solidFill>
                  <a:schemeClr val="tx1"/>
                </a:solidFill>
                <a:latin typeface="Arial Rounded MT Bold" panose="020F0704030504030204" pitchFamily="34" charset="0"/>
              </a:rPr>
              <a:t> you go out to war against your enemies, and YHVH your God gives them into your hand, and you take captives…</a:t>
            </a:r>
          </a:p>
        </p:txBody>
      </p:sp>
      <p:pic>
        <p:nvPicPr>
          <p:cNvPr id="4" name="Picture 3">
            <a:extLst>
              <a:ext uri="{FF2B5EF4-FFF2-40B4-BE49-F238E27FC236}">
                <a16:creationId xmlns:a16="http://schemas.microsoft.com/office/drawing/2014/main" id="{7F141554-94F1-5E25-FFCC-2C112758D8B5}"/>
              </a:ext>
            </a:extLst>
          </p:cNvPr>
          <p:cNvPicPr>
            <a:picLocks noChangeAspect="1"/>
          </p:cNvPicPr>
          <p:nvPr/>
        </p:nvPicPr>
        <p:blipFill>
          <a:blip r:embed="rId3"/>
          <a:stretch>
            <a:fillRect/>
          </a:stretch>
        </p:blipFill>
        <p:spPr>
          <a:xfrm>
            <a:off x="5410200" y="0"/>
            <a:ext cx="3810000" cy="5217710"/>
          </a:xfrm>
          <a:prstGeom prst="rect">
            <a:avLst/>
          </a:prstGeom>
        </p:spPr>
      </p:pic>
    </p:spTree>
    <p:extLst>
      <p:ext uri="{BB962C8B-B14F-4D97-AF65-F5344CB8AC3E}">
        <p14:creationId xmlns:p14="http://schemas.microsoft.com/office/powerpoint/2010/main" val="4087081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DD612-E055-105A-D669-B9BE238B1B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40D5A63-2C5B-9650-D8B5-0008FB23607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Tim 6.12 </a:t>
            </a:r>
            <a:r>
              <a:rPr lang="en-US" sz="4000" dirty="0">
                <a:solidFill>
                  <a:schemeClr val="tx1"/>
                </a:solidFill>
                <a:latin typeface="Arial Rounded MT Bold" panose="020F0704030504030204" pitchFamily="34" charset="0"/>
              </a:rPr>
              <a:t>Fight the good fight of the faith, take hold of the eternal life to which you were called when you testified so well to your faith before many witnesses.</a:t>
            </a:r>
          </a:p>
        </p:txBody>
      </p:sp>
    </p:spTree>
    <p:extLst>
      <p:ext uri="{BB962C8B-B14F-4D97-AF65-F5344CB8AC3E}">
        <p14:creationId xmlns:p14="http://schemas.microsoft.com/office/powerpoint/2010/main" val="8657023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B693-86F7-E123-A915-ADB2C9F273A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357EB9-4229-8AAE-24A2-B4E79CEEC7CE}"/>
              </a:ext>
            </a:extLst>
          </p:cNvPr>
          <p:cNvSpPr>
            <a:spLocks noGrp="1"/>
          </p:cNvSpPr>
          <p:nvPr>
            <p:ph type="subTitle" idx="1"/>
          </p:nvPr>
        </p:nvSpPr>
        <p:spPr>
          <a:xfrm>
            <a:off x="228600" y="209550"/>
            <a:ext cx="4803709" cy="4800600"/>
          </a:xfrm>
        </p:spPr>
        <p:txBody>
          <a:bodyPr anchor="t">
            <a:normAutofit/>
          </a:bodyPr>
          <a:lstStyle/>
          <a:p>
            <a:pPr algn="l"/>
            <a:r>
              <a:rPr lang="en-US" sz="4000" dirty="0">
                <a:solidFill>
                  <a:schemeClr val="tx1"/>
                </a:solidFill>
                <a:latin typeface="Arial Rounded MT Bold" pitchFamily="34" charset="0"/>
                <a:cs typeface="Arial" charset="0"/>
              </a:rPr>
              <a:t>Ditza Or, whose son Avinatan Or was released in the last ceasefire deal,</a:t>
            </a:r>
            <a:endParaRPr lang="en-US" sz="4000" dirty="0">
              <a:solidFill>
                <a:schemeClr val="tx1"/>
              </a:solidFill>
              <a:latin typeface="Arial Rounded MT Bold" panose="020F0704030504030204" pitchFamily="34" charset="0"/>
            </a:endParaRPr>
          </a:p>
        </p:txBody>
      </p:sp>
      <p:pic>
        <p:nvPicPr>
          <p:cNvPr id="1026" name="Picture 2">
            <a:extLst>
              <a:ext uri="{FF2B5EF4-FFF2-40B4-BE49-F238E27FC236}">
                <a16:creationId xmlns:a16="http://schemas.microsoft.com/office/drawing/2014/main" id="{C857B04B-B2A7-D147-A198-80EDD625C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82" r="27284"/>
          <a:stretch>
            <a:fillRect/>
          </a:stretch>
        </p:blipFill>
        <p:spPr bwMode="auto">
          <a:xfrm>
            <a:off x="5032309" y="0"/>
            <a:ext cx="41148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89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02145-5DB5-7A26-92F8-BBAB9D7A17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92CADF9-344D-692C-E55B-2ADC9D794AB8}"/>
              </a:ext>
            </a:extLst>
          </p:cNvPr>
          <p:cNvSpPr>
            <a:spLocks noGrp="1"/>
          </p:cNvSpPr>
          <p:nvPr>
            <p:ph type="subTitle" idx="1"/>
          </p:nvPr>
        </p:nvSpPr>
        <p:spPr>
          <a:xfrm>
            <a:off x="228600" y="209550"/>
            <a:ext cx="4648199" cy="4800600"/>
          </a:xfrm>
        </p:spPr>
        <p:txBody>
          <a:bodyPr anchor="t">
            <a:normAutofit/>
          </a:bodyPr>
          <a:lstStyle/>
          <a:p>
            <a:pPr algn="l"/>
            <a:r>
              <a:rPr lang="en-US" sz="4000" dirty="0">
                <a:solidFill>
                  <a:schemeClr val="tx1"/>
                </a:solidFill>
                <a:latin typeface="Arial Rounded MT Bold" panose="020F0704030504030204" pitchFamily="34" charset="0"/>
              </a:rPr>
              <a:t>Former captives Noa Argamani and Avinatan Or are reunited, Oct. 13, 2025. </a:t>
            </a:r>
            <a:r>
              <a:rPr lang="en-US" sz="2000" dirty="0">
                <a:solidFill>
                  <a:schemeClr val="tx1"/>
                </a:solidFill>
                <a:latin typeface="Arial Rounded MT Bold" panose="020F0704030504030204" pitchFamily="34" charset="0"/>
              </a:rPr>
              <a:t>Credit: IDF.</a:t>
            </a:r>
            <a:endParaRPr lang="en-US" sz="4000" dirty="0">
              <a:solidFill>
                <a:schemeClr val="tx1"/>
              </a:solidFill>
              <a:latin typeface="Arial Rounded MT Bold" panose="020F0704030504030204" pitchFamily="34" charset="0"/>
            </a:endParaRPr>
          </a:p>
        </p:txBody>
      </p:sp>
      <p:pic>
        <p:nvPicPr>
          <p:cNvPr id="2050" name="Picture 2">
            <a:extLst>
              <a:ext uri="{FF2B5EF4-FFF2-40B4-BE49-F238E27FC236}">
                <a16:creationId xmlns:a16="http://schemas.microsoft.com/office/drawing/2014/main" id="{3988132F-1695-E9AD-DB20-66E7E79CC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21" r="20370"/>
          <a:stretch>
            <a:fillRect/>
          </a:stretch>
        </p:blipFill>
        <p:spPr bwMode="auto">
          <a:xfrm>
            <a:off x="4876799" y="0"/>
            <a:ext cx="42672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8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68E5E-208D-B82C-30A4-3597AED9D66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B3A8AC6-AC82-9C18-5AAB-911202DB0A0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(JNS) Ditza Or,  mother of Avinatan Or, who survived 738 days in Hamas captivity, said on Wednesday that the Jewish people stands at a historic crossroads.</a:t>
            </a:r>
          </a:p>
        </p:txBody>
      </p:sp>
    </p:spTree>
    <p:extLst>
      <p:ext uri="{BB962C8B-B14F-4D97-AF65-F5344CB8AC3E}">
        <p14:creationId xmlns:p14="http://schemas.microsoft.com/office/powerpoint/2010/main" val="139296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63378-EF99-8497-3288-5730ACFCC9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D3D64C-A268-2B75-D368-A0B5A011CE8E}"/>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Ditza Or belonged to the Tikva Forum, an alternative group to the Hostages and Missing Persons Families Forum. Unlike the latter, which demanded a deal to free the hostages immediately, the Tikva Forum argued that the nation’s interest took precedence over their own or those of their family members.</a:t>
            </a:r>
          </a:p>
        </p:txBody>
      </p:sp>
    </p:spTree>
    <p:extLst>
      <p:ext uri="{BB962C8B-B14F-4D97-AF65-F5344CB8AC3E}">
        <p14:creationId xmlns:p14="http://schemas.microsoft.com/office/powerpoint/2010/main" val="4085488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8C7D-78F4-5FE2-9E6A-8AC67587DA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EC47C6-4A16-E89A-3EAB-7BAA21C3E2B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80D65BB-B48F-85EA-B0CC-3E1FA5D5C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00637"/>
          </a:xfrm>
          <a:prstGeom prst="rect">
            <a:avLst/>
          </a:prstGeom>
        </p:spPr>
      </p:pic>
    </p:spTree>
    <p:extLst>
      <p:ext uri="{BB962C8B-B14F-4D97-AF65-F5344CB8AC3E}">
        <p14:creationId xmlns:p14="http://schemas.microsoft.com/office/powerpoint/2010/main" val="3989230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26167-96DF-95AB-E683-EF1D111229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7802D02-C718-6317-E318-72FAFB931BD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4BE33F8-F6AF-E01D-B530-7F3A3DD7B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D403A7F2-5CBF-C51F-58EC-32E8AB45F97B}"/>
              </a:ext>
            </a:extLst>
          </p:cNvPr>
          <p:cNvSpPr txBox="1"/>
          <p:nvPr/>
        </p:nvSpPr>
        <p:spPr>
          <a:xfrm>
            <a:off x="304800" y="209550"/>
            <a:ext cx="8534400"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Accusations of HaSatan:</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G-d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us to G-d</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Accuses other people to us</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dirty="0">
                <a:solidFill>
                  <a:prstClr val="white"/>
                </a:solidFill>
              </a:rPr>
              <a:t>Accuses us to other people</a:t>
            </a:r>
          </a:p>
          <a:p>
            <a:pPr marL="376650" marR="0" lvl="0" indent="-376650"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rPr>
              <a:t>Accuses us to ourselves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41608234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058B0-BB92-0FC6-E538-BB96CA80DB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97934F8-9E5C-F780-2241-6A5E91938F3A}"/>
              </a:ext>
            </a:extLst>
          </p:cNvPr>
          <p:cNvSpPr>
            <a:spLocks noGrp="1"/>
          </p:cNvSpPr>
          <p:nvPr>
            <p:ph type="subTitle" idx="1"/>
          </p:nvPr>
        </p:nvSpPr>
        <p:spPr>
          <a:xfrm>
            <a:off x="228600" y="209550"/>
            <a:ext cx="8610600" cy="4800600"/>
          </a:xfrm>
        </p:spPr>
        <p:txBody>
          <a:bodyPr anchor="t">
            <a:normAutofit/>
          </a:bodyPr>
          <a:lstStyle/>
          <a:p>
            <a:pPr algn="l"/>
            <a:r>
              <a:rPr lang="en-US" sz="4000" u="sng" dirty="0">
                <a:solidFill>
                  <a:srgbClr val="FFFF66"/>
                </a:solidFill>
                <a:latin typeface="Arial Rounded MT Bold" panose="020F0704030504030204" pitchFamily="34" charset="0"/>
              </a:rPr>
              <a:t>Fight for our synagogue priorities</a:t>
            </a:r>
          </a:p>
          <a:p>
            <a:pPr marL="457200" indent="-457200" algn="l">
              <a:buFont typeface="+mj-lt"/>
              <a:buAutoNum type="arabicPeriod"/>
            </a:pPr>
            <a:r>
              <a:rPr lang="en-US" sz="4000" dirty="0">
                <a:solidFill>
                  <a:schemeClr val="tx1"/>
                </a:solidFill>
                <a:latin typeface="Arial Rounded MT Bold" panose="020F0704030504030204" pitchFamily="34" charset="0"/>
              </a:rPr>
              <a:t>Our relationship with Messiah</a:t>
            </a:r>
          </a:p>
          <a:p>
            <a:pPr marL="457200" indent="-457200" algn="l">
              <a:buFont typeface="+mj-lt"/>
              <a:buAutoNum type="arabicPeriod"/>
            </a:pPr>
            <a:r>
              <a:rPr lang="en-US" sz="4000" dirty="0">
                <a:solidFill>
                  <a:schemeClr val="tx1"/>
                </a:solidFill>
                <a:latin typeface="Arial Rounded MT Bold" panose="020F0704030504030204" pitchFamily="34" charset="0"/>
              </a:rPr>
              <a:t>Sharing that with people: Jews and the Nations</a:t>
            </a:r>
          </a:p>
          <a:p>
            <a:pPr marL="457200" indent="-457200" algn="l">
              <a:buFont typeface="+mj-lt"/>
              <a:buAutoNum type="arabicPeriod"/>
            </a:pPr>
            <a:r>
              <a:rPr lang="en-US" sz="4000" dirty="0">
                <a:solidFill>
                  <a:schemeClr val="tx1"/>
                </a:solidFill>
                <a:latin typeface="Arial Rounded MT Bold" panose="020F0704030504030204" pitchFamily="34" charset="0"/>
              </a:rPr>
              <a:t>The survival and blessing of Jewish people and Israel</a:t>
            </a:r>
          </a:p>
          <a:p>
            <a:pPr marL="457200" indent="-457200" algn="l">
              <a:buFont typeface="+mj-lt"/>
              <a:buAutoNum type="arabicPeriod"/>
            </a:pPr>
            <a:r>
              <a:rPr lang="en-US" sz="4000" dirty="0">
                <a:solidFill>
                  <a:schemeClr val="tx1"/>
                </a:solidFill>
                <a:latin typeface="Arial Rounded MT Bold" panose="020F0704030504030204" pitchFamily="34" charset="0"/>
              </a:rPr>
              <a:t>Context of Keeping of Torah</a:t>
            </a:r>
          </a:p>
        </p:txBody>
      </p:sp>
    </p:spTree>
    <p:extLst>
      <p:ext uri="{BB962C8B-B14F-4D97-AF65-F5344CB8AC3E}">
        <p14:creationId xmlns:p14="http://schemas.microsoft.com/office/powerpoint/2010/main" val="3181014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1722-EC9B-135E-E6A9-52A1617DD6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58FB34-68AD-FD2F-5016-BA67F9023F9D}"/>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098" name="Picture 2" descr="IDF Soldiers">
            <a:extLst>
              <a:ext uri="{FF2B5EF4-FFF2-40B4-BE49-F238E27FC236}">
                <a16:creationId xmlns:a16="http://schemas.microsoft.com/office/drawing/2014/main" id="{C652560C-68CF-8942-8FC9-8EBE83DD5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507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93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1C25-F95D-DA79-1665-F740D6D552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128992-A837-831C-1BFB-7D9FA26902CF}"/>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A report published on Tuesday, October 28, 2025, by the Knesset Research and Information Center found that from January 2024 through July 2025, 279 Israel Defense Forces soldiers </a:t>
            </a:r>
            <a:r>
              <a:rPr lang="en-US" sz="4000" u="sng" dirty="0">
                <a:solidFill>
                  <a:srgbClr val="FFFF66"/>
                </a:solidFill>
                <a:latin typeface="Arial Rounded MT Bold" panose="020F0704030504030204" pitchFamily="34" charset="0"/>
              </a:rPr>
              <a:t>attempted</a:t>
            </a:r>
            <a:r>
              <a:rPr lang="en-US" sz="4000" dirty="0">
                <a:solidFill>
                  <a:schemeClr val="tx1"/>
                </a:solidFill>
                <a:latin typeface="Arial Rounded MT Bold" panose="020F0704030504030204" pitchFamily="34" charset="0"/>
              </a:rPr>
              <a:t> to take their own lives. 39 </a:t>
            </a:r>
            <a:r>
              <a:rPr lang="en-US" sz="4000" u="sng" dirty="0">
                <a:solidFill>
                  <a:srgbClr val="FFFF66"/>
                </a:solidFill>
                <a:latin typeface="Arial Rounded MT Bold" panose="020F0704030504030204" pitchFamily="34" charset="0"/>
              </a:rPr>
              <a:t>did take their own lives</a:t>
            </a:r>
            <a:r>
              <a:rPr lang="en-US" sz="4000" dirty="0">
                <a:solidFill>
                  <a:schemeClr val="tx1"/>
                </a:solidFill>
                <a:latin typeface="Arial Rounded MT Bold" panose="020F0704030504030204" pitchFamily="34" charset="0"/>
              </a:rPr>
              <a:t>, which illuminates the scale of distress within the ranks nearly two years into the war. </a:t>
            </a:r>
          </a:p>
        </p:txBody>
      </p:sp>
    </p:spTree>
    <p:extLst>
      <p:ext uri="{BB962C8B-B14F-4D97-AF65-F5344CB8AC3E}">
        <p14:creationId xmlns:p14="http://schemas.microsoft.com/office/powerpoint/2010/main" val="1662244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9919-411B-5F1D-FE38-98549F80E7DA}"/>
            </a:ext>
          </a:extLst>
        </p:cNvPr>
        <p:cNvGrpSpPr/>
        <p:nvPr/>
      </p:nvGrpSpPr>
      <p:grpSpPr>
        <a:xfrm>
          <a:off x="0" y="0"/>
          <a:ext cx="0" cy="0"/>
          <a:chOff x="0" y="0"/>
          <a:chExt cx="0" cy="0"/>
        </a:xfrm>
      </p:grpSpPr>
      <p:sp>
        <p:nvSpPr>
          <p:cNvPr id="1617922" name="Rectangle 2">
            <a:extLst>
              <a:ext uri="{FF2B5EF4-FFF2-40B4-BE49-F238E27FC236}">
                <a16:creationId xmlns:a16="http://schemas.microsoft.com/office/drawing/2014/main" id="{717BDBC5-F905-201D-D0C1-7D41D98EF828}"/>
              </a:ext>
            </a:extLst>
          </p:cNvPr>
          <p:cNvSpPr>
            <a:spLocks noGrp="1" noChangeArrowheads="1"/>
          </p:cNvSpPr>
          <p:nvPr>
            <p:ph type="body" idx="1"/>
          </p:nvPr>
        </p:nvSpPr>
        <p:spPr>
          <a:xfrm>
            <a:off x="228600" y="285750"/>
            <a:ext cx="8732851" cy="4419600"/>
          </a:xfrm>
        </p:spPr>
        <p:txBody>
          <a:bodyPr>
            <a:normAutofit fontScale="92500" lnSpcReduction="10000"/>
          </a:bodyPr>
          <a:lstStyle/>
          <a:p>
            <a:pPr marL="0" indent="0" defTabSz="114300">
              <a:buFontTx/>
              <a:buNone/>
            </a:pPr>
            <a:r>
              <a:rPr lang="en-US" altLang="en-US" baseline="30000" dirty="0"/>
              <a:t>	Roman 8 </a:t>
            </a:r>
            <a:r>
              <a:rPr lang="en-US" altLang="en-US" dirty="0"/>
              <a:t>Therefore, there is no longer any condemnation awaiting those who are in union with the Messiah Yeshua. Why? Because the Torah of the Spirit, which produces this life in union with Messiah Yeshua, has set me free from the "Torah" of sin and death…</a:t>
            </a:r>
          </a:p>
        </p:txBody>
      </p:sp>
    </p:spTree>
    <p:extLst>
      <p:ext uri="{BB962C8B-B14F-4D97-AF65-F5344CB8AC3E}">
        <p14:creationId xmlns:p14="http://schemas.microsoft.com/office/powerpoint/2010/main" val="226616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EE60-30FA-C04B-1520-8B8656D8CF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33CA64-52CB-086F-7A04-1AE63A0BA41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10 34-36  </a:t>
            </a:r>
            <a:r>
              <a:rPr lang="en-US" sz="4000" dirty="0">
                <a:solidFill>
                  <a:schemeClr val="tx1"/>
                </a:solidFill>
                <a:latin typeface="Arial Rounded MT Bold" panose="020F0704030504030204" pitchFamily="34" charset="0"/>
              </a:rPr>
              <a:t>Yeshua: “Don’t suppose that I have come to bring peace to the Land. </a:t>
            </a:r>
            <a:r>
              <a:rPr lang="en-US" sz="4000" u="sng" dirty="0">
                <a:solidFill>
                  <a:srgbClr val="FFFF66"/>
                </a:solidFill>
                <a:latin typeface="Arial Rounded MT Bold" panose="020F0704030504030204" pitchFamily="34" charset="0"/>
              </a:rPr>
              <a:t>It is not peace I have come to bring, but a sword! </a:t>
            </a:r>
            <a:r>
              <a:rPr lang="en-US" sz="4000" dirty="0">
                <a:solidFill>
                  <a:schemeClr val="tx1"/>
                </a:solidFill>
                <a:latin typeface="Arial Rounded MT Bold" panose="020F0704030504030204" pitchFamily="34" charset="0"/>
              </a:rPr>
              <a:t>For I have come to set a man against his father, </a:t>
            </a:r>
          </a:p>
        </p:txBody>
      </p:sp>
    </p:spTree>
    <p:extLst>
      <p:ext uri="{BB962C8B-B14F-4D97-AF65-F5344CB8AC3E}">
        <p14:creationId xmlns:p14="http://schemas.microsoft.com/office/powerpoint/2010/main" val="31712755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73D1-A355-471E-89B7-56C7DF3D5433}"/>
            </a:ext>
          </a:extLst>
        </p:cNvPr>
        <p:cNvGrpSpPr/>
        <p:nvPr/>
      </p:nvGrpSpPr>
      <p:grpSpPr>
        <a:xfrm>
          <a:off x="0" y="0"/>
          <a:ext cx="0" cy="0"/>
          <a:chOff x="0" y="0"/>
          <a:chExt cx="0" cy="0"/>
        </a:xfrm>
      </p:grpSpPr>
      <p:sp>
        <p:nvSpPr>
          <p:cNvPr id="1640450" name="Rectangle 2">
            <a:extLst>
              <a:ext uri="{FF2B5EF4-FFF2-40B4-BE49-F238E27FC236}">
                <a16:creationId xmlns:a16="http://schemas.microsoft.com/office/drawing/2014/main" id="{E91EFB9D-F37E-9B61-BFFD-60E9329AFA60}"/>
              </a:ext>
            </a:extLst>
          </p:cNvPr>
          <p:cNvSpPr>
            <a:spLocks noGrp="1" noChangeArrowheads="1"/>
          </p:cNvSpPr>
          <p:nvPr>
            <p:ph type="body" idx="1"/>
          </p:nvPr>
        </p:nvSpPr>
        <p:spPr>
          <a:xfrm>
            <a:off x="381000" y="285750"/>
            <a:ext cx="8580451" cy="4267200"/>
          </a:xfrm>
        </p:spPr>
        <p:txBody>
          <a:bodyPr>
            <a:normAutofit fontScale="85000" lnSpcReduction="10000"/>
          </a:bodyPr>
          <a:lstStyle/>
          <a:p>
            <a:pPr marL="0" indent="0" defTabSz="114300">
              <a:buFontTx/>
              <a:buNone/>
            </a:pPr>
            <a:r>
              <a:rPr lang="en-US" altLang="en-US" baseline="30000" dirty="0"/>
              <a:t>	Roman 8 </a:t>
            </a:r>
            <a:r>
              <a:rPr lang="en-US" altLang="en-US" dirty="0"/>
              <a:t>For I am convinced that neither death nor life, neither angels nor other heavenly rulers, neither what exists nor what is coming, neither powers above nor powers below, nor any other created thing will be able to separate us from the love of God which comes to us through the Messiah Yeshua, our Lord.  </a:t>
            </a:r>
          </a:p>
        </p:txBody>
      </p:sp>
    </p:spTree>
    <p:extLst>
      <p:ext uri="{BB962C8B-B14F-4D97-AF65-F5344CB8AC3E}">
        <p14:creationId xmlns:p14="http://schemas.microsoft.com/office/powerpoint/2010/main" val="41426051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body" idx="1"/>
          </p:nvPr>
        </p:nvSpPr>
        <p:spPr>
          <a:xfrm>
            <a:off x="304800" y="285750"/>
            <a:ext cx="8656651" cy="4343400"/>
          </a:xfrm>
        </p:spPr>
        <p:txBody>
          <a:bodyPr/>
          <a:lstStyle/>
          <a:p>
            <a:pPr>
              <a:buFontTx/>
              <a:buNone/>
            </a:pPr>
            <a:r>
              <a:rPr lang="en-US" altLang="en-US" baseline="30000" dirty="0"/>
              <a:t>	</a:t>
            </a:r>
            <a:r>
              <a:rPr lang="en-US" altLang="en-US" dirty="0"/>
              <a:t>Accusations are usually half truths because we all always could do better.  </a:t>
            </a:r>
          </a:p>
          <a:p>
            <a:pPr>
              <a:buFontTx/>
              <a:buNone/>
            </a:pPr>
            <a:r>
              <a:rPr lang="en-US" altLang="en-US" dirty="0"/>
              <a:t>	</a:t>
            </a:r>
          </a:p>
        </p:txBody>
      </p:sp>
    </p:spTree>
    <p:extLst>
      <p:ext uri="{BB962C8B-B14F-4D97-AF65-F5344CB8AC3E}">
        <p14:creationId xmlns:p14="http://schemas.microsoft.com/office/powerpoint/2010/main" val="5853421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body" idx="1"/>
          </p:nvPr>
        </p:nvSpPr>
        <p:spPr>
          <a:xfrm>
            <a:off x="457200" y="361950"/>
            <a:ext cx="8504251" cy="4343400"/>
          </a:xfrm>
        </p:spPr>
        <p:txBody>
          <a:bodyPr/>
          <a:lstStyle/>
          <a:p>
            <a:pPr marL="0" indent="0" defTabSz="114300">
              <a:buFontTx/>
              <a:buNone/>
            </a:pPr>
            <a:r>
              <a:rPr lang="en-US" altLang="en-US" baseline="30000" dirty="0"/>
              <a:t>	</a:t>
            </a:r>
            <a:r>
              <a:rPr lang="en-US" altLang="en-US" dirty="0"/>
              <a:t>Accusations that are patently absurd don’t hurt at all.  Usually laughable.</a:t>
            </a:r>
          </a:p>
        </p:txBody>
      </p:sp>
    </p:spTree>
    <p:extLst>
      <p:ext uri="{BB962C8B-B14F-4D97-AF65-F5344CB8AC3E}">
        <p14:creationId xmlns:p14="http://schemas.microsoft.com/office/powerpoint/2010/main" val="2871381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body" idx="1"/>
          </p:nvPr>
        </p:nvSpPr>
        <p:spPr>
          <a:xfrm>
            <a:off x="457200" y="361950"/>
            <a:ext cx="8504251" cy="4343400"/>
          </a:xfrm>
        </p:spPr>
        <p:txBody>
          <a:bodyPr>
            <a:normAutofit fontScale="92500" lnSpcReduction="20000"/>
          </a:bodyPr>
          <a:lstStyle/>
          <a:p>
            <a:pPr>
              <a:buFontTx/>
              <a:buNone/>
            </a:pPr>
            <a:r>
              <a:rPr lang="en-US" altLang="en-US" baseline="30000" dirty="0"/>
              <a:t>	</a:t>
            </a:r>
            <a:r>
              <a:rPr lang="en-US" altLang="en-US" baseline="30000" dirty="0" err="1"/>
              <a:t>Mishlei</a:t>
            </a:r>
            <a:r>
              <a:rPr lang="en-US" altLang="en-US" baseline="30000" dirty="0"/>
              <a:t>/</a:t>
            </a:r>
            <a:r>
              <a:rPr lang="en-US" altLang="en-US" baseline="30000" dirty="0" err="1"/>
              <a:t>Prov</a:t>
            </a:r>
            <a:r>
              <a:rPr lang="en-US" altLang="en-US" baseline="30000" dirty="0"/>
              <a:t> 26.2 CEB</a:t>
            </a:r>
            <a:r>
              <a:rPr lang="en-US" altLang="en-US" dirty="0"/>
              <a:t> Like a darting sparrow, like a flying swallow, so an </a:t>
            </a:r>
            <a:r>
              <a:rPr lang="en-US" altLang="en-US" dirty="0">
                <a:solidFill>
                  <a:srgbClr val="FFFF99"/>
                </a:solidFill>
              </a:rPr>
              <a:t>undeserved curse </a:t>
            </a:r>
            <a:r>
              <a:rPr lang="en-US" altLang="en-US" dirty="0"/>
              <a:t>never arrives. </a:t>
            </a:r>
            <a:r>
              <a:rPr lang="en-US" altLang="en-US" baseline="30000" dirty="0"/>
              <a:t>	</a:t>
            </a:r>
          </a:p>
          <a:p>
            <a:pPr>
              <a:buFontTx/>
              <a:buNone/>
            </a:pPr>
            <a:r>
              <a:rPr lang="en-US" altLang="en-US" dirty="0"/>
              <a:t>	</a:t>
            </a:r>
            <a:r>
              <a:rPr lang="en-US" altLang="en-US" baseline="30000" dirty="0"/>
              <a:t>ESV </a:t>
            </a:r>
            <a:r>
              <a:rPr lang="en-US" altLang="en-US" dirty="0"/>
              <a:t>Like a sparrow in its flitting, like a swallow in its flying, a curse that is causeless does not alight. </a:t>
            </a:r>
          </a:p>
          <a:p>
            <a:pPr algn="r" rtl="1">
              <a:buFontTx/>
              <a:buNone/>
            </a:pPr>
            <a:r>
              <a:rPr lang="he-IL" altLang="en-US" sz="4200" b="1" dirty="0">
                <a:cs typeface="Vilna" pitchFamily="2" charset="-79"/>
              </a:rPr>
              <a:t>כַּצִּפּוֹר לָנוּד, כַּדְּרוֹר לָעוּף</a:t>
            </a:r>
            <a:r>
              <a:rPr lang="en-US" altLang="en-US" sz="4200" b="1" dirty="0">
                <a:cs typeface="Vilna" pitchFamily="2" charset="-79"/>
              </a:rPr>
              <a:t> </a:t>
            </a:r>
            <a:r>
              <a:rPr lang="he-IL" altLang="en-US" sz="4200" b="1" dirty="0">
                <a:cs typeface="Vilna" pitchFamily="2" charset="-79"/>
              </a:rPr>
              <a:t>--כֵּן </a:t>
            </a:r>
            <a:r>
              <a:rPr lang="he-IL" altLang="en-US" sz="4200" b="1" dirty="0">
                <a:solidFill>
                  <a:srgbClr val="FFFF99"/>
                </a:solidFill>
                <a:cs typeface="Vilna" pitchFamily="2" charset="-79"/>
              </a:rPr>
              <a:t>קִלְלַת חִנָּם</a:t>
            </a:r>
            <a:r>
              <a:rPr lang="en-US" altLang="en-US" sz="4200" b="1" dirty="0">
                <a:solidFill>
                  <a:srgbClr val="FFFF99"/>
                </a:solidFill>
                <a:cs typeface="Vilna" pitchFamily="2" charset="-79"/>
              </a:rPr>
              <a:t> </a:t>
            </a:r>
            <a:r>
              <a:rPr lang="he-IL" altLang="en-US" sz="4200" b="1" dirty="0">
                <a:cs typeface="Vilna" pitchFamily="2" charset="-79"/>
              </a:rPr>
              <a:t>לא תָבֹא</a:t>
            </a:r>
            <a:r>
              <a:rPr lang="en-US" altLang="en-US" sz="4200" b="1" dirty="0">
                <a:cs typeface="Vilna" pitchFamily="2" charset="-79"/>
              </a:rPr>
              <a:t>.</a:t>
            </a:r>
            <a:endParaRPr lang="en-US" altLang="en-US" b="1" dirty="0"/>
          </a:p>
        </p:txBody>
      </p:sp>
    </p:spTree>
    <p:extLst>
      <p:ext uri="{BB962C8B-B14F-4D97-AF65-F5344CB8AC3E}">
        <p14:creationId xmlns:p14="http://schemas.microsoft.com/office/powerpoint/2010/main" val="22642380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2" name="Rectangle 2"/>
          <p:cNvSpPr>
            <a:spLocks noGrp="1" noChangeArrowheads="1"/>
          </p:cNvSpPr>
          <p:nvPr>
            <p:ph type="body" idx="1"/>
          </p:nvPr>
        </p:nvSpPr>
        <p:spPr>
          <a:xfrm>
            <a:off x="182576" y="0"/>
            <a:ext cx="8778875" cy="5143500"/>
          </a:xfrm>
        </p:spPr>
        <p:txBody>
          <a:bodyPr/>
          <a:lstStyle/>
          <a:p>
            <a:pPr>
              <a:buFontTx/>
              <a:buNone/>
            </a:pPr>
            <a:r>
              <a:rPr lang="en-US" altLang="en-US" baseline="30000"/>
              <a:t>	</a:t>
            </a:r>
            <a:endParaRPr lang="en-US" altLang="en-US"/>
          </a:p>
        </p:txBody>
      </p:sp>
      <p:pic>
        <p:nvPicPr>
          <p:cNvPr id="1638403" name="Picture 3" descr="W-181%20clear%20con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770" y="0"/>
            <a:ext cx="6154357" cy="497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860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body" idx="1"/>
          </p:nvPr>
        </p:nvSpPr>
        <p:spPr>
          <a:xfrm>
            <a:off x="381000" y="361950"/>
            <a:ext cx="8580451" cy="4343400"/>
          </a:xfrm>
        </p:spPr>
        <p:txBody>
          <a:bodyPr>
            <a:normAutofit fontScale="85000" lnSpcReduction="10000"/>
          </a:bodyPr>
          <a:lstStyle/>
          <a:p>
            <a:pPr>
              <a:buFontTx/>
              <a:buNone/>
            </a:pPr>
            <a:r>
              <a:rPr lang="en-US" altLang="en-US" baseline="30000" dirty="0"/>
              <a:t>	 1 Cor. 4.3-5</a:t>
            </a:r>
            <a:r>
              <a:rPr lang="en-US" altLang="en-US" dirty="0"/>
              <a:t> And it matters very little to me how I am evaluated by you or by any human court; in fact, I don't even evaluate myself.  I am not aware of anything against me, but this does not make me innocent. </a:t>
            </a:r>
            <a:r>
              <a:rPr lang="en-US" altLang="en-US" u="sng" dirty="0">
                <a:solidFill>
                  <a:srgbClr val="FFFF66"/>
                </a:solidFill>
              </a:rPr>
              <a:t>The one who is evaluating me is the Lord</a:t>
            </a:r>
            <a:r>
              <a:rPr lang="en-US" altLang="en-US" dirty="0"/>
              <a:t>.  So don't pronounce judgment prematurely, before the Lord comes; </a:t>
            </a:r>
          </a:p>
        </p:txBody>
      </p:sp>
    </p:spTree>
    <p:extLst>
      <p:ext uri="{BB962C8B-B14F-4D97-AF65-F5344CB8AC3E}">
        <p14:creationId xmlns:p14="http://schemas.microsoft.com/office/powerpoint/2010/main" val="25679725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285750"/>
            <a:ext cx="8059209" cy="4495800"/>
          </a:xfrm>
        </p:spPr>
        <p:txBody>
          <a:bodyPr>
            <a:normAutofit/>
          </a:bodyPr>
          <a:lstStyle/>
          <a:p>
            <a:pPr algn="l"/>
            <a:r>
              <a:rPr lang="en-US" baseline="30000" dirty="0" err="1"/>
              <a:t>T’hillim</a:t>
            </a:r>
            <a:r>
              <a:rPr lang="en-US" baseline="30000" dirty="0"/>
              <a:t> / Ps 8.3  </a:t>
            </a:r>
            <a:r>
              <a:rPr lang="en-US" dirty="0"/>
              <a:t>You established strength because of your foes, in order that you might </a:t>
            </a:r>
            <a:r>
              <a:rPr lang="en-US" dirty="0">
                <a:solidFill>
                  <a:srgbClr val="FFFF99"/>
                </a:solidFill>
              </a:rPr>
              <a:t>silence the enemy and the avenger</a:t>
            </a:r>
            <a:r>
              <a:rPr lang="en-US" dirty="0"/>
              <a:t>.</a:t>
            </a:r>
          </a:p>
        </p:txBody>
      </p:sp>
    </p:spTree>
    <p:extLst>
      <p:ext uri="{BB962C8B-B14F-4D97-AF65-F5344CB8AC3E}">
        <p14:creationId xmlns:p14="http://schemas.microsoft.com/office/powerpoint/2010/main" val="4123213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body" idx="1"/>
          </p:nvPr>
        </p:nvSpPr>
        <p:spPr>
          <a:xfrm>
            <a:off x="182576" y="0"/>
            <a:ext cx="8778875" cy="5143500"/>
          </a:xfrm>
        </p:spPr>
        <p:txBody>
          <a:bodyPr/>
          <a:lstStyle/>
          <a:p>
            <a:pPr>
              <a:buFontTx/>
              <a:buNone/>
            </a:pPr>
            <a:r>
              <a:rPr lang="en-US" altLang="en-US" baseline="30000"/>
              <a:t>	</a:t>
            </a:r>
            <a:endParaRPr lang="en-US" altLang="en-US"/>
          </a:p>
        </p:txBody>
      </p:sp>
      <p:pic>
        <p:nvPicPr>
          <p:cNvPr id="1634307" name="Picture 3" descr="go-to-jail-600x250"/>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82576" y="34529"/>
            <a:ext cx="8778875"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4CF809-99A8-D8C9-6D6B-8EC08B072717}"/>
              </a:ext>
            </a:extLst>
          </p:cNvPr>
          <p:cNvSpPr txBox="1"/>
          <p:nvPr/>
        </p:nvSpPr>
        <p:spPr>
          <a:xfrm>
            <a:off x="2209800" y="3309878"/>
            <a:ext cx="3707875" cy="707886"/>
          </a:xfrm>
          <a:prstGeom prst="rect">
            <a:avLst/>
          </a:prstGeom>
          <a:noFill/>
        </p:spPr>
        <p:txBody>
          <a:bodyPr wrap="none" rtlCol="0">
            <a:spAutoFit/>
          </a:bodyPr>
          <a:lstStyle/>
          <a:p>
            <a:pPr algn="l"/>
            <a:r>
              <a:rPr lang="en-US" dirty="0"/>
              <a:t>You are guilty!</a:t>
            </a:r>
          </a:p>
        </p:txBody>
      </p:sp>
    </p:spTree>
    <p:extLst>
      <p:ext uri="{BB962C8B-B14F-4D97-AF65-F5344CB8AC3E}">
        <p14:creationId xmlns:p14="http://schemas.microsoft.com/office/powerpoint/2010/main" val="2799108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body" idx="1"/>
          </p:nvPr>
        </p:nvSpPr>
        <p:spPr>
          <a:xfrm>
            <a:off x="304800" y="361950"/>
            <a:ext cx="8656651" cy="4343400"/>
          </a:xfrm>
        </p:spPr>
        <p:txBody>
          <a:bodyPr/>
          <a:lstStyle/>
          <a:p>
            <a:pPr>
              <a:buFontTx/>
              <a:buNone/>
            </a:pPr>
            <a:r>
              <a:rPr lang="en-US" altLang="en-US" baseline="30000" dirty="0"/>
              <a:t>	Rev. 129-10</a:t>
            </a:r>
            <a:r>
              <a:rPr lang="en-US" altLang="en-US" dirty="0"/>
              <a:t> "Now have come God's victory, power and kingship, and the authority of his Messiah; because the </a:t>
            </a:r>
            <a:r>
              <a:rPr lang="en-US" altLang="en-US" dirty="0">
                <a:solidFill>
                  <a:srgbClr val="FFFF66"/>
                </a:solidFill>
              </a:rPr>
              <a:t>Accuser of our brothers, who accuses them day and night before God</a:t>
            </a:r>
            <a:r>
              <a:rPr lang="en-US" altLang="en-US" dirty="0"/>
              <a:t>, has been thrown out!  </a:t>
            </a:r>
          </a:p>
        </p:txBody>
      </p:sp>
    </p:spTree>
    <p:extLst>
      <p:ext uri="{BB962C8B-B14F-4D97-AF65-F5344CB8AC3E}">
        <p14:creationId xmlns:p14="http://schemas.microsoft.com/office/powerpoint/2010/main" val="2088088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C53E-D207-732D-87C5-95E37A8AFA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1D94BA-4415-D852-E85F-1D7FBC5198C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B13D72A-22D9-4428-0836-E6E32A7F9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00637"/>
          </a:xfrm>
          <a:prstGeom prst="rect">
            <a:avLst/>
          </a:prstGeom>
        </p:spPr>
      </p:pic>
    </p:spTree>
    <p:extLst>
      <p:ext uri="{BB962C8B-B14F-4D97-AF65-F5344CB8AC3E}">
        <p14:creationId xmlns:p14="http://schemas.microsoft.com/office/powerpoint/2010/main" val="326527900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260193</TotalTime>
  <Words>5617</Words>
  <Application>Microsoft Office PowerPoint</Application>
  <PresentationFormat>On-screen Show (16:9)</PresentationFormat>
  <Paragraphs>610</Paragraphs>
  <Slides>100</Slides>
  <Notes>100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100</vt:i4>
      </vt:variant>
    </vt:vector>
  </HeadingPairs>
  <TitlesOfParts>
    <vt:vector size="110" baseType="lpstr">
      <vt:lpstr>Arial</vt:lpstr>
      <vt:lpstr>Arial Rounded MT Bold</vt:lpstr>
      <vt:lpstr>Arial Unicode MS</vt:lpstr>
      <vt:lpstr>Corbel</vt:lpstr>
      <vt:lpstr>David</vt:lpstr>
      <vt:lpstr>Vilna</vt:lpstr>
      <vt:lpstr>Depth</vt:lpstr>
      <vt:lpstr>1_Default Design</vt:lpstr>
      <vt:lpstr>3_Default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 as accuser before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5618</cp:revision>
  <dcterms:created xsi:type="dcterms:W3CDTF">2006-04-21T19:34:43Z</dcterms:created>
  <dcterms:modified xsi:type="dcterms:W3CDTF">2025-11-01T13:51:19Z</dcterms:modified>
</cp:coreProperties>
</file>