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Lst>
  <p:notesMasterIdLst>
    <p:notesMasterId r:id="rId112"/>
  </p:notesMasterIdLst>
  <p:handoutMasterIdLst>
    <p:handoutMasterId r:id="rId113"/>
  </p:handoutMasterIdLst>
  <p:sldIdLst>
    <p:sldId id="67321" r:id="rId2"/>
    <p:sldId id="67253" r:id="rId3"/>
    <p:sldId id="67249" r:id="rId4"/>
    <p:sldId id="67252" r:id="rId5"/>
    <p:sldId id="67250" r:id="rId6"/>
    <p:sldId id="67251" r:id="rId7"/>
    <p:sldId id="67322" r:id="rId8"/>
    <p:sldId id="67214" r:id="rId9"/>
    <p:sldId id="67228" r:id="rId10"/>
    <p:sldId id="67226" r:id="rId11"/>
    <p:sldId id="67254" r:id="rId12"/>
    <p:sldId id="67327" r:id="rId13"/>
    <p:sldId id="67244" r:id="rId14"/>
    <p:sldId id="67315" r:id="rId15"/>
    <p:sldId id="67209" r:id="rId16"/>
    <p:sldId id="67328" r:id="rId17"/>
    <p:sldId id="67245" r:id="rId18"/>
    <p:sldId id="67216" r:id="rId19"/>
    <p:sldId id="67319" r:id="rId20"/>
    <p:sldId id="67326" r:id="rId21"/>
    <p:sldId id="67320" r:id="rId22"/>
    <p:sldId id="67323" r:id="rId23"/>
    <p:sldId id="67324" r:id="rId24"/>
    <p:sldId id="67325" r:id="rId25"/>
    <p:sldId id="67313" r:id="rId26"/>
    <p:sldId id="67314" r:id="rId27"/>
    <p:sldId id="67218" r:id="rId28"/>
    <p:sldId id="67246" r:id="rId29"/>
    <p:sldId id="67257" r:id="rId30"/>
    <p:sldId id="67247" r:id="rId31"/>
    <p:sldId id="67222" r:id="rId32"/>
    <p:sldId id="67258" r:id="rId33"/>
    <p:sldId id="67220" r:id="rId34"/>
    <p:sldId id="67259" r:id="rId35"/>
    <p:sldId id="67312" r:id="rId36"/>
    <p:sldId id="67248" r:id="rId37"/>
    <p:sldId id="67261" r:id="rId38"/>
    <p:sldId id="67329" r:id="rId39"/>
    <p:sldId id="67262" r:id="rId40"/>
    <p:sldId id="67229" r:id="rId41"/>
    <p:sldId id="67265" r:id="rId42"/>
    <p:sldId id="67311" r:id="rId43"/>
    <p:sldId id="67264" r:id="rId44"/>
    <p:sldId id="67263" r:id="rId45"/>
    <p:sldId id="67269" r:id="rId46"/>
    <p:sldId id="67267" r:id="rId47"/>
    <p:sldId id="67268" r:id="rId48"/>
    <p:sldId id="67270" r:id="rId49"/>
    <p:sldId id="67271" r:id="rId50"/>
    <p:sldId id="67272" r:id="rId51"/>
    <p:sldId id="67273" r:id="rId52"/>
    <p:sldId id="67274" r:id="rId53"/>
    <p:sldId id="67277" r:id="rId54"/>
    <p:sldId id="67310" r:id="rId55"/>
    <p:sldId id="67280" r:id="rId56"/>
    <p:sldId id="67225" r:id="rId57"/>
    <p:sldId id="67279" r:id="rId58"/>
    <p:sldId id="67316" r:id="rId59"/>
    <p:sldId id="67281" r:id="rId60"/>
    <p:sldId id="67232" r:id="rId61"/>
    <p:sldId id="67330" r:id="rId62"/>
    <p:sldId id="67282" r:id="rId63"/>
    <p:sldId id="67284" r:id="rId64"/>
    <p:sldId id="67283" r:id="rId65"/>
    <p:sldId id="67285" r:id="rId66"/>
    <p:sldId id="67286" r:id="rId67"/>
    <p:sldId id="67230" r:id="rId68"/>
    <p:sldId id="67287" r:id="rId69"/>
    <p:sldId id="67331" r:id="rId70"/>
    <p:sldId id="67233" r:id="rId71"/>
    <p:sldId id="67234" r:id="rId72"/>
    <p:sldId id="67288" r:id="rId73"/>
    <p:sldId id="67235" r:id="rId74"/>
    <p:sldId id="67289" r:id="rId75"/>
    <p:sldId id="67332" r:id="rId76"/>
    <p:sldId id="67236" r:id="rId77"/>
    <p:sldId id="67290" r:id="rId78"/>
    <p:sldId id="67291" r:id="rId79"/>
    <p:sldId id="67292" r:id="rId80"/>
    <p:sldId id="67293" r:id="rId81"/>
    <p:sldId id="67275" r:id="rId82"/>
    <p:sldId id="67294" r:id="rId83"/>
    <p:sldId id="67295" r:id="rId84"/>
    <p:sldId id="67296" r:id="rId85"/>
    <p:sldId id="67297" r:id="rId86"/>
    <p:sldId id="67276" r:id="rId87"/>
    <p:sldId id="67303" r:id="rId88"/>
    <p:sldId id="67309" r:id="rId89"/>
    <p:sldId id="67215" r:id="rId90"/>
    <p:sldId id="67255" r:id="rId91"/>
    <p:sldId id="67243" r:id="rId92"/>
    <p:sldId id="67256" r:id="rId93"/>
    <p:sldId id="67227" r:id="rId94"/>
    <p:sldId id="67239" r:id="rId95"/>
    <p:sldId id="67317" r:id="rId96"/>
    <p:sldId id="67318" r:id="rId97"/>
    <p:sldId id="67213" r:id="rId98"/>
    <p:sldId id="67299" r:id="rId99"/>
    <p:sldId id="67334" r:id="rId100"/>
    <p:sldId id="67207" r:id="rId101"/>
    <p:sldId id="67300" r:id="rId102"/>
    <p:sldId id="67301" r:id="rId103"/>
    <p:sldId id="67212" r:id="rId104"/>
    <p:sldId id="67302" r:id="rId105"/>
    <p:sldId id="67333" r:id="rId106"/>
    <p:sldId id="67305" r:id="rId107"/>
    <p:sldId id="67306" r:id="rId108"/>
    <p:sldId id="67307" r:id="rId109"/>
    <p:sldId id="67308" r:id="rId110"/>
    <p:sldId id="67240" r:id="rId111"/>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00"/>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8" autoAdjust="0"/>
    <p:restoredTop sz="87933" autoAdjust="0"/>
  </p:normalViewPr>
  <p:slideViewPr>
    <p:cSldViewPr>
      <p:cViewPr varScale="1">
        <p:scale>
          <a:sx n="94" d="100"/>
          <a:sy n="94" d="100"/>
        </p:scale>
        <p:origin x="90" y="52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2374"/>
    </p:cViewPr>
  </p:sorterViewPr>
  <p:notesViewPr>
    <p:cSldViewPr>
      <p:cViewPr varScale="1">
        <p:scale>
          <a:sx n="79" d="100"/>
          <a:sy n="79" d="100"/>
        </p:scale>
        <p:origin x="2022" y="1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Resilience Phil 4.11. </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21, 2025 5785</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Resilience Phil 4.11. </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21, 2025 5785</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x.com/vp72801/status/193403163306301441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ailywire.com/episode/resilience?elementPosition=0&amp;row=0&amp;rowHeadline=More+Episodes&amp;rowType=Horizontal+Show+Episodes+Carouse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17827-18FA-FB91-F71A-5C582F2CBDC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3848E0E-3FA9-14B5-ED85-B19C52B391E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81CB3383-2ACC-BCB5-CE13-330AF8ADAD7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76FE04B0-BFBA-7180-86D4-94239F9463B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D753A55-317A-2FB0-5ED4-25A7A6702BD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0ECD52B-B0EE-483D-F3D7-6A30B384357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282C243-EE50-9410-4A1C-B79570CADE4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4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3F5B7-766A-49FA-97CA-0CD5ED5BCA4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220BC9D-9E18-0786-5068-78129CC2BC4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66CED885-EB85-F1C2-0E49-49C2FF14900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8EBD3ADF-18A9-68BF-71EB-5F5FDA3048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4BFBAA3-3303-9012-20CE-BFE8A3696E4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83063DC-3710-58A9-7FAA-F1CB3A67101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BC8B545-DDB0-80E7-F1BD-632C56F963A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04592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0AE99-71ED-F7EF-4461-DF4F8609DB1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705A10A-B626-1BBE-80CD-0DBB2EFCAC1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8FA66AA8-14EC-603D-D28E-D0E3E6738D9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3BEA0246-7001-185D-7908-FE6114188DA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C63A1EE-EEF1-7EC7-9F25-EED7C0C3A9C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9530CB6-4B8C-1DA1-7A61-C0088F3E166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FF22C91-FB70-BBF4-9251-263C31605B9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96507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2A464-E688-C2EE-B4F9-E63483A3E13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7ED9B93-B22A-A862-028D-D14469C3B12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FABB29E4-B6EE-07A9-E11D-AEE86BA2FDE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641596DD-A20D-5466-6B6B-977E6FA6647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8FB0D15-02E9-8EDF-5CF5-9B351799527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57A4DA5-E741-A699-61BF-2F8C97B91CE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31C2D8D-4ED6-08A1-8A45-1C59A91A18B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2997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CB279-DCA1-1040-5EB5-8087D22BA51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452CFA0-1D08-E82F-E817-1068D9C1F19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E49139AF-7B1A-D310-9263-024C741D3EA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F723247A-0CC3-31FA-85E8-034ADA96B47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4765AC8-6B9F-87D2-44F9-2CA4AFE09E6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B9017F7-48EF-964A-F0B5-6AAA15812922}"/>
              </a:ext>
            </a:extLst>
          </p:cNvPr>
          <p:cNvSpPr>
            <a:spLocks noGrp="1" noChangeArrowheads="1"/>
          </p:cNvSpPr>
          <p:nvPr>
            <p:ph type="body" idx="1"/>
          </p:nvPr>
        </p:nvSpPr>
        <p:spPr>
          <a:xfrm>
            <a:off x="152400" y="4114800"/>
            <a:ext cx="6553200" cy="4876800"/>
          </a:xfrm>
        </p:spPr>
        <p:txBody>
          <a:bodyPr/>
          <a:lstStyle/>
          <a:p>
            <a:r>
              <a:rPr lang="en-US" sz="2000" b="1" kern="1200" dirty="0">
                <a:solidFill>
                  <a:schemeClr val="tx1"/>
                </a:solidFill>
                <a:effectLst/>
                <a:latin typeface="Arial Rounded MT Bold" pitchFamily="34" charset="0"/>
                <a:ea typeface="+mn-ea"/>
                <a:cs typeface="Arial" charset="0"/>
              </a:rPr>
              <a:t>Are you being stretched beyond comfort?</a:t>
            </a:r>
            <a:endParaRPr lang="en-US" sz="2000" kern="1200" dirty="0">
              <a:solidFill>
                <a:schemeClr val="tx1"/>
              </a:solidFill>
              <a:effectLst/>
              <a:latin typeface="Arial Rounded MT Bold" pitchFamily="34" charset="0"/>
              <a:ea typeface="+mn-ea"/>
              <a:cs typeface="Arial" charset="0"/>
            </a:endParaRP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b="1" kern="1200" dirty="0">
                <a:solidFill>
                  <a:schemeClr val="tx1"/>
                </a:solidFill>
                <a:effectLst/>
                <a:latin typeface="Arial Rounded MT Bold" pitchFamily="34" charset="0"/>
                <a:ea typeface="+mn-ea"/>
                <a:cs typeface="Arial" charset="0"/>
              </a:rPr>
              <a:t>I know this is not one of our normal updates. </a:t>
            </a:r>
            <a:r>
              <a:rPr lang="en-US" sz="2000" b="0" kern="1200" dirty="0">
                <a:solidFill>
                  <a:schemeClr val="tx1"/>
                </a:solidFill>
                <a:effectLst/>
                <a:latin typeface="Arial Rounded MT Bold" pitchFamily="34" charset="0"/>
                <a:ea typeface="+mn-ea"/>
                <a:cs typeface="Arial" charset="0"/>
              </a:rPr>
              <a:t>I just couldn't write as if none of this was happening. What is on my heart is to ask you a personal question. Where are you being stretched, during these intense times? And how are you managing to respond?</a:t>
            </a:r>
            <a:endParaRPr lang="en-US" sz="2000" kern="1200" dirty="0">
              <a:solidFill>
                <a:schemeClr val="tx1"/>
              </a:solidFill>
              <a:effectLst/>
              <a:latin typeface="Arial Rounded MT Bold" pitchFamily="34" charset="0"/>
              <a:ea typeface="+mn-ea"/>
              <a:cs typeface="Arial" charset="0"/>
            </a:endParaRP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b="0" kern="1200" dirty="0">
                <a:solidFill>
                  <a:schemeClr val="tx1"/>
                </a:solidFill>
                <a:effectLst/>
                <a:latin typeface="Arial Rounded MT Bold" pitchFamily="34" charset="0"/>
                <a:ea typeface="+mn-ea"/>
                <a:cs typeface="Arial" charset="0"/>
              </a:rPr>
              <a:t>For me, it helps greatly to look to the “heroes” of the Bible. Fact is, I can’t think of a single one who was not stretched to the limit in following God’s path for their life. Abraham was told to sacrifice his son. Joseph endured family rejection and years of unjust imprisonment. Moses, after fleeing for his life from Egypt, returned to confront Pharaoh, only to spend 40 years with a complaining, ungrateful multitude. Hannah was barren and mocked. David became a fugitive, though King of all Israel. I could go on and on.</a:t>
            </a:r>
            <a:endParaRPr lang="en-US" sz="2000" kern="1200" dirty="0">
              <a:solidFill>
                <a:schemeClr val="tx1"/>
              </a:solidFill>
              <a:effectLst/>
              <a:latin typeface="Arial Rounded MT Bold" pitchFamily="34" charset="0"/>
              <a:ea typeface="+mn-ea"/>
              <a:cs typeface="Arial" charset="0"/>
            </a:endParaRP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kern="1200" dirty="0">
                <a:solidFill>
                  <a:schemeClr val="tx1"/>
                </a:solidFill>
                <a:effectLst/>
                <a:latin typeface="Arial Rounded MT Bold" pitchFamily="34" charset="0"/>
                <a:ea typeface="+mn-ea"/>
                <a:cs typeface="Arial" charset="0"/>
              </a:rPr>
              <a:t>David himself wrote </a:t>
            </a:r>
            <a:r>
              <a:rPr lang="en-US" sz="2000" i="1" kern="1200" dirty="0">
                <a:solidFill>
                  <a:schemeClr val="tx1"/>
                </a:solidFill>
                <a:effectLst/>
                <a:latin typeface="Arial Rounded MT Bold" pitchFamily="34" charset="0"/>
                <a:ea typeface="+mn-ea"/>
                <a:cs typeface="Arial" charset="0"/>
              </a:rPr>
              <a:t>“When my heart is overwhelmed, lead me to the rock that is higher than I” (Psalm 61:2).</a:t>
            </a:r>
            <a:endParaRPr lang="en-US" sz="2000" kern="1200" dirty="0">
              <a:solidFill>
                <a:schemeClr val="tx1"/>
              </a:solidFill>
              <a:effectLst/>
              <a:latin typeface="Arial Rounded MT Bold" pitchFamily="34" charset="0"/>
              <a:ea typeface="+mn-ea"/>
              <a:cs typeface="Arial" charset="0"/>
            </a:endParaRPr>
          </a:p>
          <a:p>
            <a:r>
              <a:rPr lang="en-US" sz="2000" kern="1200" dirty="0">
                <a:solidFill>
                  <a:schemeClr val="tx1"/>
                </a:solidFill>
                <a:effectLst/>
                <a:latin typeface="Arial Rounded MT Bold" pitchFamily="34" charset="0"/>
                <a:ea typeface="+mn-ea"/>
                <a:cs typeface="Arial" charset="0"/>
              </a:rPr>
              <a:t>For a child to be born, a woman’s body must undergo stretching and more stretching for ¾ of a year. I look at an expecting mother and I’m dumbfounded. How can her belly keep expanding sufficiently to contain an entire infant?? She must give herself over to the process of being stretched. If it’s her first child, she’s never experienced it before. </a:t>
            </a: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kern="1200" dirty="0">
                <a:solidFill>
                  <a:schemeClr val="tx1"/>
                </a:solidFill>
                <a:effectLst/>
                <a:latin typeface="Arial Rounded MT Bold" pitchFamily="34" charset="0"/>
                <a:ea typeface="+mn-ea"/>
                <a:cs typeface="Arial" charset="0"/>
              </a:rPr>
              <a:t>We are now being stretched. The people of Israel are being stretched. The body of Messiah around the world is being stretched—in ways that we’ve never gone through. </a:t>
            </a:r>
            <a:r>
              <a:rPr lang="en-US" sz="2000" b="1" kern="1200" dirty="0">
                <a:solidFill>
                  <a:schemeClr val="tx1"/>
                </a:solidFill>
                <a:effectLst/>
                <a:latin typeface="Arial Rounded MT Bold" pitchFamily="34" charset="0"/>
                <a:ea typeface="+mn-ea"/>
                <a:cs typeface="Arial" charset="0"/>
              </a:rPr>
              <a:t>Why?</a:t>
            </a:r>
            <a:endParaRPr lang="en-US" sz="2000" kern="1200" dirty="0">
              <a:solidFill>
                <a:schemeClr val="tx1"/>
              </a:solidFill>
              <a:effectLst/>
              <a:latin typeface="Arial Rounded MT Bold" pitchFamily="34" charset="0"/>
              <a:ea typeface="+mn-ea"/>
              <a:cs typeface="Arial" charset="0"/>
            </a:endParaRPr>
          </a:p>
          <a:p>
            <a:r>
              <a:rPr lang="en-US" sz="2000" kern="1200" dirty="0">
                <a:solidFill>
                  <a:schemeClr val="tx1"/>
                </a:solidFill>
                <a:effectLst/>
                <a:latin typeface="Arial Rounded MT Bold" pitchFamily="34" charset="0"/>
                <a:ea typeface="+mn-ea"/>
                <a:cs typeface="Arial" charset="0"/>
              </a:rPr>
              <a:t>For the same purpose as a pregnant woman. We are pregnant with the kingdom of God, with the revival that must be birthed before Yeshua returns (see Joel 2:28-32, Isaiah 60:1-3 , Ezekiel 36-37, Hosea 3:4-5). </a:t>
            </a: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kern="1200" dirty="0">
                <a:solidFill>
                  <a:schemeClr val="tx1"/>
                </a:solidFill>
                <a:effectLst/>
                <a:latin typeface="Arial Rounded MT Bold" pitchFamily="34" charset="0"/>
                <a:ea typeface="+mn-ea"/>
                <a:cs typeface="Arial" charset="0"/>
              </a:rPr>
              <a:t>As we are being stretched together, may the purposes of God be born in your life. And may we see our modest efforts to equip the youth and young adults of Israel fulfill the harvest that is even now beginning.</a:t>
            </a: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b="1" i="1" kern="1200" dirty="0">
                <a:solidFill>
                  <a:schemeClr val="tx1"/>
                </a:solidFill>
                <a:effectLst/>
                <a:latin typeface="Arial Rounded MT Bold" pitchFamily="34" charset="0"/>
                <a:ea typeface="+mn-ea"/>
                <a:cs typeface="Arial" charset="0"/>
              </a:rPr>
              <a:t>With love and awareness that you and I have been called to the Kingdom for such a time as this,</a:t>
            </a:r>
            <a:endParaRPr lang="en-US" sz="2000" kern="1200" dirty="0">
              <a:solidFill>
                <a:schemeClr val="tx1"/>
              </a:solidFill>
              <a:effectLst/>
              <a:latin typeface="Arial Rounded MT Bold" pitchFamily="34" charset="0"/>
              <a:ea typeface="+mn-ea"/>
              <a:cs typeface="Arial" charset="0"/>
            </a:endParaRPr>
          </a:p>
          <a:p>
            <a:pPr algn="l"/>
            <a:endParaRPr lang="en-US" altLang="en-US" dirty="0"/>
          </a:p>
        </p:txBody>
      </p:sp>
      <p:cxnSp>
        <p:nvCxnSpPr>
          <p:cNvPr id="3" name="Straight Connector 2">
            <a:extLst>
              <a:ext uri="{FF2B5EF4-FFF2-40B4-BE49-F238E27FC236}">
                <a16:creationId xmlns:a16="http://schemas.microsoft.com/office/drawing/2014/main" id="{6F9566DE-2805-BABD-D363-9D4C4B92A06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98516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98243-AEB9-DEE5-6326-E94479AE729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6B9519F-8A1D-3445-0179-0D99200BA70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C1DDEEF3-9FAA-C931-F898-CC083A98156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FF0D1F88-7656-CC49-E751-357635E2893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DE34B83-C786-D7A7-6609-6B49D46C77C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BFB1531-811A-D5CF-21EA-5105DFB8E0C9}"/>
              </a:ext>
            </a:extLst>
          </p:cNvPr>
          <p:cNvSpPr>
            <a:spLocks noGrp="1" noChangeArrowheads="1"/>
          </p:cNvSpPr>
          <p:nvPr>
            <p:ph type="body" idx="1"/>
          </p:nvPr>
        </p:nvSpPr>
        <p:spPr>
          <a:xfrm>
            <a:off x="152400" y="4114800"/>
            <a:ext cx="6553200" cy="4876800"/>
          </a:xfrm>
        </p:spPr>
        <p:txBody>
          <a:bodyPr/>
          <a:lstStyle/>
          <a:p>
            <a:r>
              <a:rPr lang="en-US" sz="2000" b="1" kern="1200" dirty="0">
                <a:solidFill>
                  <a:schemeClr val="tx1"/>
                </a:solidFill>
                <a:effectLst/>
                <a:latin typeface="Arial Rounded MT Bold" pitchFamily="34" charset="0"/>
                <a:ea typeface="+mn-ea"/>
                <a:cs typeface="Arial" charset="0"/>
              </a:rPr>
              <a:t>Are you being stretched beyond comfort?</a:t>
            </a:r>
            <a:endParaRPr lang="en-US" sz="2000" kern="1200" dirty="0">
              <a:solidFill>
                <a:schemeClr val="tx1"/>
              </a:solidFill>
              <a:effectLst/>
              <a:latin typeface="Arial Rounded MT Bold" pitchFamily="34" charset="0"/>
              <a:ea typeface="+mn-ea"/>
              <a:cs typeface="Arial" charset="0"/>
            </a:endParaRP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b="1" kern="1200" dirty="0">
                <a:solidFill>
                  <a:schemeClr val="tx1"/>
                </a:solidFill>
                <a:effectLst/>
                <a:latin typeface="Arial Rounded MT Bold" pitchFamily="34" charset="0"/>
                <a:ea typeface="+mn-ea"/>
                <a:cs typeface="Arial" charset="0"/>
              </a:rPr>
              <a:t>I know this is not one of our normal updates. </a:t>
            </a:r>
            <a:r>
              <a:rPr lang="en-US" sz="2000" b="0" kern="1200" dirty="0">
                <a:solidFill>
                  <a:schemeClr val="tx1"/>
                </a:solidFill>
                <a:effectLst/>
                <a:latin typeface="Arial Rounded MT Bold" pitchFamily="34" charset="0"/>
                <a:ea typeface="+mn-ea"/>
                <a:cs typeface="Arial" charset="0"/>
              </a:rPr>
              <a:t>I just couldn't write as if none of this was happening. What is on my heart is to ask you a personal question. Where are you being stretched, during these intense times? And how are you managing to respond?</a:t>
            </a:r>
            <a:endParaRPr lang="en-US" sz="2000" kern="1200" dirty="0">
              <a:solidFill>
                <a:schemeClr val="tx1"/>
              </a:solidFill>
              <a:effectLst/>
              <a:latin typeface="Arial Rounded MT Bold" pitchFamily="34" charset="0"/>
              <a:ea typeface="+mn-ea"/>
              <a:cs typeface="Arial" charset="0"/>
            </a:endParaRP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b="0" kern="1200" dirty="0">
                <a:solidFill>
                  <a:schemeClr val="tx1"/>
                </a:solidFill>
                <a:effectLst/>
                <a:latin typeface="Arial Rounded MT Bold" pitchFamily="34" charset="0"/>
                <a:ea typeface="+mn-ea"/>
                <a:cs typeface="Arial" charset="0"/>
              </a:rPr>
              <a:t>For me, it helps greatly to look to the “heroes” of the Bible. Fact is, I can’t think of a single one who was not stretched to the limit in following God’s path for their life. Abraham was told to sacrifice his son. Joseph endured family rejection and years of unjust imprisonment. Moses, after fleeing for his life from Egypt, returned to confront Pharaoh, only to spend 40 years with a complaining, ungrateful multitude. Hannah was barren and mocked. David became a fugitive, though King of all Israel. I could go on and on.</a:t>
            </a:r>
            <a:endParaRPr lang="en-US" sz="2000" kern="1200" dirty="0">
              <a:solidFill>
                <a:schemeClr val="tx1"/>
              </a:solidFill>
              <a:effectLst/>
              <a:latin typeface="Arial Rounded MT Bold" pitchFamily="34" charset="0"/>
              <a:ea typeface="+mn-ea"/>
              <a:cs typeface="Arial" charset="0"/>
            </a:endParaRP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kern="1200" dirty="0">
                <a:solidFill>
                  <a:schemeClr val="tx1"/>
                </a:solidFill>
                <a:effectLst/>
                <a:latin typeface="Arial Rounded MT Bold" pitchFamily="34" charset="0"/>
                <a:ea typeface="+mn-ea"/>
                <a:cs typeface="Arial" charset="0"/>
              </a:rPr>
              <a:t>David himself wrote </a:t>
            </a:r>
            <a:r>
              <a:rPr lang="en-US" sz="2000" i="1" kern="1200" dirty="0">
                <a:solidFill>
                  <a:schemeClr val="tx1"/>
                </a:solidFill>
                <a:effectLst/>
                <a:latin typeface="Arial Rounded MT Bold" pitchFamily="34" charset="0"/>
                <a:ea typeface="+mn-ea"/>
                <a:cs typeface="Arial" charset="0"/>
              </a:rPr>
              <a:t>“When my heart is overwhelmed, lead me to the rock that is higher than I” (Psalm 61:2).</a:t>
            </a:r>
            <a:endParaRPr lang="en-US" sz="2000" kern="1200" dirty="0">
              <a:solidFill>
                <a:schemeClr val="tx1"/>
              </a:solidFill>
              <a:effectLst/>
              <a:latin typeface="Arial Rounded MT Bold" pitchFamily="34" charset="0"/>
              <a:ea typeface="+mn-ea"/>
              <a:cs typeface="Arial" charset="0"/>
            </a:endParaRPr>
          </a:p>
          <a:p>
            <a:r>
              <a:rPr lang="en-US" sz="2000" kern="1200" dirty="0">
                <a:solidFill>
                  <a:schemeClr val="tx1"/>
                </a:solidFill>
                <a:effectLst/>
                <a:latin typeface="Arial Rounded MT Bold" pitchFamily="34" charset="0"/>
                <a:ea typeface="+mn-ea"/>
                <a:cs typeface="Arial" charset="0"/>
              </a:rPr>
              <a:t>For a child to be born, a woman’s body must undergo stretching and more stretching for ¾ of a year. I look at an expecting mother and I’m dumbfounded. How can her belly keep expanding sufficiently to contain an entire infant?? She must give herself over to the process of being stretched. If it’s her first child, she’s never experienced it before. </a:t>
            </a: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kern="1200" dirty="0">
                <a:solidFill>
                  <a:schemeClr val="tx1"/>
                </a:solidFill>
                <a:effectLst/>
                <a:latin typeface="Arial Rounded MT Bold" pitchFamily="34" charset="0"/>
                <a:ea typeface="+mn-ea"/>
                <a:cs typeface="Arial" charset="0"/>
              </a:rPr>
              <a:t>We are now being stretched. The people of Israel are being stretched. The body of Messiah around the world is being stretched—in ways that we’ve never gone through. </a:t>
            </a:r>
            <a:r>
              <a:rPr lang="en-US" sz="2000" b="1" kern="1200" dirty="0">
                <a:solidFill>
                  <a:schemeClr val="tx1"/>
                </a:solidFill>
                <a:effectLst/>
                <a:latin typeface="Arial Rounded MT Bold" pitchFamily="34" charset="0"/>
                <a:ea typeface="+mn-ea"/>
                <a:cs typeface="Arial" charset="0"/>
              </a:rPr>
              <a:t>Why?</a:t>
            </a:r>
            <a:endParaRPr lang="en-US" sz="2000" kern="1200" dirty="0">
              <a:solidFill>
                <a:schemeClr val="tx1"/>
              </a:solidFill>
              <a:effectLst/>
              <a:latin typeface="Arial Rounded MT Bold" pitchFamily="34" charset="0"/>
              <a:ea typeface="+mn-ea"/>
              <a:cs typeface="Arial" charset="0"/>
            </a:endParaRPr>
          </a:p>
          <a:p>
            <a:r>
              <a:rPr lang="en-US" sz="2000" kern="1200" dirty="0">
                <a:solidFill>
                  <a:schemeClr val="tx1"/>
                </a:solidFill>
                <a:effectLst/>
                <a:latin typeface="Arial Rounded MT Bold" pitchFamily="34" charset="0"/>
                <a:ea typeface="+mn-ea"/>
                <a:cs typeface="Arial" charset="0"/>
              </a:rPr>
              <a:t>For the same purpose as a pregnant woman. We are pregnant with the kingdom of God, with the revival that must be birthed before Yeshua returns (see Joel 2:28-32, Isaiah 60:1-3 , Ezekiel 36-37, Hosea 3:4-5). </a:t>
            </a: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kern="1200" dirty="0">
                <a:solidFill>
                  <a:schemeClr val="tx1"/>
                </a:solidFill>
                <a:effectLst/>
                <a:latin typeface="Arial Rounded MT Bold" pitchFamily="34" charset="0"/>
                <a:ea typeface="+mn-ea"/>
                <a:cs typeface="Arial" charset="0"/>
              </a:rPr>
              <a:t>As we are being stretched together, may the purposes of God be born in your life. And may we see our modest efforts to equip the youth and young adults of Israel fulfill the harvest that is even now beginning.</a:t>
            </a: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b="1" i="1" kern="1200" dirty="0">
                <a:solidFill>
                  <a:schemeClr val="tx1"/>
                </a:solidFill>
                <a:effectLst/>
                <a:latin typeface="Arial Rounded MT Bold" pitchFamily="34" charset="0"/>
                <a:ea typeface="+mn-ea"/>
                <a:cs typeface="Arial" charset="0"/>
              </a:rPr>
              <a:t>With love and awareness that you and I have been called to the Kingdom for such a time as this,</a:t>
            </a:r>
            <a:endParaRPr lang="en-US" sz="2000" kern="1200" dirty="0">
              <a:solidFill>
                <a:schemeClr val="tx1"/>
              </a:solidFill>
              <a:effectLst/>
              <a:latin typeface="Arial Rounded MT Bold" pitchFamily="34" charset="0"/>
              <a:ea typeface="+mn-ea"/>
              <a:cs typeface="Arial" charset="0"/>
            </a:endParaRPr>
          </a:p>
          <a:p>
            <a:pPr algn="l"/>
            <a:endParaRPr lang="en-US" altLang="en-US" dirty="0"/>
          </a:p>
        </p:txBody>
      </p:sp>
      <p:cxnSp>
        <p:nvCxnSpPr>
          <p:cNvPr id="3" name="Straight Connector 2">
            <a:extLst>
              <a:ext uri="{FF2B5EF4-FFF2-40B4-BE49-F238E27FC236}">
                <a16:creationId xmlns:a16="http://schemas.microsoft.com/office/drawing/2014/main" id="{571CC900-7E31-A3DC-F99E-E693CE08130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9561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948CE-8D85-EBD5-7437-47BF7207321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540C5D5-0A69-9CD8-5BB8-E19EE25EEF1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0DB2B6DF-35DF-7A74-A7AB-15F69256C3C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83FB02B9-031A-7621-A81B-FDC2143134A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87B10CD-C779-B2D5-AE25-DDE9AC2977F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89667F7-2224-76E9-89D3-0D1EC1E8F865}"/>
              </a:ext>
            </a:extLst>
          </p:cNvPr>
          <p:cNvSpPr>
            <a:spLocks noGrp="1" noChangeArrowheads="1"/>
          </p:cNvSpPr>
          <p:nvPr>
            <p:ph type="body" idx="1"/>
          </p:nvPr>
        </p:nvSpPr>
        <p:spPr>
          <a:xfrm>
            <a:off x="152400" y="4114800"/>
            <a:ext cx="6553200" cy="4876800"/>
          </a:xfrm>
        </p:spPr>
        <p:txBody>
          <a:bodyPr/>
          <a:lstStyle/>
          <a:p>
            <a:r>
              <a:rPr lang="en-US" sz="2000" b="1" kern="1200" dirty="0">
                <a:solidFill>
                  <a:schemeClr val="tx1"/>
                </a:solidFill>
                <a:effectLst/>
                <a:latin typeface="Arial Rounded MT Bold" pitchFamily="34" charset="0"/>
                <a:ea typeface="+mn-ea"/>
                <a:cs typeface="Arial" charset="0"/>
              </a:rPr>
              <a:t>Are you being stretched beyond comfort?</a:t>
            </a:r>
            <a:endParaRPr lang="en-US" sz="2000" kern="1200" dirty="0">
              <a:solidFill>
                <a:schemeClr val="tx1"/>
              </a:solidFill>
              <a:effectLst/>
              <a:latin typeface="Arial Rounded MT Bold" pitchFamily="34" charset="0"/>
              <a:ea typeface="+mn-ea"/>
              <a:cs typeface="Arial" charset="0"/>
            </a:endParaRP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b="1" kern="1200" dirty="0">
                <a:solidFill>
                  <a:schemeClr val="tx1"/>
                </a:solidFill>
                <a:effectLst/>
                <a:latin typeface="Arial Rounded MT Bold" pitchFamily="34" charset="0"/>
                <a:ea typeface="+mn-ea"/>
                <a:cs typeface="Arial" charset="0"/>
              </a:rPr>
              <a:t>I know this is not one of our normal updates. </a:t>
            </a:r>
            <a:r>
              <a:rPr lang="en-US" sz="2000" b="0" kern="1200" dirty="0">
                <a:solidFill>
                  <a:schemeClr val="tx1"/>
                </a:solidFill>
                <a:effectLst/>
                <a:latin typeface="Arial Rounded MT Bold" pitchFamily="34" charset="0"/>
                <a:ea typeface="+mn-ea"/>
                <a:cs typeface="Arial" charset="0"/>
              </a:rPr>
              <a:t>I just couldn't write as if none of this was happening. What is on my heart is to ask you a personal question. Where are you being stretched, during these intense times? And how are you managing to respond?</a:t>
            </a:r>
            <a:endParaRPr lang="en-US" sz="2000" kern="1200" dirty="0">
              <a:solidFill>
                <a:schemeClr val="tx1"/>
              </a:solidFill>
              <a:effectLst/>
              <a:latin typeface="Arial Rounded MT Bold" pitchFamily="34" charset="0"/>
              <a:ea typeface="+mn-ea"/>
              <a:cs typeface="Arial" charset="0"/>
            </a:endParaRP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b="0" kern="1200" dirty="0">
                <a:solidFill>
                  <a:schemeClr val="tx1"/>
                </a:solidFill>
                <a:effectLst/>
                <a:latin typeface="Arial Rounded MT Bold" pitchFamily="34" charset="0"/>
                <a:ea typeface="+mn-ea"/>
                <a:cs typeface="Arial" charset="0"/>
              </a:rPr>
              <a:t>For me, it helps greatly to look to the “heroes” of the Bible. Fact is, I can’t think of a single one who was not stretched to the limit in following God’s path for their life. Abraham was told to sacrifice his son. Joseph endured family rejection and years of unjust imprisonment. Moses, after fleeing for his life from Egypt, returned to confront Pharaoh, only to spend 40 years with a complaining, ungrateful multitude. Hannah was barren and mocked. David became a fugitive, though King of all Israel. I could go on and on.</a:t>
            </a:r>
            <a:endParaRPr lang="en-US" sz="2000" kern="1200" dirty="0">
              <a:solidFill>
                <a:schemeClr val="tx1"/>
              </a:solidFill>
              <a:effectLst/>
              <a:latin typeface="Arial Rounded MT Bold" pitchFamily="34" charset="0"/>
              <a:ea typeface="+mn-ea"/>
              <a:cs typeface="Arial" charset="0"/>
            </a:endParaRP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kern="1200" dirty="0">
                <a:solidFill>
                  <a:schemeClr val="tx1"/>
                </a:solidFill>
                <a:effectLst/>
                <a:latin typeface="Arial Rounded MT Bold" pitchFamily="34" charset="0"/>
                <a:ea typeface="+mn-ea"/>
                <a:cs typeface="Arial" charset="0"/>
              </a:rPr>
              <a:t>David himself wrote </a:t>
            </a:r>
            <a:r>
              <a:rPr lang="en-US" sz="2000" i="1" kern="1200" dirty="0">
                <a:solidFill>
                  <a:schemeClr val="tx1"/>
                </a:solidFill>
                <a:effectLst/>
                <a:latin typeface="Arial Rounded MT Bold" pitchFamily="34" charset="0"/>
                <a:ea typeface="+mn-ea"/>
                <a:cs typeface="Arial" charset="0"/>
              </a:rPr>
              <a:t>“When my heart is overwhelmed, lead me to the rock that is higher than I” (Psalm 61:2).</a:t>
            </a:r>
            <a:endParaRPr lang="en-US" sz="2000" kern="1200" dirty="0">
              <a:solidFill>
                <a:schemeClr val="tx1"/>
              </a:solidFill>
              <a:effectLst/>
              <a:latin typeface="Arial Rounded MT Bold" pitchFamily="34" charset="0"/>
              <a:ea typeface="+mn-ea"/>
              <a:cs typeface="Arial" charset="0"/>
            </a:endParaRPr>
          </a:p>
          <a:p>
            <a:r>
              <a:rPr lang="en-US" sz="2000" kern="1200" dirty="0">
                <a:solidFill>
                  <a:schemeClr val="tx1"/>
                </a:solidFill>
                <a:effectLst/>
                <a:latin typeface="Arial Rounded MT Bold" pitchFamily="34" charset="0"/>
                <a:ea typeface="+mn-ea"/>
                <a:cs typeface="Arial" charset="0"/>
              </a:rPr>
              <a:t>For a child to be born, a woman’s body must undergo stretching and more stretching for ¾ of a year. I look at an expecting mother and I’m dumbfounded. How can her belly keep expanding sufficiently to contain an entire infant?? She must give herself over to the process of being stretched. If it’s her first child, she’s never experienced it before. </a:t>
            </a: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kern="1200" dirty="0">
                <a:solidFill>
                  <a:schemeClr val="tx1"/>
                </a:solidFill>
                <a:effectLst/>
                <a:latin typeface="Arial Rounded MT Bold" pitchFamily="34" charset="0"/>
                <a:ea typeface="+mn-ea"/>
                <a:cs typeface="Arial" charset="0"/>
              </a:rPr>
              <a:t>We are now being stretched. The people of Israel are being stretched. The body of Messiah around the world is being stretched—in ways that we’ve never gone through. </a:t>
            </a:r>
            <a:r>
              <a:rPr lang="en-US" sz="2000" b="1" kern="1200" dirty="0">
                <a:solidFill>
                  <a:schemeClr val="tx1"/>
                </a:solidFill>
                <a:effectLst/>
                <a:latin typeface="Arial Rounded MT Bold" pitchFamily="34" charset="0"/>
                <a:ea typeface="+mn-ea"/>
                <a:cs typeface="Arial" charset="0"/>
              </a:rPr>
              <a:t>Why?</a:t>
            </a:r>
            <a:endParaRPr lang="en-US" sz="2000" kern="1200" dirty="0">
              <a:solidFill>
                <a:schemeClr val="tx1"/>
              </a:solidFill>
              <a:effectLst/>
              <a:latin typeface="Arial Rounded MT Bold" pitchFamily="34" charset="0"/>
              <a:ea typeface="+mn-ea"/>
              <a:cs typeface="Arial" charset="0"/>
            </a:endParaRPr>
          </a:p>
          <a:p>
            <a:r>
              <a:rPr lang="en-US" sz="2000" kern="1200" dirty="0">
                <a:solidFill>
                  <a:schemeClr val="tx1"/>
                </a:solidFill>
                <a:effectLst/>
                <a:latin typeface="Arial Rounded MT Bold" pitchFamily="34" charset="0"/>
                <a:ea typeface="+mn-ea"/>
                <a:cs typeface="Arial" charset="0"/>
              </a:rPr>
              <a:t>For the same purpose as a pregnant woman. We are pregnant with the kingdom of God, with the revival that must be birthed before Yeshua returns (see Joel 2:28-32, Isaiah 60:1-3 , Ezekiel 36-37, Hosea 3:4-5). </a:t>
            </a: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kern="1200" dirty="0">
                <a:solidFill>
                  <a:schemeClr val="tx1"/>
                </a:solidFill>
                <a:effectLst/>
                <a:latin typeface="Arial Rounded MT Bold" pitchFamily="34" charset="0"/>
                <a:ea typeface="+mn-ea"/>
                <a:cs typeface="Arial" charset="0"/>
              </a:rPr>
              <a:t>As we are being stretched together, may the purposes of God be born in your life. And may we see our modest efforts to equip the youth and young adults of Israel fulfill the harvest that is even now beginning.</a:t>
            </a: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b="1" i="1" kern="1200" dirty="0">
                <a:solidFill>
                  <a:schemeClr val="tx1"/>
                </a:solidFill>
                <a:effectLst/>
                <a:latin typeface="Arial Rounded MT Bold" pitchFamily="34" charset="0"/>
                <a:ea typeface="+mn-ea"/>
                <a:cs typeface="Arial" charset="0"/>
              </a:rPr>
              <a:t>With love and awareness that you and I have been called to the Kingdom for such a time as this,</a:t>
            </a:r>
            <a:endParaRPr lang="en-US" sz="2000" kern="1200" dirty="0">
              <a:solidFill>
                <a:schemeClr val="tx1"/>
              </a:solidFill>
              <a:effectLst/>
              <a:latin typeface="Arial Rounded MT Bold" pitchFamily="34" charset="0"/>
              <a:ea typeface="+mn-ea"/>
              <a:cs typeface="Arial" charset="0"/>
            </a:endParaRPr>
          </a:p>
          <a:p>
            <a:pPr algn="l"/>
            <a:endParaRPr lang="en-US" altLang="en-US" dirty="0"/>
          </a:p>
        </p:txBody>
      </p:sp>
      <p:cxnSp>
        <p:nvCxnSpPr>
          <p:cNvPr id="3" name="Straight Connector 2">
            <a:extLst>
              <a:ext uri="{FF2B5EF4-FFF2-40B4-BE49-F238E27FC236}">
                <a16:creationId xmlns:a16="http://schemas.microsoft.com/office/drawing/2014/main" id="{B74244E1-F8C4-E526-33CF-CDFBF06E882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7286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169E0-CD83-5DAD-CE1F-A274185E684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7A29402-C386-8C11-D4D9-1B8D110D994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BC4379DA-AC3B-3B83-BA03-6F8098DCFBD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B48CC7DC-BF50-B313-A8BE-DFF2AB083C5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76AD390-6117-61FC-06C2-2819A113332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2748E50-F005-8991-4620-50795B1DB504}"/>
              </a:ext>
            </a:extLst>
          </p:cNvPr>
          <p:cNvSpPr>
            <a:spLocks noGrp="1" noChangeArrowheads="1"/>
          </p:cNvSpPr>
          <p:nvPr>
            <p:ph type="body" idx="1"/>
          </p:nvPr>
        </p:nvSpPr>
        <p:spPr>
          <a:xfrm>
            <a:off x="152400" y="4114800"/>
            <a:ext cx="6553200" cy="4876800"/>
          </a:xfrm>
        </p:spPr>
        <p:txBody>
          <a:bodyPr/>
          <a:lstStyle/>
          <a:p>
            <a:r>
              <a:rPr lang="en-US" sz="2000" b="1" kern="1200" dirty="0">
                <a:solidFill>
                  <a:schemeClr val="tx1"/>
                </a:solidFill>
                <a:effectLst/>
                <a:latin typeface="Arial Rounded MT Bold" pitchFamily="34" charset="0"/>
                <a:ea typeface="+mn-ea"/>
                <a:cs typeface="Arial" charset="0"/>
              </a:rPr>
              <a:t>Are you being stretched beyond comfort?</a:t>
            </a:r>
            <a:endParaRPr lang="en-US" sz="2000" kern="1200" dirty="0">
              <a:solidFill>
                <a:schemeClr val="tx1"/>
              </a:solidFill>
              <a:effectLst/>
              <a:latin typeface="Arial Rounded MT Bold" pitchFamily="34" charset="0"/>
              <a:ea typeface="+mn-ea"/>
              <a:cs typeface="Arial" charset="0"/>
            </a:endParaRP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b="1" kern="1200" dirty="0">
                <a:solidFill>
                  <a:schemeClr val="tx1"/>
                </a:solidFill>
                <a:effectLst/>
                <a:latin typeface="Arial Rounded MT Bold" pitchFamily="34" charset="0"/>
                <a:ea typeface="+mn-ea"/>
                <a:cs typeface="Arial" charset="0"/>
              </a:rPr>
              <a:t>I know this is not one of our normal updates. </a:t>
            </a:r>
            <a:r>
              <a:rPr lang="en-US" sz="2000" b="0" kern="1200" dirty="0">
                <a:solidFill>
                  <a:schemeClr val="tx1"/>
                </a:solidFill>
                <a:effectLst/>
                <a:latin typeface="Arial Rounded MT Bold" pitchFamily="34" charset="0"/>
                <a:ea typeface="+mn-ea"/>
                <a:cs typeface="Arial" charset="0"/>
              </a:rPr>
              <a:t>I just couldn't write as if none of this was happening. What is on my heart is to ask you a personal question. Where are you being stretched, during these intense times? And how are you managing to respond?</a:t>
            </a:r>
            <a:endParaRPr lang="en-US" sz="2000" kern="1200" dirty="0">
              <a:solidFill>
                <a:schemeClr val="tx1"/>
              </a:solidFill>
              <a:effectLst/>
              <a:latin typeface="Arial Rounded MT Bold" pitchFamily="34" charset="0"/>
              <a:ea typeface="+mn-ea"/>
              <a:cs typeface="Arial" charset="0"/>
            </a:endParaRP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b="0" kern="1200" dirty="0">
                <a:solidFill>
                  <a:schemeClr val="tx1"/>
                </a:solidFill>
                <a:effectLst/>
                <a:latin typeface="Arial Rounded MT Bold" pitchFamily="34" charset="0"/>
                <a:ea typeface="+mn-ea"/>
                <a:cs typeface="Arial" charset="0"/>
              </a:rPr>
              <a:t>For me, it helps greatly to look to the “heroes” of the Bible. Fact is, I can’t think of a single one who was not stretched to the limit in following God’s path for their life. Abraham was told to sacrifice his son. Joseph endured family rejection and years of unjust imprisonment. Moses, after fleeing for his life from Egypt, returned to confront Pharaoh, only to spend 40 years with a complaining, ungrateful multitude. Hannah was barren and mocked. David became a fugitive, though King of all Israel. I could go on and on.</a:t>
            </a:r>
            <a:endParaRPr lang="en-US" sz="2000" kern="1200" dirty="0">
              <a:solidFill>
                <a:schemeClr val="tx1"/>
              </a:solidFill>
              <a:effectLst/>
              <a:latin typeface="Arial Rounded MT Bold" pitchFamily="34" charset="0"/>
              <a:ea typeface="+mn-ea"/>
              <a:cs typeface="Arial" charset="0"/>
            </a:endParaRP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kern="1200" dirty="0">
                <a:solidFill>
                  <a:schemeClr val="tx1"/>
                </a:solidFill>
                <a:effectLst/>
                <a:latin typeface="Arial Rounded MT Bold" pitchFamily="34" charset="0"/>
                <a:ea typeface="+mn-ea"/>
                <a:cs typeface="Arial" charset="0"/>
              </a:rPr>
              <a:t>David himself wrote </a:t>
            </a:r>
            <a:r>
              <a:rPr lang="en-US" sz="2000" i="1" kern="1200" dirty="0">
                <a:solidFill>
                  <a:schemeClr val="tx1"/>
                </a:solidFill>
                <a:effectLst/>
                <a:latin typeface="Arial Rounded MT Bold" pitchFamily="34" charset="0"/>
                <a:ea typeface="+mn-ea"/>
                <a:cs typeface="Arial" charset="0"/>
              </a:rPr>
              <a:t>“When my heart is overwhelmed, lead me to the rock that is higher than I” (Psalm 61:2).</a:t>
            </a:r>
            <a:endParaRPr lang="en-US" sz="2000" kern="1200" dirty="0">
              <a:solidFill>
                <a:schemeClr val="tx1"/>
              </a:solidFill>
              <a:effectLst/>
              <a:latin typeface="Arial Rounded MT Bold" pitchFamily="34" charset="0"/>
              <a:ea typeface="+mn-ea"/>
              <a:cs typeface="Arial" charset="0"/>
            </a:endParaRPr>
          </a:p>
          <a:p>
            <a:r>
              <a:rPr lang="en-US" sz="2000" kern="1200" dirty="0">
                <a:solidFill>
                  <a:schemeClr val="tx1"/>
                </a:solidFill>
                <a:effectLst/>
                <a:latin typeface="Arial Rounded MT Bold" pitchFamily="34" charset="0"/>
                <a:ea typeface="+mn-ea"/>
                <a:cs typeface="Arial" charset="0"/>
              </a:rPr>
              <a:t>For a child to be born, a woman’s body must undergo stretching and more stretching for ¾ of a year. I look at an expecting mother and I’m dumbfounded. How can her belly keep expanding sufficiently to contain an entire infant?? She must give herself over to the process of being stretched. If it’s her first child, she’s never experienced it before. </a:t>
            </a: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kern="1200" dirty="0">
                <a:solidFill>
                  <a:schemeClr val="tx1"/>
                </a:solidFill>
                <a:effectLst/>
                <a:latin typeface="Arial Rounded MT Bold" pitchFamily="34" charset="0"/>
                <a:ea typeface="+mn-ea"/>
                <a:cs typeface="Arial" charset="0"/>
              </a:rPr>
              <a:t>We are now being stretched. The people of Israel are being stretched. The body of Messiah around the world is being stretched—in ways that we’ve never gone through. </a:t>
            </a:r>
            <a:r>
              <a:rPr lang="en-US" sz="2000" b="1" kern="1200" dirty="0">
                <a:solidFill>
                  <a:schemeClr val="tx1"/>
                </a:solidFill>
                <a:effectLst/>
                <a:latin typeface="Arial Rounded MT Bold" pitchFamily="34" charset="0"/>
                <a:ea typeface="+mn-ea"/>
                <a:cs typeface="Arial" charset="0"/>
              </a:rPr>
              <a:t>Why?</a:t>
            </a:r>
            <a:endParaRPr lang="en-US" sz="2000" kern="1200" dirty="0">
              <a:solidFill>
                <a:schemeClr val="tx1"/>
              </a:solidFill>
              <a:effectLst/>
              <a:latin typeface="Arial Rounded MT Bold" pitchFamily="34" charset="0"/>
              <a:ea typeface="+mn-ea"/>
              <a:cs typeface="Arial" charset="0"/>
            </a:endParaRPr>
          </a:p>
          <a:p>
            <a:r>
              <a:rPr lang="en-US" sz="2000" kern="1200" dirty="0">
                <a:solidFill>
                  <a:schemeClr val="tx1"/>
                </a:solidFill>
                <a:effectLst/>
                <a:latin typeface="Arial Rounded MT Bold" pitchFamily="34" charset="0"/>
                <a:ea typeface="+mn-ea"/>
                <a:cs typeface="Arial" charset="0"/>
              </a:rPr>
              <a:t>For the same purpose as a pregnant woman. We are pregnant with the kingdom of God, with the revival that must be birthed before Yeshua returns (see Joel 2:28-32, Isaiah 60:1-3 , Ezekiel 36-37, Hosea 3:4-5). </a:t>
            </a: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kern="1200" dirty="0">
                <a:solidFill>
                  <a:schemeClr val="tx1"/>
                </a:solidFill>
                <a:effectLst/>
                <a:latin typeface="Arial Rounded MT Bold" pitchFamily="34" charset="0"/>
                <a:ea typeface="+mn-ea"/>
                <a:cs typeface="Arial" charset="0"/>
              </a:rPr>
              <a:t>As we are being stretched together, may the purposes of God be born in your life. And may we see our modest efforts to equip the youth and young adults of Israel fulfill the harvest that is even now beginning.</a:t>
            </a:r>
          </a:p>
          <a:p>
            <a:br>
              <a:rPr lang="en-US" sz="2000" kern="1200" dirty="0">
                <a:solidFill>
                  <a:schemeClr val="tx1"/>
                </a:solidFill>
                <a:effectLst/>
                <a:latin typeface="Arial Rounded MT Bold" pitchFamily="34" charset="0"/>
                <a:ea typeface="+mn-ea"/>
                <a:cs typeface="Arial" charset="0"/>
              </a:rPr>
            </a:br>
            <a:endParaRPr lang="en-US" sz="2000" kern="1200" dirty="0">
              <a:solidFill>
                <a:schemeClr val="tx1"/>
              </a:solidFill>
              <a:effectLst/>
              <a:latin typeface="Arial Rounded MT Bold" pitchFamily="34" charset="0"/>
              <a:ea typeface="+mn-ea"/>
              <a:cs typeface="Arial" charset="0"/>
            </a:endParaRPr>
          </a:p>
          <a:p>
            <a:r>
              <a:rPr lang="en-US" sz="2000" b="1" i="1" kern="1200" dirty="0">
                <a:solidFill>
                  <a:schemeClr val="tx1"/>
                </a:solidFill>
                <a:effectLst/>
                <a:latin typeface="Arial Rounded MT Bold" pitchFamily="34" charset="0"/>
                <a:ea typeface="+mn-ea"/>
                <a:cs typeface="Arial" charset="0"/>
              </a:rPr>
              <a:t>With love and awareness that you and I have been called to the Kingdom for such a time as this,</a:t>
            </a:r>
            <a:endParaRPr lang="en-US" sz="2000" kern="1200" dirty="0">
              <a:solidFill>
                <a:schemeClr val="tx1"/>
              </a:solidFill>
              <a:effectLst/>
              <a:latin typeface="Arial Rounded MT Bold" pitchFamily="34" charset="0"/>
              <a:ea typeface="+mn-ea"/>
              <a:cs typeface="Arial" charset="0"/>
            </a:endParaRPr>
          </a:p>
          <a:p>
            <a:pPr algn="l"/>
            <a:endParaRPr lang="en-US" altLang="en-US" dirty="0"/>
          </a:p>
        </p:txBody>
      </p:sp>
      <p:cxnSp>
        <p:nvCxnSpPr>
          <p:cNvPr id="3" name="Straight Connector 2">
            <a:extLst>
              <a:ext uri="{FF2B5EF4-FFF2-40B4-BE49-F238E27FC236}">
                <a16:creationId xmlns:a16="http://schemas.microsoft.com/office/drawing/2014/main" id="{504913F2-14CA-4123-C645-1086D4EA018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07433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AE4FE-2DFF-55E3-4818-6B65E67F710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75DDA43-7DB9-E26E-ECC2-DB269C8F8D4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9937EAD3-44C7-C71B-2A35-218063D2988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7AC36D7E-F5AC-EFFD-D194-5A718DC7366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3C30E9B-5829-D1F2-131C-E5457A71073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67B3BAB-1178-750F-D5E0-39A536EB3E0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A9762D8-80F7-46F4-3379-5AD9DC204E1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3622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3A42E-24ED-E022-9B90-4988ECC536E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7CCD34E-0A89-0015-4164-6E7359DF81B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73E7A105-21DA-FB1D-7578-12C684AEFA0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42457BD1-8376-A659-8DE0-5D91ECCEA9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FB9A46B-16E5-4C88-DB3E-BB24452497E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2E0C055-AEE7-838D-F68B-80B45FC4CC4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295573FE-87F9-8DA2-F493-A83884F920B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42732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5104B-0F4A-CCC4-8BC0-2CDEBA0607A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E97492C-30C9-B5DD-A3F6-90F54148745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2D23A698-027E-6D06-3823-7C93EB80DF5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28E07978-C968-8BBE-685D-D069A1E67F7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2FB1BA0-339A-4B8F-3379-4D661BB3513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06CB3B4-E1F6-628D-C64E-1EC09CA01F4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E1C6ED8-8163-622E-E52F-63626E871C8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7378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F061D-27EB-A950-3B36-5A5924C8B80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68E2673-4F95-6BC8-812A-791D946B0CA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AF0283D5-29D5-0A3C-230D-D2D4D81B0BC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9497EA1A-C822-4E70-639F-31BD9B4B0AD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C06BB56-AD0F-1661-A6AC-01771461E56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28913A3-0E0A-28AA-704B-27B7EC4D035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670972B-2A0A-949C-C8F3-9AE7ECCB1A5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033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B2A50-E753-6FEA-9384-D1C2F1B6840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64B5852-90FB-4142-25ED-2028BD50AF1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078BBFDB-00F1-E083-BC49-C9C4CC5FCD6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5F2D2E4A-F44D-8DCD-46E0-1C7978BE67B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3E06AED-B7DB-882D-39E7-20942A43C51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6BC41D7-3B7B-EAB5-1B88-BC618F3A3303}"/>
              </a:ext>
            </a:extLst>
          </p:cNvPr>
          <p:cNvSpPr>
            <a:spLocks noGrp="1" noChangeArrowheads="1"/>
          </p:cNvSpPr>
          <p:nvPr>
            <p:ph type="body" idx="1"/>
          </p:nvPr>
        </p:nvSpPr>
        <p:spPr>
          <a:xfrm>
            <a:off x="152400" y="4114800"/>
            <a:ext cx="6553200" cy="4876800"/>
          </a:xfrm>
        </p:spPr>
        <p:txBody>
          <a:bodyPr/>
          <a:lstStyle/>
          <a:p>
            <a:pPr algn="l"/>
            <a:r>
              <a:rPr lang="en-US" altLang="en-US" dirty="0"/>
              <a:t>Now I have a bit more understanding why the Israeli brass underestimated and missed the Hamas attack. They were consumed with spending years and years planning the beeper attack on Hezbollah, and years planning this Mossad op in Iran.   Relative to Hezbollah and Iran, Hamas seemed trivial and pacified.   </a:t>
            </a:r>
          </a:p>
        </p:txBody>
      </p:sp>
      <p:cxnSp>
        <p:nvCxnSpPr>
          <p:cNvPr id="3" name="Straight Connector 2">
            <a:extLst>
              <a:ext uri="{FF2B5EF4-FFF2-40B4-BE49-F238E27FC236}">
                <a16:creationId xmlns:a16="http://schemas.microsoft.com/office/drawing/2014/main" id="{6FDE3616-41B6-E1B6-D3BD-551735ADF03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6659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D9D72-E379-0407-20E4-1F913B1559B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CF79216-4A43-B89F-7A91-4CC6573A4A6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65DE6F45-CEB1-2C2E-C2B4-9D862DD0C06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DA5E2191-25B0-238C-387D-09E6780254D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E403ABD-7281-335B-74CA-94D76B4E735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5BE8562-1B9D-1BFC-DECF-C1ED62FD079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8DFDB33-7C57-CB5F-3F37-C4B485428F8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021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E4EE9-BA06-AD87-BB2D-B446184F192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5A9FC73-5C9B-9383-F7DD-5F9CEBE5927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28D0D9DF-70D0-8527-8AB8-65FC96628CE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2F863B94-B12A-F38D-3223-EC983702534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1583E5A-7C8D-4460-5253-5556437F4BB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3807CA2-D977-C69C-FE84-B9B9AF98FF8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A5B48C7-A9EF-8930-107C-865DFC05D1D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678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CD972-C689-53B4-ABBB-08922AFC1BE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5ECE93A-8564-B886-4A43-97932DFEEB7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457F2661-C4C1-0231-9ED1-77041706AD4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00399A57-FB40-59F2-3688-D572604888A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C092E16-175C-B55D-2E0E-EB029E60D1E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13F67D3-6F5D-8C28-25A6-ED3AD9ECAD0C}"/>
              </a:ext>
            </a:extLst>
          </p:cNvPr>
          <p:cNvSpPr>
            <a:spLocks noGrp="1" noChangeArrowheads="1"/>
          </p:cNvSpPr>
          <p:nvPr>
            <p:ph type="body" idx="1"/>
          </p:nvPr>
        </p:nvSpPr>
        <p:spPr>
          <a:xfrm>
            <a:off x="152400" y="4114800"/>
            <a:ext cx="6553200" cy="4876800"/>
          </a:xfrm>
        </p:spPr>
        <p:txBody>
          <a:bodyPr/>
          <a:lstStyle/>
          <a:p>
            <a:pPr algn="l"/>
            <a:r>
              <a:rPr lang="en-US" altLang="en-US" dirty="0"/>
              <a:t>Legacy media…</a:t>
            </a:r>
          </a:p>
        </p:txBody>
      </p:sp>
      <p:cxnSp>
        <p:nvCxnSpPr>
          <p:cNvPr id="3" name="Straight Connector 2">
            <a:extLst>
              <a:ext uri="{FF2B5EF4-FFF2-40B4-BE49-F238E27FC236}">
                <a16:creationId xmlns:a16="http://schemas.microsoft.com/office/drawing/2014/main" id="{A53D9CEE-2077-7140-433E-93F6E614677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476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C669F-ACBE-3F4D-E50D-2CF2D754446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8BD1603-7C1E-3E15-C458-E09F550985C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6C58DE5E-E108-805C-7B11-2EBBD2B5592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D6D4E43A-9F4D-2CF8-1496-22C3EE8292A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070ADAA-63A6-D292-8294-932AB16DAF1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452E873-344B-41A8-7AEC-CD3406717D5A}"/>
              </a:ext>
            </a:extLst>
          </p:cNvPr>
          <p:cNvSpPr>
            <a:spLocks noGrp="1" noChangeArrowheads="1"/>
          </p:cNvSpPr>
          <p:nvPr>
            <p:ph type="body" idx="1"/>
          </p:nvPr>
        </p:nvSpPr>
        <p:spPr>
          <a:xfrm>
            <a:off x="152400" y="4114800"/>
            <a:ext cx="6553200" cy="4876800"/>
          </a:xfrm>
        </p:spPr>
        <p:txBody>
          <a:bodyPr/>
          <a:lstStyle/>
          <a:p>
            <a:pPr algn="l"/>
            <a:r>
              <a:rPr lang="en-US" altLang="en-US" dirty="0"/>
              <a:t>Until I read this, I would have thought that burning a car is a MAJOR felony act of arson and vandalism</a:t>
            </a:r>
          </a:p>
          <a:p>
            <a:pPr algn="l"/>
            <a:endParaRPr lang="en-US" altLang="en-US" sz="1100" dirty="0"/>
          </a:p>
          <a:p>
            <a:pPr algn="l"/>
            <a:r>
              <a:rPr lang="en-US" altLang="en-US" sz="1100" dirty="0"/>
              <a:t>https://washingtonstand.com/commentary/trump-is-americas-hitler-the-10-most-outrageous-comments-about-the-la-riots</a:t>
            </a:r>
          </a:p>
        </p:txBody>
      </p:sp>
      <p:cxnSp>
        <p:nvCxnSpPr>
          <p:cNvPr id="3" name="Straight Connector 2">
            <a:extLst>
              <a:ext uri="{FF2B5EF4-FFF2-40B4-BE49-F238E27FC236}">
                <a16:creationId xmlns:a16="http://schemas.microsoft.com/office/drawing/2014/main" id="{86FA7C22-E36E-5F7A-0822-A229F651DEB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589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F59F5-C1B6-C49A-A1A1-6C11B4AB91A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01111A2-3C8E-A3A0-E55A-EB0EC590097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39A60E22-DC89-EA0B-1555-56027086BBD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8536B85C-033C-7AE5-A0A2-FDB299A7F47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DAAF56B-9560-0C54-6657-E8C653C1048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74A17C4-3681-2C26-7DCA-DDA8FC4D4A60}"/>
              </a:ext>
            </a:extLst>
          </p:cNvPr>
          <p:cNvSpPr>
            <a:spLocks noGrp="1" noChangeArrowheads="1"/>
          </p:cNvSpPr>
          <p:nvPr>
            <p:ph type="body" idx="1"/>
          </p:nvPr>
        </p:nvSpPr>
        <p:spPr>
          <a:xfrm>
            <a:off x="152400" y="4114800"/>
            <a:ext cx="6553200" cy="4876800"/>
          </a:xfrm>
        </p:spPr>
        <p:txBody>
          <a:bodyPr/>
          <a:lstStyle/>
          <a:p>
            <a:pPr algn="l"/>
            <a:r>
              <a:rPr lang="en-US" sz="2000" b="1" i="0" kern="1200" dirty="0">
                <a:solidFill>
                  <a:schemeClr val="tx1"/>
                </a:solidFill>
                <a:effectLst/>
                <a:latin typeface="Arial Rounded MT Bold" pitchFamily="34" charset="0"/>
                <a:ea typeface="+mn-ea"/>
                <a:cs typeface="Arial" charset="0"/>
              </a:rPr>
              <a:t>Trump is “America’s Hitler.”</a:t>
            </a:r>
            <a:r>
              <a:rPr lang="en-US" sz="2000" b="0" i="0" kern="1200" dirty="0">
                <a:solidFill>
                  <a:schemeClr val="tx1"/>
                </a:solidFill>
                <a:effectLst/>
                <a:latin typeface="Arial Rounded MT Bold" pitchFamily="34" charset="0"/>
                <a:ea typeface="+mn-ea"/>
                <a:cs typeface="Arial" charset="0"/>
              </a:rPr>
              <a:t> Rep. Eric Swalwell (D-Calif.) doubled down on the 2024 campaign’s losing message, </a:t>
            </a:r>
            <a:r>
              <a:rPr lang="en-US" sz="2000" b="0" i="0" u="none" strike="noStrike" kern="1200" dirty="0">
                <a:solidFill>
                  <a:schemeClr val="tx1"/>
                </a:solidFill>
                <a:effectLst/>
                <a:latin typeface="Arial Rounded MT Bold" pitchFamily="34" charset="0"/>
                <a:ea typeface="+mn-ea"/>
                <a:cs typeface="Arial" charset="0"/>
                <a:hlinkClick r:id="rId3"/>
              </a:rPr>
              <a:t>telling</a:t>
            </a:r>
            <a:r>
              <a:rPr lang="en-US" sz="2000" b="0" i="0" kern="1200" dirty="0">
                <a:solidFill>
                  <a:schemeClr val="tx1"/>
                </a:solidFill>
                <a:effectLst/>
                <a:latin typeface="Arial Rounded MT Bold" pitchFamily="34" charset="0"/>
                <a:ea typeface="+mn-ea"/>
                <a:cs typeface="Arial" charset="0"/>
              </a:rPr>
              <a:t> Saturday’s “No Kings” rally, “Donald Trump is America’s Hitler.” </a:t>
            </a:r>
            <a:endParaRPr lang="en-US" altLang="en-US" dirty="0"/>
          </a:p>
          <a:p>
            <a:pPr algn="l"/>
            <a:endParaRPr lang="en-US" altLang="en-US" dirty="0"/>
          </a:p>
          <a:p>
            <a:pPr algn="l"/>
            <a:r>
              <a:rPr lang="en-US" altLang="en-US" sz="1100" dirty="0"/>
              <a:t>https://washingtonstand.com/commentary/trump-is-americas-hitler-the-10-most-outrageous-comments-about-the-la-riots</a:t>
            </a:r>
          </a:p>
        </p:txBody>
      </p:sp>
      <p:cxnSp>
        <p:nvCxnSpPr>
          <p:cNvPr id="3" name="Straight Connector 2">
            <a:extLst>
              <a:ext uri="{FF2B5EF4-FFF2-40B4-BE49-F238E27FC236}">
                <a16:creationId xmlns:a16="http://schemas.microsoft.com/office/drawing/2014/main" id="{6E89640B-20E5-C8AC-1775-58AD16FD87C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62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2C379-F812-CD5A-E06B-D3ED38DB3B0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11AC6CC-6884-9B5D-DE85-89F99565887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42051B36-76FF-4E93-26A1-7A91963E20D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C80EF251-9F90-89C1-FE1A-5C3A7D91B72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0A9C823-B485-1AD9-1C8D-50ED077717B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0300E57-0624-67BB-C468-ABB753C5719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050F7CC-0D13-6CA6-6219-8A0AA462486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995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07F5B-EE09-AB68-238F-602245CDB45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9B39854-3E2F-0DB6-13BE-B1E8A2CE7FC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EA8F0567-7EE3-B40C-6EDA-03DED157325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B0DB8D7B-8E53-638E-B597-9BA97A9C208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664F7C1-A233-7354-252A-623DCB2FBCD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72BD6F4-D7B4-B5E4-3036-36A822AA0C7E}"/>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u="sng" kern="1200" dirty="0">
                <a:solidFill>
                  <a:schemeClr val="tx1"/>
                </a:solidFill>
                <a:effectLst/>
                <a:latin typeface="Arial Rounded MT Bold" pitchFamily="34" charset="0"/>
                <a:ea typeface="+mn-ea"/>
                <a:cs typeface="Arial" charset="0"/>
                <a:hlinkClick r:id="rId3"/>
              </a:rPr>
              <a:t>https://www.dailywire.com/episode/resilience?elementPosition=0&amp;row=0&amp;rowHeadline=More+Episodes&amp;rowType=Horizontal+Show+Episodes+Carousel</a:t>
            </a:r>
            <a:endParaRPr lang="en-US" sz="2000" u="sng" kern="1200" dirty="0">
              <a:solidFill>
                <a:schemeClr val="tx1"/>
              </a:solidFill>
              <a:effectLst/>
              <a:latin typeface="Arial Rounded MT Bold" pitchFamily="34" charset="0"/>
              <a:ea typeface="+mn-ea"/>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0.05 to 0.59 </a:t>
            </a:r>
            <a:endParaRPr lang="en-US" sz="2000" kern="1200" dirty="0">
              <a:solidFill>
                <a:schemeClr val="tx1"/>
              </a:solidFill>
              <a:effectLst/>
              <a:latin typeface="Arial Rounded MT Bold" pitchFamily="34" charset="0"/>
              <a:ea typeface="+mn-ea"/>
              <a:cs typeface="Arial" charset="0"/>
            </a:endParaRPr>
          </a:p>
          <a:p>
            <a:pPr algn="l"/>
            <a:endParaRPr lang="en-US" altLang="en-US" dirty="0"/>
          </a:p>
        </p:txBody>
      </p:sp>
      <p:cxnSp>
        <p:nvCxnSpPr>
          <p:cNvPr id="3" name="Straight Connector 2">
            <a:extLst>
              <a:ext uri="{FF2B5EF4-FFF2-40B4-BE49-F238E27FC236}">
                <a16:creationId xmlns:a16="http://schemas.microsoft.com/office/drawing/2014/main" id="{27343B74-3D0E-6DF1-8A08-AACF8538806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077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1551E-A153-F779-8526-0F0FD50EB33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2D815CA-C467-E3D6-7746-6FB01C5FC7A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4E66F597-8C98-9A2A-E6B4-802231C2283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B9AD4BCD-82D2-CA4F-D990-A9C62083AF5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4ADD321-976F-931B-06B2-70723339658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F5F2A49-1C88-23CA-C707-AEBF8E411BB7}"/>
              </a:ext>
            </a:extLst>
          </p:cNvPr>
          <p:cNvSpPr>
            <a:spLocks noGrp="1" noChangeArrowheads="1"/>
          </p:cNvSpPr>
          <p:nvPr>
            <p:ph type="body" idx="1"/>
          </p:nvPr>
        </p:nvSpPr>
        <p:spPr>
          <a:xfrm>
            <a:off x="152400" y="4114800"/>
            <a:ext cx="6553200" cy="4876800"/>
          </a:xfrm>
        </p:spPr>
        <p:txBody>
          <a:bodyPr/>
          <a:lstStyle/>
          <a:p>
            <a:pPr algn="l"/>
            <a:r>
              <a:rPr lang="en-US" altLang="en-US" dirty="0"/>
              <a:t>Not a scriptural word, but certainly scriptural meaning</a:t>
            </a:r>
          </a:p>
        </p:txBody>
      </p:sp>
      <p:cxnSp>
        <p:nvCxnSpPr>
          <p:cNvPr id="3" name="Straight Connector 2">
            <a:extLst>
              <a:ext uri="{FF2B5EF4-FFF2-40B4-BE49-F238E27FC236}">
                <a16:creationId xmlns:a16="http://schemas.microsoft.com/office/drawing/2014/main" id="{AB2FC828-9AFB-029A-5746-8ECADB6524A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116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491C0-FE23-4715-69E1-89BCDA0FB9D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2A134CA-9AC8-79FA-4502-DE980115A79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7B7DA339-AD1F-5153-6075-370511F982D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841D7F7E-BD29-11D9-A97E-157284A970C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22203C1-7261-1208-DD05-86942DAF39C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C7FA9C0-1E73-2376-3869-89A0EAEFF4B4}"/>
              </a:ext>
            </a:extLst>
          </p:cNvPr>
          <p:cNvSpPr>
            <a:spLocks noGrp="1" noChangeArrowheads="1"/>
          </p:cNvSpPr>
          <p:nvPr>
            <p:ph type="body" idx="1"/>
          </p:nvPr>
        </p:nvSpPr>
        <p:spPr>
          <a:xfrm>
            <a:off x="152400" y="4114800"/>
            <a:ext cx="6553200" cy="4876800"/>
          </a:xfrm>
        </p:spPr>
        <p:txBody>
          <a:bodyPr/>
          <a:lstStyle/>
          <a:p>
            <a:pPr algn="l"/>
            <a:r>
              <a:rPr lang="en-US" altLang="en-US" sz="800" dirty="0"/>
              <a:t>https://search.yahoo.com/yhs/search?p=resilience%20definition&amp;hspart=fc&amp;hsimp=yhs-90&amp;type=fc_AC22890F0FA_s69_g_e_d_n1_c999&amp;param1=7&amp;param2=eJwtjstuwyAURH%2BFZSIBvhdsU8KqqesPqLoqYuE41EHGD%2FkhV%2F36iiqazWh0RjpduFvjPioEKKSUlrrRGoeWurRb6lprnNbaUhdma5xUHDUXABwhUZ2frHH7aqnbG2vcMP2GGJus4EBORxjv07GScSMIHAw5wljmhvyU%2BZk08xz94W992LJCKi5Lcuof2xApiaH3pPNtP51J%2B1imwWcoFYcUsjbfzRKel6S1hqfqvvrlv79UtQRVActVdWWINTAtyivTKF%2FzN5BK1e%2BJbxMsQBQMSobiU4iLwAsWXOb49Qd5RlEQ</a:t>
            </a:r>
          </a:p>
        </p:txBody>
      </p:sp>
      <p:cxnSp>
        <p:nvCxnSpPr>
          <p:cNvPr id="3" name="Straight Connector 2">
            <a:extLst>
              <a:ext uri="{FF2B5EF4-FFF2-40B4-BE49-F238E27FC236}">
                <a16:creationId xmlns:a16="http://schemas.microsoft.com/office/drawing/2014/main" id="{85DBCCB0-BD57-ACFB-ED2C-0A587848BAD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572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9C6BA-85DC-71EF-A705-D5406212175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5459868-B7D5-3FBD-3C7D-70033FE8C81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776A1CFE-7D8B-9C9A-E66A-437CFF8AD6E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862A969E-51B9-E129-8558-874D80480F0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017A3D5-FC16-5C58-08AB-7A5A8DA29BA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42C074D-88CC-6491-8FB7-944DF41E031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73B601F-85A0-BE5A-3478-15744EE5473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448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B7991-5E24-B637-1A1C-ABBCDBE2B9B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D5FBBE6-B329-DFDE-7411-B0302822852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49F53239-75A2-A00A-C937-6E92F8E7963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4F1ECC23-0705-A742-DA9B-5FE7B8FFE62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A039B9D-8D9F-788E-6C5A-2790E546E55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7C2F199-9242-FC9F-91E0-08E03D05EBD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BB03D6D-0433-9F96-5685-F28B38FA1C6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514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17DF0-8924-9860-02B9-39E4D84D23E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CD7C498-5AC9-9D7F-05EE-4E6F2727178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2D71D9D3-9BB7-4BC9-1FE3-14BF876F656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469F886C-8FC7-52BB-2B57-6793CD8F9E5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8AB6F4D-46EA-9EA0-EF62-A6219707643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AA6F9C9-998B-D58D-5EDA-459505752ED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45124B4-8AF9-C935-1560-A1455060975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205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0E995-793C-7186-7D77-C4AD9BDDE96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0933D53-E960-FF16-D72F-6B90FF570B4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1084560F-17E6-EAD8-7DBE-306B7C9963A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46FD1BE0-4D70-0D04-33DC-2FABB52CE9B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C2FD5F3-C014-439B-EB1E-26BC61FA3F0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EB1A5B8-88C6-6CB0-0789-49D822C1016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7A3EA3E-6B8D-E994-D90C-3B4B04AFC89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651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FF7FD-28D5-DE23-AF8A-E097DEDD594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24CB472-52E7-D7D1-6084-8C9081F4CC8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90B736B6-0CB0-7616-2F5F-07A2D2104FB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C16BBD05-2288-FD34-11DB-548DFD2B0E1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A32B9B-F447-25CF-96F9-529200348E1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1C3DD0C-39CA-691A-4823-A75FE92CC89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E435D1E-73B7-88AF-F21B-0220165FE08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339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A5A3F-7FAA-5E6A-7556-25235BE6EB5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91D545E-ACC3-640E-E778-C4A03950DFA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D9709788-929C-1CCA-348F-4A4E6C5C17B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99B9A525-109C-C28A-0DA6-B8A744554B4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615650A-D96F-4E43-CBB0-D59B0DA89B6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4E2A456-C89F-3177-F521-AE1BFF0C0DC9}"/>
              </a:ext>
            </a:extLst>
          </p:cNvPr>
          <p:cNvSpPr>
            <a:spLocks noGrp="1" noChangeArrowheads="1"/>
          </p:cNvSpPr>
          <p:nvPr>
            <p:ph type="body" idx="1"/>
          </p:nvPr>
        </p:nvSpPr>
        <p:spPr>
          <a:xfrm>
            <a:off x="152400" y="4114800"/>
            <a:ext cx="6553200" cy="4876800"/>
          </a:xfrm>
        </p:spPr>
        <p:txBody>
          <a:bodyPr/>
          <a:lstStyle/>
          <a:p>
            <a:pPr algn="l"/>
            <a:r>
              <a:rPr lang="en-US" altLang="en-US" dirty="0"/>
              <a:t>Pause &amp; Pray</a:t>
            </a:r>
          </a:p>
        </p:txBody>
      </p:sp>
      <p:cxnSp>
        <p:nvCxnSpPr>
          <p:cNvPr id="3" name="Straight Connector 2">
            <a:extLst>
              <a:ext uri="{FF2B5EF4-FFF2-40B4-BE49-F238E27FC236}">
                <a16:creationId xmlns:a16="http://schemas.microsoft.com/office/drawing/2014/main" id="{E80E6BFC-EAE4-0C16-050F-E7B9A7DD892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843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36F7E-79EE-6E92-9670-727193FA9C1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CAEFB12-715D-E0D4-51A8-19E9B68BAC7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E1EA5C94-0F22-2C60-2801-1112B30874C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616BF38B-3A48-2E51-F62A-26F604A69D4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B6E5FF4-7427-E46A-A3E7-62EEE39FFC5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E3302E3-CF6D-3D4B-3AF4-E95E723E77B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81C8EC6-DB6D-D1B6-7CE5-6C33732EEEA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798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DBF15-34F3-EEDE-5BD7-324C21D86D3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B572F95-C6F4-E44A-1C5F-29830FE1600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CE45E5F6-EF6B-9DA8-DC2F-90AF9587F18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7ADB6CB6-F1F9-9A81-09C7-D20496CC0CF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73B5A3F-43B1-28B3-9744-82B927C5E0F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72F69DE-5896-3C64-1DBE-5ABDF2A18BD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9D0D314-01D9-35DE-EF81-3A34374FD6A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858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C6897-805F-E10C-1064-84E5D3CC88B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2C675E5-0066-9568-95FE-04F12A2A60D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FC7E4AEA-1551-F60C-DA7B-C72DC6DBFC3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B0D0643F-2544-4BD9-5773-FF2658B1352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1A15850-6118-7017-B2DE-97E87F49B31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81B7FA1-978F-9A06-CB5D-B5CAF8CF6AC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34CABF5-9A81-F872-1172-AF7810C5950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4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9FC30-7FEB-B635-45A8-4E3C01D6DCE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596A0A9-01BA-961A-2783-51CC524B963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E1670F6A-D960-B490-4446-AC3DD38ACA6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707C9FEE-08C7-B3DB-C9F0-2A19BA71572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8BDAEC6-3328-5C3D-E73C-D3E25791F01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58ABA65-27DD-A35D-498B-BCE9CA2D642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B838E32-CD75-8821-EA19-3FE49D85BDA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965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1A0C0-FA69-699A-3BD4-0FB8DC513A3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5FD342E-AB00-CB08-8CC7-7F6E79419A9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DC48DEA3-8AA0-11DF-6B7D-16ADC4A5433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9E689759-E26D-1351-49FC-A36AB558ECB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A502494-B313-7BC9-70CB-F3D45E0202E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AC62F06-5AA3-A115-08D4-AF4173735BA4}"/>
              </a:ext>
            </a:extLst>
          </p:cNvPr>
          <p:cNvSpPr>
            <a:spLocks noGrp="1" noChangeArrowheads="1"/>
          </p:cNvSpPr>
          <p:nvPr>
            <p:ph type="body" idx="1"/>
          </p:nvPr>
        </p:nvSpPr>
        <p:spPr>
          <a:xfrm>
            <a:off x="152400" y="4114800"/>
            <a:ext cx="6553200" cy="4876800"/>
          </a:xfrm>
        </p:spPr>
        <p:txBody>
          <a:bodyPr/>
          <a:lstStyle/>
          <a:p>
            <a:pPr algn="l"/>
            <a:r>
              <a:rPr lang="en-US" altLang="en-US" dirty="0"/>
              <a:t>I’m not minimizing these.  I well remember my April 13,1969 experience of forgiveness, G-d’s love in Yeshua, new </a:t>
            </a:r>
            <a:r>
              <a:rPr lang="en-US" altLang="en-US" b="1" dirty="0"/>
              <a:t>LIFE</a:t>
            </a:r>
            <a:r>
              <a:rPr lang="en-US" altLang="en-US" dirty="0"/>
              <a:t>.</a:t>
            </a:r>
          </a:p>
          <a:p>
            <a:pPr algn="l"/>
            <a:r>
              <a:rPr lang="en-US" altLang="en-US" dirty="0"/>
              <a:t>This message is so that all of us can soon say, or say better, “I have learned.”</a:t>
            </a:r>
          </a:p>
        </p:txBody>
      </p:sp>
      <p:cxnSp>
        <p:nvCxnSpPr>
          <p:cNvPr id="3" name="Straight Connector 2">
            <a:extLst>
              <a:ext uri="{FF2B5EF4-FFF2-40B4-BE49-F238E27FC236}">
                <a16:creationId xmlns:a16="http://schemas.microsoft.com/office/drawing/2014/main" id="{347EC25B-4595-89F5-8F5D-D1217C50EB5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526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D0128-2A2D-E0E0-7FCD-4D65A260720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C002196-01FA-8B71-1C8E-D3EBD4CD0EF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1C67E662-BE3F-8D36-79D9-5A1BF050EC1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39C8D97D-A0E0-9EA8-E62E-76ACC4FC122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CD3861F-7692-24F9-42C9-5FD9B16F97C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D263C49-F1CE-C8B5-35FF-DA2602B379C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ABA8FF1-51DB-E4B6-4CC4-B450C111566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547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BE129-6A9D-EFD9-B2A4-C6515F34AB0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1A65969-2079-E13F-F942-851924B0416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1BBF0F2B-D06F-D800-9FA6-45B0FE93196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D6E4B612-4585-C0AE-62C7-549D083ACE9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F82E364-C4F7-5AC3-27C1-80759DEA8EA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6ABDE8B-8AFE-CE16-DA68-A8D15568D1C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968985F-DAE7-9A30-BA45-67E7E99D0CF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976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09613-794A-97A9-8FCB-1E0819DAB09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4B02207-2EC0-1585-E861-5D0EF056449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1AD9E646-7B49-766C-220A-51D31ED6B89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73B9A2FC-9803-B3D4-C508-48527024009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C2B3727-0B85-ADFE-ABF0-6230F23EE17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EE05A1C-9316-2D6A-D0BF-7B7D851B2E54}"/>
              </a:ext>
            </a:extLst>
          </p:cNvPr>
          <p:cNvSpPr>
            <a:spLocks noGrp="1" noChangeArrowheads="1"/>
          </p:cNvSpPr>
          <p:nvPr>
            <p:ph type="body" idx="1"/>
          </p:nvPr>
        </p:nvSpPr>
        <p:spPr>
          <a:xfrm>
            <a:off x="152400" y="4114800"/>
            <a:ext cx="6553200" cy="4876800"/>
          </a:xfrm>
        </p:spPr>
        <p:txBody>
          <a:bodyPr/>
          <a:lstStyle/>
          <a:p>
            <a:pPr algn="l"/>
            <a:r>
              <a:rPr lang="en-US" altLang="en-US" dirty="0"/>
              <a:t>Part of </a:t>
            </a:r>
            <a:r>
              <a:rPr lang="en-US" altLang="en-US" dirty="0" err="1"/>
              <a:t>talmidut</a:t>
            </a:r>
            <a:r>
              <a:rPr lang="en-US" altLang="en-US" dirty="0"/>
              <a:t>, discipleship, military drill, playing an instrument.</a:t>
            </a:r>
          </a:p>
        </p:txBody>
      </p:sp>
      <p:cxnSp>
        <p:nvCxnSpPr>
          <p:cNvPr id="3" name="Straight Connector 2">
            <a:extLst>
              <a:ext uri="{FF2B5EF4-FFF2-40B4-BE49-F238E27FC236}">
                <a16:creationId xmlns:a16="http://schemas.microsoft.com/office/drawing/2014/main" id="{794BDA2C-BD98-E25E-EE60-4654BCB2723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906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49E86-4AF4-75FD-4ABF-A47A5993A72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AFE1EC9-A7FC-1556-EAF2-C6C9E331163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ABEA76D4-ED00-0560-B576-DDCC44F9310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E79FF39B-D0F4-8AD7-58F6-441C812D856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BC2D639-15C3-4C15-EECD-0EB382C4118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8112E84-C01F-0472-421D-555277BC3F6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FED4D2A8-9F95-74E1-A967-F22FEF96630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856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E7190-89DE-E31C-4A2D-EFD491C6F90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9BC0A4B-0D37-3D0D-FB80-046B8BD0848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CA2A8513-2E01-5BFB-D171-5B7E3C41794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82371FAE-7994-BF77-76DF-7072CB91445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CB94AA3-F383-35E8-A38C-DC9EAFD3C18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DC57B59-A125-C8A7-1CA9-502DF7BD3546}"/>
              </a:ext>
            </a:extLst>
          </p:cNvPr>
          <p:cNvSpPr>
            <a:spLocks noGrp="1" noChangeArrowheads="1"/>
          </p:cNvSpPr>
          <p:nvPr>
            <p:ph type="body" idx="1"/>
          </p:nvPr>
        </p:nvSpPr>
        <p:spPr>
          <a:xfrm>
            <a:off x="152400" y="4114800"/>
            <a:ext cx="6553200" cy="4876800"/>
          </a:xfrm>
        </p:spPr>
        <p:txBody>
          <a:bodyPr/>
          <a:lstStyle/>
          <a:p>
            <a:pPr algn="l"/>
            <a:r>
              <a:rPr lang="en-US" altLang="en-US" sz="1050" dirty="0"/>
              <a:t>https://biblehub.com/interlinear/philippians/4-12.htm</a:t>
            </a:r>
          </a:p>
          <a:p>
            <a:pPr algn="l"/>
            <a:r>
              <a:rPr lang="en-US" sz="2000" b="0" i="0" kern="1200" dirty="0">
                <a:solidFill>
                  <a:schemeClr val="tx1"/>
                </a:solidFill>
                <a:effectLst/>
                <a:latin typeface="Arial Rounded MT Bold" pitchFamily="34" charset="0"/>
                <a:ea typeface="+mn-ea"/>
                <a:cs typeface="Arial" charset="0"/>
              </a:rPr>
              <a:t>The metaphor was also used of "the initiatory rites of the pagan mysteries. 'I have been initiated’ “</a:t>
            </a:r>
          </a:p>
          <a:p>
            <a:pPr algn="l"/>
            <a:r>
              <a:rPr lang="en-US" dirty="0"/>
              <a:t>So, a sort of “Aha” moment.   Revelation, insight.</a:t>
            </a:r>
            <a:r>
              <a:rPr lang="en-US" sz="2000" b="0" i="0" kern="1200" dirty="0">
                <a:solidFill>
                  <a:schemeClr val="tx1"/>
                </a:solidFill>
                <a:effectLst/>
                <a:latin typeface="Arial Rounded MT Bold" pitchFamily="34" charset="0"/>
                <a:ea typeface="+mn-ea"/>
                <a:cs typeface="Arial" charset="0"/>
              </a:rPr>
              <a:t> </a:t>
            </a:r>
          </a:p>
          <a:p>
            <a:pPr algn="l"/>
            <a:endParaRPr lang="en-US" altLang="en-US" dirty="0"/>
          </a:p>
          <a:p>
            <a:pPr algn="l"/>
            <a:r>
              <a:rPr lang="en-US" altLang="en-US" dirty="0"/>
              <a:t>I have learned…to bounce back.</a:t>
            </a:r>
          </a:p>
        </p:txBody>
      </p:sp>
      <p:cxnSp>
        <p:nvCxnSpPr>
          <p:cNvPr id="3" name="Straight Connector 2">
            <a:extLst>
              <a:ext uri="{FF2B5EF4-FFF2-40B4-BE49-F238E27FC236}">
                <a16:creationId xmlns:a16="http://schemas.microsoft.com/office/drawing/2014/main" id="{7C84A289-D570-7936-A81D-C941130B7C3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77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8BB9B-01C5-7E83-C3B0-4ABEE671363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2C3DBF3-2C6B-3B32-EEDB-68FC158901C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CAB89886-7FC4-7C27-9F18-5F241303BCA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8A89DCC6-2ED6-E87B-F0EF-24705B98128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21F6F3A-65E1-B82C-332F-7670070299C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0947DBA-ECC4-FAA1-5DD9-3AF632C76FA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E8A09DC-29ED-7C10-AF01-42B43CD8C79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981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5A513-F746-E70D-7201-65CB353EA50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A93F175-F3E1-9933-1910-7AD105BE083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2B1BAF56-4FA7-9253-EC78-1D83F883DA3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83B2794D-8BC1-9324-2847-6AAD46F10A2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39CD84E-2B3A-32C9-1911-61D05D45967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9B126D0-68A5-5466-AA5E-4759B5B5FB7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CE3A051-5011-3A51-E193-F473BE5A8BB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213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FD722-201B-F343-5B93-D1B18CF0F06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876DF7B-A7AF-3EC9-67A3-0DFB72A46E2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C9BA1CBC-0747-5D62-B204-0CD805B3998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CD244EA2-5ECB-DA68-ADF6-FBEB5B7D8B1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D4A4837-C869-C746-95C2-7FA62FD9566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D3959D9-6ED7-D76C-9299-4F91D9CBFA3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408586D-09DF-3524-8F76-5D8A0CBE61F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102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CF923-F681-9AF4-C38D-427876C46F6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3A0130B-57A9-2D3B-7108-A306AC2E301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C74F1B32-A544-4757-EAE6-C4BD8FB9CFE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0027C19F-2FDB-6DA2-9F8B-EF4620111AD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7AADCB1-EDC0-5847-0891-8BCD5DCC8C3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E4D9CB5-04EC-AEA5-24E0-8C4AF6FFF55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640DA78-4207-4064-A1C9-E6B2A1FDD84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132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FCFC4-4925-4977-7FDC-A8AE6A7454B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51BD9B0-F7A8-BAA9-5462-682085CADBF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4834EAC8-EBE2-0589-B06A-CBE6B2BA5D1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80FC03BA-031E-D8DF-850C-361074CAEAD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06F44A9-3B56-8933-8F1E-ABC304BFBB7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3488BFA-BFC2-8124-D1A5-C729F33BFDF5}"/>
              </a:ext>
            </a:extLst>
          </p:cNvPr>
          <p:cNvSpPr>
            <a:spLocks noGrp="1" noChangeArrowheads="1"/>
          </p:cNvSpPr>
          <p:nvPr>
            <p:ph type="body" idx="1"/>
          </p:nvPr>
        </p:nvSpPr>
        <p:spPr>
          <a:xfrm>
            <a:off x="152400" y="4114800"/>
            <a:ext cx="6553200" cy="4876800"/>
          </a:xfrm>
        </p:spPr>
        <p:txBody>
          <a:bodyPr/>
          <a:lstStyle/>
          <a:p>
            <a:pPr algn="l"/>
            <a:r>
              <a:rPr lang="en-US" altLang="en-US" dirty="0"/>
              <a:t>David is writing about how he was overwhelmed.  No bounce back, resilience.</a:t>
            </a:r>
          </a:p>
          <a:p>
            <a:pPr algn="l"/>
            <a:r>
              <a:rPr lang="en-US" altLang="en-US" dirty="0"/>
              <a:t>You ever feel that way?</a:t>
            </a:r>
          </a:p>
        </p:txBody>
      </p:sp>
      <p:cxnSp>
        <p:nvCxnSpPr>
          <p:cNvPr id="3" name="Straight Connector 2">
            <a:extLst>
              <a:ext uri="{FF2B5EF4-FFF2-40B4-BE49-F238E27FC236}">
                <a16:creationId xmlns:a16="http://schemas.microsoft.com/office/drawing/2014/main" id="{3C796173-CC50-93AF-7E1D-89CEF87A096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615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4241D-E86B-55B4-200A-2E4169B1856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CB97F66-951B-FDEE-7523-B4741D31C82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70A0DE2F-21C6-E4A7-EDB0-70639D446BB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D38293D1-6FBD-065B-6E16-87DFABBC562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48EDCA4-1A08-29D7-27BF-CFA71106858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E8C8246-23E6-BD94-9447-1330439ABEE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4B4C9C1-1883-B114-F0AA-38B985CD0BF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053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EE202-F675-7DDC-AB15-41C099F5570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BCE2DC8-A6AE-9765-A0EE-598AEBCAFC2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F0B4D80B-39C9-1A28-FE15-CDD71A854CE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5A603686-8D9B-37C0-D1E8-E9962DA9A09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463E630-2BC7-25B2-54F3-4DECE12964E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A10E312-A365-3092-12C7-56F6B568125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6F9EA1D-FEA2-FFB6-4E7A-AA218C3E9E4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0828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7AD21-0DB8-F0D1-3DF0-EF66DB475D4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4CAA679-1A89-F2F8-B4EF-6623763A1EA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3BBA07C0-2E3D-14CE-C7B9-9B93F68C3B6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1B5638F5-F35E-015E-BDE7-F177B42507D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8C314D8-7F66-DBFC-7B48-FF42153B1BE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E8095A2-00B7-5347-1659-BA2A43800EE6}"/>
              </a:ext>
            </a:extLst>
          </p:cNvPr>
          <p:cNvSpPr>
            <a:spLocks noGrp="1" noChangeArrowheads="1"/>
          </p:cNvSpPr>
          <p:nvPr>
            <p:ph type="body" idx="1"/>
          </p:nvPr>
        </p:nvSpPr>
        <p:spPr>
          <a:xfrm>
            <a:off x="152400" y="4114800"/>
            <a:ext cx="6553200" cy="4876800"/>
          </a:xfrm>
        </p:spPr>
        <p:txBody>
          <a:bodyPr/>
          <a:lstStyle/>
          <a:p>
            <a:pPr algn="l"/>
            <a:r>
              <a:rPr lang="en-US" sz="2000" b="0" i="0" kern="1200" dirty="0">
                <a:solidFill>
                  <a:schemeClr val="tx1"/>
                </a:solidFill>
                <a:effectLst/>
                <a:latin typeface="Arial Rounded MT Bold" pitchFamily="34" charset="0"/>
                <a:ea typeface="+mn-ea"/>
                <a:cs typeface="Arial" charset="0"/>
              </a:rPr>
              <a:t>(used to express dismay, pain, shock, grief, etc., or as a cry for help).</a:t>
            </a:r>
          </a:p>
          <a:p>
            <a:pPr algn="l"/>
            <a:r>
              <a:rPr lang="en-US" altLang="en-US" dirty="0" err="1"/>
              <a:t>Gevaltism</a:t>
            </a:r>
            <a:endParaRPr lang="en-US" altLang="en-US" dirty="0"/>
          </a:p>
        </p:txBody>
      </p:sp>
      <p:cxnSp>
        <p:nvCxnSpPr>
          <p:cNvPr id="3" name="Straight Connector 2">
            <a:extLst>
              <a:ext uri="{FF2B5EF4-FFF2-40B4-BE49-F238E27FC236}">
                <a16:creationId xmlns:a16="http://schemas.microsoft.com/office/drawing/2014/main" id="{C8566EF3-0B9E-F61B-A4A2-BFE74CC1156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2581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7A7EE-D494-5295-DF16-1744069C0DB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1980D27-2B39-209A-CFE9-31A39B40A10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7BB4100D-1959-CFC5-0C4D-FF05F3C1DF5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8290B8EC-8128-21CB-E3B7-C01D64BCC72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E07910E-9A75-6A00-5925-3FDE1B419B6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D536CCE-F3E4-1178-C46A-ABE1C05C424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34FA961-E359-4DE8-75AD-813748C7A35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8729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1E02F-DCD6-1C74-B671-BA7489D5221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D0CF395-3579-191F-80D3-FABE7955DFB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45024BC7-A15F-ADB8-DBDF-5ECA267ACDC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A0922D6F-57D8-DE84-C41E-D769C22EE50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0F44DC2-F011-963E-9BFD-01860B299CE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C1E9AA7-5CA5-630B-FD2B-650EF97AC20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BC2EE90-45DA-2F3B-A3C6-84D16491074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3450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649CF-AE30-EB05-3BFB-E5615E1BEFE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7496CBD-9F0A-E727-5A0D-0646A793EBA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AFEE97B2-70C6-4FB9-11D8-0FCB972B783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EB716E78-4A2A-4245-A9FC-9392E144F7C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CA22C3F-C371-F599-847F-A48AE68BFE1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0E20EFC-725C-F29F-E455-72B073FECDF1}"/>
              </a:ext>
            </a:extLst>
          </p:cNvPr>
          <p:cNvSpPr>
            <a:spLocks noGrp="1" noChangeArrowheads="1"/>
          </p:cNvSpPr>
          <p:nvPr>
            <p:ph type="body" idx="1"/>
          </p:nvPr>
        </p:nvSpPr>
        <p:spPr>
          <a:xfrm>
            <a:off x="152400" y="4114800"/>
            <a:ext cx="6553200" cy="4876800"/>
          </a:xfrm>
        </p:spPr>
        <p:txBody>
          <a:bodyPr/>
          <a:lstStyle/>
          <a:p>
            <a:pPr algn="l"/>
            <a:r>
              <a:rPr lang="en-US" altLang="en-US" u="sng" dirty="0"/>
              <a:t>Learn</a:t>
            </a:r>
            <a:r>
              <a:rPr lang="en-US" altLang="en-US" dirty="0"/>
              <a:t> to face tragedy</a:t>
            </a:r>
          </a:p>
        </p:txBody>
      </p:sp>
      <p:cxnSp>
        <p:nvCxnSpPr>
          <p:cNvPr id="3" name="Straight Connector 2">
            <a:extLst>
              <a:ext uri="{FF2B5EF4-FFF2-40B4-BE49-F238E27FC236}">
                <a16:creationId xmlns:a16="http://schemas.microsoft.com/office/drawing/2014/main" id="{74BE03A8-F36F-7762-447E-835496EA27F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82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AD481-F509-15AD-B2B3-A7D33726A29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A2ADC8E-EF0A-6FF3-3874-C20E69D2301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31768999-41C6-2B26-8FCD-548EC976C85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8B0EE0A9-3F1E-5949-51F1-8D929439C08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48C3797-1AE0-DCD3-33E8-2078A9B39A6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91FF6C2-1B44-4DD2-3F93-172789E47CD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79C45AD-A350-5161-6B65-D4042BB1389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049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55AE6-E0FE-5049-29F6-0BA734A4A6E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17EBAE1-7E2F-BA9E-78FB-493DF242AF5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8013DF8B-583B-2C02-A700-E953B65D7BD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594E8D1C-7561-3B2A-A2B3-9A621475643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35F6666-33C4-CD1D-0E6B-B9B27FED151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629C146-F0A6-80A2-485D-095A9198218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DB25FD1-321D-C6B8-45B5-9ACBDE65F8E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2834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3D0D4-E6BB-F893-56A7-6D257A42AE1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F63648F-48E1-3C84-9486-E17B8C889E2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2418ECE8-4698-F7C2-9A4C-DD0A3D05565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A184274B-8E90-2B53-9051-AA0D659F9DD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8138675-C1BA-F55F-A455-FCE6DB1E8E7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0625EC0-8C97-BEEA-08AC-051B8DE83F4E}"/>
              </a:ext>
            </a:extLst>
          </p:cNvPr>
          <p:cNvSpPr>
            <a:spLocks noGrp="1" noChangeArrowheads="1"/>
          </p:cNvSpPr>
          <p:nvPr>
            <p:ph type="body" idx="1"/>
          </p:nvPr>
        </p:nvSpPr>
        <p:spPr>
          <a:xfrm>
            <a:off x="152400" y="4114800"/>
            <a:ext cx="6553200" cy="4876800"/>
          </a:xfrm>
        </p:spPr>
        <p:txBody>
          <a:bodyPr/>
          <a:lstStyle/>
          <a:p>
            <a:pPr algn="l"/>
            <a:r>
              <a:rPr lang="en-US" altLang="en-US" dirty="0" err="1"/>
              <a:t>Gevaltism</a:t>
            </a:r>
            <a:r>
              <a:rPr lang="en-US" altLang="en-US" dirty="0"/>
              <a:t>.</a:t>
            </a:r>
          </a:p>
        </p:txBody>
      </p:sp>
      <p:cxnSp>
        <p:nvCxnSpPr>
          <p:cNvPr id="3" name="Straight Connector 2">
            <a:extLst>
              <a:ext uri="{FF2B5EF4-FFF2-40B4-BE49-F238E27FC236}">
                <a16:creationId xmlns:a16="http://schemas.microsoft.com/office/drawing/2014/main" id="{13706DEB-DCA3-958E-4244-EED63C3AF6A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1791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19EE0-0FB8-C747-DB8D-567748ED85D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16017C8-39A7-400E-7676-B0A3F356888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BC5941D9-F9D8-E248-986E-786DA6A3F68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29A96C9F-AC0D-779E-9B00-D0AD87E5B5C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91F1B8E-5430-D61E-122E-DAD77A0D1B5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CB4E84B-7DE1-20B1-6592-18B3D1CCE90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38197D2-FF53-6084-BCF1-FA7C71DF94D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9684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19555-EF5B-A154-96E8-926A51372E2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4A3F7E2-7FA5-0544-BF7F-19A278FE355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E15D32BB-72AC-89C1-4646-88B27D1EF3E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584F9007-CC40-57E9-2DD6-4DA6E9A3F0F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240F8C0-857E-3557-4A28-876640AFBDC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CF133B4-FC02-836F-DF57-68588F0AFB49}"/>
              </a:ext>
            </a:extLst>
          </p:cNvPr>
          <p:cNvSpPr>
            <a:spLocks noGrp="1" noChangeArrowheads="1"/>
          </p:cNvSpPr>
          <p:nvPr>
            <p:ph type="body" idx="1"/>
          </p:nvPr>
        </p:nvSpPr>
        <p:spPr>
          <a:xfrm>
            <a:off x="152400" y="4114800"/>
            <a:ext cx="6553200" cy="4876800"/>
          </a:xfrm>
        </p:spPr>
        <p:txBody>
          <a:bodyPr/>
          <a:lstStyle/>
          <a:p>
            <a:pPr algn="l"/>
            <a:r>
              <a:rPr lang="en-US" altLang="en-US" dirty="0"/>
              <a:t>The child is likely not yet asking grand cosmic theological questions</a:t>
            </a:r>
          </a:p>
        </p:txBody>
      </p:sp>
      <p:cxnSp>
        <p:nvCxnSpPr>
          <p:cNvPr id="3" name="Straight Connector 2">
            <a:extLst>
              <a:ext uri="{FF2B5EF4-FFF2-40B4-BE49-F238E27FC236}">
                <a16:creationId xmlns:a16="http://schemas.microsoft.com/office/drawing/2014/main" id="{421A10E9-E70B-4FED-F30D-04647EF6A55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0074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85A5A-9ACD-9E6C-AD35-5B89DF0BA49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6CC1828-7CFD-1DC1-5E2F-2122CA7FC25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492AEAE4-5FE9-1F22-0E17-60507921CB8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21B38408-5D1C-FCA9-9F72-9972618356C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9F847FB-DA15-1B7A-B00A-B676009FF35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84BF897-19BC-AAAD-FEE1-22F8A1DB82DC}"/>
              </a:ext>
            </a:extLst>
          </p:cNvPr>
          <p:cNvSpPr>
            <a:spLocks noGrp="1" noChangeArrowheads="1"/>
          </p:cNvSpPr>
          <p:nvPr>
            <p:ph type="body" idx="1"/>
          </p:nvPr>
        </p:nvSpPr>
        <p:spPr>
          <a:xfrm>
            <a:off x="152400" y="4114800"/>
            <a:ext cx="6553200" cy="4876800"/>
          </a:xfrm>
        </p:spPr>
        <p:txBody>
          <a:bodyPr/>
          <a:lstStyle/>
          <a:p>
            <a:pPr algn="l"/>
            <a:r>
              <a:rPr lang="en-US" altLang="en-US" dirty="0"/>
              <a:t>They won’t stay children forever.</a:t>
            </a:r>
          </a:p>
          <a:p>
            <a:pPr algn="l"/>
            <a:r>
              <a:rPr lang="en-US" altLang="en-US" dirty="0"/>
              <a:t>In swimming rescue, it’s not uncommon for the rescuer to drown with the original victim.</a:t>
            </a:r>
          </a:p>
        </p:txBody>
      </p:sp>
      <p:cxnSp>
        <p:nvCxnSpPr>
          <p:cNvPr id="3" name="Straight Connector 2">
            <a:extLst>
              <a:ext uri="{FF2B5EF4-FFF2-40B4-BE49-F238E27FC236}">
                <a16:creationId xmlns:a16="http://schemas.microsoft.com/office/drawing/2014/main" id="{52962010-F95C-1CDE-79EF-50995685AB0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606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8B31B-92FF-AFFE-5B87-0304F79F3AF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EB79E31-18A8-FC7E-873C-39DFAA5818C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DA98A371-D2DE-73F9-5782-B5778022F57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3A5155D2-BE80-A5DE-D6ED-0C3F2830AA7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64CFFFD-FEF1-E838-5D95-2473AC8F952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1BCA199-9919-567A-51B1-5F702FED2D9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433DE33-D909-77A3-EF3D-86F22901FC3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1088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82012-29A7-AC31-2BCD-14BE6C4B66C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3CA40EC-27BE-0B62-19C1-69C313602CA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17C6CAAD-319C-852E-8839-A8CF37934B9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2EF04F31-F2D0-414C-0BCD-8B14DB2C9CD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A4CB593-FE91-0CB0-5798-9BB1B7E8684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278D2A7-7081-F879-E037-9FC545F3623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3BD85DF-C99D-CB88-2428-C50E4F106D2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5332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8C2E9-C0CA-B758-56EC-87E1EDE4E42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CCD2550-06D7-527E-9052-1FC74CCF2BC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EFA58B89-6E8C-8E85-ACE6-801431B7A38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940D21EB-ED02-D08D-ABDA-53DC591BE3F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F575608-0848-9260-B48A-1F0F7F143E9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C49F6A5-5D98-37E0-2E95-C63943BD23C4}"/>
              </a:ext>
            </a:extLst>
          </p:cNvPr>
          <p:cNvSpPr>
            <a:spLocks noGrp="1" noChangeArrowheads="1"/>
          </p:cNvSpPr>
          <p:nvPr>
            <p:ph type="body" idx="1"/>
          </p:nvPr>
        </p:nvSpPr>
        <p:spPr>
          <a:xfrm>
            <a:off x="152400" y="4114800"/>
            <a:ext cx="6553200" cy="4876800"/>
          </a:xfrm>
        </p:spPr>
        <p:txBody>
          <a:bodyPr/>
          <a:lstStyle/>
          <a:p>
            <a:pPr algn="l"/>
            <a:r>
              <a:rPr lang="en-US" altLang="en-US" dirty="0"/>
              <a:t>overcame</a:t>
            </a:r>
          </a:p>
        </p:txBody>
      </p:sp>
      <p:cxnSp>
        <p:nvCxnSpPr>
          <p:cNvPr id="3" name="Straight Connector 2">
            <a:extLst>
              <a:ext uri="{FF2B5EF4-FFF2-40B4-BE49-F238E27FC236}">
                <a16:creationId xmlns:a16="http://schemas.microsoft.com/office/drawing/2014/main" id="{94AEBB14-335A-D911-57D8-16A23C3006F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5929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477A1-776D-FA1A-DEF8-B3888838FBF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19101BB-334B-6AC3-1832-6DCB647A42E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82EE2083-80F3-72F0-9D46-62070613E0C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EA8543CA-2886-57DD-0E19-9CC32C8226C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1DEF270-88A1-EB4F-0502-E03DD254332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F25E4AE-7815-9FEF-31AD-95904829378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95AF2A6-966D-72E0-4E33-DE38D32B044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0061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D2E21-4010-E0DB-C065-6A1C4B2801B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BF37BCE-DD9E-EAE9-D879-E26C21CDF22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80A5DE78-C99E-BFD4-8100-90B88549DB6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4FB3D099-1C0F-B9C3-C79C-DF4605FF690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140C466-5DCF-D52E-53F8-7C96CDB4C47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2818092-EC2A-84E9-01AC-920F0F57F73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5EC838B-D1D1-8C06-621F-33122C99341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5968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BD827-A8CD-39E8-ED42-3AC22DABCE9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857BF63-4C5B-C7C3-EC14-0FCE9986639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AD2F7CC0-EB43-87B6-1430-2A508D38E64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7159C0E3-B753-9C12-D69B-7D9A404D236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3C427CD-0659-B190-75BD-0E91837E2EB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46DA5C3-9074-D0BF-F346-3E7007ED00E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FF1CCA3-EF45-E9EF-5658-6DE5768C850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3453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192D9-48E3-E95B-2AA3-C9F42F3AEF1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3909672-7CD2-70E2-9898-3FB10D26A72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8F3ACBD3-5590-62DB-5A52-C75AF3FE6EE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93CB9D94-2856-7C55-676A-2771DE488B7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3016A96-F94D-7B3D-7F19-AA737B03E21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81F02B6-32AD-A45A-2E82-30F9ACBE1B7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B153418-8E86-3932-E146-A628F192733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5191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4DEA3-9D93-9DE0-9682-DF9DE967B55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11C620E-F9C0-0E21-95BA-EF99043FA60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39211B1C-2657-29E6-171F-3A7B54EE707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BBB79D2A-7F96-7ECE-6D92-4CF38B25AE8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6043BC3-D002-1A44-02C8-094F6BE303F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AC96DAA-9BBA-E613-FCD9-CB1445F5E38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04536A2-86DB-6E15-9963-6A43101255E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60198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7D622-69B8-02CA-7C28-8BA0B8B0203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478277D-CF9B-2091-EA18-E5FA0ECFC9C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2FF05EFE-6904-EEBE-D8D5-41E1176FE0F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1D5147C8-2FB3-EF10-E5D9-773261DF14D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B00848E-BB1C-0B71-FEB8-909D0254958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3D780CB-0E72-B4B4-703F-D16DABD7D6B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DB657FE-B296-979E-BEA1-8D3F1E73EDE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2813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AAF6E-45D7-30F1-C1C0-9BF54A51617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87D89E4-03B2-DA00-CAEB-7E6658D1559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2D86409B-CFB0-9E9A-2897-2C3009C9BF2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5E670C00-CB5B-15D2-48DD-DBECD92A9B3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A4F8946-8EE7-838E-F029-19D5A4572F3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5DF03D6-96B1-3CA3-56AC-C7B728DA61C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C83EF0D-4701-D885-25CB-E56C6B0B34B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808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A9D9E-85EA-CF1A-8262-D6FE91353FF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427C225-0E03-CB16-6943-C36E3CACA3C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F87A9DA3-E29C-D136-DA9D-4C09ECFDAD1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87F23329-22A6-E3B0-7521-DDB3F31EB49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385B660-CDED-8260-89DA-F5C054BAB4B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6F10357-84A8-1CAB-7CA5-FE743A4120C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7A33231-699E-3D66-1FB4-48DBB85788E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898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46673-2A9A-11E5-03D4-6338EB823AB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3A4BB84-546B-771D-7DB3-29D4541CA74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F60D97E7-7B4E-338E-FCCA-764E493C690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F90FAE70-4249-5603-5093-381E5B4C57D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D309B5D-4E5D-B847-2104-72CC6F52B32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0700154-483C-68EE-76FA-033F235A5CA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D3E540B-64AB-4CE6-5CA8-825F35C8716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8010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8E64C-D927-291A-D4A4-2316E17084D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02CD8CC-3F49-7576-CA55-99602810BDF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3938B65D-D099-305A-3BE5-4E751400368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3B5B0433-47E1-7874-172F-F2116D2ACB1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A27BE0A-71AC-C2DA-7E85-2845240DDA1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AA74C21-A815-4C2B-98B9-B52544019372}"/>
              </a:ext>
            </a:extLst>
          </p:cNvPr>
          <p:cNvSpPr>
            <a:spLocks noGrp="1" noChangeArrowheads="1"/>
          </p:cNvSpPr>
          <p:nvPr>
            <p:ph type="body" idx="1"/>
          </p:nvPr>
        </p:nvSpPr>
        <p:spPr>
          <a:xfrm>
            <a:off x="152400" y="4114800"/>
            <a:ext cx="6553200" cy="4876800"/>
          </a:xfrm>
        </p:spPr>
        <p:txBody>
          <a:bodyPr/>
          <a:lstStyle/>
          <a:p>
            <a:pPr algn="l"/>
            <a:r>
              <a:rPr lang="en-US" sz="2000" b="0" i="0" kern="1200" dirty="0">
                <a:solidFill>
                  <a:schemeClr val="tx1"/>
                </a:solidFill>
                <a:effectLst/>
                <a:latin typeface="Arial Rounded MT Bold" pitchFamily="34" charset="0"/>
                <a:ea typeface="+mn-ea"/>
                <a:cs typeface="Arial" charset="0"/>
              </a:rPr>
              <a:t>Physicist Stephen Hawking is seen in the library of The Issac Newton Institute of Mathematics in Cambridge University on March 20, 1997, with a new custom-built computer designed especially for him.  (AP Photo/Findlay Kember)</a:t>
            </a:r>
            <a:endParaRPr lang="en-US" altLang="en-US" dirty="0"/>
          </a:p>
        </p:txBody>
      </p:sp>
      <p:cxnSp>
        <p:nvCxnSpPr>
          <p:cNvPr id="3" name="Straight Connector 2">
            <a:extLst>
              <a:ext uri="{FF2B5EF4-FFF2-40B4-BE49-F238E27FC236}">
                <a16:creationId xmlns:a16="http://schemas.microsoft.com/office/drawing/2014/main" id="{0FD90C4F-56E5-47A0-4240-D3D079AD683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6064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448DD-B09B-D2E0-883D-1D7F6E5DFC4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286B8B7-84D2-83BE-22D1-8F8014F445F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D2B5ADEA-406E-C642-314F-5F41F63C8CF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0BA34BF0-7BBC-EF0A-3FC6-26F61EB6BED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291D0DE-792C-7F7E-269B-AE505EA06E4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EF0E416-E161-AC5B-C8EA-638F66AAA1E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CAE143B-244F-74E6-DF01-EEC9C20C374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0038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816F1-FBAD-970C-40E3-17459CA018F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3001A00-055F-86F9-3D67-3570873EF39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A8C593CB-6AA3-DE00-9FAC-CBD7A909097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459F9426-BF90-4052-A5E4-0F20EE7E16D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6F658EF-C89C-EEBF-D6F8-3F6222A6BC6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3121FA6-2EB7-D566-565D-78EB92A611D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9242FD3-CE3D-0735-F5AB-9B67AC46108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4814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2B7B4-CF92-7A3D-4956-0F47C8B25DE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32E5031-B2CE-2CCA-D02E-90C182982F1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10EEA492-82FF-37F0-474E-B0A4B7477F9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C2000657-3C8E-2622-49A6-41C0C3A0DEA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D69E9F3-435D-924F-D413-85991C2518E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607A5F2-8C72-1577-91AF-8AC519AC363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205AE0A-7AAB-EDB3-DA60-61CCFBD6E92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0051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27ADE-F8ED-4D93-350F-6F115E58986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F430D65-9123-CE65-1DBA-E2CA0956555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8712FECC-72BB-D83D-D621-EB66332AF63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8F02B8F1-AD03-698B-D998-490D74BD0CA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686524E-DE09-99B0-A881-121200427B1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FDA27D5-AC4C-84E8-3BD1-CFA65ED11C2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F97E2C5-9B32-55DA-C40C-0507A74F49E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3139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06F26-915F-3038-245A-75D57C991B0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A7AA081-E3C3-D5C5-6A9C-A27AEAE30CA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BBD0EC84-ED03-4B74-D585-9BC6320688A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7E77A96D-727E-3F6E-DC22-A9CFAE6DEC1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46A40C8-43ED-E5CF-0AD4-D326494A236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2D973E1-95FC-AF72-34FF-CD91A3DDB015}"/>
              </a:ext>
            </a:extLst>
          </p:cNvPr>
          <p:cNvSpPr>
            <a:spLocks noGrp="1" noChangeArrowheads="1"/>
          </p:cNvSpPr>
          <p:nvPr>
            <p:ph type="body" idx="1"/>
          </p:nvPr>
        </p:nvSpPr>
        <p:spPr>
          <a:xfrm>
            <a:off x="152400" y="4114800"/>
            <a:ext cx="6553200" cy="4876800"/>
          </a:xfrm>
        </p:spPr>
        <p:txBody>
          <a:bodyPr/>
          <a:lstStyle/>
          <a:p>
            <a:pPr algn="l"/>
            <a:r>
              <a:rPr lang="en-US" altLang="en-US" dirty="0"/>
              <a:t>That is, equally magnificent and influential.</a:t>
            </a:r>
          </a:p>
        </p:txBody>
      </p:sp>
      <p:cxnSp>
        <p:nvCxnSpPr>
          <p:cNvPr id="3" name="Straight Connector 2">
            <a:extLst>
              <a:ext uri="{FF2B5EF4-FFF2-40B4-BE49-F238E27FC236}">
                <a16:creationId xmlns:a16="http://schemas.microsoft.com/office/drawing/2014/main" id="{F200BFA4-7484-74EC-4A38-9579112CBD2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0916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50D13-BACF-457C-CFEE-B865A6742B3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99AE53E-8816-4786-7011-CF659E85FA2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02C21638-BE64-9ED7-6753-F8A3474A5BF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B4D563DF-EBA4-9E20-C454-7D341AB11C3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7FB1535-D634-C854-855A-1F7C0A27E10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39CCAD6-F2DC-CC6A-583C-1E6CE6CE8654}"/>
              </a:ext>
            </a:extLst>
          </p:cNvPr>
          <p:cNvSpPr>
            <a:spLocks noGrp="1" noChangeArrowheads="1"/>
          </p:cNvSpPr>
          <p:nvPr>
            <p:ph type="body" idx="1"/>
          </p:nvPr>
        </p:nvSpPr>
        <p:spPr>
          <a:xfrm>
            <a:off x="152400" y="4114800"/>
            <a:ext cx="6553200" cy="4876800"/>
          </a:xfrm>
        </p:spPr>
        <p:txBody>
          <a:bodyPr/>
          <a:lstStyle/>
          <a:p>
            <a:pPr algn="l"/>
            <a:r>
              <a:rPr lang="en-US" altLang="en-US" sz="1050" dirty="0"/>
              <a:t>https://preview.redd.it/hello-fellow-mewbros-ive-got-an-idea-i-thought-about-v0-1ovuumyobdjb1.jpg?width=1080&amp;crop=smart&amp;auto=webp&amp;s=0dc4c6277ba067faabf9e0cb46a50ab1ca8c72c1</a:t>
            </a:r>
          </a:p>
        </p:txBody>
      </p:sp>
      <p:cxnSp>
        <p:nvCxnSpPr>
          <p:cNvPr id="3" name="Straight Connector 2">
            <a:extLst>
              <a:ext uri="{FF2B5EF4-FFF2-40B4-BE49-F238E27FC236}">
                <a16:creationId xmlns:a16="http://schemas.microsoft.com/office/drawing/2014/main" id="{A9E681E9-23DB-AB0A-8A4B-7A05C6955A1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7120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E3F9D-A153-F900-550C-7809206138F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C850982-36A8-0299-8044-EE9585A5155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91199C9E-662F-76C3-14A6-347F14A2D6B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E7DA4AE9-E792-9AE7-5F3F-B5C1435CC57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7D5DA76-DA34-631F-684E-8D5B61E09EF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6E8FCD9-43F4-C3CA-EA40-6847E0907AD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426279D-D7EE-B2C0-47F8-4C71E65C80D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3148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5DF02-1A0A-4641-8AFF-AEB2963CA3A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29484DE-A7D2-3F9D-958A-2BB7CAC12C2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B521A61D-326C-2B3A-8C91-1C3604D6CA0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8F4D0987-9D9C-5077-230A-95A74D16673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7BB06A9-CDAE-1E01-1FBE-21BAF07B02A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32AFE99-27E7-A559-FFA3-A3C5CF66049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D33FD5C-D210-0714-EE86-5BD867A1ED4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8267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D75A4-13F5-CF15-E66F-A02DAD2C8F3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41C2FD3-16C9-5F5A-D979-619BDB0B197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050CBCB2-8B01-7695-8CA3-A01311D97C6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A4D47B6E-C702-2999-8EC8-10C772A30B2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DFB1369-3716-7E17-3E7C-06887528483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34AB072-FAAA-8DCE-A79E-4120EED80504}"/>
              </a:ext>
            </a:extLst>
          </p:cNvPr>
          <p:cNvSpPr>
            <a:spLocks noGrp="1" noChangeArrowheads="1"/>
          </p:cNvSpPr>
          <p:nvPr>
            <p:ph type="body" idx="1"/>
          </p:nvPr>
        </p:nvSpPr>
        <p:spPr>
          <a:xfrm>
            <a:off x="152400" y="4114800"/>
            <a:ext cx="6553200" cy="4876800"/>
          </a:xfrm>
        </p:spPr>
        <p:txBody>
          <a:bodyPr/>
          <a:lstStyle/>
          <a:p>
            <a:pPr algn="l"/>
            <a:r>
              <a:rPr lang="en-US" altLang="en-US" dirty="0"/>
              <a:t>Challenge: what has made you discontent?   Release, repent of the sourness of the expectation.  Be thankful for the things you have.  </a:t>
            </a:r>
            <a:r>
              <a:rPr lang="en-US" altLang="en-US" u="sng" dirty="0"/>
              <a:t>Learn contentment</a:t>
            </a:r>
            <a:r>
              <a:rPr lang="en-US" altLang="en-US" dirty="0"/>
              <a:t>.</a:t>
            </a:r>
          </a:p>
        </p:txBody>
      </p:sp>
      <p:cxnSp>
        <p:nvCxnSpPr>
          <p:cNvPr id="3" name="Straight Connector 2">
            <a:extLst>
              <a:ext uri="{FF2B5EF4-FFF2-40B4-BE49-F238E27FC236}">
                <a16:creationId xmlns:a16="http://schemas.microsoft.com/office/drawing/2014/main" id="{FCCA7AF6-D298-F60A-029E-0BA421B83B6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4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8CE09-98AF-F856-AEB4-2BA2AD60C2E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B2A50B9-E537-48B2-9476-71705151E63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5EADF4A5-5B0A-2EBF-6B9B-6F7CD0F8CD0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596B2D05-5238-96C0-AC30-B5DEA24965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12420E4-A7AB-C4E0-7D4B-1EE28216BDE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A2ABACA-B709-99B2-7FE1-42A0D79A506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C9F44EF-40EC-C1FD-3A0E-6ED3E8BC882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1780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B1718-8661-4C53-24C1-0292809DD22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7E538E7-2F6B-6044-CCFA-BFECE44C014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BFD9C477-9A3D-237E-F799-007562C1625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E56F026E-7C42-3FE3-DB7A-2FFF3E87245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764A4F9-C51A-2408-EB15-859C0097642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FB14C83-4DE1-B096-EB8F-27F788262DB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6DF10E8-03F5-3263-E206-F8DDDD64219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6655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8DC46-6059-BA20-1D1F-F45F7517A56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A7F95AB-8235-EA68-F8D5-4D2922BC8F9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D2D19647-9163-66D9-7CEB-6F38FA7A2FE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3300CB89-4BC6-9470-A87F-DC64D0E529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B82A300-0A1C-BF54-5AF5-C5F8594E59A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2BD3E4E-17AB-7BE2-A878-ED0DED227ED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970A872-DE5C-AB29-4828-ABCB10D837D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4293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EE921-5A15-EA2C-B6FB-C04BB70BC3D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9F76E4E-7071-7157-A823-D8A8A4790CF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8E7E3B93-3B6A-4AAD-B27C-F001F3735B9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4DFBC84F-0DD0-FA74-889D-F5289291B01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66C904F-1280-774E-26FC-0B907CFC5F4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524F0FC-FD47-8D3E-6BF4-D159B1093DD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8545B3F-3854-212E-0FCD-0C1F23CB1EE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9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7C5CC-061D-A8EC-FDDF-1A9B5E76862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F6F3EFD-EF12-F440-CA2B-B9140B24E26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AD876AF1-FF83-8BF1-C91B-15C2E32011B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16642423-DC2D-5622-23FB-F6904F5958B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323A3C0-0DF8-E3BE-61C8-09B3645B148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3D2A3A9-CAB2-E1F5-E5DD-CD494D40185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1002487-9E17-1CAE-25B9-4B9A21F6BDC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2452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CBEAC-863B-AE5A-77EE-17FF2CE50D8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9B88F60-9CFD-729F-8EAD-F55DEE28523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D000F296-BA43-891A-3BE5-1B327F10E72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CBC7B51B-3C6D-0745-68C8-A9C3D74614F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E2B2488-F3F9-E069-4B5C-9DBCA0CB133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6AB0735-542D-BBFF-A50E-6A3F48B0D85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03F51D6-9FFF-5A43-F0A7-E3A809B7180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65118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533B7-310D-D533-AD0E-A6408056155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AA84EF7-0E71-5A1C-408D-2E37C33A093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FFD36A06-6EF0-48F6-2E40-753E27990ED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7D5960FF-523F-4CE7-EED8-D76E8C0A5AD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E3D6292-FAFA-DE47-897C-1530FB1D462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35C11E2-28B0-196F-3C29-5F3A18E483A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CB1FE69-82F5-D3AA-D955-B3B7C910298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9349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79781-89FC-2DCE-1E40-273E1B10E14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1E54CBE-D719-BE7F-706A-D8E1DDB82DB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3A96AFAF-2AE2-67CA-3BF8-B307FBE035D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BEBBBC84-E686-5B0B-D8B4-DB47C2165D5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30B0ADB-ECB1-861B-071A-0A7E8E0742D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38D332E-516B-9DCD-9ABC-4114BF604FD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F6095C2-32EB-B544-9C45-3D5AA7AFB60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4206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CD02A-A850-0318-5250-499B0010368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4F6E1B4-A504-26B0-91CC-BAC2C1AE884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A43F23BD-C5F8-A50F-A771-0ACF5C8F1D0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90C7475B-4DA9-954E-68F4-22DFB51D642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EF65DAC-C6F7-B4C0-A03F-65311F0A532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EFA8B1C-0E12-A7E8-9BF8-E8F9D248BC40}"/>
              </a:ext>
            </a:extLst>
          </p:cNvPr>
          <p:cNvSpPr>
            <a:spLocks noGrp="1" noChangeArrowheads="1"/>
          </p:cNvSpPr>
          <p:nvPr>
            <p:ph type="body" idx="1"/>
          </p:nvPr>
        </p:nvSpPr>
        <p:spPr>
          <a:xfrm>
            <a:off x="152400" y="4114800"/>
            <a:ext cx="6553200" cy="4876800"/>
          </a:xfrm>
        </p:spPr>
        <p:txBody>
          <a:bodyPr/>
          <a:lstStyle/>
          <a:p>
            <a:pPr algn="l"/>
            <a:r>
              <a:rPr lang="en-US" altLang="en-US" dirty="0"/>
              <a:t>Dobson speaking.</a:t>
            </a:r>
          </a:p>
        </p:txBody>
      </p:sp>
      <p:cxnSp>
        <p:nvCxnSpPr>
          <p:cNvPr id="3" name="Straight Connector 2">
            <a:extLst>
              <a:ext uri="{FF2B5EF4-FFF2-40B4-BE49-F238E27FC236}">
                <a16:creationId xmlns:a16="http://schemas.microsoft.com/office/drawing/2014/main" id="{FFF35AFB-2DAE-A49E-3E65-4BF04EC46B0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9616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C10B8-4E01-959A-90D8-2CB92AE60C9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FF72D03-0723-0BC6-7B6A-281D7BC1FDC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38654259-C208-0495-55C8-DCE1FC9FF99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4A8681F9-44C5-B0F4-E0B2-CB2BF318445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9543B9D-D562-BC19-0C48-ABB48BD4B7A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09FD5F8-CFB4-4CC5-3471-EC1C8518803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C0860C9-6F13-CF0D-2272-0C906183D75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4602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A2A38-F789-A444-CC83-5717C59352E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E229863-9A7C-41BD-3073-772081B3311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18D87F46-0DB3-5C2A-80ED-2D0B6E5C670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9B90D373-2FD9-35F3-02F7-616BABDB9A2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A8F0D3F-803A-E58B-FF5E-280CE2E3141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F6E16FA-2AFB-624D-A278-15FCB398412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D1997D3-20AF-BFF7-5877-F37B3625B71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076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379E8-B2B6-057A-2F75-789B4E06003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729AF32-0FEF-0555-8FF4-C9268917636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1EE0F55C-C0C4-C1E3-1CE4-46CBE367571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2BA1788E-97DC-3CAA-1A17-E8EE54CED0D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A9BD23B-01FF-DA5C-65E4-902F217816D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2E885EE-020D-BFA0-18C0-9221FA1C531B}"/>
              </a:ext>
            </a:extLst>
          </p:cNvPr>
          <p:cNvSpPr>
            <a:spLocks noGrp="1" noChangeArrowheads="1"/>
          </p:cNvSpPr>
          <p:nvPr>
            <p:ph type="body" idx="1"/>
          </p:nvPr>
        </p:nvSpPr>
        <p:spPr>
          <a:xfrm>
            <a:off x="152400" y="4114800"/>
            <a:ext cx="6553200" cy="4876800"/>
          </a:xfrm>
        </p:spPr>
        <p:txBody>
          <a:bodyPr/>
          <a:lstStyle/>
          <a:p>
            <a:pPr algn="l"/>
            <a:r>
              <a:rPr lang="en-US" altLang="en-US" dirty="0"/>
              <a:t>https://www.thejc.com/news/israel/israeli-secret-services-used-fake-phone-call-to-lure-irans-air-force-elite-to-their-deaths-ejqk7guy</a:t>
            </a:r>
          </a:p>
        </p:txBody>
      </p:sp>
      <p:cxnSp>
        <p:nvCxnSpPr>
          <p:cNvPr id="3" name="Straight Connector 2">
            <a:extLst>
              <a:ext uri="{FF2B5EF4-FFF2-40B4-BE49-F238E27FC236}">
                <a16:creationId xmlns:a16="http://schemas.microsoft.com/office/drawing/2014/main" id="{0471A2EE-5B0C-7B91-CB67-53080B966EE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8359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BDF5D-E9F7-C311-2D10-7D1814277F8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8621474-7AAD-27A8-E9D0-1FDBA74E631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D7276E3E-7667-1D11-0796-05B8C8B1C6C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60219D9A-5A32-4432-BD38-11C0C5C683F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7D8826E-B12C-C50E-64AB-E15EE1A9FC6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4D6B66B-EE35-ED2D-CDDF-BF85E12E0A99}"/>
              </a:ext>
            </a:extLst>
          </p:cNvPr>
          <p:cNvSpPr>
            <a:spLocks noGrp="1" noChangeArrowheads="1"/>
          </p:cNvSpPr>
          <p:nvPr>
            <p:ph type="body" idx="1"/>
          </p:nvPr>
        </p:nvSpPr>
        <p:spPr>
          <a:xfrm>
            <a:off x="152400" y="4114800"/>
            <a:ext cx="6553200" cy="4876800"/>
          </a:xfrm>
        </p:spPr>
        <p:txBody>
          <a:bodyPr/>
          <a:lstStyle/>
          <a:p>
            <a:pPr algn="l"/>
            <a:r>
              <a:rPr lang="en-US" altLang="en-US" dirty="0"/>
              <a:t>Let’s pause right now and be instructed.</a:t>
            </a:r>
          </a:p>
        </p:txBody>
      </p:sp>
      <p:cxnSp>
        <p:nvCxnSpPr>
          <p:cNvPr id="3" name="Straight Connector 2">
            <a:extLst>
              <a:ext uri="{FF2B5EF4-FFF2-40B4-BE49-F238E27FC236}">
                <a16:creationId xmlns:a16="http://schemas.microsoft.com/office/drawing/2014/main" id="{772334BC-A2E4-5018-819F-0847B6F1039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9813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4826B-40DE-08C4-DA6D-61DC4754D13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AC6048B-4E0B-C217-FC84-368668505BB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EA740318-797C-17AA-97E0-A5CE7640087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BF44C235-761E-0C5D-3C73-3117ECEEF43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D3DCDBC8-6132-57DA-018D-0EA46708492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C84AC8B-6194-F5EB-EE7C-5D25958517B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EED351D-00AE-649E-7FB9-C78BEFD2135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7694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4BCDD-12F0-1C56-DA42-751ED9DB5B4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E0EFA89-81A9-0C84-0B44-0E807EB87E6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EC5A8A26-40F9-863B-FF3F-75C406E36AB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4096983E-0DCC-5E9E-021F-ACFD3CF2439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D8E373D-1404-BF82-BD77-225CA9C6357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B6C9587-35A1-3A8F-F528-61AE886B380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290B0E3-0895-B9BE-E7B2-AABB77B2C9C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8335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36942-53FD-75DB-112D-54D3BCAAA5F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D26F944-7AED-0953-35CA-9BB9EA123A8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4DC5C6D2-B20A-EC9E-526E-F6618D287E9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EBA337A6-B172-7831-209E-1B6844425D1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AB210ED-F1D2-DF0F-A4E4-CF4FBF6A63E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75A8903-DB91-AC61-A2B6-FFD24F5E19D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A2929D2-B1F8-F45D-A843-8B339E1417D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0357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99726-1054-11AB-4DA7-D503A71CD5A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3F13E21-6F9A-12F4-FE8C-744C256E556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DA2FD2D3-BC23-438C-4C8A-3EA8B4EE166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669B5132-A7C4-8EDF-F5BC-43BB4610D8A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86235A0-8C38-75ED-2274-2E6826A7C0E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1D977BB-AAD3-2F6D-01C7-35F6CBDB6DD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59E44F3-93E7-FDF3-E6A1-CC942A141C4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9600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D9F41-44CF-B7AA-AA80-B6C38ACC699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58FBC3C-5DAA-3D3E-34D6-CF53C747B64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AC8D383F-085E-52E9-FDCC-9FD1E1AFE4F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FF753FD5-46AE-CC59-CFA7-77283EECFA7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AEC96B4-AE23-311C-C52D-2B3C9DD3CF1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444D6DD-4CFF-AFBA-87DC-0C4EB433877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240BC0D-BC25-22C3-AD87-B4B4E0EF75B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96435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1534E-377B-CB4D-0E71-99DAE499AEA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8C941DF-B93D-029A-0A8E-26FD8A8FEE2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B6B0DEC8-166D-0FB2-80FE-8C27314ED1B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0319FCAF-5B72-D306-9853-DD2B20E94B3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FF1D55B-2DC7-85EC-83F1-08E3F0AD31C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7A485DF-C182-5B00-6CF7-D23198533D07}"/>
              </a:ext>
            </a:extLst>
          </p:cNvPr>
          <p:cNvSpPr>
            <a:spLocks noGrp="1" noChangeArrowheads="1"/>
          </p:cNvSpPr>
          <p:nvPr>
            <p:ph type="body" idx="1"/>
          </p:nvPr>
        </p:nvSpPr>
        <p:spPr>
          <a:xfrm>
            <a:off x="152400" y="4114800"/>
            <a:ext cx="6553200" cy="4876800"/>
          </a:xfrm>
        </p:spPr>
        <p:txBody>
          <a:bodyPr/>
          <a:lstStyle/>
          <a:p>
            <a:pPr algn="l"/>
            <a:r>
              <a:rPr lang="en-US" altLang="en-US" dirty="0"/>
              <a:t>How can you and I be tougher??</a:t>
            </a:r>
          </a:p>
        </p:txBody>
      </p:sp>
      <p:cxnSp>
        <p:nvCxnSpPr>
          <p:cNvPr id="3" name="Straight Connector 2">
            <a:extLst>
              <a:ext uri="{FF2B5EF4-FFF2-40B4-BE49-F238E27FC236}">
                <a16:creationId xmlns:a16="http://schemas.microsoft.com/office/drawing/2014/main" id="{C677CADF-7979-60A0-4D3E-FC73EF8BF0B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965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25B18-B5F3-0F6E-1832-A6829B4C678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C893466-052B-0128-2F18-9A9CB73335B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69D6CF96-81D5-F728-C66F-1C9CBB1DB60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FDB23BDD-C78C-90E2-9A6C-76F84E85B48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24C3D7A-3FCD-D635-7ABE-FD90C7450D2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94C387D-D1F5-8308-E9A7-7CC163AD385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55F5290-8A90-5C2C-A5F6-DA90AB29276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1458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60C69-186E-E36B-46D8-977AF13F3A2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BFECBAD-5E95-8981-C0D5-ACF53738555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8F36E5A2-9B7F-4702-2252-DC47DB69CCA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31CD0411-D44D-B106-6620-89ABB90F376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4FA2B36-C408-B7A1-4FE0-B63F6F36224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49780E3-0C96-84D9-83DD-0443F171563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0B79080-AE03-B764-31A5-52E510B33EE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251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79785-1547-061C-F220-D5B88805D3F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2169D19-D9FF-C148-2959-4EEFD0566A6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EE3576B8-0C06-CA5A-E243-6B8A4BF7F6E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72114CA4-450C-3EE4-3A3F-D7A056A1DBB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7D90058-B708-7A63-9572-A3B77D7D07F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89EDF28-20FC-9FDA-58FE-C9093F35716B}"/>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74CF068-B20F-83BC-1612-96EA69E2855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29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AA873-9A37-753A-6CF3-453FEBDC249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50C1D08-80B7-3280-4984-695EC88BFFE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F5CFC187-0368-63C4-3188-53E7324FE48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0C498426-BB6E-56DD-939B-24748EC138B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5B8780D-F0C2-2D19-545F-3B679491C3B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2C59ED9-F527-D65C-483C-FE5AECB0513C}"/>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t>https://www.thejc.com/news/israel/israeli-secret-services-used-fake-phone-call-to-lure-irans-air-force-elite-to-their-deaths-ejqk7guy</a:t>
            </a:r>
          </a:p>
          <a:p>
            <a:pPr algn="l"/>
            <a:endParaRPr lang="en-US" altLang="en-US" dirty="0"/>
          </a:p>
        </p:txBody>
      </p:sp>
      <p:cxnSp>
        <p:nvCxnSpPr>
          <p:cNvPr id="3" name="Straight Connector 2">
            <a:extLst>
              <a:ext uri="{FF2B5EF4-FFF2-40B4-BE49-F238E27FC236}">
                <a16:creationId xmlns:a16="http://schemas.microsoft.com/office/drawing/2014/main" id="{AB6560D3-756A-3B3F-A700-B674DE7E4F4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20465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E25D8-79C6-EF2D-A5D5-D5887341B5E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45F3A17-6FCA-D0D1-5F45-FB3101F748B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3BEDB355-48A3-6785-CF42-3C1EE251584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06B1A833-8E80-22C1-A1BC-7A211D374CD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F2007D1-E43B-64B4-3645-A41BC150F66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B01F866-E975-C645-965E-974502880C2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8B68FD3-F122-DC8A-97A0-2022DACB227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7517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1C584-629A-B6E8-95BB-C9285A30B4F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406BCB2-BA2B-16D2-A8A9-025A5C2884F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34500BC4-804F-8864-9201-CF8698C433B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0ED6192F-4456-581B-FD14-ABD7539692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08D09FD-3D02-7B1F-08CE-C2418ECB297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248765C-2E42-804B-8403-ECD261A754B8}"/>
              </a:ext>
            </a:extLst>
          </p:cNvPr>
          <p:cNvSpPr>
            <a:spLocks noGrp="1" noChangeArrowheads="1"/>
          </p:cNvSpPr>
          <p:nvPr>
            <p:ph type="body" idx="1"/>
          </p:nvPr>
        </p:nvSpPr>
        <p:spPr>
          <a:xfrm>
            <a:off x="152400" y="4114800"/>
            <a:ext cx="6553200" cy="4876800"/>
          </a:xfrm>
        </p:spPr>
        <p:txBody>
          <a:bodyPr/>
          <a:lstStyle/>
          <a:p>
            <a:pPr algn="l"/>
            <a:r>
              <a:rPr lang="en-US" altLang="en-US" dirty="0"/>
              <a:t>https://www.jns.org/rabbi-who-lost-spouse-daughters-to-terror-announces-engagement/</a:t>
            </a:r>
          </a:p>
        </p:txBody>
      </p:sp>
      <p:cxnSp>
        <p:nvCxnSpPr>
          <p:cNvPr id="3" name="Straight Connector 2">
            <a:extLst>
              <a:ext uri="{FF2B5EF4-FFF2-40B4-BE49-F238E27FC236}">
                <a16:creationId xmlns:a16="http://schemas.microsoft.com/office/drawing/2014/main" id="{F8418436-6AA7-2C00-B0D0-36BC5A01C33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2102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5F1EB-D6C8-5506-6EF3-72E76AEF6D2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B44D79D-BE43-8218-1F17-132DC5E6BFC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3A1DC07A-ABBA-B570-3845-178D2A6EDDD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93BAFA7C-E7C0-9E4F-8E79-5D0288CFF68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C8F7765-9A76-A38C-EFA5-7C681465D40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2F77794-55F2-AB57-6DCD-D2FED3E00CC9}"/>
              </a:ext>
            </a:extLst>
          </p:cNvPr>
          <p:cNvSpPr>
            <a:spLocks noGrp="1" noChangeArrowheads="1"/>
          </p:cNvSpPr>
          <p:nvPr>
            <p:ph type="body" idx="1"/>
          </p:nvPr>
        </p:nvSpPr>
        <p:spPr>
          <a:xfrm>
            <a:off x="152400" y="4114800"/>
            <a:ext cx="6553200" cy="4876800"/>
          </a:xfrm>
        </p:spPr>
        <p:txBody>
          <a:bodyPr/>
          <a:lstStyle/>
          <a:p>
            <a:pPr algn="l"/>
            <a:r>
              <a:rPr lang="en-US" sz="2000" b="0" i="0" kern="1200" dirty="0">
                <a:solidFill>
                  <a:schemeClr val="tx1"/>
                </a:solidFill>
                <a:effectLst/>
                <a:latin typeface="Arial Rounded MT Bold" pitchFamily="34" charset="0"/>
                <a:ea typeface="+mn-ea"/>
                <a:cs typeface="Arial" charset="0"/>
              </a:rPr>
              <a:t>7 April 2023. His daughters, Maia, 20, and Rina, 15, were shot dead at the scene. His wife, Lucy, 48, critically wounded, died in hospital three days later.</a:t>
            </a:r>
            <a:endParaRPr lang="en-US" altLang="en-US" dirty="0"/>
          </a:p>
        </p:txBody>
      </p:sp>
      <p:cxnSp>
        <p:nvCxnSpPr>
          <p:cNvPr id="3" name="Straight Connector 2">
            <a:extLst>
              <a:ext uri="{FF2B5EF4-FFF2-40B4-BE49-F238E27FC236}">
                <a16:creationId xmlns:a16="http://schemas.microsoft.com/office/drawing/2014/main" id="{9D169C17-4774-FE18-E96D-4022C6A756E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6155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74B04-5130-6825-B944-C10305B2E90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ADE0E4F-415E-B61D-83D4-1E8AECD4CEC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AF1B9C69-A93E-78F4-2058-92D0CA898C3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E53AA46B-4F0A-5A44-834F-17221238AA4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37ECB2A-7D29-66F7-B52F-1AA905C3AA8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E4F74EB-61AE-7909-890F-FB1202CD0BAA}"/>
              </a:ext>
            </a:extLst>
          </p:cNvPr>
          <p:cNvSpPr>
            <a:spLocks noGrp="1" noChangeArrowheads="1"/>
          </p:cNvSpPr>
          <p:nvPr>
            <p:ph type="body" idx="1"/>
          </p:nvPr>
        </p:nvSpPr>
        <p:spPr>
          <a:xfrm>
            <a:off x="152400" y="4114800"/>
            <a:ext cx="6553200" cy="4876800"/>
          </a:xfrm>
        </p:spPr>
        <p:txBody>
          <a:bodyPr/>
          <a:lstStyle/>
          <a:p>
            <a:pPr algn="l"/>
            <a:r>
              <a:rPr lang="en-US" altLang="en-US" dirty="0"/>
              <a:t>https://www.jns.org/rabbi-who-lost-spouse-daughters-to-terror-announces-engagement/</a:t>
            </a:r>
          </a:p>
        </p:txBody>
      </p:sp>
      <p:cxnSp>
        <p:nvCxnSpPr>
          <p:cNvPr id="3" name="Straight Connector 2">
            <a:extLst>
              <a:ext uri="{FF2B5EF4-FFF2-40B4-BE49-F238E27FC236}">
                <a16:creationId xmlns:a16="http://schemas.microsoft.com/office/drawing/2014/main" id="{0307D101-6FAE-1AC5-658B-C91E6049AB5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2084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D7858-75CD-BEB0-A28E-54C276DEBD1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5D45B65-CA21-8F3A-0095-D774A9F9864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218FE6B3-B575-387E-7C9E-3D75D1CA90F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C6C62464-94B2-12A1-C8DF-54E026E6AE0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DBCEEAA-4EB6-4C1D-4CDE-E7C8631DA94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FCF4ECE-94B8-5D1D-2A47-D6E76421B849}"/>
              </a:ext>
            </a:extLst>
          </p:cNvPr>
          <p:cNvSpPr>
            <a:spLocks noGrp="1" noChangeArrowheads="1"/>
          </p:cNvSpPr>
          <p:nvPr>
            <p:ph type="body" idx="1"/>
          </p:nvPr>
        </p:nvSpPr>
        <p:spPr>
          <a:xfrm>
            <a:off x="152400" y="4114800"/>
            <a:ext cx="6553200" cy="4876800"/>
          </a:xfrm>
        </p:spPr>
        <p:txBody>
          <a:bodyPr/>
          <a:lstStyle/>
          <a:p>
            <a:pPr algn="l"/>
            <a:r>
              <a:rPr lang="en-US" altLang="en-US" dirty="0"/>
              <a:t>video</a:t>
            </a:r>
          </a:p>
        </p:txBody>
      </p:sp>
      <p:cxnSp>
        <p:nvCxnSpPr>
          <p:cNvPr id="3" name="Straight Connector 2">
            <a:extLst>
              <a:ext uri="{FF2B5EF4-FFF2-40B4-BE49-F238E27FC236}">
                <a16:creationId xmlns:a16="http://schemas.microsoft.com/office/drawing/2014/main" id="{21A63044-EBEF-6905-1602-8599019A646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2533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06959-5118-B683-3136-31292B6BDED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82E0910-EB5F-03AA-2E4A-16739A8BD5D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308BE317-6EA4-F0B2-495E-D2D8B3C5816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113CFABB-B39A-2516-3E4E-27D2D7E7678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72AF7DB-1E6B-7E7B-5D15-7E5B16D23BD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B011F26-8173-66EE-DCA2-B9F23F338C7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79229F1-ADDC-42EB-C87D-27B8A6FF50A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6642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EA1D2-EE84-ED4F-FA18-664A207CAC9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22710C5-7A68-A6CB-42D1-D7390CFDF38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D6EEB79B-7C3F-6ABE-E72C-C2E414F90D1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402B5557-E8BF-674B-4A37-B8029A82947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71DF4E4-DB93-6AFD-A52A-50E1E1092AD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E6EB884-81CD-1C2C-A6CB-67519C36779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2268CE2-E0B7-382A-4534-8014F431A27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6711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E1D17-EE96-11C9-EF3D-2DAC776B1C0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5395422-AA59-43C5-5598-4FCB96CB779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E4156738-F674-8348-1B07-41D08FF6C9F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A4DBCD0B-C530-CF70-58FE-129E956F19A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5FAD359-F893-098A-FE7F-1E8A4D2859A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DDC8444-599A-4432-D043-D5675394960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48468D6-1D01-73A5-0BEF-02517004073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5336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8A091-1690-0669-D0E1-C66AD3891C5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15C2A1E-CC34-F006-0CCB-65094C6FA90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0A6F3ED8-1F02-C132-F83F-A1A428AD466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1FCC5036-FF14-30AA-DFCE-92FD9CFC6B5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45F956E-FD6A-7F3F-9DFC-15FE935AA18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C96279F-460A-A62E-B5A5-824595A82DF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57939FA-15DF-9ED4-5107-B67F9D62273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2938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2CE6A-37ED-4FB1-1E17-09F93441F6C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0C4CD71-8554-994A-7E5C-AA067762756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Resilience Phil 4.11. </a:t>
            </a:r>
          </a:p>
        </p:txBody>
      </p:sp>
      <p:sp>
        <p:nvSpPr>
          <p:cNvPr id="5" name="Rectangle 3">
            <a:extLst>
              <a:ext uri="{FF2B5EF4-FFF2-40B4-BE49-F238E27FC236}">
                <a16:creationId xmlns:a16="http://schemas.microsoft.com/office/drawing/2014/main" id="{AD6A4782-8C81-49E6-22D6-01F12C8F88B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21, 2025 5785</a:t>
            </a:r>
          </a:p>
        </p:txBody>
      </p:sp>
      <p:sp>
        <p:nvSpPr>
          <p:cNvPr id="6" name="Rectangle 7">
            <a:extLst>
              <a:ext uri="{FF2B5EF4-FFF2-40B4-BE49-F238E27FC236}">
                <a16:creationId xmlns:a16="http://schemas.microsoft.com/office/drawing/2014/main" id="{D2FC26CF-1ED7-F1FA-4E7B-1CABA397328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4993811-3F44-885F-DE6E-9A474B028D2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D04EDB8-0777-94DC-67CE-DCF51B55E36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E6CB2F8-8FDD-A701-B25E-762BB15465C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772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1"/>
            <a:ext cx="6858000" cy="1231118"/>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82"/>
            <a:ext cx="6858000" cy="565519"/>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B26EB06D-C9AC-4BAA-90E1-11627B68CA4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878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275370"/>
            <a:ext cx="7886700" cy="61451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740569"/>
            <a:ext cx="7886700" cy="253480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3889887"/>
            <a:ext cx="7885509" cy="511854"/>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859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3367049"/>
            <a:ext cx="7885509" cy="112637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471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3376297"/>
            <a:ext cx="7884318" cy="111712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
        <p:nvSpPr>
          <p:cNvPr id="9" name="TextBox 8"/>
          <p:cNvSpPr txBox="1"/>
          <p:nvPr/>
        </p:nvSpPr>
        <p:spPr>
          <a:xfrm>
            <a:off x="833283"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760045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1745226"/>
            <a:ext cx="7886700" cy="1883876"/>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3637936"/>
            <a:ext cx="7885509" cy="855483"/>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42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414462"/>
            <a:ext cx="2210150" cy="432197"/>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1928812"/>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414462"/>
            <a:ext cx="2202181" cy="432197"/>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414462"/>
            <a:ext cx="2199085" cy="432197"/>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1928812"/>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645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27"/>
            <a:ext cx="2205038"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1692266"/>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3655324"/>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3223127"/>
            <a:ext cx="2197894"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692266"/>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3655323"/>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3223127"/>
            <a:ext cx="2199085"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3655322"/>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36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836C97D-7EB4-4470-B36A-8CE1DF35336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640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02A1C997-1C84-4E42-B804-9E6F0693A64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412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562809BE-4F75-4AE8-85BB-D151C4B7CC4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618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1"/>
            <a:ext cx="6858000" cy="1231118"/>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6"/>
            <a:ext cx="6858000" cy="565519"/>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87AE4B22-24C9-4BD8-A2D6-8E3898629F9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545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369219"/>
            <a:ext cx="377547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11E98B-EED2-4B67-A443-F4B6B35947A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66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1878806"/>
            <a:ext cx="37689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260872"/>
            <a:ext cx="3776661" cy="617934"/>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1878806"/>
            <a:ext cx="377666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65CDC162-1900-40CE-9BEB-10030CC81F0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3435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E4CB589C-4D57-407B-91A2-640CFE24FC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0203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6F5A7C8-905E-4755-8782-9AD9A4FE91F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352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C47A99C-07AA-42E0-A17B-9B37B53AD97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02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3DAB7C7D-F77A-452E-A8B2-BE455B7E510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48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369219"/>
            <a:ext cx="767535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16257"/>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5979F-D2A9-3724-FB5C-A4416285CF7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6ABD154-B5A6-6DB6-064B-D84BA8123DA8}"/>
              </a:ext>
            </a:extLst>
          </p:cNvPr>
          <p:cNvSpPr>
            <a:spLocks noGrp="1"/>
          </p:cNvSpPr>
          <p:nvPr>
            <p:ph type="subTitle" idx="1"/>
          </p:nvPr>
        </p:nvSpPr>
        <p:spPr>
          <a:xfrm>
            <a:off x="152400" y="209550"/>
            <a:ext cx="89154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Three news items</a:t>
            </a:r>
          </a:p>
        </p:txBody>
      </p:sp>
    </p:spTree>
    <p:extLst>
      <p:ext uri="{BB962C8B-B14F-4D97-AF65-F5344CB8AC3E}">
        <p14:creationId xmlns:p14="http://schemas.microsoft.com/office/powerpoint/2010/main" val="2946026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6A27F-8D71-86CF-9AF8-A461B4C4779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3AEE5AA-90EE-3FCA-2C9F-F2CB56A44D88}"/>
              </a:ext>
            </a:extLst>
          </p:cNvPr>
          <p:cNvSpPr>
            <a:spLocks noGrp="1"/>
          </p:cNvSpPr>
          <p:nvPr>
            <p:ph type="subTitle" idx="1"/>
          </p:nvPr>
        </p:nvSpPr>
        <p:spPr>
          <a:xfrm>
            <a:off x="152400" y="209550"/>
            <a:ext cx="8915400" cy="4800600"/>
          </a:xfrm>
        </p:spPr>
        <p:txBody>
          <a:bodyPr anchor="t">
            <a:normAutofit fontScale="92500" lnSpcReduction="20000"/>
          </a:bodyPr>
          <a:lstStyle/>
          <a:p>
            <a:pPr algn="l"/>
            <a:r>
              <a:rPr lang="en-US" sz="4000" dirty="0">
                <a:solidFill>
                  <a:schemeClr val="tx1"/>
                </a:solidFill>
                <a:latin typeface="Arial Rounded MT Bold" panose="020F0704030504030204" pitchFamily="34" charset="0"/>
              </a:rPr>
              <a:t>According to sources familiar with the operation, Mossad initiated a targeted disinformation effort days before the strike. Using falsified communications through Iranian channels, they triggered what appeared to be an emergency meeting. The ruse successfully drew the entire senior leadership of Iran’s Islamic Revolutionary Guard Corps (IRGC) Aerospace Force, </a:t>
            </a:r>
          </a:p>
        </p:txBody>
      </p:sp>
    </p:spTree>
    <p:extLst>
      <p:ext uri="{BB962C8B-B14F-4D97-AF65-F5344CB8AC3E}">
        <p14:creationId xmlns:p14="http://schemas.microsoft.com/office/powerpoint/2010/main" val="8812484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09D81-4423-2170-29AE-E9DDEEA5B87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89FBFB6-6602-3C2D-5777-B15B19CE5F2D}"/>
              </a:ext>
            </a:extLst>
          </p:cNvPr>
          <p:cNvSpPr>
            <a:spLocks noGrp="1" noChangeArrowheads="1"/>
          </p:cNvSpPr>
          <p:nvPr>
            <p:ph type="subTitle" idx="1"/>
          </p:nvPr>
        </p:nvSpPr>
        <p:spPr>
          <a:xfrm>
            <a:off x="228600" y="209550"/>
            <a:ext cx="8686800" cy="4800600"/>
          </a:xfrm>
        </p:spPr>
        <p:txBody>
          <a:bodyPr anchor="t">
            <a:normAutofit fontScale="92500"/>
          </a:bodyPr>
          <a:lstStyle/>
          <a:p>
            <a:pPr algn="l">
              <a:lnSpc>
                <a:spcPct val="100000"/>
              </a:lnSpc>
            </a:pPr>
            <a:r>
              <a:rPr lang="en-US" sz="4000" dirty="0">
                <a:solidFill>
                  <a:schemeClr val="tx1"/>
                </a:solidFill>
                <a:latin typeface="Arial Rounded MT Bold" panose="020F0704030504030204" pitchFamily="34" charset="0"/>
                <a:cs typeface="David" panose="020E0502060401010101" pitchFamily="34" charset="-79"/>
              </a:rPr>
              <a:t>For me, it helps greatly to look to the “heroes” of the Bible. Fact is, I can’t think of a single one who was not stretched to the limit in following God’s path for their life. Abraham was told to sacrifice his son. Joseph endured family rejection and years of unjust imprisonment. </a:t>
            </a:r>
          </a:p>
        </p:txBody>
      </p:sp>
    </p:spTree>
    <p:extLst>
      <p:ext uri="{BB962C8B-B14F-4D97-AF65-F5344CB8AC3E}">
        <p14:creationId xmlns:p14="http://schemas.microsoft.com/office/powerpoint/2010/main" val="35214840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7403D-FB8C-2343-F14E-55AAA92FBD1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6B43DB0-C26F-D1CC-017A-72FB68342384}"/>
              </a:ext>
            </a:extLst>
          </p:cNvPr>
          <p:cNvSpPr>
            <a:spLocks noGrp="1" noChangeArrowheads="1"/>
          </p:cNvSpPr>
          <p:nvPr>
            <p:ph type="subTitle" idx="1"/>
          </p:nvPr>
        </p:nvSpPr>
        <p:spPr>
          <a:xfrm>
            <a:off x="228600" y="209550"/>
            <a:ext cx="8686800" cy="4800600"/>
          </a:xfrm>
        </p:spPr>
        <p:txBody>
          <a:bodyPr anchor="t">
            <a:normAutofit lnSpcReduction="10000"/>
          </a:bodyPr>
          <a:lstStyle/>
          <a:p>
            <a:pPr algn="l">
              <a:lnSpc>
                <a:spcPct val="100000"/>
              </a:lnSpc>
            </a:pPr>
            <a:r>
              <a:rPr lang="en-US" sz="4000" dirty="0">
                <a:solidFill>
                  <a:schemeClr val="tx1"/>
                </a:solidFill>
                <a:latin typeface="Arial Rounded MT Bold" panose="020F0704030504030204" pitchFamily="34" charset="0"/>
                <a:cs typeface="David" panose="020E0502060401010101" pitchFamily="34" charset="-79"/>
              </a:rPr>
              <a:t>Moshe, after fleeing for his life from Egypt, returned to confront Pharaoh, only to spend 40 years with a complaining, ungrateful multitude. Hannah was barren and mocked. David became a fugitive, though King of all Israel. I could go on and on.</a:t>
            </a:r>
          </a:p>
          <a:p>
            <a:pPr marR="0" algn="l">
              <a:lnSpc>
                <a:spcPct val="100000"/>
              </a:lnSpc>
            </a:pPr>
            <a:endParaRPr lang="en-US" sz="4000" dirty="0">
              <a:solidFill>
                <a:schemeClr val="tx1"/>
              </a:solidFill>
              <a:latin typeface="Arial Rounded MT Bold" panose="020F0704030504030204" pitchFamily="34" charset="0"/>
              <a:cs typeface="David" panose="020E0502060401010101" pitchFamily="34" charset="-79"/>
            </a:endParaRPr>
          </a:p>
        </p:txBody>
      </p:sp>
    </p:spTree>
    <p:extLst>
      <p:ext uri="{BB962C8B-B14F-4D97-AF65-F5344CB8AC3E}">
        <p14:creationId xmlns:p14="http://schemas.microsoft.com/office/powerpoint/2010/main" val="3135154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F3789-7F85-3FFA-AF2E-6F41D451F20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9C2F66E-A6B0-A560-AE1F-0608602708ED}"/>
              </a:ext>
            </a:extLst>
          </p:cNvPr>
          <p:cNvSpPr>
            <a:spLocks noGrp="1" noChangeArrowheads="1"/>
          </p:cNvSpPr>
          <p:nvPr>
            <p:ph type="subTitle" idx="1"/>
          </p:nvPr>
        </p:nvSpPr>
        <p:spPr>
          <a:xfrm>
            <a:off x="228600" y="209550"/>
            <a:ext cx="8686800" cy="4800600"/>
          </a:xfrm>
        </p:spPr>
        <p:txBody>
          <a:bodyPr anchor="t">
            <a:normAutofit fontScale="92500"/>
          </a:bodyPr>
          <a:lstStyle/>
          <a:p>
            <a:pPr marR="0" algn="l">
              <a:lnSpc>
                <a:spcPct val="100000"/>
              </a:lnSpc>
            </a:pPr>
            <a:r>
              <a:rPr lang="en-US" sz="4000" dirty="0">
                <a:solidFill>
                  <a:schemeClr val="tx1"/>
                </a:solidFill>
                <a:latin typeface="Arial Rounded MT Bold" panose="020F0704030504030204" pitchFamily="34" charset="0"/>
                <a:cs typeface="David" panose="020E0502060401010101" pitchFamily="34" charset="-79"/>
              </a:rPr>
              <a:t>David himself wrote “When my heart is overwhelmed, lead me to the rock that is higher than I” (Psalm 61:2).</a:t>
            </a:r>
          </a:p>
          <a:p>
            <a:pPr marR="0" algn="l">
              <a:lnSpc>
                <a:spcPct val="100000"/>
              </a:lnSpc>
            </a:pPr>
            <a:r>
              <a:rPr lang="en-US" sz="4000" dirty="0">
                <a:solidFill>
                  <a:schemeClr val="tx1"/>
                </a:solidFill>
                <a:latin typeface="Arial Rounded MT Bold" panose="020F0704030504030204" pitchFamily="34" charset="0"/>
                <a:cs typeface="David" panose="020E0502060401010101" pitchFamily="34" charset="-79"/>
              </a:rPr>
              <a:t>For a child to be born, a woman’s body must undergo stretching and more stretching for ¾ of a year. I look at an expecting mother and I’m dumbfounded. </a:t>
            </a:r>
          </a:p>
        </p:txBody>
      </p:sp>
    </p:spTree>
    <p:extLst>
      <p:ext uri="{BB962C8B-B14F-4D97-AF65-F5344CB8AC3E}">
        <p14:creationId xmlns:p14="http://schemas.microsoft.com/office/powerpoint/2010/main" val="27687436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6E8BA-4CA4-3F6C-1217-ED6E13D319E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E88CB08-F406-6144-455A-6B25B2F0B315}"/>
              </a:ext>
            </a:extLst>
          </p:cNvPr>
          <p:cNvSpPr>
            <a:spLocks noGrp="1" noChangeArrowheads="1"/>
          </p:cNvSpPr>
          <p:nvPr>
            <p:ph type="subTitle" idx="1"/>
          </p:nvPr>
        </p:nvSpPr>
        <p:spPr>
          <a:xfrm>
            <a:off x="228600" y="21590"/>
            <a:ext cx="8686800" cy="4800600"/>
          </a:xfrm>
        </p:spPr>
        <p:txBody>
          <a:bodyPr anchor="t">
            <a:normAutofit fontScale="85000" lnSpcReduction="10000"/>
          </a:bodyPr>
          <a:lstStyle/>
          <a:p>
            <a:pPr marR="0" algn="l">
              <a:lnSpc>
                <a:spcPct val="100000"/>
              </a:lnSpc>
            </a:pPr>
            <a:r>
              <a:rPr lang="en-US" sz="4000" dirty="0">
                <a:solidFill>
                  <a:schemeClr val="tx1"/>
                </a:solidFill>
                <a:latin typeface="Arial Rounded MT Bold" panose="020F0704030504030204" pitchFamily="34" charset="0"/>
                <a:cs typeface="David" panose="020E0502060401010101" pitchFamily="34" charset="-79"/>
              </a:rPr>
              <a:t>How can her belly keep expanding sufficiently to contain an entire infant?? She must give herself over to the process of being stretched. If it’s her first child, she’s never experienced it before.  We are now being stretched. The people of Israel are being stretched. The body of Messiah around the world is being stretched—in ways that we’ve never gone through. Why?</a:t>
            </a:r>
          </a:p>
          <a:p>
            <a:pPr marR="0" algn="l">
              <a:lnSpc>
                <a:spcPct val="100000"/>
              </a:lnSpc>
            </a:pPr>
            <a:endParaRPr lang="en-US" sz="4000" dirty="0">
              <a:solidFill>
                <a:schemeClr val="tx1"/>
              </a:solidFill>
              <a:latin typeface="Arial Rounded MT Bold" panose="020F0704030504030204" pitchFamily="34" charset="0"/>
              <a:cs typeface="David" panose="020E0502060401010101" pitchFamily="34" charset="-79"/>
            </a:endParaRPr>
          </a:p>
        </p:txBody>
      </p:sp>
    </p:spTree>
    <p:extLst>
      <p:ext uri="{BB962C8B-B14F-4D97-AF65-F5344CB8AC3E}">
        <p14:creationId xmlns:p14="http://schemas.microsoft.com/office/powerpoint/2010/main" val="35503178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42301-9F94-D3B2-F047-83AC4A3123C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CFDD30D-4B5D-0330-512B-888F8C4088FF}"/>
              </a:ext>
            </a:extLst>
          </p:cNvPr>
          <p:cNvSpPr>
            <a:spLocks noGrp="1" noChangeArrowheads="1"/>
          </p:cNvSpPr>
          <p:nvPr>
            <p:ph type="subTitle" idx="1"/>
          </p:nvPr>
        </p:nvSpPr>
        <p:spPr>
          <a:xfrm>
            <a:off x="228600" y="209550"/>
            <a:ext cx="8686800" cy="4800600"/>
          </a:xfrm>
        </p:spPr>
        <p:txBody>
          <a:bodyPr anchor="t">
            <a:normAutofit/>
          </a:bodyPr>
          <a:lstStyle/>
          <a:p>
            <a:pPr marR="0" algn="l">
              <a:lnSpc>
                <a:spcPct val="100000"/>
              </a:lnSpc>
            </a:pPr>
            <a:r>
              <a:rPr lang="en-US" sz="4000" dirty="0">
                <a:solidFill>
                  <a:schemeClr val="tx1"/>
                </a:solidFill>
                <a:latin typeface="Arial Rounded MT Bold" panose="020F0704030504030204" pitchFamily="34" charset="0"/>
                <a:cs typeface="David" panose="020E0502060401010101" pitchFamily="34" charset="-79"/>
              </a:rPr>
              <a:t>For the same purpose as a pregnant woman. We are pregnant with the kingdom of God, with the revival that must be birthed before Yeshua returns (see Joel 2:28-32, Isaiah 60:1-3 , Ezekiel 36-37, Hosea 3:4-5). </a:t>
            </a:r>
          </a:p>
          <a:p>
            <a:pPr marR="0" algn="l">
              <a:lnSpc>
                <a:spcPct val="100000"/>
              </a:lnSpc>
            </a:pPr>
            <a:endParaRPr lang="en-US" sz="4000" dirty="0">
              <a:solidFill>
                <a:schemeClr val="tx1"/>
              </a:solidFill>
              <a:latin typeface="Arial Rounded MT Bold" panose="020F0704030504030204" pitchFamily="34" charset="0"/>
              <a:cs typeface="David" panose="020E0502060401010101" pitchFamily="34" charset="-79"/>
            </a:endParaRPr>
          </a:p>
        </p:txBody>
      </p:sp>
    </p:spTree>
    <p:extLst>
      <p:ext uri="{BB962C8B-B14F-4D97-AF65-F5344CB8AC3E}">
        <p14:creationId xmlns:p14="http://schemas.microsoft.com/office/powerpoint/2010/main" val="4125297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A2C11-15CC-E08D-883A-6308387403A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E2FDC35-B74E-0C35-28C4-DB88D24B84B8}"/>
              </a:ext>
            </a:extLst>
          </p:cNvPr>
          <p:cNvSpPr>
            <a:spLocks noGrp="1" noChangeArrowheads="1"/>
          </p:cNvSpPr>
          <p:nvPr>
            <p:ph type="subTitle" idx="1"/>
          </p:nvPr>
        </p:nvSpPr>
        <p:spPr>
          <a:xfrm>
            <a:off x="228600" y="209550"/>
            <a:ext cx="8686800" cy="4800600"/>
          </a:xfrm>
        </p:spPr>
        <p:txBody>
          <a:bodyPr anchor="t">
            <a:normAutofit fontScale="92500" lnSpcReduction="10000"/>
          </a:bodyPr>
          <a:lstStyle/>
          <a:p>
            <a:pPr marR="0" algn="l">
              <a:lnSpc>
                <a:spcPct val="100000"/>
              </a:lnSpc>
            </a:pPr>
            <a:r>
              <a:rPr lang="en-US" sz="4000" dirty="0">
                <a:solidFill>
                  <a:schemeClr val="tx1"/>
                </a:solidFill>
                <a:latin typeface="Arial Rounded MT Bold" panose="020F0704030504030204" pitchFamily="34" charset="0"/>
                <a:cs typeface="David" panose="020E0502060401010101" pitchFamily="34" charset="-79"/>
              </a:rPr>
              <a:t>As we are being stretched together, may the purposes of God be born in your life. And may we see our modest efforts to equip the youth and young adults of Israel fulfill the harvest that is even now beginning.</a:t>
            </a:r>
          </a:p>
          <a:p>
            <a:pPr marR="0" algn="l">
              <a:lnSpc>
                <a:spcPct val="100000"/>
              </a:lnSpc>
            </a:pPr>
            <a:r>
              <a:rPr lang="en-US" sz="4000" dirty="0">
                <a:solidFill>
                  <a:schemeClr val="tx1"/>
                </a:solidFill>
                <a:latin typeface="Arial Rounded MT Bold" panose="020F0704030504030204" pitchFamily="34" charset="0"/>
                <a:cs typeface="David" panose="020E0502060401010101" pitchFamily="34" charset="-79"/>
              </a:rPr>
              <a:t>With love and awareness that you and I have been called to the Kingdom for such a time as this,</a:t>
            </a:r>
          </a:p>
          <a:p>
            <a:pPr marR="0" algn="l">
              <a:lnSpc>
                <a:spcPct val="100000"/>
              </a:lnSpc>
            </a:pPr>
            <a:endParaRPr lang="en-US" sz="4000" dirty="0">
              <a:solidFill>
                <a:schemeClr val="tx1"/>
              </a:solidFill>
              <a:latin typeface="Arial Rounded MT Bold" panose="020F0704030504030204" pitchFamily="34" charset="0"/>
              <a:cs typeface="David" panose="020E0502060401010101" pitchFamily="34" charset="-79"/>
            </a:endParaRPr>
          </a:p>
          <a:p>
            <a:pPr marR="0" algn="l">
              <a:lnSpc>
                <a:spcPct val="100000"/>
              </a:lnSpc>
            </a:pPr>
            <a:endParaRPr lang="en-US" sz="4000" dirty="0">
              <a:solidFill>
                <a:schemeClr val="tx1"/>
              </a:solidFill>
              <a:latin typeface="Arial Rounded MT Bold" panose="020F0704030504030204" pitchFamily="34" charset="0"/>
              <a:cs typeface="David" panose="020E0502060401010101" pitchFamily="34" charset="-79"/>
            </a:endParaRPr>
          </a:p>
        </p:txBody>
      </p:sp>
    </p:spTree>
    <p:extLst>
      <p:ext uri="{BB962C8B-B14F-4D97-AF65-F5344CB8AC3E}">
        <p14:creationId xmlns:p14="http://schemas.microsoft.com/office/powerpoint/2010/main" val="6226735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C0CA8-9ACE-FD73-3BEF-61911ABCFAF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996DC53-713C-90DF-9606-17C621D32AF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26FC01A0-297A-DC60-1B61-D387B03B63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3556194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AF4B9-4C6F-681A-12E2-BC5B5564D82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5798424-119D-AE28-5DE6-D474EC86B814}"/>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0974CE00-FD61-98E1-2A77-DA1402E692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CEA83578-9E80-6B27-2057-B538B05D14C9}"/>
              </a:ext>
            </a:extLst>
          </p:cNvPr>
          <p:cNvSpPr txBox="1"/>
          <p:nvPr/>
        </p:nvSpPr>
        <p:spPr>
          <a:xfrm>
            <a:off x="198120" y="209550"/>
            <a:ext cx="6492290" cy="4401205"/>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Resilience Phil 4.11-13</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Not automatic</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Life can crush us</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Jordan B. Peterson</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James Dobson</a:t>
            </a:r>
            <a:r>
              <a:rPr lang="en-US" dirty="0"/>
              <a:t> </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Israeli Jewish response</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Eitan </a:t>
            </a:r>
            <a:r>
              <a:rPr lang="en-US" dirty="0" err="1">
                <a:solidFill>
                  <a:schemeClr val="tx1"/>
                </a:solidFill>
                <a:effectLst>
                  <a:outerShdw blurRad="38100" dist="38100" dir="2700000" algn="tl">
                    <a:srgbClr val="000000">
                      <a:alpha val="43137"/>
                    </a:srgbClr>
                  </a:outerShdw>
                </a:effectLst>
              </a:rPr>
              <a:t>Shishkoff</a:t>
            </a:r>
            <a:r>
              <a:rPr lang="en-US" dirty="0">
                <a:solidFill>
                  <a:schemeClr val="tx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6001487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E977-EA64-242C-4F2B-2AF1FC95FFC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37FA475E-3AB9-0418-A48D-CCC46BD2D6E7}"/>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baseline="30000" dirty="0">
                <a:solidFill>
                  <a:schemeClr val="tx1"/>
                </a:solidFill>
                <a:latin typeface="Arial Rounded MT Bold" panose="020F0704030504030204" pitchFamily="34" charset="0"/>
              </a:rPr>
              <a:t>Phil 4.11-13</a:t>
            </a:r>
            <a:r>
              <a:rPr lang="en-US" sz="4000" dirty="0">
                <a:solidFill>
                  <a:schemeClr val="tx1"/>
                </a:solidFill>
                <a:latin typeface="Arial Rounded MT Bold" panose="020F0704030504030204" pitchFamily="34" charset="0"/>
              </a:rPr>
              <a:t> Not that I am saying this to call attention to any need of mine; since, as far as I am concerned, </a:t>
            </a:r>
            <a:r>
              <a:rPr lang="en-US" sz="4000" u="sng" dirty="0">
                <a:solidFill>
                  <a:srgbClr val="FFFF66"/>
                </a:solidFill>
                <a:latin typeface="Arial Rounded MT Bold" panose="020F0704030504030204" pitchFamily="34" charset="0"/>
              </a:rPr>
              <a:t>I have learned</a:t>
            </a:r>
            <a:r>
              <a:rPr lang="en-US" sz="4000" dirty="0">
                <a:solidFill>
                  <a:srgbClr val="FFFF66"/>
                </a:solidFill>
                <a:latin typeface="Arial Rounded MT Bold" panose="020F0704030504030204" pitchFamily="34" charset="0"/>
              </a:rPr>
              <a:t> </a:t>
            </a:r>
            <a:r>
              <a:rPr lang="en-US" sz="4000" dirty="0">
                <a:solidFill>
                  <a:schemeClr val="tx1"/>
                </a:solidFill>
                <a:latin typeface="Arial Rounded MT Bold" panose="020F0704030504030204" pitchFamily="34" charset="0"/>
              </a:rPr>
              <a:t>to be content regardless of circumstances. I know what it is to be in want, </a:t>
            </a:r>
          </a:p>
        </p:txBody>
      </p:sp>
    </p:spTree>
    <p:extLst>
      <p:ext uri="{BB962C8B-B14F-4D97-AF65-F5344CB8AC3E}">
        <p14:creationId xmlns:p14="http://schemas.microsoft.com/office/powerpoint/2010/main" val="194537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17447-1E84-6211-A1A2-A0AF48FE072A}"/>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631E050-258F-88B3-A646-A3379CCE5A10}"/>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baseline="30000" dirty="0">
                <a:solidFill>
                  <a:schemeClr val="tx1"/>
                </a:solidFill>
                <a:latin typeface="Arial Rounded MT Bold" panose="020F0704030504030204" pitchFamily="34" charset="0"/>
              </a:rPr>
              <a:t>Phil 4.11-13</a:t>
            </a:r>
            <a:r>
              <a:rPr lang="en-US" sz="4000" dirty="0">
                <a:solidFill>
                  <a:schemeClr val="tx1"/>
                </a:solidFill>
                <a:latin typeface="Arial Rounded MT Bold" panose="020F0704030504030204" pitchFamily="34" charset="0"/>
              </a:rPr>
              <a:t> and I know what it is to have more than enough — in everything and in every way </a:t>
            </a:r>
            <a:r>
              <a:rPr lang="en-US" sz="4000" u="sng" dirty="0">
                <a:solidFill>
                  <a:srgbClr val="FFFF66"/>
                </a:solidFill>
                <a:latin typeface="Arial Rounded MT Bold" panose="020F0704030504030204" pitchFamily="34" charset="0"/>
              </a:rPr>
              <a:t>I have learned</a:t>
            </a:r>
            <a:r>
              <a:rPr lang="en-US" sz="4000" dirty="0">
                <a:solidFill>
                  <a:srgbClr val="FFFF66"/>
                </a:solidFill>
                <a:latin typeface="Arial Rounded MT Bold" panose="020F0704030504030204" pitchFamily="34" charset="0"/>
              </a:rPr>
              <a:t> </a:t>
            </a:r>
            <a:r>
              <a:rPr lang="en-US" sz="4000" u="sng" dirty="0">
                <a:solidFill>
                  <a:srgbClr val="FFFF66"/>
                </a:solidFill>
                <a:latin typeface="Arial Rounded MT Bold" panose="020F0704030504030204" pitchFamily="34" charset="0"/>
              </a:rPr>
              <a:t>the secret </a:t>
            </a:r>
            <a:r>
              <a:rPr lang="en-US" sz="4000" dirty="0">
                <a:solidFill>
                  <a:schemeClr val="tx1"/>
                </a:solidFill>
                <a:latin typeface="Arial Rounded MT Bold" panose="020F0704030504030204" pitchFamily="34" charset="0"/>
              </a:rPr>
              <a:t>of being full and being hungry, of having abundance and being in need. I can do all things through him who gives me power.</a:t>
            </a:r>
          </a:p>
        </p:txBody>
      </p:sp>
    </p:spTree>
    <p:extLst>
      <p:ext uri="{BB962C8B-B14F-4D97-AF65-F5344CB8AC3E}">
        <p14:creationId xmlns:p14="http://schemas.microsoft.com/office/powerpoint/2010/main" val="1681012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F477A-CDAA-48DE-27B6-2152003D030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A52F3D6-628B-A560-B94C-25D83AA37DF3}"/>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including Commander General Amir Ali Hajizadeh, his deputies, and key technical personnel, into a fortified bunker outside Tehran.</a:t>
            </a:r>
          </a:p>
          <a:p>
            <a:pPr algn="l"/>
            <a:r>
              <a:rPr lang="en-US" sz="4000" dirty="0">
                <a:solidFill>
                  <a:schemeClr val="tx1"/>
                </a:solidFill>
                <a:latin typeface="Arial Rounded MT Bold" panose="020F0704030504030204" pitchFamily="34" charset="0"/>
              </a:rPr>
              <a:t>Moments before the strike began, that bunker was hit in a precision airstrike, eliminating Iran’s top missile command.</a:t>
            </a:r>
          </a:p>
        </p:txBody>
      </p:sp>
    </p:spTree>
    <p:extLst>
      <p:ext uri="{BB962C8B-B14F-4D97-AF65-F5344CB8AC3E}">
        <p14:creationId xmlns:p14="http://schemas.microsoft.com/office/powerpoint/2010/main" val="35565416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7DD1E-27C2-4127-4FD1-881ECD679F9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9AFAF20-5621-4D03-97B2-7A6A46E5E6C9}"/>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dirty="0">
                <a:solidFill>
                  <a:schemeClr val="tx1"/>
                </a:solidFill>
                <a:latin typeface="Arial Rounded MT Bold" panose="020F0704030504030204" pitchFamily="34" charset="0"/>
              </a:rPr>
              <a:t> </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518685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F0201-BB9E-FC2C-9C19-BC42A89833E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7E71957-3A0C-FE69-082E-C561F53812D7}"/>
              </a:ext>
            </a:extLst>
          </p:cNvPr>
          <p:cNvSpPr>
            <a:spLocks noGrp="1"/>
          </p:cNvSpPr>
          <p:nvPr>
            <p:ph type="subTitle" idx="1"/>
          </p:nvPr>
        </p:nvSpPr>
        <p:spPr>
          <a:xfrm>
            <a:off x="152400" y="209550"/>
            <a:ext cx="8915400" cy="4800600"/>
          </a:xfrm>
        </p:spPr>
        <p:txBody>
          <a:bodyPr anchor="t">
            <a:normAutofit/>
          </a:bodyPr>
          <a:lstStyle/>
          <a:p>
            <a:pPr algn="ctr"/>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183494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6838D-B65A-488F-3CDF-41391B6B04A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62DF0B1-6223-D9BA-8B06-9E484266C9FB}"/>
              </a:ext>
            </a:extLst>
          </p:cNvPr>
          <p:cNvSpPr>
            <a:spLocks noGrp="1"/>
          </p:cNvSpPr>
          <p:nvPr>
            <p:ph type="subTitle" idx="1"/>
          </p:nvPr>
        </p:nvSpPr>
        <p:spPr>
          <a:xfrm>
            <a:off x="152400" y="209550"/>
            <a:ext cx="8915400" cy="4800600"/>
          </a:xfrm>
        </p:spPr>
        <p:txBody>
          <a:bodyPr anchor="t">
            <a:normAutofit/>
          </a:bodyPr>
          <a:lstStyle/>
          <a:p>
            <a:pPr algn="l"/>
            <a:r>
              <a:rPr lang="en-US" sz="4000" u="sng" dirty="0">
                <a:solidFill>
                  <a:srgbClr val="FFFF66"/>
                </a:solidFill>
                <a:latin typeface="Arial Rounded MT Bold" panose="020F0704030504030204" pitchFamily="34" charset="0"/>
              </a:rPr>
              <a:t>The most idiotic comment by a newscaster I’ve heard in my life. </a:t>
            </a:r>
          </a:p>
          <a:p>
            <a:pPr algn="l"/>
            <a:r>
              <a:rPr lang="en-US" sz="4000" dirty="0">
                <a:solidFill>
                  <a:schemeClr val="tx1"/>
                </a:solidFill>
                <a:latin typeface="Arial Rounded MT Bold" panose="020F0704030504030204" pitchFamily="34" charset="0"/>
                <a:cs typeface="David" panose="020E0502060401010101" pitchFamily="34" charset="-79"/>
              </a:rPr>
              <a:t>Sunday, June 8, ABC-7 Los Angeles anchor Jory Rand… </a:t>
            </a:r>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198877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49F49-6549-3599-443E-F594BC7818E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2082C46-089F-701F-8501-71DD23CD6F4F}"/>
              </a:ext>
            </a:extLst>
          </p:cNvPr>
          <p:cNvSpPr>
            <a:spLocks noGrp="1" noChangeArrowheads="1"/>
          </p:cNvSpPr>
          <p:nvPr>
            <p:ph type="subTitle" idx="1"/>
          </p:nvPr>
        </p:nvSpPr>
        <p:spPr>
          <a:xfrm>
            <a:off x="228600" y="209550"/>
            <a:ext cx="8686800" cy="4800600"/>
          </a:xfrm>
        </p:spPr>
        <p:txBody>
          <a:bodyPr anchor="t">
            <a:normAutofit fontScale="92500" lnSpcReduction="10000"/>
          </a:bodyPr>
          <a:lstStyle/>
          <a:p>
            <a:pPr marR="0" algn="l">
              <a:lnSpc>
                <a:spcPct val="100000"/>
              </a:lnSpc>
            </a:pPr>
            <a:r>
              <a:rPr lang="en-US" sz="4000" dirty="0">
                <a:solidFill>
                  <a:schemeClr val="tx1"/>
                </a:solidFill>
                <a:latin typeface="Arial Rounded MT Bold" panose="020F0704030504030204" pitchFamily="34" charset="0"/>
                <a:cs typeface="David" panose="020E0502060401010101" pitchFamily="34" charset="-79"/>
              </a:rPr>
              <a:t>Rioters are just “having fun watching cars burn.”   On Sunday, June 8, ABC-7 Los Angeles anchor Jory Rand warned, if President Trump moved law enforcement to stop the violence, he could “turn what is just a bunch of people having fun watching cars burn into a massive confrontation.”</a:t>
            </a:r>
          </a:p>
        </p:txBody>
      </p:sp>
    </p:spTree>
    <p:extLst>
      <p:ext uri="{BB962C8B-B14F-4D97-AF65-F5344CB8AC3E}">
        <p14:creationId xmlns:p14="http://schemas.microsoft.com/office/powerpoint/2010/main" val="676228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CAB75-A570-7B4D-119F-38B35868703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684D7AA-8A5C-7173-D2BD-28E6128F062F}"/>
              </a:ext>
            </a:extLst>
          </p:cNvPr>
          <p:cNvSpPr>
            <a:spLocks noGrp="1" noChangeArrowheads="1"/>
          </p:cNvSpPr>
          <p:nvPr>
            <p:ph type="subTitle" idx="1"/>
          </p:nvPr>
        </p:nvSpPr>
        <p:spPr>
          <a:xfrm>
            <a:off x="228600" y="209550"/>
            <a:ext cx="8686800" cy="4800600"/>
          </a:xfrm>
        </p:spPr>
        <p:txBody>
          <a:bodyPr anchor="t">
            <a:normAutofit lnSpcReduction="10000"/>
          </a:bodyPr>
          <a:lstStyle/>
          <a:p>
            <a:pPr marR="0" algn="l">
              <a:lnSpc>
                <a:spcPct val="100000"/>
              </a:lnSpc>
            </a:pPr>
            <a:r>
              <a:rPr lang="en-US" sz="4000" dirty="0">
                <a:solidFill>
                  <a:schemeClr val="tx1"/>
                </a:solidFill>
                <a:latin typeface="Arial Rounded MT Bold" panose="020F0704030504030204" pitchFamily="34" charset="0"/>
                <a:cs typeface="David" panose="020E0502060401010101" pitchFamily="34" charset="-79"/>
              </a:rPr>
              <a:t>Protesters set at least six Waymo electric taxis on fire during the riots. “Burning lithium-ion batteries release toxic gases, including hydrogen fluoride, posing risks to responders and those nearby,” warned the L.A. Police Department.</a:t>
            </a:r>
          </a:p>
        </p:txBody>
      </p:sp>
    </p:spTree>
    <p:extLst>
      <p:ext uri="{BB962C8B-B14F-4D97-AF65-F5344CB8AC3E}">
        <p14:creationId xmlns:p14="http://schemas.microsoft.com/office/powerpoint/2010/main" val="1548546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D762-F693-49DC-2819-FD80081301D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0A808FB-275E-A71B-EAF4-33A7368CA7BC}"/>
              </a:ext>
            </a:extLst>
          </p:cNvPr>
          <p:cNvSpPr>
            <a:spLocks noGrp="1"/>
          </p:cNvSpPr>
          <p:nvPr>
            <p:ph type="subTitle" idx="1"/>
          </p:nvPr>
        </p:nvSpPr>
        <p:spPr>
          <a:xfrm>
            <a:off x="152400" y="209550"/>
            <a:ext cx="8915400" cy="4800600"/>
          </a:xfrm>
        </p:spPr>
        <p:txBody>
          <a:bodyPr anchor="t">
            <a:normAutofit/>
          </a:bodyPr>
          <a:lstStyle/>
          <a:p>
            <a:pPr algn="ctr"/>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31678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7CDBE-3A7C-E5B0-CEEE-239C60F7CB8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29BB137-4694-4D0F-D7C5-657D7B85A98A}"/>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6952E09C-3A34-173A-985B-AA1BE007F69A}"/>
              </a:ext>
            </a:extLst>
          </p:cNvPr>
          <p:cNvPicPr>
            <a:picLocks noChangeAspect="1"/>
          </p:cNvPicPr>
          <p:nvPr/>
        </p:nvPicPr>
        <p:blipFill>
          <a:blip r:embed="rId3"/>
          <a:stretch>
            <a:fillRect/>
          </a:stretch>
        </p:blipFill>
        <p:spPr>
          <a:xfrm>
            <a:off x="704791" y="0"/>
            <a:ext cx="7775058" cy="5143500"/>
          </a:xfrm>
          <a:prstGeom prst="rect">
            <a:avLst/>
          </a:prstGeom>
        </p:spPr>
      </p:pic>
      <p:sp>
        <p:nvSpPr>
          <p:cNvPr id="5" name="TextBox 4">
            <a:extLst>
              <a:ext uri="{FF2B5EF4-FFF2-40B4-BE49-F238E27FC236}">
                <a16:creationId xmlns:a16="http://schemas.microsoft.com/office/drawing/2014/main" id="{DA62A006-6322-A5EB-1902-8BC0F7099D4A}"/>
              </a:ext>
            </a:extLst>
          </p:cNvPr>
          <p:cNvSpPr txBox="1"/>
          <p:nvPr/>
        </p:nvSpPr>
        <p:spPr>
          <a:xfrm>
            <a:off x="5180362" y="69850"/>
            <a:ext cx="3279167" cy="830997"/>
          </a:xfrm>
          <a:prstGeom prst="rect">
            <a:avLst/>
          </a:prstGeom>
          <a:noFill/>
        </p:spPr>
        <p:txBody>
          <a:bodyPr wrap="none" rtlCol="0">
            <a:spAutoFit/>
          </a:bodyPr>
          <a:lstStyle/>
          <a:p>
            <a:pPr algn="l"/>
            <a:r>
              <a:rPr lang="en-US" sz="4800" dirty="0">
                <a:solidFill>
                  <a:schemeClr val="tx1"/>
                </a:solidFill>
                <a:effectLst>
                  <a:outerShdw blurRad="38100" dist="38100" dir="2700000" algn="tl">
                    <a:srgbClr val="000000">
                      <a:alpha val="43137"/>
                    </a:srgbClr>
                  </a:outerShdw>
                </a:effectLst>
              </a:rPr>
              <a:t>Resilience</a:t>
            </a:r>
            <a:endParaRPr lang="en-US"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431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EEAAA-4B27-DE13-45AC-4732D2CF158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55250067-0420-B173-67A9-E733372F0233}"/>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A668625F-3079-93F8-34F6-C37E6F3B9D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279658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6B796-69F4-1801-FB6E-C77881390B9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387444A-1B2B-58AD-BA5F-F60770FA794B}"/>
              </a:ext>
            </a:extLst>
          </p:cNvPr>
          <p:cNvSpPr>
            <a:spLocks noGrp="1"/>
          </p:cNvSpPr>
          <p:nvPr>
            <p:ph type="subTitle" idx="1"/>
          </p:nvPr>
        </p:nvSpPr>
        <p:spPr>
          <a:xfrm>
            <a:off x="152400" y="209550"/>
            <a:ext cx="8915400" cy="4800600"/>
          </a:xfrm>
        </p:spPr>
        <p:txBody>
          <a:bodyPr anchor="t">
            <a:normAutofit/>
          </a:bodyPr>
          <a:lstStyle/>
          <a:p>
            <a:pPr algn="ctr"/>
            <a:r>
              <a:rPr lang="en-US" sz="4000" u="sng" dirty="0">
                <a:solidFill>
                  <a:srgbClr val="FFFF66"/>
                </a:solidFill>
                <a:latin typeface="Arial Rounded MT Bold" panose="020F0704030504030204" pitchFamily="34" charset="0"/>
              </a:rPr>
              <a:t>Resilience</a:t>
            </a:r>
          </a:p>
          <a:p>
            <a:pPr algn="l"/>
            <a:r>
              <a:rPr lang="en-US" sz="4000" dirty="0">
                <a:solidFill>
                  <a:schemeClr val="tx1"/>
                </a:solidFill>
                <a:latin typeface="Arial Rounded MT Bold" panose="020F0704030504030204" pitchFamily="34" charset="0"/>
              </a:rPr>
              <a:t>/</a:t>
            </a:r>
            <a:r>
              <a:rPr lang="en-US" sz="4000" dirty="0" err="1">
                <a:solidFill>
                  <a:schemeClr val="tx1"/>
                </a:solidFill>
                <a:latin typeface="Arial Rounded MT Bold" panose="020F0704030504030204" pitchFamily="34" charset="0"/>
              </a:rPr>
              <a:t>rəˈzilēəns</a:t>
            </a:r>
            <a:r>
              <a:rPr lang="en-US" sz="4000" dirty="0">
                <a:solidFill>
                  <a:schemeClr val="tx1"/>
                </a:solidFill>
                <a:latin typeface="Arial Rounded MT Bold" panose="020F0704030504030204" pitchFamily="34" charset="0"/>
              </a:rPr>
              <a:t>/ noun</a:t>
            </a:r>
          </a:p>
          <a:p>
            <a:pPr algn="l"/>
            <a:r>
              <a:rPr lang="en-US" sz="4000" dirty="0">
                <a:solidFill>
                  <a:schemeClr val="tx1"/>
                </a:solidFill>
                <a:latin typeface="Arial Rounded MT Bold" panose="020F0704030504030204" pitchFamily="34" charset="0"/>
              </a:rPr>
              <a:t>1.the capacity to recover quickly from difficulties; toughness: </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185149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1A5E9-5102-9D32-9F71-F8D4B2E3D46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FE7915D-A812-F869-9594-402BFA7A6B0E}"/>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AA178DBE-6684-D01B-4859-511C75CC0991}"/>
              </a:ext>
            </a:extLst>
          </p:cNvPr>
          <p:cNvPicPr>
            <a:picLocks noChangeAspect="1"/>
          </p:cNvPicPr>
          <p:nvPr/>
        </p:nvPicPr>
        <p:blipFill>
          <a:blip r:embed="rId3"/>
          <a:stretch>
            <a:fillRect/>
          </a:stretch>
        </p:blipFill>
        <p:spPr>
          <a:xfrm>
            <a:off x="1222183" y="0"/>
            <a:ext cx="6699633" cy="5143500"/>
          </a:xfrm>
          <a:prstGeom prst="rect">
            <a:avLst/>
          </a:prstGeom>
        </p:spPr>
      </p:pic>
    </p:spTree>
    <p:extLst>
      <p:ext uri="{BB962C8B-B14F-4D97-AF65-F5344CB8AC3E}">
        <p14:creationId xmlns:p14="http://schemas.microsoft.com/office/powerpoint/2010/main" val="2285195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A90DA-1750-FDE9-DFF8-953404FFFF2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5DA5627-A35C-E46A-B804-031A9D91A65D}"/>
              </a:ext>
            </a:extLst>
          </p:cNvPr>
          <p:cNvSpPr>
            <a:spLocks noGrp="1"/>
          </p:cNvSpPr>
          <p:nvPr>
            <p:ph type="subTitle" idx="1"/>
          </p:nvPr>
        </p:nvSpPr>
        <p:spPr>
          <a:xfrm>
            <a:off x="152400" y="209550"/>
            <a:ext cx="8915400" cy="4800600"/>
          </a:xfrm>
        </p:spPr>
        <p:txBody>
          <a:bodyPr anchor="t">
            <a:normAutofit/>
          </a:bodyPr>
          <a:lstStyle/>
          <a:p>
            <a:pPr algn="ctr"/>
            <a:r>
              <a:rPr lang="en-US" sz="4000" u="sng" dirty="0">
                <a:solidFill>
                  <a:srgbClr val="FFFF66"/>
                </a:solidFill>
                <a:latin typeface="Arial Rounded MT Bold" panose="020F0704030504030204" pitchFamily="34" charset="0"/>
              </a:rPr>
              <a:t>Resilience</a:t>
            </a:r>
          </a:p>
          <a:p>
            <a:pPr algn="l"/>
            <a:r>
              <a:rPr lang="en-US" sz="4000" dirty="0">
                <a:solidFill>
                  <a:schemeClr val="tx1"/>
                </a:solidFill>
                <a:latin typeface="Arial Rounded MT Bold" panose="020F0704030504030204" pitchFamily="34" charset="0"/>
              </a:rPr>
              <a:t>2.the ability of a substance or object to spring back into shape; elasticity:“ nylon is excellent in wearability and resilience"</a:t>
            </a:r>
          </a:p>
          <a:p>
            <a:pPr algn="l"/>
            <a:endParaRPr lang="en-US" sz="4000" dirty="0">
              <a:solidFill>
                <a:schemeClr val="tx1"/>
              </a:solidFill>
              <a:latin typeface="Arial Rounded MT Bold" panose="020F0704030504030204" pitchFamily="34" charset="0"/>
            </a:endParaRPr>
          </a:p>
          <a:p>
            <a:pPr algn="l"/>
            <a:endParaRPr lang="en-US" sz="4000" dirty="0">
              <a:solidFill>
                <a:schemeClr val="tx1"/>
              </a:solidFill>
              <a:latin typeface="Arial Rounded MT Bold" panose="020F0704030504030204" pitchFamily="34" charset="0"/>
            </a:endParaRP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256684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26D6E-48C3-193B-0ED9-F51D51530F2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E59E935-389F-DB35-A1FD-B62FF2B13DCD}"/>
              </a:ext>
            </a:extLst>
          </p:cNvPr>
          <p:cNvSpPr>
            <a:spLocks noGrp="1"/>
          </p:cNvSpPr>
          <p:nvPr>
            <p:ph type="subTitle" idx="1"/>
          </p:nvPr>
        </p:nvSpPr>
        <p:spPr>
          <a:xfrm>
            <a:off x="152400" y="209550"/>
            <a:ext cx="8915400" cy="4800600"/>
          </a:xfrm>
        </p:spPr>
        <p:txBody>
          <a:bodyPr anchor="t">
            <a:normAutofit lnSpcReduction="10000"/>
          </a:bodyPr>
          <a:lstStyle/>
          <a:p>
            <a:pPr algn="l"/>
            <a:r>
              <a:rPr lang="en-US" sz="4000" baseline="30000" dirty="0">
                <a:solidFill>
                  <a:schemeClr val="tx1"/>
                </a:solidFill>
                <a:latin typeface="Arial Rounded MT Bold" panose="020F0704030504030204" pitchFamily="34" charset="0"/>
              </a:rPr>
              <a:t>Matt 24. 4-14  </a:t>
            </a:r>
            <a:r>
              <a:rPr lang="en-US" sz="4000" dirty="0">
                <a:solidFill>
                  <a:schemeClr val="tx1"/>
                </a:solidFill>
                <a:latin typeface="Arial Rounded MT Bold" panose="020F0704030504030204" pitchFamily="34" charset="0"/>
              </a:rPr>
              <a:t>Yeshua replied: “Watch out! Don’t let anyone fool you! For many will come in my name, saying, ‘I am the Messiah!’ and they will lead many astray. You will hear the noise of wars nearby and the news of wars far off; see to it that you don’t become frightened. Such things must happen, </a:t>
            </a:r>
          </a:p>
        </p:txBody>
      </p:sp>
    </p:spTree>
    <p:extLst>
      <p:ext uri="{BB962C8B-B14F-4D97-AF65-F5344CB8AC3E}">
        <p14:creationId xmlns:p14="http://schemas.microsoft.com/office/powerpoint/2010/main" val="3298082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8A240-2FE3-6B04-8582-7E333AB9B2F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CFB4A2C-9D3B-CD04-AAF0-471E5F437D09}"/>
              </a:ext>
            </a:extLst>
          </p:cNvPr>
          <p:cNvSpPr>
            <a:spLocks noGrp="1"/>
          </p:cNvSpPr>
          <p:nvPr>
            <p:ph type="subTitle" idx="1"/>
          </p:nvPr>
        </p:nvSpPr>
        <p:spPr>
          <a:xfrm>
            <a:off x="152400" y="209550"/>
            <a:ext cx="8915400" cy="4800600"/>
          </a:xfrm>
        </p:spPr>
        <p:txBody>
          <a:bodyPr anchor="t">
            <a:normAutofit fontScale="92500" lnSpcReduction="10000"/>
          </a:bodyPr>
          <a:lstStyle/>
          <a:p>
            <a:pPr algn="l"/>
            <a:r>
              <a:rPr lang="en-US" sz="4000" baseline="30000" dirty="0">
                <a:solidFill>
                  <a:schemeClr val="tx1"/>
                </a:solidFill>
                <a:latin typeface="Arial Rounded MT Bold" panose="020F0704030504030204" pitchFamily="34" charset="0"/>
              </a:rPr>
              <a:t>Matt 24. 4-14 </a:t>
            </a:r>
            <a:r>
              <a:rPr lang="en-US" sz="4000" dirty="0">
                <a:solidFill>
                  <a:schemeClr val="tx1"/>
                </a:solidFill>
                <a:latin typeface="Arial Rounded MT Bold" panose="020F0704030504030204" pitchFamily="34" charset="0"/>
              </a:rPr>
              <a:t>but the end is yet to come.  For peoples will fight each other, nations will fight each other, and there will be famines and earthquakes in various parts of the world; all this is but the beginning of the ‘birth-pains.’ At that time you will be arrested and handed over to be punished and put to death, and all peoples will hate you because of me.  </a:t>
            </a:r>
          </a:p>
        </p:txBody>
      </p:sp>
    </p:spTree>
    <p:extLst>
      <p:ext uri="{BB962C8B-B14F-4D97-AF65-F5344CB8AC3E}">
        <p14:creationId xmlns:p14="http://schemas.microsoft.com/office/powerpoint/2010/main" val="3968060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66E64-8B71-1FFB-2B71-0D9567FF351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F1F7C15-F03E-97BE-C5F6-88B73A7E9B05}"/>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Matt 24. 4-14 </a:t>
            </a:r>
            <a:r>
              <a:rPr lang="en-US" sz="4000" dirty="0">
                <a:solidFill>
                  <a:schemeClr val="tx1"/>
                </a:solidFill>
                <a:latin typeface="Arial Rounded MT Bold" panose="020F0704030504030204" pitchFamily="34" charset="0"/>
              </a:rPr>
              <a:t>At that time many will be trapped into betraying and hating each other, many false prophets will appear and fool many people; and many people’s love will grow cold because of increased distance from Torah. </a:t>
            </a:r>
          </a:p>
        </p:txBody>
      </p:sp>
    </p:spTree>
    <p:extLst>
      <p:ext uri="{BB962C8B-B14F-4D97-AF65-F5344CB8AC3E}">
        <p14:creationId xmlns:p14="http://schemas.microsoft.com/office/powerpoint/2010/main" val="2124292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0A2CA-6B1B-D8F1-4DCC-CC3029B1A29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82BB116-D5FC-5FB0-79CC-C7EE27321724}"/>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Matt 24. 4-14 </a:t>
            </a:r>
            <a:r>
              <a:rPr lang="en-US" sz="4000" u="sng" dirty="0">
                <a:solidFill>
                  <a:srgbClr val="FFFF66"/>
                </a:solidFill>
                <a:latin typeface="Arial Rounded MT Bold" panose="020F0704030504030204" pitchFamily="34" charset="0"/>
              </a:rPr>
              <a:t>But whoever holds out till the end will be delivered</a:t>
            </a:r>
            <a:r>
              <a:rPr lang="en-US" sz="4000" dirty="0">
                <a:solidFill>
                  <a:schemeClr val="tx1"/>
                </a:solidFill>
                <a:latin typeface="Arial Rounded MT Bold" panose="020F0704030504030204" pitchFamily="34" charset="0"/>
              </a:rPr>
              <a:t>. And this Good News about the Kingdom will be announced throughout the whole world as a witness to all the Goyim. It is then that the end will come.</a:t>
            </a:r>
          </a:p>
        </p:txBody>
      </p:sp>
    </p:spTree>
    <p:extLst>
      <p:ext uri="{BB962C8B-B14F-4D97-AF65-F5344CB8AC3E}">
        <p14:creationId xmlns:p14="http://schemas.microsoft.com/office/powerpoint/2010/main" val="1226448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C84E7-2C0D-B002-EF35-065EA09BE05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F76E5AB-E82F-5FDF-454D-60AA458B4D8B}"/>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CBDFEB6A-900F-397A-5B77-D0F6F2B1EC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596A0E71-0743-F2E2-43FD-BE42AC480949}"/>
              </a:ext>
            </a:extLst>
          </p:cNvPr>
          <p:cNvSpPr txBox="1"/>
          <p:nvPr/>
        </p:nvSpPr>
        <p:spPr>
          <a:xfrm>
            <a:off x="198120" y="209550"/>
            <a:ext cx="6492290" cy="4401205"/>
          </a:xfrm>
          <a:prstGeom prst="rect">
            <a:avLst/>
          </a:prstGeom>
          <a:noFill/>
        </p:spPr>
        <p:txBody>
          <a:bodyPr wrap="none" rtlCol="0">
            <a:spAutoFit/>
          </a:bodyPr>
          <a:lstStyle/>
          <a:p>
            <a:pPr algn="l"/>
            <a:r>
              <a:rPr lang="en-US" u="sng" dirty="0">
                <a:solidFill>
                  <a:srgbClr val="FFFF66"/>
                </a:solidFill>
                <a:effectLst>
                  <a:outerShdw blurRad="38100" dist="38100" dir="2700000" algn="tl">
                    <a:srgbClr val="000000">
                      <a:alpha val="43137"/>
                    </a:srgbClr>
                  </a:outerShdw>
                </a:effectLst>
              </a:rPr>
              <a:t>Resilience Phil 4.11-13</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Not automatic</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Life can crush us</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Jordan B. Peterson</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James Dobson</a:t>
            </a:r>
            <a:r>
              <a:rPr lang="en-US" dirty="0"/>
              <a:t> </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Israeli Jewish response</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Eitan </a:t>
            </a:r>
            <a:r>
              <a:rPr lang="en-US" dirty="0" err="1">
                <a:solidFill>
                  <a:schemeClr val="tx1"/>
                </a:solidFill>
                <a:effectLst>
                  <a:outerShdw blurRad="38100" dist="38100" dir="2700000" algn="tl">
                    <a:srgbClr val="000000">
                      <a:alpha val="43137"/>
                    </a:srgbClr>
                  </a:outerShdw>
                </a:effectLst>
              </a:rPr>
              <a:t>Shishkoff</a:t>
            </a:r>
            <a:r>
              <a:rPr lang="en-US" dirty="0">
                <a:solidFill>
                  <a:schemeClr val="tx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221872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E9C8F-B341-AC59-07E0-026AAD00457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8F5487E-57F0-309F-C645-28EA743DC709}"/>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B0EE8B58-7F18-093C-9677-35583642A8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54C36A41-02BA-DE6A-06C2-8453DFB74977}"/>
              </a:ext>
            </a:extLst>
          </p:cNvPr>
          <p:cNvSpPr txBox="1"/>
          <p:nvPr/>
        </p:nvSpPr>
        <p:spPr>
          <a:xfrm>
            <a:off x="198120" y="209550"/>
            <a:ext cx="6492290" cy="4401205"/>
          </a:xfrm>
          <a:prstGeom prst="rect">
            <a:avLst/>
          </a:prstGeom>
          <a:noFill/>
        </p:spPr>
        <p:txBody>
          <a:bodyPr wrap="none" rtlCol="0">
            <a:spAutoFit/>
          </a:bodyPr>
          <a:lstStyle/>
          <a:p>
            <a:pPr algn="l"/>
            <a:r>
              <a:rPr lang="en-US" u="sng" dirty="0">
                <a:solidFill>
                  <a:srgbClr val="FFFF66"/>
                </a:solidFill>
                <a:effectLst>
                  <a:outerShdw blurRad="38100" dist="38100" dir="2700000" algn="tl">
                    <a:srgbClr val="000000">
                      <a:alpha val="43137"/>
                    </a:srgbClr>
                  </a:outerShdw>
                </a:effectLst>
              </a:rPr>
              <a:t>Resilience Phil 4.11-13</a:t>
            </a:r>
          </a:p>
          <a:p>
            <a:pPr marL="396875" indent="-396875" algn="l">
              <a:buFont typeface="+mj-lt"/>
              <a:buAutoNum type="arabicPeriod"/>
            </a:pPr>
            <a:r>
              <a:rPr lang="en-US" u="sng" dirty="0">
                <a:solidFill>
                  <a:srgbClr val="FFFF66"/>
                </a:solidFill>
                <a:effectLst>
                  <a:outerShdw blurRad="38100" dist="38100" dir="2700000" algn="tl">
                    <a:srgbClr val="000000">
                      <a:alpha val="43137"/>
                    </a:srgbClr>
                  </a:outerShdw>
                </a:effectLst>
              </a:rPr>
              <a:t>Not automatic</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Life can crush us</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Jordan B. Peterson</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James Dobson</a:t>
            </a:r>
            <a:r>
              <a:rPr lang="en-US" dirty="0"/>
              <a:t> </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Israeli Jewish response</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Eitan </a:t>
            </a:r>
            <a:r>
              <a:rPr lang="en-US" dirty="0" err="1">
                <a:solidFill>
                  <a:schemeClr val="tx1"/>
                </a:solidFill>
                <a:effectLst>
                  <a:outerShdw blurRad="38100" dist="38100" dir="2700000" algn="tl">
                    <a:srgbClr val="000000">
                      <a:alpha val="43137"/>
                    </a:srgbClr>
                  </a:outerShdw>
                </a:effectLst>
              </a:rPr>
              <a:t>Shishkoff</a:t>
            </a:r>
            <a:r>
              <a:rPr lang="en-US" dirty="0">
                <a:solidFill>
                  <a:schemeClr val="tx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857874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CEDA1-39BC-EE75-E268-D05FEE68AD9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DA9CF07-11BC-B54A-84EE-4DBCFE1AE818}"/>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baseline="30000" dirty="0">
                <a:solidFill>
                  <a:schemeClr val="tx1"/>
                </a:solidFill>
                <a:latin typeface="Arial Rounded MT Bold" panose="020F0704030504030204" pitchFamily="34" charset="0"/>
              </a:rPr>
              <a:t>Phil 4.11-13</a:t>
            </a:r>
            <a:r>
              <a:rPr lang="en-US" sz="4000" dirty="0">
                <a:solidFill>
                  <a:schemeClr val="tx1"/>
                </a:solidFill>
                <a:latin typeface="Arial Rounded MT Bold" panose="020F0704030504030204" pitchFamily="34" charset="0"/>
              </a:rPr>
              <a:t> Not that I am saying this to call attention to any need of mine; since, as far as I am concerned, </a:t>
            </a:r>
            <a:r>
              <a:rPr lang="en-US" sz="4000" u="sng" dirty="0">
                <a:solidFill>
                  <a:srgbClr val="FFFF66"/>
                </a:solidFill>
                <a:latin typeface="Arial Rounded MT Bold" panose="020F0704030504030204" pitchFamily="34" charset="0"/>
              </a:rPr>
              <a:t>I have learned</a:t>
            </a:r>
            <a:r>
              <a:rPr lang="en-US" sz="4000" dirty="0">
                <a:solidFill>
                  <a:srgbClr val="FFFF66"/>
                </a:solidFill>
                <a:latin typeface="Arial Rounded MT Bold" panose="020F0704030504030204" pitchFamily="34" charset="0"/>
              </a:rPr>
              <a:t> </a:t>
            </a:r>
            <a:r>
              <a:rPr lang="en-US" sz="4000" dirty="0">
                <a:solidFill>
                  <a:schemeClr val="tx1"/>
                </a:solidFill>
                <a:latin typeface="Arial Rounded MT Bold" panose="020F0704030504030204" pitchFamily="34" charset="0"/>
              </a:rPr>
              <a:t>to be content regardless of circumstances. I know what it is to be in want, </a:t>
            </a:r>
          </a:p>
        </p:txBody>
      </p:sp>
    </p:spTree>
    <p:extLst>
      <p:ext uri="{BB962C8B-B14F-4D97-AF65-F5344CB8AC3E}">
        <p14:creationId xmlns:p14="http://schemas.microsoft.com/office/powerpoint/2010/main" val="898850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1C88B-1C69-E67A-39D8-8ED368C67B0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0379AE9-6BB8-337B-5280-679A70BDFF8D}"/>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baseline="30000" dirty="0">
                <a:solidFill>
                  <a:schemeClr val="tx1"/>
                </a:solidFill>
                <a:latin typeface="Arial Rounded MT Bold" panose="020F0704030504030204" pitchFamily="34" charset="0"/>
              </a:rPr>
              <a:t>Phil 4.11-13</a:t>
            </a:r>
            <a:r>
              <a:rPr lang="en-US" sz="4000" dirty="0">
                <a:solidFill>
                  <a:schemeClr val="tx1"/>
                </a:solidFill>
                <a:latin typeface="Arial Rounded MT Bold" panose="020F0704030504030204" pitchFamily="34" charset="0"/>
              </a:rPr>
              <a:t> and I know what it is to have more than enough — in everything and in every way </a:t>
            </a:r>
            <a:r>
              <a:rPr lang="en-US" sz="4000" u="sng" dirty="0">
                <a:solidFill>
                  <a:srgbClr val="FFFF66"/>
                </a:solidFill>
                <a:latin typeface="Arial Rounded MT Bold" panose="020F0704030504030204" pitchFamily="34" charset="0"/>
              </a:rPr>
              <a:t>I have learned</a:t>
            </a:r>
            <a:r>
              <a:rPr lang="en-US" sz="4000" dirty="0">
                <a:solidFill>
                  <a:srgbClr val="FFFF66"/>
                </a:solidFill>
                <a:latin typeface="Arial Rounded MT Bold" panose="020F0704030504030204" pitchFamily="34" charset="0"/>
              </a:rPr>
              <a:t> </a:t>
            </a:r>
            <a:r>
              <a:rPr lang="en-US" sz="4000" u="sng" dirty="0">
                <a:solidFill>
                  <a:srgbClr val="FFFF66"/>
                </a:solidFill>
                <a:latin typeface="Arial Rounded MT Bold" panose="020F0704030504030204" pitchFamily="34" charset="0"/>
              </a:rPr>
              <a:t>the secret </a:t>
            </a:r>
            <a:r>
              <a:rPr lang="en-US" sz="4000" dirty="0">
                <a:solidFill>
                  <a:schemeClr val="tx1"/>
                </a:solidFill>
                <a:latin typeface="Arial Rounded MT Bold" panose="020F0704030504030204" pitchFamily="34" charset="0"/>
              </a:rPr>
              <a:t>of being full and being hungry, of having abundance and being in need. I can do all things through him who gives me power.</a:t>
            </a:r>
          </a:p>
        </p:txBody>
      </p:sp>
    </p:spTree>
    <p:extLst>
      <p:ext uri="{BB962C8B-B14F-4D97-AF65-F5344CB8AC3E}">
        <p14:creationId xmlns:p14="http://schemas.microsoft.com/office/powerpoint/2010/main" val="670737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19FDE-EF13-914F-D76C-52B294DD59D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02906F1-D4FC-BF99-A706-E91A0804B16D}"/>
              </a:ext>
            </a:extLst>
          </p:cNvPr>
          <p:cNvSpPr>
            <a:spLocks noGrp="1"/>
          </p:cNvSpPr>
          <p:nvPr>
            <p:ph type="subTitle" idx="1"/>
          </p:nvPr>
        </p:nvSpPr>
        <p:spPr>
          <a:xfrm>
            <a:off x="152400" y="209550"/>
            <a:ext cx="8915400" cy="4800600"/>
          </a:xfrm>
        </p:spPr>
        <p:txBody>
          <a:bodyPr anchor="t">
            <a:normAutofit/>
          </a:bodyPr>
          <a:lstStyle/>
          <a:p>
            <a:pPr algn="ctr"/>
            <a:r>
              <a:rPr lang="en-US" sz="4000" dirty="0">
                <a:solidFill>
                  <a:srgbClr val="FFFF66"/>
                </a:solidFill>
                <a:latin typeface="Arial Rounded MT Bold" panose="020F0704030504030204" pitchFamily="34" charset="0"/>
              </a:rPr>
              <a:t>“</a:t>
            </a:r>
            <a:r>
              <a:rPr lang="en-US" sz="4000" u="sng" dirty="0">
                <a:solidFill>
                  <a:srgbClr val="FFFF66"/>
                </a:solidFill>
                <a:latin typeface="Arial Rounded MT Bold" panose="020F0704030504030204" pitchFamily="34" charset="0"/>
              </a:rPr>
              <a:t>I have learned</a:t>
            </a:r>
            <a:r>
              <a:rPr lang="en-US" sz="4000" dirty="0">
                <a:solidFill>
                  <a:schemeClr val="tx1"/>
                </a:solidFill>
                <a:latin typeface="Arial Rounded MT Bold" panose="020F0704030504030204" pitchFamily="34" charset="0"/>
              </a:rPr>
              <a:t>”</a:t>
            </a:r>
          </a:p>
          <a:p>
            <a:pPr algn="ctr"/>
            <a:r>
              <a:rPr lang="en-US" sz="4000" dirty="0">
                <a:solidFill>
                  <a:schemeClr val="tx1"/>
                </a:solidFill>
                <a:latin typeface="Arial Rounded MT Bold" panose="020F0704030504030204" pitchFamily="34" charset="0"/>
              </a:rPr>
              <a:t>Resilience to tragedy does NOT come instantly with salvation, new birth, life in Messiah.</a:t>
            </a:r>
          </a:p>
          <a:p>
            <a:pPr algn="ctr"/>
            <a:endParaRPr lang="en-US" sz="18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Two Greek words for </a:t>
            </a:r>
          </a:p>
          <a:p>
            <a:pPr algn="ctr"/>
            <a:r>
              <a:rPr lang="en-US" sz="4000" dirty="0">
                <a:solidFill>
                  <a:schemeClr val="tx1"/>
                </a:solidFill>
                <a:latin typeface="Arial Rounded MT Bold" panose="020F0704030504030204" pitchFamily="34" charset="0"/>
              </a:rPr>
              <a:t>“I have learned.”</a:t>
            </a:r>
          </a:p>
        </p:txBody>
      </p:sp>
    </p:spTree>
    <p:extLst>
      <p:ext uri="{BB962C8B-B14F-4D97-AF65-F5344CB8AC3E}">
        <p14:creationId xmlns:p14="http://schemas.microsoft.com/office/powerpoint/2010/main" val="1752675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554C0-0523-252F-94FA-5E3614F5FA1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72FBB0B-8BCF-7B5D-B071-571ABCFA8C50}"/>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A0FE3348-7A6A-449F-BEBE-C1A8A826D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350"/>
            <a:ext cx="9144000" cy="3869531"/>
          </a:xfrm>
          <a:prstGeom prst="rect">
            <a:avLst/>
          </a:prstGeom>
        </p:spPr>
      </p:pic>
    </p:spTree>
    <p:extLst>
      <p:ext uri="{BB962C8B-B14F-4D97-AF65-F5344CB8AC3E}">
        <p14:creationId xmlns:p14="http://schemas.microsoft.com/office/powerpoint/2010/main" val="3870400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9C7F4-7440-26D0-D69F-B27B0AC39B9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A852AE3-3D8B-7057-13D0-AE6A43835F15}"/>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Phil 4.11 </a:t>
            </a:r>
            <a:r>
              <a:rPr lang="en-US" sz="4000" u="sng" dirty="0">
                <a:solidFill>
                  <a:srgbClr val="FFFF66"/>
                </a:solidFill>
                <a:latin typeface="Arial Rounded MT Bold" panose="020F0704030504030204" pitchFamily="34" charset="0"/>
              </a:rPr>
              <a:t>I have learned</a:t>
            </a:r>
            <a:r>
              <a:rPr lang="en-US" sz="4000" dirty="0">
                <a:solidFill>
                  <a:srgbClr val="FFFF66"/>
                </a:solidFill>
                <a:latin typeface="Arial Rounded MT Bold" panose="020F0704030504030204" pitchFamily="34" charset="0"/>
              </a:rPr>
              <a:t> </a:t>
            </a:r>
            <a:r>
              <a:rPr lang="en-US" sz="4000" dirty="0">
                <a:solidFill>
                  <a:schemeClr val="tx1"/>
                </a:solidFill>
                <a:latin typeface="Arial Rounded MT Bold" panose="020F0704030504030204" pitchFamily="34" charset="0"/>
              </a:rPr>
              <a:t>to be content regardless of circumstances.</a:t>
            </a:r>
          </a:p>
        </p:txBody>
      </p:sp>
    </p:spTree>
    <p:extLst>
      <p:ext uri="{BB962C8B-B14F-4D97-AF65-F5344CB8AC3E}">
        <p14:creationId xmlns:p14="http://schemas.microsoft.com/office/powerpoint/2010/main" val="4133842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01842-69D2-E6B5-B955-197EDA19035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8A685FE-B5C4-EF3F-F6B1-64020CD98D5D}"/>
              </a:ext>
            </a:extLst>
          </p:cNvPr>
          <p:cNvSpPr>
            <a:spLocks noGrp="1" noChangeArrowheads="1"/>
          </p:cNvSpPr>
          <p:nvPr>
            <p:ph type="subTitle" idx="1"/>
          </p:nvPr>
        </p:nvSpPr>
        <p:spPr>
          <a:xfrm>
            <a:off x="2714684" y="207606"/>
            <a:ext cx="6200715" cy="4802544"/>
          </a:xfrm>
        </p:spPr>
        <p:txBody>
          <a:bodyPr anchor="t">
            <a:normAutofit fontScale="92500"/>
          </a:bodyPr>
          <a:lstStyle/>
          <a:p>
            <a:pPr algn="l"/>
            <a:r>
              <a:rPr lang="en-US" sz="4000" i="1" dirty="0" err="1">
                <a:solidFill>
                  <a:schemeClr val="tx1"/>
                </a:solidFill>
                <a:latin typeface="Arial Rounded MT Bold" panose="020F0704030504030204" pitchFamily="34" charset="0"/>
              </a:rPr>
              <a:t>manthánō</a:t>
            </a:r>
            <a:r>
              <a:rPr lang="en-US" sz="4000" dirty="0">
                <a:solidFill>
                  <a:schemeClr val="tx1"/>
                </a:solidFill>
                <a:latin typeface="Arial Rounded MT Bold" panose="020F0704030504030204" pitchFamily="34" charset="0"/>
              </a:rPr>
              <a:t> (akin </a:t>
            </a:r>
            <a:r>
              <a:rPr lang="en-US" sz="4000" dirty="0" err="1">
                <a:solidFill>
                  <a:schemeClr val="tx1"/>
                </a:solidFill>
                <a:latin typeface="Arial Rounded MT Bold" panose="020F0704030504030204" pitchFamily="34" charset="0"/>
              </a:rPr>
              <a:t>to</a:t>
            </a:r>
            <a:r>
              <a:rPr lang="en-US" sz="4000" i="1" dirty="0" err="1">
                <a:solidFill>
                  <a:schemeClr val="tx1"/>
                </a:solidFill>
                <a:latin typeface="Arial Rounded MT Bold" panose="020F0704030504030204" pitchFamily="34" charset="0"/>
              </a:rPr>
              <a:t>mathētḗs</a:t>
            </a:r>
            <a:r>
              <a:rPr lang="en-US" sz="4000" dirty="0">
                <a:solidFill>
                  <a:schemeClr val="tx1"/>
                </a:solidFill>
                <a:latin typeface="Arial Rounded MT Bold" panose="020F0704030504030204" pitchFamily="34" charset="0"/>
              </a:rPr>
              <a:t>, "a disciple") – properly, </a:t>
            </a:r>
            <a:r>
              <a:rPr lang="en-US" sz="4000" i="1" dirty="0">
                <a:solidFill>
                  <a:schemeClr val="tx1"/>
                </a:solidFill>
                <a:latin typeface="Arial Rounded MT Bold" panose="020F0704030504030204" pitchFamily="34" charset="0"/>
              </a:rPr>
              <a:t>learning</a:t>
            </a:r>
            <a:r>
              <a:rPr lang="en-US" sz="4000" dirty="0">
                <a:solidFill>
                  <a:schemeClr val="tx1"/>
                </a:solidFill>
                <a:latin typeface="Arial Rounded MT Bold" panose="020F0704030504030204" pitchFamily="34" charset="0"/>
              </a:rPr>
              <a:t> key facts; gaining "</a:t>
            </a:r>
            <a:r>
              <a:rPr lang="en-US" sz="4000" i="1" dirty="0">
                <a:solidFill>
                  <a:schemeClr val="tx1"/>
                </a:solidFill>
                <a:latin typeface="Arial Rounded MT Bold" panose="020F0704030504030204" pitchFamily="34" charset="0"/>
              </a:rPr>
              <a:t>fact-knowledge </a:t>
            </a:r>
            <a:r>
              <a:rPr lang="en-US" sz="4000" dirty="0">
                <a:solidFill>
                  <a:schemeClr val="tx1"/>
                </a:solidFill>
                <a:latin typeface="Arial Rounded MT Bold" panose="020F0704030504030204" pitchFamily="34" charset="0"/>
              </a:rPr>
              <a:t> as someone </a:t>
            </a:r>
            <a:r>
              <a:rPr lang="en-US" sz="4300" u="sng" dirty="0">
                <a:solidFill>
                  <a:srgbClr val="FFFF66"/>
                </a:solidFill>
                <a:latin typeface="Arial Rounded MT Bold" panose="020F0704030504030204" pitchFamily="34" charset="0"/>
              </a:rPr>
              <a:t>learns from experience</a:t>
            </a:r>
            <a:r>
              <a:rPr lang="en-US" sz="4000" dirty="0">
                <a:solidFill>
                  <a:schemeClr val="tx1"/>
                </a:solidFill>
                <a:latin typeface="Arial Rounded MT Bold" panose="020F0704030504030204" pitchFamily="34" charset="0"/>
              </a:rPr>
              <a:t>, often with the implication of </a:t>
            </a:r>
            <a:r>
              <a:rPr lang="en-US" sz="4000" i="1" dirty="0">
                <a:solidFill>
                  <a:schemeClr val="tx1"/>
                </a:solidFill>
                <a:latin typeface="Arial Rounded MT Bold" panose="020F0704030504030204" pitchFamily="34" charset="0"/>
              </a:rPr>
              <a:t>reflection</a:t>
            </a:r>
            <a:r>
              <a:rPr lang="en-US" sz="4000" dirty="0">
                <a:solidFill>
                  <a:schemeClr val="tx1"/>
                </a:solidFill>
                <a:latin typeface="Arial Rounded MT Bold" panose="020F0704030504030204" pitchFamily="34" charset="0"/>
              </a:rPr>
              <a:t> – </a:t>
            </a:r>
            <a:r>
              <a:rPr lang="en-US" sz="4300" dirty="0">
                <a:solidFill>
                  <a:srgbClr val="FFFF66"/>
                </a:solidFill>
                <a:latin typeface="Arial Rounded MT Bold" panose="020F0704030504030204" pitchFamily="34" charset="0"/>
              </a:rPr>
              <a:t>'</a:t>
            </a:r>
            <a:r>
              <a:rPr lang="en-US" sz="4300" u="sng" dirty="0">
                <a:solidFill>
                  <a:srgbClr val="FFFF66"/>
                </a:solidFill>
                <a:latin typeface="Arial Rounded MT Bold" panose="020F0704030504030204" pitchFamily="34" charset="0"/>
              </a:rPr>
              <a:t>come to realize</a:t>
            </a:r>
            <a:r>
              <a:rPr lang="en-US" sz="4300" dirty="0">
                <a:solidFill>
                  <a:srgbClr val="FFFF66"/>
                </a:solidFill>
                <a:latin typeface="Arial Rounded MT Bold" panose="020F0704030504030204" pitchFamily="34" charset="0"/>
              </a:rPr>
              <a:t>' "</a:t>
            </a:r>
          </a:p>
        </p:txBody>
      </p:sp>
      <p:pic>
        <p:nvPicPr>
          <p:cNvPr id="3" name="Picture 2">
            <a:extLst>
              <a:ext uri="{FF2B5EF4-FFF2-40B4-BE49-F238E27FC236}">
                <a16:creationId xmlns:a16="http://schemas.microsoft.com/office/drawing/2014/main" id="{F1045984-71A8-683A-4D02-B60012A83671}"/>
              </a:ext>
            </a:extLst>
          </p:cNvPr>
          <p:cNvPicPr>
            <a:picLocks noChangeAspect="1"/>
          </p:cNvPicPr>
          <p:nvPr/>
        </p:nvPicPr>
        <p:blipFill>
          <a:blip r:embed="rId3"/>
          <a:stretch>
            <a:fillRect/>
          </a:stretch>
        </p:blipFill>
        <p:spPr>
          <a:xfrm>
            <a:off x="381000" y="207606"/>
            <a:ext cx="2333685" cy="1866948"/>
          </a:xfrm>
          <a:prstGeom prst="rect">
            <a:avLst/>
          </a:prstGeom>
        </p:spPr>
      </p:pic>
    </p:spTree>
    <p:extLst>
      <p:ext uri="{BB962C8B-B14F-4D97-AF65-F5344CB8AC3E}">
        <p14:creationId xmlns:p14="http://schemas.microsoft.com/office/powerpoint/2010/main" val="593885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F5872-8A39-BD9C-0A9F-25BD1E6555E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A9B6802-F112-34DE-D55E-699EADB40796}"/>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Phil 4.12   </a:t>
            </a:r>
            <a:r>
              <a:rPr lang="en-US" sz="4000" dirty="0">
                <a:solidFill>
                  <a:schemeClr val="tx1"/>
                </a:solidFill>
                <a:latin typeface="Arial Rounded MT Bold" panose="020F0704030504030204" pitchFamily="34" charset="0"/>
              </a:rPr>
              <a:t>in everything and in every way </a:t>
            </a:r>
            <a:r>
              <a:rPr lang="en-US" sz="4000" u="sng" dirty="0">
                <a:solidFill>
                  <a:srgbClr val="FFFF66"/>
                </a:solidFill>
                <a:latin typeface="Arial Rounded MT Bold" panose="020F0704030504030204" pitchFamily="34" charset="0"/>
              </a:rPr>
              <a:t>I have learned the secret</a:t>
            </a:r>
            <a:r>
              <a:rPr lang="en-US" sz="4000" dirty="0">
                <a:solidFill>
                  <a:schemeClr val="tx1"/>
                </a:solidFill>
                <a:latin typeface="Arial Rounded MT Bold" panose="020F0704030504030204" pitchFamily="34" charset="0"/>
              </a:rPr>
              <a:t> of being full</a:t>
            </a:r>
          </a:p>
        </p:txBody>
      </p:sp>
    </p:spTree>
    <p:extLst>
      <p:ext uri="{BB962C8B-B14F-4D97-AF65-F5344CB8AC3E}">
        <p14:creationId xmlns:p14="http://schemas.microsoft.com/office/powerpoint/2010/main" val="2642754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EA0E0-068D-76A0-03FA-AEF50F27065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5D23EAD-FEF2-7AC0-B629-B90E418A31E1}"/>
              </a:ext>
            </a:extLst>
          </p:cNvPr>
          <p:cNvSpPr>
            <a:spLocks noGrp="1" noChangeArrowheads="1"/>
          </p:cNvSpPr>
          <p:nvPr>
            <p:ph type="subTitle" idx="1"/>
          </p:nvPr>
        </p:nvSpPr>
        <p:spPr>
          <a:xfrm>
            <a:off x="304800" y="2114550"/>
            <a:ext cx="8610600" cy="2895600"/>
          </a:xfrm>
        </p:spPr>
        <p:txBody>
          <a:bodyPr anchor="t">
            <a:normAutofit fontScale="92500" lnSpcReduction="10000"/>
          </a:bodyPr>
          <a:lstStyle/>
          <a:p>
            <a:pPr algn="l"/>
            <a:r>
              <a:rPr lang="en-US" dirty="0">
                <a:solidFill>
                  <a:schemeClr val="tx1"/>
                </a:solidFill>
              </a:rPr>
              <a:t> </a:t>
            </a:r>
            <a:r>
              <a:rPr lang="en-US" sz="3200" i="1" dirty="0" err="1">
                <a:solidFill>
                  <a:schemeClr val="tx1"/>
                </a:solidFill>
                <a:latin typeface="Arial Rounded MT Bold" panose="020F0704030504030204" pitchFamily="34" charset="0"/>
              </a:rPr>
              <a:t>myéō</a:t>
            </a:r>
            <a:r>
              <a:rPr lang="en-US" sz="3200" dirty="0">
                <a:solidFill>
                  <a:schemeClr val="tx1"/>
                </a:solidFill>
                <a:latin typeface="Arial Rounded MT Bold" panose="020F0704030504030204" pitchFamily="34" charset="0"/>
              </a:rPr>
              <a:t> (akin to </a:t>
            </a:r>
            <a:r>
              <a:rPr lang="en-US" sz="3200" i="1" dirty="0" err="1">
                <a:solidFill>
                  <a:schemeClr val="tx1"/>
                </a:solidFill>
                <a:latin typeface="Arial Rounded MT Bold" panose="020F0704030504030204" pitchFamily="34" charset="0"/>
              </a:rPr>
              <a:t>mystḗrion</a:t>
            </a:r>
            <a:r>
              <a:rPr lang="en-US" sz="3200" dirty="0">
                <a:solidFill>
                  <a:schemeClr val="tx1"/>
                </a:solidFill>
                <a:latin typeface="Arial Rounded MT Bold" panose="020F0704030504030204" pitchFamily="34" charset="0"/>
              </a:rPr>
              <a:t>, "mystery") – properly, shutting the eyes and mouth to </a:t>
            </a:r>
            <a:r>
              <a:rPr lang="en-US" sz="4000" u="sng" dirty="0">
                <a:solidFill>
                  <a:srgbClr val="FFFF66"/>
                </a:solidFill>
                <a:latin typeface="Arial Rounded MT Bold" panose="020F0704030504030204" pitchFamily="34" charset="0"/>
              </a:rPr>
              <a:t>experience mystery</a:t>
            </a:r>
            <a:r>
              <a:rPr lang="en-US" sz="3200" dirty="0">
                <a:solidFill>
                  <a:schemeClr val="tx1"/>
                </a:solidFill>
                <a:latin typeface="Arial Rounded MT Bold" panose="020F0704030504030204" pitchFamily="34" charset="0"/>
              </a:rPr>
              <a:t>; (figuratively) </a:t>
            </a:r>
            <a:r>
              <a:rPr lang="en-US" sz="3200" i="1" dirty="0">
                <a:solidFill>
                  <a:schemeClr val="tx1"/>
                </a:solidFill>
                <a:latin typeface="Arial Rounded MT Bold" panose="020F0704030504030204" pitchFamily="34" charset="0"/>
              </a:rPr>
              <a:t>initiated into</a:t>
            </a:r>
            <a:r>
              <a:rPr lang="en-US" sz="3200" dirty="0">
                <a:solidFill>
                  <a:schemeClr val="tx1"/>
                </a:solidFill>
                <a:latin typeface="Arial Rounded MT Bold" panose="020F0704030504030204" pitchFamily="34" charset="0"/>
              </a:rPr>
              <a:t> the wonderful "mystery </a:t>
            </a:r>
            <a:r>
              <a:rPr lang="en-US" sz="4300" u="sng" dirty="0">
                <a:solidFill>
                  <a:srgbClr val="FFFF66"/>
                </a:solidFill>
                <a:latin typeface="Arial Rounded MT Bold" panose="020F0704030504030204" pitchFamily="34" charset="0"/>
              </a:rPr>
              <a:t>revelation</a:t>
            </a:r>
            <a:r>
              <a:rPr lang="en-US" sz="3200" dirty="0">
                <a:solidFill>
                  <a:schemeClr val="tx1"/>
                </a:solidFill>
                <a:latin typeface="Arial Rounded MT Bold" panose="020F0704030504030204" pitchFamily="34" charset="0"/>
              </a:rPr>
              <a:t>" of learning to </a:t>
            </a:r>
            <a:r>
              <a:rPr lang="en-US" sz="3200" i="1" dirty="0">
                <a:solidFill>
                  <a:schemeClr val="tx1"/>
                </a:solidFill>
                <a:latin typeface="Arial Rounded MT Bold" panose="020F0704030504030204" pitchFamily="34" charset="0"/>
              </a:rPr>
              <a:t>be content in Messiah</a:t>
            </a:r>
            <a:r>
              <a:rPr lang="en-US" sz="3200" dirty="0">
                <a:solidFill>
                  <a:schemeClr val="tx1"/>
                </a:solidFill>
                <a:latin typeface="Arial Rounded MT Bold" panose="020F0704030504030204" pitchFamily="34" charset="0"/>
              </a:rPr>
              <a:t> in every scene of life – </a:t>
            </a:r>
            <a:r>
              <a:rPr lang="en-US" sz="3200" i="1" dirty="0">
                <a:solidFill>
                  <a:schemeClr val="tx1"/>
                </a:solidFill>
                <a:latin typeface="Arial Rounded MT Bold" panose="020F0704030504030204" pitchFamily="34" charset="0"/>
              </a:rPr>
              <a:t>no</a:t>
            </a:r>
            <a:r>
              <a:rPr lang="en-US" sz="3200" dirty="0">
                <a:solidFill>
                  <a:schemeClr val="tx1"/>
                </a:solidFill>
                <a:latin typeface="Arial Rounded MT Bold" panose="020F0704030504030204" pitchFamily="34" charset="0"/>
              </a:rPr>
              <a:t> exceptions! </a:t>
            </a:r>
            <a:endParaRPr lang="en-US" sz="4000" dirty="0">
              <a:solidFill>
                <a:schemeClr val="tx1"/>
              </a:solidFill>
              <a:latin typeface="Arial Rounded MT Bold" panose="020F0704030504030204" pitchFamily="34" charset="0"/>
            </a:endParaRPr>
          </a:p>
        </p:txBody>
      </p:sp>
      <p:pic>
        <p:nvPicPr>
          <p:cNvPr id="3" name="Picture 2">
            <a:extLst>
              <a:ext uri="{FF2B5EF4-FFF2-40B4-BE49-F238E27FC236}">
                <a16:creationId xmlns:a16="http://schemas.microsoft.com/office/drawing/2014/main" id="{B36B3287-A5B2-0C80-BA11-AB5D6CE6A273}"/>
              </a:ext>
            </a:extLst>
          </p:cNvPr>
          <p:cNvPicPr>
            <a:picLocks noChangeAspect="1"/>
          </p:cNvPicPr>
          <p:nvPr/>
        </p:nvPicPr>
        <p:blipFill>
          <a:blip r:embed="rId3"/>
          <a:stretch>
            <a:fillRect/>
          </a:stretch>
        </p:blipFill>
        <p:spPr>
          <a:xfrm>
            <a:off x="304800" y="139182"/>
            <a:ext cx="4025905" cy="1843185"/>
          </a:xfrm>
          <a:prstGeom prst="rect">
            <a:avLst/>
          </a:prstGeom>
        </p:spPr>
      </p:pic>
    </p:spTree>
    <p:extLst>
      <p:ext uri="{BB962C8B-B14F-4D97-AF65-F5344CB8AC3E}">
        <p14:creationId xmlns:p14="http://schemas.microsoft.com/office/powerpoint/2010/main" val="916563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4FA5A-C6FF-853A-64A4-8BFBAA995FD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F940426-1FAF-97D6-2456-700A6EB28275}"/>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0475E2ED-6D71-C355-C08E-F5B41EC4A6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3599384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D23C1-4F3B-12A9-0C50-D14BFD30FA3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B925A11-E7C8-C5D7-FC44-530CECB84643}"/>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37DDD7B1-009F-3D59-4461-48306D8115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89FCEE12-2D22-0A50-C8AB-6B2E0BBFEBDB}"/>
              </a:ext>
            </a:extLst>
          </p:cNvPr>
          <p:cNvSpPr txBox="1"/>
          <p:nvPr/>
        </p:nvSpPr>
        <p:spPr>
          <a:xfrm>
            <a:off x="198120" y="209550"/>
            <a:ext cx="6492290" cy="4401205"/>
          </a:xfrm>
          <a:prstGeom prst="rect">
            <a:avLst/>
          </a:prstGeom>
          <a:noFill/>
        </p:spPr>
        <p:txBody>
          <a:bodyPr wrap="none" rtlCol="0">
            <a:spAutoFit/>
          </a:bodyPr>
          <a:lstStyle/>
          <a:p>
            <a:pPr algn="l"/>
            <a:r>
              <a:rPr lang="en-US" u="sng" dirty="0">
                <a:solidFill>
                  <a:srgbClr val="FFFF66"/>
                </a:solidFill>
                <a:effectLst>
                  <a:outerShdw blurRad="38100" dist="38100" dir="2700000" algn="tl">
                    <a:srgbClr val="000000">
                      <a:alpha val="43137"/>
                    </a:srgbClr>
                  </a:outerShdw>
                </a:effectLst>
              </a:rPr>
              <a:t>Resilience Phil 4.11-13</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Not automatic</a:t>
            </a:r>
          </a:p>
          <a:p>
            <a:pPr marL="396875" indent="-396875" algn="l">
              <a:buFont typeface="+mj-lt"/>
              <a:buAutoNum type="arabicPeriod"/>
            </a:pPr>
            <a:r>
              <a:rPr lang="en-US" u="sng" dirty="0">
                <a:solidFill>
                  <a:srgbClr val="FFFF66"/>
                </a:solidFill>
                <a:effectLst>
                  <a:outerShdw blurRad="38100" dist="38100" dir="2700000" algn="tl">
                    <a:srgbClr val="000000">
                      <a:alpha val="43137"/>
                    </a:srgbClr>
                  </a:outerShdw>
                </a:effectLst>
              </a:rPr>
              <a:t>Life can crush us</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Jordan B. Peterson</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James Dobson</a:t>
            </a:r>
            <a:r>
              <a:rPr lang="en-US" dirty="0"/>
              <a:t> </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Israeli Jewish response</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Eitan </a:t>
            </a:r>
            <a:r>
              <a:rPr lang="en-US" dirty="0" err="1">
                <a:solidFill>
                  <a:schemeClr val="tx1"/>
                </a:solidFill>
                <a:effectLst>
                  <a:outerShdw blurRad="38100" dist="38100" dir="2700000" algn="tl">
                    <a:srgbClr val="000000">
                      <a:alpha val="43137"/>
                    </a:srgbClr>
                  </a:outerShdw>
                </a:effectLst>
              </a:rPr>
              <a:t>Shishkoff</a:t>
            </a:r>
            <a:r>
              <a:rPr lang="en-US" dirty="0">
                <a:solidFill>
                  <a:schemeClr val="tx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25661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CA86F-6A0E-045F-F17C-7E97558E843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D52F04C-0B49-EA2D-2516-2D6F98B75F8F}"/>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2 Cor 1.8-9 </a:t>
            </a:r>
            <a:r>
              <a:rPr lang="en-US" sz="4000" dirty="0">
                <a:solidFill>
                  <a:schemeClr val="tx1"/>
                </a:solidFill>
                <a:latin typeface="Arial Rounded MT Bold" panose="020F0704030504030204" pitchFamily="34" charset="0"/>
              </a:rPr>
              <a:t>For, brothers, we want you to know about the trials we have undergone in the province of Asia. The burden laid on us was so far beyond what we could bear that we even despaired of living through it.  In our hearts we felt we were under sentence of death.</a:t>
            </a:r>
          </a:p>
        </p:txBody>
      </p:sp>
    </p:spTree>
    <p:extLst>
      <p:ext uri="{BB962C8B-B14F-4D97-AF65-F5344CB8AC3E}">
        <p14:creationId xmlns:p14="http://schemas.microsoft.com/office/powerpoint/2010/main" val="1358716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604FD-C99B-0868-35BE-C8B08EED56C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D737B71-1C53-AA18-FE64-EC4DE3FEF1CB}"/>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T’hillim/Ps 13.2-4</a:t>
            </a:r>
            <a:r>
              <a:rPr lang="en-US" sz="4000" dirty="0">
                <a:solidFill>
                  <a:schemeClr val="tx1"/>
                </a:solidFill>
                <a:latin typeface="Arial Rounded MT Bold" panose="020F0704030504030204" pitchFamily="34" charset="0"/>
              </a:rPr>
              <a:t> For the leader. A psalm of David: How long,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Will you forget me forever? How long will you hide your face from me? How long must I keep asking myself what to do, with sorrow in my heart every day?  </a:t>
            </a:r>
          </a:p>
        </p:txBody>
      </p:sp>
    </p:spTree>
    <p:extLst>
      <p:ext uri="{BB962C8B-B14F-4D97-AF65-F5344CB8AC3E}">
        <p14:creationId xmlns:p14="http://schemas.microsoft.com/office/powerpoint/2010/main" val="977221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2989E-2257-76D3-4401-CF39409B94C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0F97BF9-47EB-1B52-9A1F-47BDDF40344C}"/>
              </a:ext>
            </a:extLst>
          </p:cNvPr>
          <p:cNvSpPr>
            <a:spLocks noGrp="1"/>
          </p:cNvSpPr>
          <p:nvPr>
            <p:ph type="subTitle" idx="1"/>
          </p:nvPr>
        </p:nvSpPr>
        <p:spPr>
          <a:xfrm>
            <a:off x="152400" y="209550"/>
            <a:ext cx="8915400" cy="4800600"/>
          </a:xfrm>
        </p:spPr>
        <p:txBody>
          <a:bodyPr anchor="t">
            <a:normAutofit/>
          </a:bodyPr>
          <a:lstStyle/>
          <a:p>
            <a:pPr algn="l"/>
            <a:r>
              <a:rPr lang="en-US" sz="4000" baseline="30000" dirty="0">
                <a:solidFill>
                  <a:schemeClr val="tx1"/>
                </a:solidFill>
                <a:latin typeface="Arial Rounded MT Bold" panose="020F0704030504030204" pitchFamily="34" charset="0"/>
              </a:rPr>
              <a:t>T’hillim/Ps 13.2-4</a:t>
            </a:r>
            <a:r>
              <a:rPr lang="en-US" sz="4000" dirty="0">
                <a:solidFill>
                  <a:schemeClr val="tx1"/>
                </a:solidFill>
                <a:latin typeface="Arial Rounded MT Bold" panose="020F0704030504030204" pitchFamily="34" charset="0"/>
              </a:rPr>
              <a:t>   How long must my enemy dominate me? Look, and answer me, </a:t>
            </a:r>
            <a:r>
              <a:rPr lang="en-US" sz="4000" cap="small" dirty="0">
                <a:solidFill>
                  <a:schemeClr val="tx1"/>
                </a:solidFill>
                <a:latin typeface="Arial Rounded MT Bold" panose="020F0704030504030204" pitchFamily="34" charset="0"/>
              </a:rPr>
              <a:t>Adoni</a:t>
            </a:r>
            <a:r>
              <a:rPr lang="en-US" sz="4000" dirty="0">
                <a:solidFill>
                  <a:schemeClr val="tx1"/>
                </a:solidFill>
                <a:latin typeface="Arial Rounded MT Bold" panose="020F0704030504030204" pitchFamily="34" charset="0"/>
              </a:rPr>
              <a:t> my God! Give light to my eyes, or I will sleep the sleep of death.</a:t>
            </a:r>
          </a:p>
        </p:txBody>
      </p:sp>
    </p:spTree>
    <p:extLst>
      <p:ext uri="{BB962C8B-B14F-4D97-AF65-F5344CB8AC3E}">
        <p14:creationId xmlns:p14="http://schemas.microsoft.com/office/powerpoint/2010/main" val="2558159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04212-C6C0-FDA6-A48A-D1D31B515D5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40841D8-A23F-09EF-6AFD-7853342F039A}"/>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Jews and other ethnicities have an exaggerated “gevalt” response to tragedy.</a:t>
            </a:r>
          </a:p>
        </p:txBody>
      </p:sp>
    </p:spTree>
    <p:extLst>
      <p:ext uri="{BB962C8B-B14F-4D97-AF65-F5344CB8AC3E}">
        <p14:creationId xmlns:p14="http://schemas.microsoft.com/office/powerpoint/2010/main" val="1036010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9AD18-4FEA-A482-F1D6-12705BFF59E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66DD5D2-F8F3-1611-B072-8852EB0B54E3}"/>
              </a:ext>
            </a:extLst>
          </p:cNvPr>
          <p:cNvSpPr>
            <a:spLocks noGrp="1"/>
          </p:cNvSpPr>
          <p:nvPr>
            <p:ph type="subTitle" idx="1"/>
          </p:nvPr>
        </p:nvSpPr>
        <p:spPr>
          <a:xfrm>
            <a:off x="152400" y="209550"/>
            <a:ext cx="89154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4" name="Picture 3">
            <a:extLst>
              <a:ext uri="{FF2B5EF4-FFF2-40B4-BE49-F238E27FC236}">
                <a16:creationId xmlns:a16="http://schemas.microsoft.com/office/drawing/2014/main" id="{AE24549B-9D39-AC81-97B1-9521578FE1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546" y="0"/>
            <a:ext cx="8014908" cy="5143500"/>
          </a:xfrm>
          <a:prstGeom prst="rect">
            <a:avLst/>
          </a:prstGeom>
        </p:spPr>
      </p:pic>
    </p:spTree>
    <p:extLst>
      <p:ext uri="{BB962C8B-B14F-4D97-AF65-F5344CB8AC3E}">
        <p14:creationId xmlns:p14="http://schemas.microsoft.com/office/powerpoint/2010/main" val="2835875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DE969-F157-95BA-385D-05A77850282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44F009D-4003-3581-A9A4-1FD239E87745}"/>
              </a:ext>
            </a:extLst>
          </p:cNvPr>
          <p:cNvSpPr>
            <a:spLocks noGrp="1"/>
          </p:cNvSpPr>
          <p:nvPr>
            <p:ph type="subTitle" idx="1"/>
          </p:nvPr>
        </p:nvSpPr>
        <p:spPr>
          <a:xfrm>
            <a:off x="152400" y="209550"/>
            <a:ext cx="2133600" cy="4800600"/>
          </a:xfrm>
        </p:spPr>
        <p:txBody>
          <a:bodyPr anchor="t">
            <a:normAutofit/>
          </a:bodyPr>
          <a:lstStyle/>
          <a:p>
            <a:pPr algn="l"/>
            <a:r>
              <a:rPr lang="en-US" sz="4000" dirty="0">
                <a:solidFill>
                  <a:schemeClr val="tx1"/>
                </a:solidFill>
                <a:latin typeface="Arial Rounded MT Bold" panose="020F0704030504030204" pitchFamily="34" charset="0"/>
              </a:rPr>
              <a:t>Oy, Gevalt!</a:t>
            </a:r>
          </a:p>
        </p:txBody>
      </p:sp>
      <p:pic>
        <p:nvPicPr>
          <p:cNvPr id="4" name="Picture 3">
            <a:extLst>
              <a:ext uri="{FF2B5EF4-FFF2-40B4-BE49-F238E27FC236}">
                <a16:creationId xmlns:a16="http://schemas.microsoft.com/office/drawing/2014/main" id="{0E40B25E-EF7C-8E12-BA51-A11E65B9F594}"/>
              </a:ext>
            </a:extLst>
          </p:cNvPr>
          <p:cNvPicPr>
            <a:picLocks noChangeAspect="1"/>
          </p:cNvPicPr>
          <p:nvPr/>
        </p:nvPicPr>
        <p:blipFill>
          <a:blip r:embed="rId3"/>
          <a:srcRect t="8370"/>
          <a:stretch>
            <a:fillRect/>
          </a:stretch>
        </p:blipFill>
        <p:spPr>
          <a:xfrm>
            <a:off x="2351645" y="0"/>
            <a:ext cx="6792355" cy="5143500"/>
          </a:xfrm>
          <a:prstGeom prst="rect">
            <a:avLst/>
          </a:prstGeom>
        </p:spPr>
      </p:pic>
    </p:spTree>
    <p:extLst>
      <p:ext uri="{BB962C8B-B14F-4D97-AF65-F5344CB8AC3E}">
        <p14:creationId xmlns:p14="http://schemas.microsoft.com/office/powerpoint/2010/main" val="3287994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C417C-A863-61F6-B506-17C8CAAF819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74B7950-7CE7-79D3-4CA8-82175D3D30F7}"/>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EF2D115F-F4B2-FDE1-C75F-9B816F0B87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1021088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77E3E-E720-B993-68C1-B7C6B1AFF73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BE5B155A-521B-A74E-F50C-A46EACDD6223}"/>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7E4FF35E-58BA-8B58-70D1-23CD2933E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3262DA84-9F05-0EB0-826E-D88A1A81A4D5}"/>
              </a:ext>
            </a:extLst>
          </p:cNvPr>
          <p:cNvSpPr txBox="1"/>
          <p:nvPr/>
        </p:nvSpPr>
        <p:spPr>
          <a:xfrm>
            <a:off x="198120" y="209550"/>
            <a:ext cx="6492290" cy="4401205"/>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Resilience Phil 4.11-13</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Not automatic</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Life can crush us</a:t>
            </a:r>
          </a:p>
          <a:p>
            <a:pPr marL="396875" indent="-396875" algn="l">
              <a:buFont typeface="+mj-lt"/>
              <a:buAutoNum type="arabicPeriod"/>
            </a:pPr>
            <a:r>
              <a:rPr lang="en-US" u="sng" dirty="0">
                <a:solidFill>
                  <a:srgbClr val="FFFF66"/>
                </a:solidFill>
                <a:effectLst>
                  <a:outerShdw blurRad="38100" dist="38100" dir="2700000" algn="tl">
                    <a:srgbClr val="000000">
                      <a:alpha val="43137"/>
                    </a:srgbClr>
                  </a:outerShdw>
                </a:effectLst>
              </a:rPr>
              <a:t>Jordan B. Peterson</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James Dobson</a:t>
            </a:r>
            <a:r>
              <a:rPr lang="en-US" dirty="0"/>
              <a:t> </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Israeli Jewish response</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Eitan </a:t>
            </a:r>
            <a:r>
              <a:rPr lang="en-US" dirty="0" err="1">
                <a:solidFill>
                  <a:schemeClr val="tx1"/>
                </a:solidFill>
                <a:effectLst>
                  <a:outerShdw blurRad="38100" dist="38100" dir="2700000" algn="tl">
                    <a:srgbClr val="000000">
                      <a:alpha val="43137"/>
                    </a:srgbClr>
                  </a:outerShdw>
                </a:effectLst>
              </a:rPr>
              <a:t>Shishkoff</a:t>
            </a:r>
            <a:r>
              <a:rPr lang="en-US" dirty="0">
                <a:solidFill>
                  <a:schemeClr val="tx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749603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1EFE8-5FA0-B0ED-8EAF-88C3B271EAF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BD79F00-3F83-A615-F82D-5A583B43272D}"/>
              </a:ext>
            </a:extLst>
          </p:cNvPr>
          <p:cNvSpPr>
            <a:spLocks noGrp="1"/>
          </p:cNvSpPr>
          <p:nvPr>
            <p:ph type="subTitle" idx="1"/>
          </p:nvPr>
        </p:nvSpPr>
        <p:spPr>
          <a:xfrm>
            <a:off x="152400" y="209550"/>
            <a:ext cx="3942080" cy="4800600"/>
          </a:xfrm>
        </p:spPr>
        <p:txBody>
          <a:bodyPr anchor="t">
            <a:normAutofit/>
          </a:bodyPr>
          <a:lstStyle/>
          <a:p>
            <a:pPr algn="ctr"/>
            <a:r>
              <a:rPr lang="en-US" sz="4000" dirty="0">
                <a:solidFill>
                  <a:schemeClr val="tx1"/>
                </a:solidFill>
                <a:latin typeface="Arial Rounded MT Bold" panose="020F0704030504030204" pitchFamily="34" charset="0"/>
              </a:rPr>
              <a:t>Jordan B. Peterson teaches resilience to parents of a debilitated child, applies to all of us.</a:t>
            </a:r>
          </a:p>
        </p:txBody>
      </p:sp>
      <p:pic>
        <p:nvPicPr>
          <p:cNvPr id="4" name="Picture 3">
            <a:extLst>
              <a:ext uri="{FF2B5EF4-FFF2-40B4-BE49-F238E27FC236}">
                <a16:creationId xmlns:a16="http://schemas.microsoft.com/office/drawing/2014/main" id="{35F75758-7DEE-F237-8991-025F44E0B518}"/>
              </a:ext>
            </a:extLst>
          </p:cNvPr>
          <p:cNvPicPr>
            <a:picLocks noChangeAspect="1"/>
          </p:cNvPicPr>
          <p:nvPr/>
        </p:nvPicPr>
        <p:blipFill>
          <a:blip r:embed="rId3"/>
          <a:srcRect l="15523" r="13901"/>
          <a:stretch>
            <a:fillRect/>
          </a:stretch>
        </p:blipFill>
        <p:spPr>
          <a:xfrm>
            <a:off x="4094480" y="-106680"/>
            <a:ext cx="5029200" cy="5143500"/>
          </a:xfrm>
          <a:prstGeom prst="rect">
            <a:avLst/>
          </a:prstGeom>
        </p:spPr>
      </p:pic>
    </p:spTree>
    <p:extLst>
      <p:ext uri="{BB962C8B-B14F-4D97-AF65-F5344CB8AC3E}">
        <p14:creationId xmlns:p14="http://schemas.microsoft.com/office/powerpoint/2010/main" val="5803288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7944D-0C49-C5A8-E55C-F89332411B7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406F4FE-8548-BB02-6D25-461BB3C28BF7}"/>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99253959-48F4-7041-12DF-B7490AAF3087}"/>
              </a:ext>
            </a:extLst>
          </p:cNvPr>
          <p:cNvPicPr>
            <a:picLocks noChangeAspect="1"/>
          </p:cNvPicPr>
          <p:nvPr/>
        </p:nvPicPr>
        <p:blipFill>
          <a:blip r:embed="rId3"/>
          <a:stretch>
            <a:fillRect/>
          </a:stretch>
        </p:blipFill>
        <p:spPr>
          <a:xfrm>
            <a:off x="676357" y="0"/>
            <a:ext cx="7791285" cy="5143500"/>
          </a:xfrm>
          <a:prstGeom prst="rect">
            <a:avLst/>
          </a:prstGeom>
        </p:spPr>
      </p:pic>
    </p:spTree>
    <p:extLst>
      <p:ext uri="{BB962C8B-B14F-4D97-AF65-F5344CB8AC3E}">
        <p14:creationId xmlns:p14="http://schemas.microsoft.com/office/powerpoint/2010/main" val="1496091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0F5EC-A894-261E-4FC5-4EC41BEE839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F8FD023-A90F-54F0-5735-62B70830D71C}"/>
              </a:ext>
            </a:extLst>
          </p:cNvPr>
          <p:cNvSpPr>
            <a:spLocks noGrp="1"/>
          </p:cNvSpPr>
          <p:nvPr>
            <p:ph type="subTitle" idx="1"/>
          </p:nvPr>
        </p:nvSpPr>
        <p:spPr>
          <a:xfrm>
            <a:off x="152400" y="209550"/>
            <a:ext cx="8915400" cy="4800600"/>
          </a:xfrm>
        </p:spPr>
        <p:txBody>
          <a:bodyPr anchor="t">
            <a:normAutofit/>
          </a:bodyPr>
          <a:lstStyle/>
          <a:p>
            <a:pPr marL="233363" indent="-233363" algn="l">
              <a:buFont typeface="Arial" panose="020B0604020202020204" pitchFamily="34" charset="0"/>
              <a:buChar char="•"/>
              <a:tabLst>
                <a:tab pos="233363" algn="l"/>
              </a:tabLst>
            </a:pPr>
            <a:r>
              <a:rPr lang="en-US" sz="4000" dirty="0">
                <a:solidFill>
                  <a:schemeClr val="tx1"/>
                </a:solidFill>
                <a:latin typeface="Arial Rounded MT Bold" panose="020F0704030504030204" pitchFamily="34" charset="0"/>
              </a:rPr>
              <a:t>aim up: the more lofty the goal, the more rewarding to achieve it or come close</a:t>
            </a:r>
          </a:p>
          <a:p>
            <a:pPr algn="l">
              <a:tabLst>
                <a:tab pos="233363" algn="l"/>
              </a:tabLst>
            </a:pPr>
            <a:r>
              <a:rPr lang="en-US" sz="4000" dirty="0">
                <a:solidFill>
                  <a:schemeClr val="tx1"/>
                </a:solidFill>
                <a:latin typeface="Arial Rounded MT Bold" panose="020F0704030504030204" pitchFamily="34" charset="0"/>
              </a:rPr>
              <a:t>JP has daughter with degenerative condition.  He and his wife set aside time, condition off the table. </a:t>
            </a:r>
          </a:p>
          <a:p>
            <a:pPr marL="284163" indent="-284163" algn="l">
              <a:buFont typeface="Arial" panose="020B0604020202020204" pitchFamily="34" charset="0"/>
              <a:buChar char="•"/>
              <a:tabLst>
                <a:tab pos="233363" algn="l"/>
              </a:tabLst>
            </a:pPr>
            <a:r>
              <a:rPr lang="en-US" sz="4000" dirty="0">
                <a:solidFill>
                  <a:schemeClr val="tx1"/>
                </a:solidFill>
                <a:latin typeface="Arial Rounded MT Bold" panose="020F0704030504030204" pitchFamily="34" charset="0"/>
              </a:rPr>
              <a:t>Compartmentalize, you have other children, each other.   </a:t>
            </a:r>
          </a:p>
        </p:txBody>
      </p:sp>
    </p:spTree>
    <p:extLst>
      <p:ext uri="{BB962C8B-B14F-4D97-AF65-F5344CB8AC3E}">
        <p14:creationId xmlns:p14="http://schemas.microsoft.com/office/powerpoint/2010/main" val="4157975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A8402-3F70-F82B-E340-A77772ADF85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175EE2D-7B1A-7BBA-A120-11A2DC3B2A67}"/>
              </a:ext>
            </a:extLst>
          </p:cNvPr>
          <p:cNvSpPr>
            <a:spLocks noGrp="1"/>
          </p:cNvSpPr>
          <p:nvPr>
            <p:ph type="subTitle" idx="1"/>
          </p:nvPr>
        </p:nvSpPr>
        <p:spPr>
          <a:xfrm>
            <a:off x="152400" y="209550"/>
            <a:ext cx="8915400" cy="4800600"/>
          </a:xfrm>
        </p:spPr>
        <p:txBody>
          <a:bodyPr anchor="t">
            <a:normAutofit/>
          </a:bodyPr>
          <a:lstStyle/>
          <a:p>
            <a:pPr marL="284163" indent="-284163" algn="l">
              <a:buFont typeface="Arial" panose="020B0604020202020204" pitchFamily="34" charset="0"/>
              <a:buChar char="•"/>
              <a:tabLst>
                <a:tab pos="233363" algn="l"/>
              </a:tabLst>
            </a:pPr>
            <a:r>
              <a:rPr lang="en-US" sz="4000" dirty="0">
                <a:solidFill>
                  <a:schemeClr val="tx1"/>
                </a:solidFill>
                <a:latin typeface="Arial Rounded MT Bold" panose="020F0704030504030204" pitchFamily="34" charset="0"/>
              </a:rPr>
              <a:t>Model that the parents are NOT in despair.  </a:t>
            </a:r>
          </a:p>
          <a:p>
            <a:pPr marL="233363" indent="-233363" algn="l">
              <a:buFont typeface="Arial" panose="020B0604020202020204" pitchFamily="34" charset="0"/>
              <a:buChar char="•"/>
              <a:tabLst>
                <a:tab pos="233363" algn="l"/>
              </a:tabLst>
            </a:pPr>
            <a:r>
              <a:rPr lang="en-US" sz="4000" dirty="0">
                <a:solidFill>
                  <a:schemeClr val="tx1"/>
                </a:solidFill>
                <a:latin typeface="Arial Rounded MT Bold" panose="020F0704030504030204" pitchFamily="34" charset="0"/>
              </a:rPr>
              <a:t>Don’t assume that the thing that you’re most terrified is the thing that is going to happen.  Practice being grateful for the things you do have. </a:t>
            </a:r>
          </a:p>
        </p:txBody>
      </p:sp>
    </p:spTree>
    <p:extLst>
      <p:ext uri="{BB962C8B-B14F-4D97-AF65-F5344CB8AC3E}">
        <p14:creationId xmlns:p14="http://schemas.microsoft.com/office/powerpoint/2010/main" val="22853488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3D282-8EF1-9FBB-8BC4-26943D51F7A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F47D481-4FCE-D20C-ABC4-FB1345E54AD8}"/>
              </a:ext>
            </a:extLst>
          </p:cNvPr>
          <p:cNvSpPr>
            <a:spLocks noGrp="1"/>
          </p:cNvSpPr>
          <p:nvPr>
            <p:ph type="subTitle" idx="1"/>
          </p:nvPr>
        </p:nvSpPr>
        <p:spPr>
          <a:xfrm>
            <a:off x="152400" y="4328160"/>
            <a:ext cx="8915400" cy="681990"/>
          </a:xfrm>
        </p:spPr>
        <p:txBody>
          <a:bodyPr anchor="t">
            <a:normAutofit fontScale="77500" lnSpcReduction="20000"/>
          </a:bodyPr>
          <a:lstStyle/>
          <a:p>
            <a:pPr algn="l"/>
            <a:r>
              <a:rPr lang="en-US" sz="2800" b="1" dirty="0">
                <a:solidFill>
                  <a:schemeClr val="tx1"/>
                </a:solidFill>
                <a:latin typeface="Arial Rounded MT Bold" panose="020F0704030504030204" pitchFamily="34" charset="0"/>
              </a:rPr>
              <a:t>an attitude that makes you resilient. </a:t>
            </a:r>
          </a:p>
          <a:p>
            <a:pPr algn="l"/>
            <a:r>
              <a:rPr lang="en-US" sz="2800" b="1" dirty="0">
                <a:solidFill>
                  <a:schemeClr val="tx1"/>
                </a:solidFill>
                <a:latin typeface="Arial Rounded MT Bold" panose="020F0704030504030204" pitchFamily="34" charset="0"/>
              </a:rPr>
              <a:t>Celebrate small victories</a:t>
            </a:r>
            <a:endParaRPr lang="en-US" sz="4400" dirty="0">
              <a:solidFill>
                <a:schemeClr val="tx1"/>
              </a:solidFill>
              <a:latin typeface="Arial Rounded MT Bold" panose="020F0704030504030204" pitchFamily="34" charset="0"/>
            </a:endParaRPr>
          </a:p>
        </p:txBody>
      </p:sp>
      <p:pic>
        <p:nvPicPr>
          <p:cNvPr id="2" name="Picture 1">
            <a:extLst>
              <a:ext uri="{FF2B5EF4-FFF2-40B4-BE49-F238E27FC236}">
                <a16:creationId xmlns:a16="http://schemas.microsoft.com/office/drawing/2014/main" id="{E96C2D3B-6284-10DD-B54D-CE6754D38171}"/>
              </a:ext>
            </a:extLst>
          </p:cNvPr>
          <p:cNvPicPr>
            <a:picLocks noChangeAspect="1"/>
          </p:cNvPicPr>
          <p:nvPr/>
        </p:nvPicPr>
        <p:blipFill>
          <a:blip r:embed="rId3"/>
          <a:stretch>
            <a:fillRect/>
          </a:stretch>
        </p:blipFill>
        <p:spPr>
          <a:xfrm>
            <a:off x="1181100" y="0"/>
            <a:ext cx="6858000" cy="4328160"/>
          </a:xfrm>
          <a:prstGeom prst="rect">
            <a:avLst/>
          </a:prstGeom>
        </p:spPr>
      </p:pic>
    </p:spTree>
    <p:extLst>
      <p:ext uri="{BB962C8B-B14F-4D97-AF65-F5344CB8AC3E}">
        <p14:creationId xmlns:p14="http://schemas.microsoft.com/office/powerpoint/2010/main" val="3555800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52854-DF81-B5C0-4AAB-5EFEDF6539A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072B2F8-6EFE-2D56-882E-7BC919AA66D5}"/>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No one has an answer why innocent suffer.  It’s really more how you cope.</a:t>
            </a:r>
          </a:p>
          <a:p>
            <a:pPr algn="l"/>
            <a:endParaRPr lang="en-US" sz="4000" dirty="0">
              <a:solidFill>
                <a:schemeClr val="tx1"/>
              </a:solidFill>
              <a:latin typeface="Arial Rounded MT Bold" panose="020F0704030504030204" pitchFamily="34" charset="0"/>
            </a:endParaRP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5786641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B0C0A-BB24-B77B-20C4-9AD81FCF237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E6C98B6-8435-9692-7AD4-D78CE4B121B2}"/>
              </a:ext>
            </a:extLst>
          </p:cNvPr>
          <p:cNvSpPr>
            <a:spLocks noGrp="1"/>
          </p:cNvSpPr>
          <p:nvPr>
            <p:ph type="subTitle" idx="1"/>
          </p:nvPr>
        </p:nvSpPr>
        <p:spPr>
          <a:xfrm>
            <a:off x="152400" y="209550"/>
            <a:ext cx="8915400" cy="4800600"/>
          </a:xfrm>
        </p:spPr>
        <p:txBody>
          <a:bodyPr anchor="t">
            <a:normAutofit/>
          </a:bodyPr>
          <a:lstStyle/>
          <a:p>
            <a:pPr marL="233363" indent="-233363" algn="l">
              <a:buFont typeface="Arial" panose="020B0604020202020204" pitchFamily="34" charset="0"/>
              <a:buChar char="•"/>
            </a:pPr>
            <a:r>
              <a:rPr lang="en-US" sz="4000" dirty="0">
                <a:solidFill>
                  <a:schemeClr val="tx1"/>
                </a:solidFill>
                <a:latin typeface="Arial Rounded MT Bold" panose="020F0704030504030204" pitchFamily="34" charset="0"/>
              </a:rPr>
              <a:t>Don’t lose yourself in parenting.  [Or in your problem.]  Peter Pan’s problem  was he wanted to stay a child.</a:t>
            </a:r>
          </a:p>
          <a:p>
            <a:pPr marL="233363" indent="-233363" algn="l">
              <a:buFont typeface="Arial" panose="020B0604020202020204" pitchFamily="34" charset="0"/>
              <a:buChar char="•"/>
            </a:pPr>
            <a:r>
              <a:rPr lang="en-US" sz="4000" dirty="0">
                <a:solidFill>
                  <a:schemeClr val="tx1"/>
                </a:solidFill>
                <a:latin typeface="Arial Rounded MT Bold" panose="020F0704030504030204" pitchFamily="34" charset="0"/>
              </a:rPr>
              <a:t>Peter Pan’s adult role model was the cruel Capt. Hook.  </a:t>
            </a:r>
          </a:p>
          <a:p>
            <a:pPr marL="233363" indent="-233363" algn="l">
              <a:buFont typeface="Arial" panose="020B0604020202020204" pitchFamily="34" charset="0"/>
              <a:buChar char="•"/>
            </a:pPr>
            <a:r>
              <a:rPr lang="en-US" sz="4000" dirty="0">
                <a:solidFill>
                  <a:schemeClr val="tx1"/>
                </a:solidFill>
                <a:latin typeface="Arial Rounded MT Bold" panose="020F0704030504030204" pitchFamily="34" charset="0"/>
              </a:rPr>
              <a:t>Common marriage dilemma: a child dies </a:t>
            </a:r>
            <a:r>
              <a:rPr lang="en-US" sz="4000" dirty="0">
                <a:solidFill>
                  <a:schemeClr val="tx1"/>
                </a:solidFill>
                <a:latin typeface="Arial Rounded MT Bold" panose="020F0704030504030204" pitchFamily="34" charset="0"/>
                <a:sym typeface="Wingdings" panose="05000000000000000000" pitchFamily="2" charset="2"/>
              </a:rPr>
              <a:t></a:t>
            </a:r>
            <a:r>
              <a:rPr lang="en-US" sz="4000" dirty="0">
                <a:solidFill>
                  <a:schemeClr val="tx1"/>
                </a:solidFill>
                <a:latin typeface="Arial Rounded MT Bold" panose="020F0704030504030204" pitchFamily="34" charset="0"/>
              </a:rPr>
              <a:t> parents divorce </a:t>
            </a:r>
          </a:p>
        </p:txBody>
      </p:sp>
    </p:spTree>
    <p:extLst>
      <p:ext uri="{BB962C8B-B14F-4D97-AF65-F5344CB8AC3E}">
        <p14:creationId xmlns:p14="http://schemas.microsoft.com/office/powerpoint/2010/main" val="4258914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D784B-327E-73F4-CE99-50B6FBFA3A0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CEA55B5-0480-FC34-17E9-1B3867E0558D}"/>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FFB5F14-92A5-7B2E-A036-3183374F55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941" y="0"/>
            <a:ext cx="4652117" cy="5143500"/>
          </a:xfrm>
          <a:prstGeom prst="rect">
            <a:avLst/>
          </a:prstGeom>
        </p:spPr>
      </p:pic>
    </p:spTree>
    <p:extLst>
      <p:ext uri="{BB962C8B-B14F-4D97-AF65-F5344CB8AC3E}">
        <p14:creationId xmlns:p14="http://schemas.microsoft.com/office/powerpoint/2010/main" val="851214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F168A-98F3-D4EF-A5A7-3678BD563B4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504D84A-7E8C-328A-E153-C763D333D19F}"/>
              </a:ext>
            </a:extLst>
          </p:cNvPr>
          <p:cNvSpPr>
            <a:spLocks noGrp="1"/>
          </p:cNvSpPr>
          <p:nvPr>
            <p:ph type="subTitle" idx="1"/>
          </p:nvPr>
        </p:nvSpPr>
        <p:spPr>
          <a:xfrm>
            <a:off x="152400" y="3890644"/>
            <a:ext cx="8915400" cy="1119505"/>
          </a:xfrm>
        </p:spPr>
        <p:txBody>
          <a:bodyPr anchor="t">
            <a:normAutofit/>
          </a:bodyPr>
          <a:lstStyle/>
          <a:p>
            <a:pPr algn="l"/>
            <a:r>
              <a:rPr lang="en-US" sz="4000" dirty="0">
                <a:solidFill>
                  <a:schemeClr val="tx1"/>
                </a:solidFill>
                <a:latin typeface="Arial Rounded MT Bold" panose="020F0704030504030204" pitchFamily="34" charset="0"/>
              </a:rPr>
              <a:t> Practice losing well.</a:t>
            </a:r>
          </a:p>
        </p:txBody>
      </p:sp>
      <p:pic>
        <p:nvPicPr>
          <p:cNvPr id="2" name="Picture 1">
            <a:extLst>
              <a:ext uri="{FF2B5EF4-FFF2-40B4-BE49-F238E27FC236}">
                <a16:creationId xmlns:a16="http://schemas.microsoft.com/office/drawing/2014/main" id="{109D1976-BF4F-361A-F757-4F6123E8C9C1}"/>
              </a:ext>
            </a:extLst>
          </p:cNvPr>
          <p:cNvPicPr>
            <a:picLocks noChangeAspect="1"/>
          </p:cNvPicPr>
          <p:nvPr/>
        </p:nvPicPr>
        <p:blipFill>
          <a:blip r:embed="rId3"/>
          <a:stretch>
            <a:fillRect/>
          </a:stretch>
        </p:blipFill>
        <p:spPr>
          <a:xfrm>
            <a:off x="1181100" y="16510"/>
            <a:ext cx="6858000" cy="3874135"/>
          </a:xfrm>
          <a:prstGeom prst="rect">
            <a:avLst/>
          </a:prstGeom>
        </p:spPr>
      </p:pic>
    </p:spTree>
    <p:extLst>
      <p:ext uri="{BB962C8B-B14F-4D97-AF65-F5344CB8AC3E}">
        <p14:creationId xmlns:p14="http://schemas.microsoft.com/office/powerpoint/2010/main" val="3233900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31ED9-23B2-2DB2-15EF-C570684BA7F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CBDBBE4-057F-E561-5487-433FD169D970}"/>
              </a:ext>
            </a:extLst>
          </p:cNvPr>
          <p:cNvSpPr>
            <a:spLocks noGrp="1"/>
          </p:cNvSpPr>
          <p:nvPr>
            <p:ph type="subTitle" idx="1"/>
          </p:nvPr>
        </p:nvSpPr>
        <p:spPr>
          <a:xfrm>
            <a:off x="152400" y="4313554"/>
            <a:ext cx="8915400" cy="696595"/>
          </a:xfrm>
        </p:spPr>
        <p:txBody>
          <a:bodyPr anchor="t">
            <a:normAutofit/>
          </a:bodyPr>
          <a:lstStyle/>
          <a:p>
            <a:pPr algn="l"/>
            <a:r>
              <a:rPr lang="en-US" sz="3200" dirty="0">
                <a:solidFill>
                  <a:schemeClr val="tx1"/>
                </a:solidFill>
                <a:latin typeface="Arial Rounded MT Bold" panose="020F0704030504030204" pitchFamily="34" charset="0"/>
              </a:rPr>
              <a:t> the opponent graciously.  They haven’t lost.  </a:t>
            </a:r>
          </a:p>
        </p:txBody>
      </p:sp>
      <p:pic>
        <p:nvPicPr>
          <p:cNvPr id="2" name="Picture 1">
            <a:extLst>
              <a:ext uri="{FF2B5EF4-FFF2-40B4-BE49-F238E27FC236}">
                <a16:creationId xmlns:a16="http://schemas.microsoft.com/office/drawing/2014/main" id="{C71769C2-BC41-0FCE-8E26-D85EE0C02924}"/>
              </a:ext>
            </a:extLst>
          </p:cNvPr>
          <p:cNvPicPr>
            <a:picLocks noChangeAspect="1"/>
          </p:cNvPicPr>
          <p:nvPr/>
        </p:nvPicPr>
        <p:blipFill>
          <a:blip r:embed="rId3"/>
          <a:stretch>
            <a:fillRect/>
          </a:stretch>
        </p:blipFill>
        <p:spPr>
          <a:xfrm>
            <a:off x="914400" y="31750"/>
            <a:ext cx="6858000" cy="4281805"/>
          </a:xfrm>
          <a:prstGeom prst="rect">
            <a:avLst/>
          </a:prstGeom>
        </p:spPr>
      </p:pic>
      <p:sp>
        <p:nvSpPr>
          <p:cNvPr id="4" name="Rectangle: Rounded Corners 3">
            <a:extLst>
              <a:ext uri="{FF2B5EF4-FFF2-40B4-BE49-F238E27FC236}">
                <a16:creationId xmlns:a16="http://schemas.microsoft.com/office/drawing/2014/main" id="{80C56F35-8522-6448-7B12-311DFD6A2DDC}"/>
              </a:ext>
            </a:extLst>
          </p:cNvPr>
          <p:cNvSpPr/>
          <p:nvPr/>
        </p:nvSpPr>
        <p:spPr>
          <a:xfrm>
            <a:off x="4800600" y="3714750"/>
            <a:ext cx="990600" cy="2286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great</a:t>
            </a:r>
            <a:endParaRPr lang="en-US" dirty="0"/>
          </a:p>
        </p:txBody>
      </p:sp>
    </p:spTree>
    <p:extLst>
      <p:ext uri="{BB962C8B-B14F-4D97-AF65-F5344CB8AC3E}">
        <p14:creationId xmlns:p14="http://schemas.microsoft.com/office/powerpoint/2010/main" val="36910327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86E58-1210-56EE-F3AE-90E252080C5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771E3FF-52CE-3447-B713-3C22A6F32E62}"/>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2" name="Picture 1">
            <a:extLst>
              <a:ext uri="{FF2B5EF4-FFF2-40B4-BE49-F238E27FC236}">
                <a16:creationId xmlns:a16="http://schemas.microsoft.com/office/drawing/2014/main" id="{8C026600-4672-AAE8-DD89-34BF8F71058B}"/>
              </a:ext>
            </a:extLst>
          </p:cNvPr>
          <p:cNvPicPr>
            <a:picLocks noChangeAspect="1"/>
          </p:cNvPicPr>
          <p:nvPr/>
        </p:nvPicPr>
        <p:blipFill>
          <a:blip r:embed="rId3"/>
          <a:stretch>
            <a:fillRect/>
          </a:stretch>
        </p:blipFill>
        <p:spPr>
          <a:xfrm>
            <a:off x="346744" y="-3810"/>
            <a:ext cx="8263856" cy="5157258"/>
          </a:xfrm>
          <a:prstGeom prst="rect">
            <a:avLst/>
          </a:prstGeom>
        </p:spPr>
      </p:pic>
    </p:spTree>
    <p:extLst>
      <p:ext uri="{BB962C8B-B14F-4D97-AF65-F5344CB8AC3E}">
        <p14:creationId xmlns:p14="http://schemas.microsoft.com/office/powerpoint/2010/main" val="31590409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D8549-EC74-A25B-65F3-F35A9F97DAC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09F8226-5BF1-8769-1A29-80AB4DB225D7}"/>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4E3A6EC6-3FAD-4008-C257-B99F6E8E45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81426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DF6E9-0AC8-56D8-F7DE-414BB4A3FE5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6250CF9-E81C-2FEA-63A1-73BF6C4CF0C1}"/>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5517C58D-803A-AFAF-B134-653B9D96AB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68759AE7-8360-9EFC-2300-851935500D4F}"/>
              </a:ext>
            </a:extLst>
          </p:cNvPr>
          <p:cNvSpPr txBox="1"/>
          <p:nvPr/>
        </p:nvSpPr>
        <p:spPr>
          <a:xfrm>
            <a:off x="198120" y="209550"/>
            <a:ext cx="6492290" cy="4401205"/>
          </a:xfrm>
          <a:prstGeom prst="rect">
            <a:avLst/>
          </a:prstGeom>
          <a:noFill/>
        </p:spPr>
        <p:txBody>
          <a:bodyPr wrap="none" rtlCol="0">
            <a:spAutoFit/>
          </a:bodyPr>
          <a:lstStyle/>
          <a:p>
            <a:pPr algn="l"/>
            <a:r>
              <a:rPr lang="en-US" u="sng" dirty="0">
                <a:solidFill>
                  <a:srgbClr val="FFFF66"/>
                </a:solidFill>
                <a:effectLst>
                  <a:outerShdw blurRad="38100" dist="38100" dir="2700000" algn="tl">
                    <a:srgbClr val="000000">
                      <a:alpha val="43137"/>
                    </a:srgbClr>
                  </a:outerShdw>
                </a:effectLst>
              </a:rPr>
              <a:t>Resilience Phil 4.11-13</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Not automatic</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Life can crush us</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Jordan B. Peterson</a:t>
            </a:r>
          </a:p>
          <a:p>
            <a:pPr marL="396875" indent="-396875" algn="l">
              <a:buFont typeface="+mj-lt"/>
              <a:buAutoNum type="arabicPeriod"/>
            </a:pPr>
            <a:r>
              <a:rPr lang="en-US" u="sng" dirty="0">
                <a:solidFill>
                  <a:srgbClr val="FFFF66"/>
                </a:solidFill>
                <a:effectLst>
                  <a:outerShdw blurRad="38100" dist="38100" dir="2700000" algn="tl">
                    <a:srgbClr val="000000">
                      <a:alpha val="43137"/>
                    </a:srgbClr>
                  </a:outerShdw>
                </a:effectLst>
              </a:rPr>
              <a:t>James Dobson </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Israeli Jewish response</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Eitan </a:t>
            </a:r>
            <a:r>
              <a:rPr lang="en-US" dirty="0" err="1">
                <a:solidFill>
                  <a:schemeClr val="tx1"/>
                </a:solidFill>
                <a:effectLst>
                  <a:outerShdw blurRad="38100" dist="38100" dir="2700000" algn="tl">
                    <a:srgbClr val="000000">
                      <a:alpha val="43137"/>
                    </a:srgbClr>
                  </a:outerShdw>
                </a:effectLst>
              </a:rPr>
              <a:t>Shishkoff</a:t>
            </a:r>
            <a:r>
              <a:rPr lang="en-US" dirty="0">
                <a:solidFill>
                  <a:schemeClr val="tx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8849405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8E359-ABE1-1DFF-ADB6-6D5B30DAEB3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3FAB3C4-483E-98F0-4802-E9831796D9C3}"/>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Things aren’t always as they seem.</a:t>
            </a:r>
          </a:p>
        </p:txBody>
      </p:sp>
    </p:spTree>
    <p:extLst>
      <p:ext uri="{BB962C8B-B14F-4D97-AF65-F5344CB8AC3E}">
        <p14:creationId xmlns:p14="http://schemas.microsoft.com/office/powerpoint/2010/main" val="20725622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2C440-5506-64EA-DF9A-1D4D8F23574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03D530A-25BB-8D1B-530B-48C02F68099E}"/>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dirty="0">
                <a:solidFill>
                  <a:schemeClr val="tx1"/>
                </a:solidFill>
                <a:latin typeface="Arial Rounded MT Bold" panose="020F0704030504030204" pitchFamily="34" charset="0"/>
              </a:rPr>
              <a:t>A story that Harry Truman told a number of years ago:  A man was very ill, and the doctors thought he died. They shipped him off to a mortuary, and they put him in a casket. The fellow woke up about 3:00 in the morning in this silky thing, </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42886260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FA4F-616B-119D-2BDE-4C08F4E7DEE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2656D6E-375C-2B85-9CEA-914C07A175C6}"/>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dirty="0">
                <a:solidFill>
                  <a:schemeClr val="tx1"/>
                </a:solidFill>
                <a:latin typeface="Arial Rounded MT Bold" panose="020F0704030504030204" pitchFamily="34" charset="0"/>
              </a:rPr>
              <a:t>and he sat up and he looked around, and he said, “If I'm alive, what am I doing in this thing, and if I'm dead, how come I have to go to the bathroom?” </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581239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1FA45-C098-122E-26C7-DE03A920758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100BCB0-9B0C-4204-C230-0EBD3961395E}"/>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Things aren’t always as they seem.</a:t>
            </a:r>
          </a:p>
        </p:txBody>
      </p:sp>
    </p:spTree>
    <p:extLst>
      <p:ext uri="{BB962C8B-B14F-4D97-AF65-F5344CB8AC3E}">
        <p14:creationId xmlns:p14="http://schemas.microsoft.com/office/powerpoint/2010/main" val="2274118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F42F9-26E9-0608-48EF-11A966BB037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FAC827B-6FF7-0B8B-39EE-598CD6FEFCE8}"/>
              </a:ext>
            </a:extLst>
          </p:cNvPr>
          <p:cNvSpPr>
            <a:spLocks noGrp="1"/>
          </p:cNvSpPr>
          <p:nvPr>
            <p:ph type="subTitle" idx="1"/>
          </p:nvPr>
        </p:nvSpPr>
        <p:spPr>
          <a:xfrm>
            <a:off x="152400" y="209550"/>
            <a:ext cx="8915400" cy="4800600"/>
          </a:xfrm>
        </p:spPr>
        <p:txBody>
          <a:bodyPr anchor="t">
            <a:normAutofit/>
          </a:bodyPr>
          <a:lstStyle/>
          <a:p>
            <a:pPr algn="ctr"/>
            <a:r>
              <a:rPr lang="en-US" sz="4000" dirty="0">
                <a:solidFill>
                  <a:schemeClr val="tx1"/>
                </a:solidFill>
                <a:latin typeface="Arial Rounded MT Bold" panose="020F0704030504030204" pitchFamily="34" charset="0"/>
              </a:rPr>
              <a:t>Resilience of Steven Hawking</a:t>
            </a:r>
          </a:p>
        </p:txBody>
      </p:sp>
    </p:spTree>
    <p:extLst>
      <p:ext uri="{BB962C8B-B14F-4D97-AF65-F5344CB8AC3E}">
        <p14:creationId xmlns:p14="http://schemas.microsoft.com/office/powerpoint/2010/main" val="2702023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22451-1636-3A1C-5892-AE9E14013EB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C5EC55F-FF68-904D-0016-1D79E988EF53}"/>
              </a:ext>
            </a:extLst>
          </p:cNvPr>
          <p:cNvSpPr>
            <a:spLocks noGrp="1"/>
          </p:cNvSpPr>
          <p:nvPr>
            <p:ph type="subTitle" idx="1"/>
          </p:nvPr>
        </p:nvSpPr>
        <p:spPr>
          <a:xfrm>
            <a:off x="152400" y="209550"/>
            <a:ext cx="89154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March of Love video</a:t>
            </a:r>
          </a:p>
        </p:txBody>
      </p:sp>
    </p:spTree>
    <p:extLst>
      <p:ext uri="{BB962C8B-B14F-4D97-AF65-F5344CB8AC3E}">
        <p14:creationId xmlns:p14="http://schemas.microsoft.com/office/powerpoint/2010/main" val="29368722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10C2D-26EE-B0A3-6883-13149BA7BD5E}"/>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5941778-F44A-2588-0525-5E49888D7CC2}"/>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dirty="0">
                <a:latin typeface="Arial Rounded MT Bold" panose="020F0704030504030204" pitchFamily="34" charset="0"/>
              </a:rPr>
              <a:t> </a:t>
            </a:r>
            <a:endParaRPr lang="en-US" sz="6000" dirty="0">
              <a:solidFill>
                <a:schemeClr val="tx1"/>
              </a:solidFill>
              <a:latin typeface="Arial Rounded MT Bold" panose="020F0704030504030204" pitchFamily="34" charset="0"/>
            </a:endParaRPr>
          </a:p>
        </p:txBody>
      </p:sp>
      <p:pic>
        <p:nvPicPr>
          <p:cNvPr id="5122" name="Picture 2" descr="March 20, 1997">
            <a:extLst>
              <a:ext uri="{FF2B5EF4-FFF2-40B4-BE49-F238E27FC236}">
                <a16:creationId xmlns:a16="http://schemas.microsoft.com/office/drawing/2014/main" id="{1CAB1EDD-894F-D463-0B86-A3FEE6A92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950" y="2557463"/>
            <a:ext cx="38100" cy="285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187E67-0F1A-F223-EDE0-33BB6F9FA8FF}"/>
              </a:ext>
            </a:extLst>
          </p:cNvPr>
          <p:cNvPicPr>
            <a:picLocks noChangeAspect="1"/>
          </p:cNvPicPr>
          <p:nvPr/>
        </p:nvPicPr>
        <p:blipFill>
          <a:blip r:embed="rId4"/>
          <a:stretch>
            <a:fillRect/>
          </a:stretch>
        </p:blipFill>
        <p:spPr>
          <a:xfrm>
            <a:off x="638223" y="0"/>
            <a:ext cx="7867553" cy="5143500"/>
          </a:xfrm>
          <a:prstGeom prst="rect">
            <a:avLst/>
          </a:prstGeom>
        </p:spPr>
      </p:pic>
      <p:sp>
        <p:nvSpPr>
          <p:cNvPr id="4" name="TextBox 3">
            <a:extLst>
              <a:ext uri="{FF2B5EF4-FFF2-40B4-BE49-F238E27FC236}">
                <a16:creationId xmlns:a16="http://schemas.microsoft.com/office/drawing/2014/main" id="{6D58EC41-770F-6882-F0FD-17E1420EC40B}"/>
              </a:ext>
            </a:extLst>
          </p:cNvPr>
          <p:cNvSpPr txBox="1"/>
          <p:nvPr/>
        </p:nvSpPr>
        <p:spPr>
          <a:xfrm>
            <a:off x="4327234" y="285750"/>
            <a:ext cx="4252511" cy="1323439"/>
          </a:xfrm>
          <a:prstGeom prst="rect">
            <a:avLst/>
          </a:prstGeom>
          <a:noFill/>
        </p:spPr>
        <p:txBody>
          <a:bodyPr wrap="none" rtlCol="0">
            <a:spAutoFit/>
          </a:bodyPr>
          <a:lstStyle/>
          <a:p>
            <a:pPr algn="l"/>
            <a:r>
              <a:rPr lang="en-US" dirty="0"/>
              <a:t>Physicist Steven</a:t>
            </a:r>
          </a:p>
          <a:p>
            <a:pPr algn="l"/>
            <a:r>
              <a:rPr lang="en-US" dirty="0"/>
              <a:t>Hawking</a:t>
            </a:r>
          </a:p>
        </p:txBody>
      </p:sp>
    </p:spTree>
    <p:extLst>
      <p:ext uri="{BB962C8B-B14F-4D97-AF65-F5344CB8AC3E}">
        <p14:creationId xmlns:p14="http://schemas.microsoft.com/office/powerpoint/2010/main" val="12720982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A4ECF-213C-1E16-A89F-977C6F623CC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13A6B1C-B49C-7BC5-7415-AE94F29ACAA9}"/>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Dr. Stephen Hawking is the man that has done most of the mathematical computations on which the understanding of space, and especially the black hole in space and other astronomical phenomenon is based. </a:t>
            </a:r>
          </a:p>
        </p:txBody>
      </p:sp>
    </p:spTree>
    <p:extLst>
      <p:ext uri="{BB962C8B-B14F-4D97-AF65-F5344CB8AC3E}">
        <p14:creationId xmlns:p14="http://schemas.microsoft.com/office/powerpoint/2010/main" val="1525988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CC68E-F0F2-3B33-C183-AE2EF44F1C7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3881B1C-280A-F861-2962-D59FFE9F1B56}"/>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Very interesting man, but he has what's called ALS syndrome or Lou Gehrig’s disease. Dr. Hawking is afflicted with this terminal disorder that totally debilitates the nervous system and leaves one unable to move, </a:t>
            </a:r>
          </a:p>
        </p:txBody>
      </p:sp>
    </p:spTree>
    <p:extLst>
      <p:ext uri="{BB962C8B-B14F-4D97-AF65-F5344CB8AC3E}">
        <p14:creationId xmlns:p14="http://schemas.microsoft.com/office/powerpoint/2010/main" val="12261456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87733-78E0-D43F-0D3E-F459A783EB7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DEE6892-E9E1-0223-BAB7-1FD14BF559E2}"/>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and eventually, asphyxiation occurs because the body can't even carry on its functions and you can't breathe.  He is in the latter stages of that disease, and the man sits in a wheelchair now with his head hanging to one side. </a:t>
            </a:r>
          </a:p>
        </p:txBody>
      </p:sp>
    </p:spTree>
    <p:extLst>
      <p:ext uri="{BB962C8B-B14F-4D97-AF65-F5344CB8AC3E}">
        <p14:creationId xmlns:p14="http://schemas.microsoft.com/office/powerpoint/2010/main" val="11539960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B5E62-185B-C28F-1B56-D9D2D8CCA9C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CA14B8A-EB44-4688-85AD-53945FC96893}"/>
              </a:ext>
            </a:extLst>
          </p:cNvPr>
          <p:cNvSpPr>
            <a:spLocks noGrp="1"/>
          </p:cNvSpPr>
          <p:nvPr>
            <p:ph type="subTitle" idx="1"/>
          </p:nvPr>
        </p:nvSpPr>
        <p:spPr>
          <a:xfrm>
            <a:off x="152400" y="209550"/>
            <a:ext cx="8915400" cy="4800600"/>
          </a:xfrm>
        </p:spPr>
        <p:txBody>
          <a:bodyPr anchor="t">
            <a:normAutofit lnSpcReduction="10000"/>
          </a:bodyPr>
          <a:lstStyle/>
          <a:p>
            <a:pPr algn="l"/>
            <a:r>
              <a:rPr lang="en-US" sz="4000" dirty="0">
                <a:solidFill>
                  <a:schemeClr val="tx1"/>
                </a:solidFill>
                <a:latin typeface="Arial Rounded MT Bold" panose="020F0704030504030204" pitchFamily="34" charset="0"/>
              </a:rPr>
              <a:t>He cannot comb his hair, he can't feed himself, he can't move, he can't write, and he can only speak with the most labored effort. People that listen to him think that he's said an entire paragraph, and they don't understand him. Those that do comprehend him know that he's only uttered one sentence.</a:t>
            </a:r>
          </a:p>
        </p:txBody>
      </p:sp>
    </p:spTree>
    <p:extLst>
      <p:ext uri="{BB962C8B-B14F-4D97-AF65-F5344CB8AC3E}">
        <p14:creationId xmlns:p14="http://schemas.microsoft.com/office/powerpoint/2010/main" val="36489432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B2DC5-8C20-F5AC-6DDA-063A00EC1C9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6AE2667-60C4-4DE7-726A-EC6B3EDE50EE}"/>
              </a:ext>
            </a:extLst>
          </p:cNvPr>
          <p:cNvSpPr>
            <a:spLocks noGrp="1"/>
          </p:cNvSpPr>
          <p:nvPr>
            <p:ph type="subTitle" idx="1"/>
          </p:nvPr>
        </p:nvSpPr>
        <p:spPr>
          <a:xfrm>
            <a:off x="152400" y="209550"/>
            <a:ext cx="89154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He has to work so hard to get his ideas across. Yet, that man sits in a wheelchair all day and thinks, and he works out mathematical equations in his mind. At the end of the day, he dictates formulas to his secretary, and that's how he does his work, which I'm told is tantamount to Beethoven, composing an entire symphony in his head.</a:t>
            </a:r>
          </a:p>
        </p:txBody>
      </p:sp>
    </p:spTree>
    <p:extLst>
      <p:ext uri="{BB962C8B-B14F-4D97-AF65-F5344CB8AC3E}">
        <p14:creationId xmlns:p14="http://schemas.microsoft.com/office/powerpoint/2010/main" val="18215872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EDE30-0B44-B232-FD4E-9C880DF9450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14052D2-5556-22F6-7DB6-2120F5874604}"/>
              </a:ext>
            </a:extLst>
          </p:cNvPr>
          <p:cNvSpPr>
            <a:spLocks noGrp="1"/>
          </p:cNvSpPr>
          <p:nvPr>
            <p:ph type="subTitle" idx="1"/>
          </p:nvPr>
        </p:nvSpPr>
        <p:spPr>
          <a:xfrm>
            <a:off x="152400" y="209550"/>
            <a:ext cx="3822700" cy="4800600"/>
          </a:xfrm>
        </p:spPr>
        <p:txBody>
          <a:bodyPr anchor="t">
            <a:normAutofit fontScale="85000" lnSpcReduction="10000"/>
          </a:bodyPr>
          <a:lstStyle/>
          <a:p>
            <a:pPr algn="l"/>
            <a:r>
              <a:rPr lang="en-US" sz="4000" dirty="0">
                <a:solidFill>
                  <a:schemeClr val="tx1"/>
                </a:solidFill>
                <a:latin typeface="Arial Rounded MT Bold" panose="020F0704030504030204" pitchFamily="34" charset="0"/>
              </a:rPr>
              <a:t>But I saw an interview of Dr. Stephen Hawking not too long ago about his disorder and his disease, and he made some incredible statements. He said, </a:t>
            </a:r>
          </a:p>
        </p:txBody>
      </p:sp>
      <p:pic>
        <p:nvPicPr>
          <p:cNvPr id="9218" name="Picture 2">
            <a:extLst>
              <a:ext uri="{FF2B5EF4-FFF2-40B4-BE49-F238E27FC236}">
                <a16:creationId xmlns:a16="http://schemas.microsoft.com/office/drawing/2014/main" id="{4EA30D5F-22C1-4763-2D8F-7E027D720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100"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3442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933BA-88F2-D800-40DD-44B2B107B3E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2D3F7E99-E271-46C0-E09D-7D18707B20E0}"/>
              </a:ext>
            </a:extLst>
          </p:cNvPr>
          <p:cNvSpPr>
            <a:spLocks noGrp="1" noChangeArrowheads="1"/>
          </p:cNvSpPr>
          <p:nvPr>
            <p:ph type="subTitle" idx="1"/>
          </p:nvPr>
        </p:nvSpPr>
        <p:spPr>
          <a:xfrm>
            <a:off x="228600" y="209550"/>
            <a:ext cx="8686800" cy="4800600"/>
          </a:xfrm>
        </p:spPr>
        <p:txBody>
          <a:bodyPr anchor="t">
            <a:normAutofit lnSpcReduction="10000"/>
          </a:bodyPr>
          <a:lstStyle/>
          <a:p>
            <a:pPr algn="l"/>
            <a:r>
              <a:rPr lang="en-US" sz="4000" dirty="0">
                <a:solidFill>
                  <a:schemeClr val="tx1"/>
                </a:solidFill>
                <a:latin typeface="Arial Rounded MT Bold" panose="020F0704030504030204" pitchFamily="34" charset="0"/>
              </a:rPr>
              <a:t>"Before I became ill, I was bored with life, disinterested in my work." He said, "I drank too much, I smoked too much," but he said, "Then, it was suddenly taken from me, and I saw I was going to lose it," and he said, "Everything became new." Then, he uttered this quote. He said, </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1962056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35B4B-89D3-5F02-518A-7C243E7F6F3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21088ED-CF68-61B2-CC1A-44AFA67FCC8F}"/>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dirty="0">
                <a:solidFill>
                  <a:schemeClr val="tx1"/>
                </a:solidFill>
                <a:latin typeface="Arial Rounded MT Bold" panose="020F0704030504030204" pitchFamily="34" charset="0"/>
              </a:rPr>
              <a:t>"When your expectations for life are reduced to zero, everything becomes meaningful." Everything takes on new meaning. </a:t>
            </a:r>
          </a:p>
        </p:txBody>
      </p:sp>
    </p:spTree>
    <p:extLst>
      <p:ext uri="{BB962C8B-B14F-4D97-AF65-F5344CB8AC3E}">
        <p14:creationId xmlns:p14="http://schemas.microsoft.com/office/powerpoint/2010/main" val="24918297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704B6-226B-DE6B-3A89-A319C272888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4D011531-560D-0828-F8E7-042A803F9230}"/>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dirty="0">
                <a:solidFill>
                  <a:schemeClr val="tx1"/>
                </a:solidFill>
                <a:latin typeface="Arial Rounded MT Bold" panose="020F0704030504030204" pitchFamily="34" charset="0"/>
              </a:rPr>
              <a:t>“Looking at a tree, or a sunset, or getting up in the morning and taking a walk, or a friendship, all those things that we take for granted before become meaningful when your expectations are reduced to zero.”</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870379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6B58D-E187-4352-407D-688E18115D7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B878671-580F-41E7-6EF3-C31B7283CA93}"/>
              </a:ext>
            </a:extLst>
          </p:cNvPr>
          <p:cNvSpPr>
            <a:spLocks noGrp="1"/>
          </p:cNvSpPr>
          <p:nvPr>
            <p:ph type="subTitle" idx="1"/>
          </p:nvPr>
        </p:nvSpPr>
        <p:spPr>
          <a:xfrm>
            <a:off x="152400" y="209550"/>
            <a:ext cx="8915400" cy="4800600"/>
          </a:xfrm>
        </p:spPr>
        <p:txBody>
          <a:bodyPr anchor="t">
            <a:normAutofit/>
          </a:bodyPr>
          <a:lstStyle/>
          <a:p>
            <a:pPr algn="ctr"/>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4690614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1B7F0-4E6D-F1D1-89C4-76E1EDB9465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FC9255AA-6F8E-94CE-A5D5-3D99DB12923D}"/>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dirty="0">
                <a:solidFill>
                  <a:schemeClr val="tx1"/>
                </a:solidFill>
                <a:latin typeface="Arial Rounded MT Bold" panose="020F0704030504030204" pitchFamily="34" charset="0"/>
              </a:rPr>
              <a:t>We feel almost entitled by some kind of divine decree to 80+ years of bliss with very few frustrations and very few inconveniences, and very little stress, and very little difficulty. </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738751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10039-04A5-F4E7-4104-83819AD9544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10C11738-0F5E-2322-ACD0-6B55C5981380}"/>
              </a:ext>
            </a:extLst>
          </p:cNvPr>
          <p:cNvSpPr>
            <a:spLocks noGrp="1" noChangeArrowheads="1"/>
          </p:cNvSpPr>
          <p:nvPr>
            <p:ph type="subTitle" idx="1"/>
          </p:nvPr>
        </p:nvSpPr>
        <p:spPr>
          <a:xfrm>
            <a:off x="228600" y="209550"/>
            <a:ext cx="8686800" cy="4800600"/>
          </a:xfrm>
        </p:spPr>
        <p:txBody>
          <a:bodyPr anchor="t">
            <a:normAutofit lnSpcReduction="10000"/>
          </a:bodyPr>
          <a:lstStyle/>
          <a:p>
            <a:pPr algn="l"/>
            <a:r>
              <a:rPr lang="en-US" sz="4000" dirty="0">
                <a:solidFill>
                  <a:schemeClr val="tx1"/>
                </a:solidFill>
                <a:latin typeface="Arial Rounded MT Bold" panose="020F0704030504030204" pitchFamily="34" charset="0"/>
              </a:rPr>
              <a:t>You can plant a tree in a rainforest, which has plenty of water, doesn't have to go looking for it, and its roots stay on the surface. It doesn't have to send them down in order to find water. As a result, it can be blown over by the first windstorm that comes along. </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3174924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80613-4E89-F5A5-17A4-6F82BFA6A7E6}"/>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202BB72-2357-8C8E-C428-3745FD44833B}"/>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dirty="0">
                <a:solidFill>
                  <a:schemeClr val="tx1"/>
                </a:solidFill>
                <a:latin typeface="Arial Rounded MT Bold" panose="020F0704030504030204" pitchFamily="34" charset="0"/>
              </a:rPr>
              <a:t>It's not strong. You plant a mesquite tree in the arid desert, and it has to send its roots down 30 feet or more to find water, and that thing is so strong, nothing can blow it over, because it grows in a hostile environment.</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939995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64F37-82DC-CDE2-5953-66C7CB93762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B24322B-73A5-D518-2983-5102A20FE81D}"/>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dirty="0">
                <a:solidFill>
                  <a:schemeClr val="tx1"/>
                </a:solidFill>
                <a:latin typeface="Arial Rounded MT Bold" panose="020F0704030504030204" pitchFamily="34" charset="0"/>
              </a:rPr>
              <a:t>What's the first thing that a person says when he gets depressed? He says, "Where's God? Why would he do this to me?" What's the first thing that a person says when he's hit with a catastrophic disease? "Why would God do this? Where is He? Why doesn't He heal me?"</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2032035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0C239-F5DF-7702-34E0-143B3E8C94AB}"/>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A9D8475-1386-4017-A8ED-7C8BF99DBD3D}"/>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dirty="0">
                <a:solidFill>
                  <a:schemeClr val="tx1"/>
                </a:solidFill>
                <a:latin typeface="Arial Rounded MT Bold" panose="020F0704030504030204" pitchFamily="34" charset="0"/>
              </a:rPr>
              <a:t>Spiritual problems develop out of emotional and physical weakness, and if you do not have stability over here, emotionally, if you are soft, if you're weak, if you're blown over by the circumstances of life, </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9849483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B4F46-D7FF-F96D-7B21-D9B1CAD6087F}"/>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8E15B49A-20D9-A238-54E9-29FC90D82402}"/>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dirty="0">
                <a:solidFill>
                  <a:schemeClr val="tx1"/>
                </a:solidFill>
                <a:latin typeface="Arial Rounded MT Bold" panose="020F0704030504030204" pitchFamily="34" charset="0"/>
              </a:rPr>
              <a:t>it will affect you spiritually as well. This is why God wants strength from us. </a:t>
            </a:r>
          </a:p>
          <a:p>
            <a:pPr algn="l"/>
            <a:r>
              <a:rPr lang="en-US" sz="4000" dirty="0">
                <a:solidFill>
                  <a:schemeClr val="tx1"/>
                </a:solidFill>
                <a:latin typeface="Arial Rounded MT Bold" panose="020F0704030504030204" pitchFamily="34" charset="0"/>
              </a:rPr>
              <a:t>Nothing impresses me more than to see someone claw their way out of tragedy with their faith intact.</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6360431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6D263-067F-7229-C2E5-DF4DBF8DE6D9}"/>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9E955B3-A7C3-6FD6-6746-10B0D8808C29}"/>
              </a:ext>
            </a:extLst>
          </p:cNvPr>
          <p:cNvSpPr>
            <a:spLocks noGrp="1" noChangeArrowheads="1"/>
          </p:cNvSpPr>
          <p:nvPr>
            <p:ph type="subTitle" idx="1"/>
          </p:nvPr>
        </p:nvSpPr>
        <p:spPr>
          <a:xfrm>
            <a:off x="228600" y="209550"/>
            <a:ext cx="86868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Philippians 4:11. Let me read it to you. Boy, this is my favorite Scripture. He said, "For I have learned... He didn't say, "This is my temperament. I was born this way. This is my genetics." He said, </a:t>
            </a:r>
            <a:r>
              <a:rPr lang="en-US" sz="4000" u="sng" dirty="0">
                <a:solidFill>
                  <a:srgbClr val="FFFF66"/>
                </a:solidFill>
                <a:latin typeface="Arial Rounded MT Bold" panose="020F0704030504030204" pitchFamily="34" charset="0"/>
              </a:rPr>
              <a:t>"I've learned." He had to adapt to it. He had to learn this attitude. </a:t>
            </a:r>
            <a:r>
              <a:rPr lang="en-US" sz="4000" dirty="0">
                <a:solidFill>
                  <a:schemeClr val="tx1"/>
                </a:solidFill>
                <a:latin typeface="Arial Rounded MT Bold" panose="020F0704030504030204" pitchFamily="34" charset="0"/>
              </a:rPr>
              <a:t>"For I have learned in whatsoever state I am therewith to be content.“ </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3926333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50A1A-3DAA-4F33-7462-5E342072C98D}"/>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685583F0-7A95-B916-4EF6-1925D425D6B3}"/>
              </a:ext>
            </a:extLst>
          </p:cNvPr>
          <p:cNvSpPr>
            <a:spLocks noGrp="1" noChangeArrowheads="1"/>
          </p:cNvSpPr>
          <p:nvPr>
            <p:ph type="subTitle" idx="1"/>
          </p:nvPr>
        </p:nvSpPr>
        <p:spPr>
          <a:xfrm>
            <a:off x="228600" y="209550"/>
            <a:ext cx="8686800" cy="4800600"/>
          </a:xfrm>
        </p:spPr>
        <p:txBody>
          <a:bodyPr anchor="t">
            <a:normAutofit fontScale="92500" lnSpcReduction="20000"/>
          </a:bodyPr>
          <a:lstStyle/>
          <a:p>
            <a:pPr algn="l"/>
            <a:r>
              <a:rPr lang="en-US" sz="4000" dirty="0">
                <a:solidFill>
                  <a:schemeClr val="tx1"/>
                </a:solidFill>
                <a:latin typeface="Arial Rounded MT Bold" panose="020F0704030504030204" pitchFamily="34" charset="0"/>
              </a:rPr>
              <a:t>Folks, do you realize where Paul was when he wrote that? He was sitting in a Roman jail, which was probably damp. I wouldn't be surprised if there were rats and spiders and bugs and cockroaches running back and forth. He's in there surrounded by criminals for an act that he did not commit. He, in order to write this, probably had to lift a chain that was on his arm. His feet were chained. </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7178002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47324-45B6-0608-8259-D1A81705960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B88148B-794A-A21A-7A2F-CD51587AB9E0}"/>
              </a:ext>
            </a:extLst>
          </p:cNvPr>
          <p:cNvSpPr>
            <a:spLocks noGrp="1" noChangeArrowheads="1"/>
          </p:cNvSpPr>
          <p:nvPr>
            <p:ph type="subTitle" idx="1"/>
          </p:nvPr>
        </p:nvSpPr>
        <p:spPr>
          <a:xfrm>
            <a:off x="228600" y="209550"/>
            <a:ext cx="86868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Who knows what kind of food they served in a Roman jail at this time. The water supply, who knows what that was? Can you imagine what kind of bathroom facilities were in a Roman jail at that time? What kind of misery that man must've been in, in addition to his physical difficulties. He was an older man by this time sitting in this jail writing, </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3255445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F7077-D2FD-5436-D158-137665610A0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94C90BC5-0A54-CC66-1B16-1061B2D608FA}"/>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dirty="0">
                <a:solidFill>
                  <a:schemeClr val="tx1"/>
                </a:solidFill>
                <a:latin typeface="Arial Rounded MT Bold" panose="020F0704030504030204" pitchFamily="34" charset="0"/>
              </a:rPr>
              <a:t>"For </a:t>
            </a:r>
            <a:r>
              <a:rPr lang="en-US" sz="4000" u="sng" dirty="0">
                <a:solidFill>
                  <a:srgbClr val="FFFF66"/>
                </a:solidFill>
                <a:latin typeface="Arial Rounded MT Bold" panose="020F0704030504030204" pitchFamily="34" charset="0"/>
              </a:rPr>
              <a:t>I've learned </a:t>
            </a:r>
            <a:r>
              <a:rPr lang="en-US" sz="4000" dirty="0">
                <a:solidFill>
                  <a:schemeClr val="tx1"/>
                </a:solidFill>
                <a:latin typeface="Arial Rounded MT Bold" panose="020F0704030504030204" pitchFamily="34" charset="0"/>
              </a:rPr>
              <a:t>that whatsoever state I am therewith to be content." He says, "I know how to be abased," boy does he ever, "And I know how to abound everywhere and in all things I am instructed.“ It's a  commandment. </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621286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6FFC-696B-2ACA-BC55-377A407DDA2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FBECF3B-7F8C-37F9-0E1A-CE3E60EC64A6}"/>
              </a:ext>
            </a:extLst>
          </p:cNvPr>
          <p:cNvSpPr>
            <a:spLocks noGrp="1"/>
          </p:cNvSpPr>
          <p:nvPr>
            <p:ph type="subTitle" idx="1"/>
          </p:nvPr>
        </p:nvSpPr>
        <p:spPr>
          <a:xfrm>
            <a:off x="152400" y="1711864"/>
            <a:ext cx="8915400" cy="3298285"/>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Israel Mossad secret services used a fake phone call to trick the top commanders of Iran’s air force into gathering at a single location before taking them out in a targeted strike, an Israeli Channel 12 commentator has said.</a:t>
            </a:r>
          </a:p>
          <a:p>
            <a:pPr algn="l"/>
            <a:endParaRPr lang="en-US" sz="4000" dirty="0">
              <a:solidFill>
                <a:schemeClr val="tx1"/>
              </a:solidFill>
              <a:latin typeface="Arial Rounded MT Bold" panose="020F0704030504030204" pitchFamily="34" charset="0"/>
            </a:endParaRPr>
          </a:p>
        </p:txBody>
      </p:sp>
      <p:pic>
        <p:nvPicPr>
          <p:cNvPr id="5" name="Picture 4">
            <a:extLst>
              <a:ext uri="{FF2B5EF4-FFF2-40B4-BE49-F238E27FC236}">
                <a16:creationId xmlns:a16="http://schemas.microsoft.com/office/drawing/2014/main" id="{3140CEAA-7EBD-F7A1-45D1-82AE0B06A0FA}"/>
              </a:ext>
            </a:extLst>
          </p:cNvPr>
          <p:cNvPicPr>
            <a:picLocks noChangeAspect="1"/>
          </p:cNvPicPr>
          <p:nvPr/>
        </p:nvPicPr>
        <p:blipFill>
          <a:blip r:embed="rId3"/>
          <a:stretch>
            <a:fillRect/>
          </a:stretch>
        </p:blipFill>
        <p:spPr>
          <a:xfrm>
            <a:off x="144624" y="252704"/>
            <a:ext cx="6179976" cy="1459161"/>
          </a:xfrm>
          <a:prstGeom prst="rect">
            <a:avLst/>
          </a:prstGeom>
        </p:spPr>
      </p:pic>
    </p:spTree>
    <p:extLst>
      <p:ext uri="{BB962C8B-B14F-4D97-AF65-F5344CB8AC3E}">
        <p14:creationId xmlns:p14="http://schemas.microsoft.com/office/powerpoint/2010/main" val="27505624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0AD1B-9FFA-7C9D-56AC-6032505F83A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797A3F3-706C-D007-0787-F0F33FEE48EA}"/>
              </a:ext>
            </a:extLst>
          </p:cNvPr>
          <p:cNvSpPr>
            <a:spLocks noGrp="1" noChangeArrowheads="1"/>
          </p:cNvSpPr>
          <p:nvPr>
            <p:ph type="subTitle" idx="1"/>
          </p:nvPr>
        </p:nvSpPr>
        <p:spPr>
          <a:xfrm>
            <a:off x="228600" y="209550"/>
            <a:ext cx="86868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See, it's not just his conclusion. He's instructed. And if he is, you are. And if you are, I am. He said, "</a:t>
            </a:r>
            <a:r>
              <a:rPr lang="en-US" sz="4000" u="sng" dirty="0">
                <a:solidFill>
                  <a:srgbClr val="FFFF66"/>
                </a:solidFill>
                <a:latin typeface="Arial Rounded MT Bold" panose="020F0704030504030204" pitchFamily="34" charset="0"/>
              </a:rPr>
              <a:t>I am instructed</a:t>
            </a:r>
            <a:r>
              <a:rPr lang="en-US" sz="4000" dirty="0">
                <a:solidFill>
                  <a:schemeClr val="tx1"/>
                </a:solidFill>
                <a:latin typeface="Arial Rounded MT Bold" panose="020F0704030504030204" pitchFamily="34" charset="0"/>
              </a:rPr>
              <a:t> both to be full and to be hungry, both to abound and to suffer need." It really doesn't matter positive or negative. I can cope. Whatever comes, full, hungry, it's all right. "For I can do all things through Messiah, which strengthens me." </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0934412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30393-637B-51C2-7F0F-3DE3B81BD2B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A3D2B37-955D-0953-6FBE-EA2F7A4DC75E}"/>
              </a:ext>
            </a:extLst>
          </p:cNvPr>
          <p:cNvSpPr>
            <a:spLocks noGrp="1"/>
          </p:cNvSpPr>
          <p:nvPr>
            <p:ph type="subTitle" idx="1"/>
          </p:nvPr>
        </p:nvSpPr>
        <p:spPr>
          <a:xfrm>
            <a:off x="152400" y="209550"/>
            <a:ext cx="8915400" cy="4800600"/>
          </a:xfrm>
        </p:spPr>
        <p:txBody>
          <a:bodyPr anchor="t">
            <a:normAutofit fontScale="92500" lnSpcReduction="20000"/>
          </a:bodyPr>
          <a:lstStyle/>
          <a:p>
            <a:pPr algn="l"/>
            <a:r>
              <a:rPr lang="en-US" sz="4000" dirty="0">
                <a:solidFill>
                  <a:schemeClr val="tx1"/>
                </a:solidFill>
                <a:latin typeface="Arial Rounded MT Bold" panose="020F0704030504030204" pitchFamily="34" charset="0"/>
              </a:rPr>
              <a:t>Had a young lady, 22 years of age, come to see me at the hospital, leaning on a cane, sat down and wept. Beautiful girl or had been. She'd been in a car wreck. She was a stewardess until this wreck and had scarred her face and left her a cripple. And she came in on a cane. Her husband took one look at her and said, "No way, José. Not for me." And he left. That's cowardice. </a:t>
            </a:r>
          </a:p>
        </p:txBody>
      </p:sp>
    </p:spTree>
    <p:extLst>
      <p:ext uri="{BB962C8B-B14F-4D97-AF65-F5344CB8AC3E}">
        <p14:creationId xmlns:p14="http://schemas.microsoft.com/office/powerpoint/2010/main" val="3448393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60D44-6423-4FDE-0E22-124E2713482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EE44208-3FA2-4C95-56F5-18C8D6E83E6E}"/>
              </a:ext>
            </a:extLst>
          </p:cNvPr>
          <p:cNvSpPr>
            <a:spLocks noGrp="1"/>
          </p:cNvSpPr>
          <p:nvPr>
            <p:ph type="subTitle" idx="1"/>
          </p:nvPr>
        </p:nvSpPr>
        <p:spPr>
          <a:xfrm>
            <a:off x="152400" y="209550"/>
            <a:ext cx="8915400" cy="4800600"/>
          </a:xfrm>
        </p:spPr>
        <p:txBody>
          <a:bodyPr anchor="t">
            <a:normAutofit fontScale="92500" lnSpcReduction="20000"/>
          </a:bodyPr>
          <a:lstStyle/>
          <a:p>
            <a:pPr algn="l"/>
            <a:r>
              <a:rPr lang="en-US" sz="4000" dirty="0">
                <a:solidFill>
                  <a:schemeClr val="tx1"/>
                </a:solidFill>
                <a:latin typeface="Arial Rounded MT Bold" panose="020F0704030504030204" pitchFamily="34" charset="0"/>
              </a:rPr>
              <a:t>Let me give the opposite. Dr. Richard Seltzer wrote a book called </a:t>
            </a:r>
            <a:r>
              <a:rPr lang="en-US" sz="4000" i="1" dirty="0">
                <a:solidFill>
                  <a:schemeClr val="tx1"/>
                </a:solidFill>
                <a:latin typeface="Arial Rounded MT Bold" panose="020F0704030504030204" pitchFamily="34" charset="0"/>
              </a:rPr>
              <a:t>Mortal Lessons</a:t>
            </a:r>
            <a:r>
              <a:rPr lang="en-US" sz="4000" dirty="0">
                <a:solidFill>
                  <a:schemeClr val="tx1"/>
                </a:solidFill>
                <a:latin typeface="Arial Rounded MT Bold" panose="020F0704030504030204" pitchFamily="34" charset="0"/>
              </a:rPr>
              <a:t>. It's got some heroes in it. Here's one of them. Contrast this with what I just said. He said, "I stand by the bed where a young woman lies, her face postoperative, her mouth twisted in palsy, clownish. The tiny twig of the facial nerve, the one to the muscles of her mouth had been severed. </a:t>
            </a:r>
          </a:p>
        </p:txBody>
      </p:sp>
    </p:spTree>
    <p:extLst>
      <p:ext uri="{BB962C8B-B14F-4D97-AF65-F5344CB8AC3E}">
        <p14:creationId xmlns:p14="http://schemas.microsoft.com/office/powerpoint/2010/main" val="32487257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ABFFF-C90C-D78E-BC4E-4A9EB3201EA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AD3BA69-1E88-AB25-0887-41C22F18F65E}"/>
              </a:ext>
            </a:extLst>
          </p:cNvPr>
          <p:cNvSpPr>
            <a:spLocks noGrp="1"/>
          </p:cNvSpPr>
          <p:nvPr>
            <p:ph type="subTitle" idx="1"/>
          </p:nvPr>
        </p:nvSpPr>
        <p:spPr>
          <a:xfrm>
            <a:off x="152400" y="209550"/>
            <a:ext cx="8915400" cy="4800600"/>
          </a:xfrm>
        </p:spPr>
        <p:txBody>
          <a:bodyPr anchor="t">
            <a:normAutofit fontScale="92500" lnSpcReduction="20000"/>
          </a:bodyPr>
          <a:lstStyle/>
          <a:p>
            <a:pPr algn="l"/>
            <a:r>
              <a:rPr lang="en-US" sz="4000" dirty="0">
                <a:solidFill>
                  <a:schemeClr val="tx1"/>
                </a:solidFill>
                <a:latin typeface="Arial Rounded MT Bold" panose="020F0704030504030204" pitchFamily="34" charset="0"/>
              </a:rPr>
              <a:t>She will be thus from now on. Speaking of himself, the surgeon had followed with religious fervor, the curve of her flesh. I promise you that. Nevertheless, to remove the tumor in her cheek, I had to cut the little nerve. Her young husband is in the room. He stands on the opposite side of the bed, and together they seem to dwell in the evening lamplight isolated from me in private. </a:t>
            </a:r>
          </a:p>
        </p:txBody>
      </p:sp>
    </p:spTree>
    <p:extLst>
      <p:ext uri="{BB962C8B-B14F-4D97-AF65-F5344CB8AC3E}">
        <p14:creationId xmlns:p14="http://schemas.microsoft.com/office/powerpoint/2010/main" val="2816731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29F86-8771-F169-5716-017ACD16119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03EDC92-ABD1-11A0-5118-23B379096EF8}"/>
              </a:ext>
            </a:extLst>
          </p:cNvPr>
          <p:cNvSpPr>
            <a:spLocks noGrp="1"/>
          </p:cNvSpPr>
          <p:nvPr>
            <p:ph type="subTitle" idx="1"/>
          </p:nvPr>
        </p:nvSpPr>
        <p:spPr>
          <a:xfrm>
            <a:off x="152400" y="209550"/>
            <a:ext cx="89154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Who are they, I ask myself, he and this wry mouth that I have made who gaze out and touch each other so generously, so greedily? The young woman speaks, "Will my mouth always be like this, she asks. "Yes, I say, "it will. It’s because the little nerve was cut." She nods and is silent. But the young man smiles. "I like it," he says. "I think it's kind of cute</a:t>
            </a:r>
            <a:r>
              <a:rPr lang="en-US" sz="3700" dirty="0">
                <a:solidFill>
                  <a:srgbClr val="FFFF66"/>
                </a:solidFill>
                <a:latin typeface="Arial Rounded MT Bold" panose="020F0704030504030204" pitchFamily="34" charset="0"/>
              </a:rPr>
              <a:t>.”</a:t>
            </a:r>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6086254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AF2DF-8EC2-0A53-25A7-3B2DEDDABC4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2A7F68F-8BE6-3751-2DBF-B5BA0C5AD109}"/>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All at once, I know who he is. I understand, and I lower my gaze. Unmindful, he bends to kiss her crooked mouth, and I so close, I can see how he twists his own lips to accommodate to hers, to show her that their kiss still works.</a:t>
            </a:r>
          </a:p>
        </p:txBody>
      </p:sp>
    </p:spTree>
    <p:extLst>
      <p:ext uri="{BB962C8B-B14F-4D97-AF65-F5344CB8AC3E}">
        <p14:creationId xmlns:p14="http://schemas.microsoft.com/office/powerpoint/2010/main" val="23453121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90750-DA57-B547-17E8-6C92CF8C469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3FE3CB6-D580-717D-B782-581B24AA8F1F}"/>
              </a:ext>
            </a:extLst>
          </p:cNvPr>
          <p:cNvSpPr>
            <a:spLocks noGrp="1"/>
          </p:cNvSpPr>
          <p:nvPr>
            <p:ph type="subTitle" idx="1"/>
          </p:nvPr>
        </p:nvSpPr>
        <p:spPr>
          <a:xfrm>
            <a:off x="152400" y="209550"/>
            <a:ext cx="8915400" cy="4800600"/>
          </a:xfrm>
        </p:spPr>
        <p:txBody>
          <a:bodyPr anchor="t">
            <a:normAutofit lnSpcReduction="10000"/>
          </a:bodyPr>
          <a:lstStyle/>
          <a:p>
            <a:pPr algn="l"/>
            <a:r>
              <a:rPr lang="en-US" sz="4000" dirty="0">
                <a:solidFill>
                  <a:schemeClr val="tx1"/>
                </a:solidFill>
                <a:latin typeface="Arial Rounded MT Bold" panose="020F0704030504030204" pitchFamily="34" charset="0"/>
              </a:rPr>
              <a:t>Faith is knowing that God is in control, even when events swirl out of control. Or as Reuben Welch said when he stood right here, "Faith is knowing that with God,  even when nothing is happening, something is happening. God is there. And </a:t>
            </a:r>
            <a:r>
              <a:rPr lang="en-US" sz="4000" u="sng" dirty="0">
                <a:solidFill>
                  <a:srgbClr val="FFFF66"/>
                </a:solidFill>
                <a:latin typeface="Arial Rounded MT Bold" panose="020F0704030504030204" pitchFamily="34" charset="0"/>
              </a:rPr>
              <a:t>He wants us to be tough </a:t>
            </a:r>
            <a:r>
              <a:rPr lang="en-US" sz="4000" dirty="0">
                <a:solidFill>
                  <a:schemeClr val="tx1"/>
                </a:solidFill>
                <a:latin typeface="Arial Rounded MT Bold" panose="020F0704030504030204" pitchFamily="34" charset="0"/>
              </a:rPr>
              <a:t>because He's with us.</a:t>
            </a:r>
          </a:p>
        </p:txBody>
      </p:sp>
    </p:spTree>
    <p:extLst>
      <p:ext uri="{BB962C8B-B14F-4D97-AF65-F5344CB8AC3E}">
        <p14:creationId xmlns:p14="http://schemas.microsoft.com/office/powerpoint/2010/main" val="8889719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97DAD-C7E1-F797-891E-732C0058F47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76D16E06-08EA-1F89-9B3A-99383D09048C}"/>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FFBB2A39-82EF-80D2-1A30-27E49C221D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5030878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EB58C-EA61-BF74-D9A6-813F3ACAEEB2}"/>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D7FD174-CB2D-EB69-0A71-0A8A8016D5F1}"/>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C53DC2DF-75CC-C7E6-808B-58068D8CEE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64E89292-EF69-833D-38C7-BCA076191309}"/>
              </a:ext>
            </a:extLst>
          </p:cNvPr>
          <p:cNvSpPr txBox="1"/>
          <p:nvPr/>
        </p:nvSpPr>
        <p:spPr>
          <a:xfrm>
            <a:off x="198120" y="209550"/>
            <a:ext cx="6492290" cy="4401205"/>
          </a:xfrm>
          <a:prstGeom prst="rect">
            <a:avLst/>
          </a:prstGeom>
          <a:noFill/>
        </p:spPr>
        <p:txBody>
          <a:bodyPr wrap="none" rtlCol="0">
            <a:spAutoFit/>
          </a:bodyPr>
          <a:lstStyle/>
          <a:p>
            <a:pPr algn="l"/>
            <a:r>
              <a:rPr lang="en-US" u="sng" dirty="0">
                <a:solidFill>
                  <a:srgbClr val="FFFF66"/>
                </a:solidFill>
                <a:effectLst>
                  <a:outerShdw blurRad="38100" dist="38100" dir="2700000" algn="tl">
                    <a:srgbClr val="000000">
                      <a:alpha val="43137"/>
                    </a:srgbClr>
                  </a:outerShdw>
                </a:effectLst>
              </a:rPr>
              <a:t>Resilience Phil 4.11-13</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Not automatic</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Life can crush us</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Jordan B. Peterson</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James Dobson</a:t>
            </a:r>
            <a:r>
              <a:rPr lang="en-US" dirty="0"/>
              <a:t> </a:t>
            </a:r>
          </a:p>
          <a:p>
            <a:pPr marL="396875" indent="-396875" algn="l">
              <a:buFont typeface="+mj-lt"/>
              <a:buAutoNum type="arabicPeriod"/>
            </a:pPr>
            <a:r>
              <a:rPr lang="en-US" u="sng" dirty="0">
                <a:solidFill>
                  <a:srgbClr val="FFFF66"/>
                </a:solidFill>
                <a:effectLst>
                  <a:outerShdw blurRad="38100" dist="38100" dir="2700000" algn="tl">
                    <a:srgbClr val="000000">
                      <a:alpha val="43137"/>
                    </a:srgbClr>
                  </a:outerShdw>
                </a:effectLst>
              </a:rPr>
              <a:t>Israeli Jewish response</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Eitan </a:t>
            </a:r>
            <a:r>
              <a:rPr lang="en-US" dirty="0" err="1">
                <a:solidFill>
                  <a:schemeClr val="tx1"/>
                </a:solidFill>
                <a:effectLst>
                  <a:outerShdw blurRad="38100" dist="38100" dir="2700000" algn="tl">
                    <a:srgbClr val="000000">
                      <a:alpha val="43137"/>
                    </a:srgbClr>
                  </a:outerShdw>
                </a:effectLst>
              </a:rPr>
              <a:t>Shishkoff</a:t>
            </a:r>
            <a:r>
              <a:rPr lang="en-US" dirty="0">
                <a:solidFill>
                  <a:schemeClr val="tx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6263149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BFD46-9AE4-26CF-8AFF-9F4904E7EA78}"/>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4B71966-9925-80E3-6C24-D376EFB71F2C}"/>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solidFill>
                  <a:schemeClr val="tx1"/>
                </a:solidFill>
                <a:latin typeface="Arial Rounded MT Bold" pitchFamily="34" charset="0"/>
                <a:cs typeface="Arial" charset="0"/>
              </a:rPr>
              <a:t>One of the mysteries of the Jewish people’s existence is found in the words of the prophet Jeremiah (30):</a:t>
            </a:r>
          </a:p>
          <a:p>
            <a:pPr algn="l"/>
            <a:r>
              <a:rPr lang="en-US" sz="4000" i="1" dirty="0">
                <a:solidFill>
                  <a:schemeClr val="tx1"/>
                </a:solidFill>
                <a:latin typeface="Arial Rounded MT Bold" pitchFamily="34" charset="0"/>
                <a:cs typeface="Arial" charset="0"/>
              </a:rPr>
              <a:t>“Alas! For that day is great, none is like it. It is a time of distress for Jacob—yet he shall be saved from it.”</a:t>
            </a:r>
            <a:endParaRPr lang="en-US" sz="4000" dirty="0">
              <a:solidFill>
                <a:schemeClr val="tx1"/>
              </a:solidFill>
              <a:latin typeface="Arial Rounded MT Bold" pitchFamily="34" charset="0"/>
              <a:cs typeface="Arial" charset="0"/>
            </a:endParaRPr>
          </a:p>
        </p:txBody>
      </p:sp>
    </p:spTree>
    <p:extLst>
      <p:ext uri="{BB962C8B-B14F-4D97-AF65-F5344CB8AC3E}">
        <p14:creationId xmlns:p14="http://schemas.microsoft.com/office/powerpoint/2010/main" val="886477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32AD3-CE65-7991-4EF7-A6605B656D4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29C9174-D051-EDDE-29ED-EDD88550980F}"/>
              </a:ext>
            </a:extLst>
          </p:cNvPr>
          <p:cNvSpPr>
            <a:spLocks noGrp="1"/>
          </p:cNvSpPr>
          <p:nvPr>
            <p:ph type="subTitle" idx="1"/>
          </p:nvPr>
        </p:nvSpPr>
        <p:spPr>
          <a:xfrm>
            <a:off x="152400" y="209550"/>
            <a:ext cx="8915400" cy="4800600"/>
          </a:xfrm>
        </p:spPr>
        <p:txBody>
          <a:bodyPr anchor="t">
            <a:normAutofit fontScale="85000" lnSpcReduction="10000"/>
          </a:bodyPr>
          <a:lstStyle/>
          <a:p>
            <a:pPr algn="l"/>
            <a:r>
              <a:rPr lang="en-US" sz="4000" dirty="0">
                <a:solidFill>
                  <a:schemeClr val="tx1"/>
                </a:solidFill>
                <a:latin typeface="Arial Rounded MT Bold" panose="020F0704030504030204" pitchFamily="34" charset="0"/>
              </a:rPr>
              <a:t>In a statement confirmed to the JC by Israeli sources, Amit Segal told the Call Me Back podcast on Monday: “What Israel did was create a fake phone call for 20 members of the air force senior staff calling them to a specific bunker in Tehran.”</a:t>
            </a:r>
          </a:p>
          <a:p>
            <a:pPr algn="l"/>
            <a:r>
              <a:rPr lang="en-US" sz="4000" dirty="0">
                <a:solidFill>
                  <a:schemeClr val="tx1"/>
                </a:solidFill>
                <a:latin typeface="Arial Rounded MT Bold" panose="020F0704030504030204" pitchFamily="34" charset="0"/>
              </a:rPr>
              <a:t>This meant there was no one to give the order to fire the initial salvo of 1,000 ballistic missiles as Iran had previously threatened to do, he added.</a:t>
            </a:r>
          </a:p>
        </p:txBody>
      </p:sp>
    </p:spTree>
    <p:extLst>
      <p:ext uri="{BB962C8B-B14F-4D97-AF65-F5344CB8AC3E}">
        <p14:creationId xmlns:p14="http://schemas.microsoft.com/office/powerpoint/2010/main" val="10618723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6A904-D247-BCE7-BED2-19A1498E6363}"/>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08366C1D-AC08-5FFE-EA67-3A65E08E0CE8}"/>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dirty="0">
                <a:solidFill>
                  <a:schemeClr val="tx1"/>
                </a:solidFill>
                <a:latin typeface="Arial Rounded MT Bold" panose="020F0704030504030204" pitchFamily="34" charset="0"/>
              </a:rPr>
              <a:t> </a:t>
            </a:r>
            <a:endParaRPr lang="en-US" sz="6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39597054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E162F-A220-C149-B11D-DF6E966386D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F00C185-0028-D31D-A64A-BF20A3042C42}"/>
              </a:ext>
            </a:extLst>
          </p:cNvPr>
          <p:cNvSpPr>
            <a:spLocks noGrp="1"/>
          </p:cNvSpPr>
          <p:nvPr>
            <p:ph type="subTitle" idx="1"/>
          </p:nvPr>
        </p:nvSpPr>
        <p:spPr>
          <a:xfrm>
            <a:off x="152400" y="209550"/>
            <a:ext cx="3657600" cy="4800600"/>
          </a:xfrm>
        </p:spPr>
        <p:txBody>
          <a:bodyPr anchor="t">
            <a:normAutofit fontScale="77500" lnSpcReduction="20000"/>
          </a:bodyPr>
          <a:lstStyle/>
          <a:p>
            <a:pPr algn="l"/>
            <a:r>
              <a:rPr lang="en-US" sz="4000">
                <a:solidFill>
                  <a:schemeClr val="tx1"/>
                </a:solidFill>
                <a:latin typeface="Arial Rounded MT Bold" panose="020F0704030504030204" pitchFamily="34" charset="0"/>
              </a:rPr>
              <a:t>(June 20, 2025 / JNS)</a:t>
            </a:r>
          </a:p>
          <a:p>
            <a:pPr algn="l"/>
            <a:r>
              <a:rPr lang="en-US" sz="4000">
                <a:solidFill>
                  <a:schemeClr val="tx1"/>
                </a:solidFill>
                <a:latin typeface="Arial Rounded MT Bold" panose="020F0704030504030204" pitchFamily="34" charset="0"/>
              </a:rPr>
              <a:t>Rabbi Leo Dee, whose wife and two daughters were murdered in a Palestinian terrorist attack in April 2023, announced on Thursday his engagement to Aliza Teplitsky</a:t>
            </a:r>
            <a:endParaRPr lang="en-US" sz="4000" dirty="0">
              <a:solidFill>
                <a:schemeClr val="tx1"/>
              </a:solidFill>
              <a:latin typeface="Arial Rounded MT Bold" panose="020F0704030504030204" pitchFamily="34" charset="0"/>
            </a:endParaRPr>
          </a:p>
        </p:txBody>
      </p:sp>
      <p:pic>
        <p:nvPicPr>
          <p:cNvPr id="6146" name="Picture 2">
            <a:extLst>
              <a:ext uri="{FF2B5EF4-FFF2-40B4-BE49-F238E27FC236}">
                <a16:creationId xmlns:a16="http://schemas.microsoft.com/office/drawing/2014/main" id="{F4D7A285-1F17-2766-3AB5-982F3B7A12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99" r="19753"/>
          <a:stretch>
            <a:fillRect/>
          </a:stretch>
        </p:blipFill>
        <p:spPr bwMode="auto">
          <a:xfrm>
            <a:off x="3810000" y="0"/>
            <a:ext cx="52578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5732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6BA21-BE85-1B06-2C1A-6BFC58AE1ED4}"/>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2ECA92F-B1E2-EAA4-ACE9-838BD853E485}"/>
              </a:ext>
            </a:extLst>
          </p:cNvPr>
          <p:cNvSpPr>
            <a:spLocks noGrp="1" noChangeArrowheads="1"/>
          </p:cNvSpPr>
          <p:nvPr>
            <p:ph type="subTitle" idx="1"/>
          </p:nvPr>
        </p:nvSpPr>
        <p:spPr>
          <a:xfrm>
            <a:off x="228600" y="209550"/>
            <a:ext cx="8686800" cy="4800600"/>
          </a:xfrm>
        </p:spPr>
        <p:txBody>
          <a:bodyPr anchor="t">
            <a:normAutofit/>
          </a:bodyPr>
          <a:lstStyle/>
          <a:p>
            <a:pPr algn="l"/>
            <a:r>
              <a:rPr lang="en-US" sz="4000" dirty="0">
                <a:solidFill>
                  <a:schemeClr val="tx1"/>
                </a:solidFill>
                <a:latin typeface="Arial Rounded MT Bold" panose="020F0704030504030204" pitchFamily="34" charset="0"/>
              </a:rPr>
              <a:t>  </a:t>
            </a:r>
            <a:endParaRPr lang="en-US" sz="6000" dirty="0">
              <a:solidFill>
                <a:schemeClr val="tx1"/>
              </a:solidFill>
              <a:latin typeface="Arial Rounded MT Bold" panose="020F0704030504030204" pitchFamily="34" charset="0"/>
            </a:endParaRPr>
          </a:p>
        </p:txBody>
      </p:sp>
      <p:pic>
        <p:nvPicPr>
          <p:cNvPr id="7170" name="Picture 2">
            <a:extLst>
              <a:ext uri="{FF2B5EF4-FFF2-40B4-BE49-F238E27FC236}">
                <a16:creationId xmlns:a16="http://schemas.microsoft.com/office/drawing/2014/main" id="{FCB395CA-D5AD-08D1-CFFB-31E8CD949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7548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A8AFC-294C-1E4B-7E40-4299E889E67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118284E-C5B7-C10C-F8E7-EEC25427DB8E}"/>
              </a:ext>
            </a:extLst>
          </p:cNvPr>
          <p:cNvSpPr>
            <a:spLocks noGrp="1"/>
          </p:cNvSpPr>
          <p:nvPr>
            <p:ph type="subTitle" idx="1"/>
          </p:nvPr>
        </p:nvSpPr>
        <p:spPr>
          <a:xfrm>
            <a:off x="152400" y="209550"/>
            <a:ext cx="8915400" cy="4800600"/>
          </a:xfrm>
        </p:spPr>
        <p:txBody>
          <a:bodyPr anchor="t">
            <a:normAutofit/>
          </a:bodyPr>
          <a:lstStyle/>
          <a:p>
            <a:pPr algn="l"/>
            <a:r>
              <a:rPr lang="en-US" sz="4000" dirty="0">
                <a:solidFill>
                  <a:schemeClr val="tx1"/>
                </a:solidFill>
                <a:latin typeface="Arial Rounded MT Bold" panose="020F0704030504030204" pitchFamily="34" charset="0"/>
              </a:rPr>
              <a:t>“With praise and gratitude, we are excited to share the joyful news: we are engaged—Aliza and Leo,” the rabbi, a resident of Efrat in Judea, wrote on Facebook.</a:t>
            </a:r>
          </a:p>
          <a:p>
            <a:pPr algn="l"/>
            <a:r>
              <a:rPr lang="en-US" sz="4000" dirty="0">
                <a:solidFill>
                  <a:schemeClr val="tx1"/>
                </a:solidFill>
                <a:latin typeface="Arial Rounded MT Bold" panose="020F0704030504030204" pitchFamily="34" charset="0"/>
              </a:rPr>
              <a:t>“And for all of it, Lord our God, we thank You,” he added.</a:t>
            </a:r>
          </a:p>
        </p:txBody>
      </p:sp>
    </p:spTree>
    <p:extLst>
      <p:ext uri="{BB962C8B-B14F-4D97-AF65-F5344CB8AC3E}">
        <p14:creationId xmlns:p14="http://schemas.microsoft.com/office/powerpoint/2010/main" val="7050365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3B7C2-6B5F-F65D-4ADE-C132351FCBB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F3FF6B3-DFDD-43CE-7748-A7793D14A408}"/>
              </a:ext>
            </a:extLst>
          </p:cNvPr>
          <p:cNvSpPr>
            <a:spLocks noGrp="1" noChangeArrowheads="1"/>
          </p:cNvSpPr>
          <p:nvPr>
            <p:ph type="subTitle" idx="1"/>
          </p:nvPr>
        </p:nvSpPr>
        <p:spPr>
          <a:xfrm>
            <a:off x="228600" y="209550"/>
            <a:ext cx="3657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Israelis dancing in the garage/bomb shelter, response to Houthi rockets, </a:t>
            </a:r>
          </a:p>
          <a:p>
            <a:pPr algn="l"/>
            <a:r>
              <a:rPr lang="en-US" sz="4000" dirty="0">
                <a:solidFill>
                  <a:schemeClr val="tx1"/>
                </a:solidFill>
                <a:latin typeface="Arial Rounded MT Bold" panose="020F0704030504030204" pitchFamily="34" charset="0"/>
              </a:rPr>
              <a:t>June 14, 2025</a:t>
            </a:r>
            <a:endParaRPr lang="en-US" sz="6000" dirty="0">
              <a:solidFill>
                <a:schemeClr val="tx1"/>
              </a:solidFill>
              <a:latin typeface="Arial Rounded MT Bold" panose="020F0704030504030204" pitchFamily="34" charset="0"/>
            </a:endParaRPr>
          </a:p>
        </p:txBody>
      </p:sp>
      <p:pic>
        <p:nvPicPr>
          <p:cNvPr id="3" name="Picture 2">
            <a:extLst>
              <a:ext uri="{FF2B5EF4-FFF2-40B4-BE49-F238E27FC236}">
                <a16:creationId xmlns:a16="http://schemas.microsoft.com/office/drawing/2014/main" id="{27DE84B9-BA60-AEA0-9679-76817C2B8E2F}"/>
              </a:ext>
            </a:extLst>
          </p:cNvPr>
          <p:cNvPicPr>
            <a:picLocks noChangeAspect="1"/>
          </p:cNvPicPr>
          <p:nvPr/>
        </p:nvPicPr>
        <p:blipFill>
          <a:blip r:embed="rId3"/>
          <a:stretch>
            <a:fillRect/>
          </a:stretch>
        </p:blipFill>
        <p:spPr>
          <a:xfrm>
            <a:off x="3949790" y="0"/>
            <a:ext cx="5194210" cy="5143500"/>
          </a:xfrm>
          <a:prstGeom prst="rect">
            <a:avLst/>
          </a:prstGeom>
        </p:spPr>
      </p:pic>
    </p:spTree>
    <p:extLst>
      <p:ext uri="{BB962C8B-B14F-4D97-AF65-F5344CB8AC3E}">
        <p14:creationId xmlns:p14="http://schemas.microsoft.com/office/powerpoint/2010/main" val="23031634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91628-54B4-0E5A-1314-559D7FB3D6A7}"/>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C74D0131-4551-3EFB-1F5D-DB35DE20C2AF}"/>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6861D81E-269D-0030-E96E-75097D0CD4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Tree>
    <p:extLst>
      <p:ext uri="{BB962C8B-B14F-4D97-AF65-F5344CB8AC3E}">
        <p14:creationId xmlns:p14="http://schemas.microsoft.com/office/powerpoint/2010/main" val="21228687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AC312-4E2B-F743-24A0-291136F1C6F0}"/>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E58B5DBB-A54C-C302-C0B6-42DF3C52C66E}"/>
              </a:ext>
            </a:extLst>
          </p:cNvPr>
          <p:cNvSpPr>
            <a:spLocks noGrp="1" noChangeArrowheads="1"/>
          </p:cNvSpPr>
          <p:nvPr>
            <p:ph type="subTitle" idx="1"/>
          </p:nvPr>
        </p:nvSpPr>
        <p:spPr>
          <a:xfrm>
            <a:off x="228600" y="209550"/>
            <a:ext cx="8686800" cy="4800600"/>
          </a:xfrm>
        </p:spPr>
        <p:txBody>
          <a:bodyPr>
            <a:normAutofit/>
          </a:bodyPr>
          <a:lstStyle/>
          <a:p>
            <a:pPr algn="l"/>
            <a:r>
              <a:rPr lang="en-US" sz="4000" dirty="0"/>
              <a:t> </a:t>
            </a:r>
          </a:p>
        </p:txBody>
      </p:sp>
      <p:pic>
        <p:nvPicPr>
          <p:cNvPr id="3" name="Picture 2">
            <a:extLst>
              <a:ext uri="{FF2B5EF4-FFF2-40B4-BE49-F238E27FC236}">
                <a16:creationId xmlns:a16="http://schemas.microsoft.com/office/drawing/2014/main" id="{0A6C2A2E-CA72-C768-71FD-E199FBC3D6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1"/>
            <a:ext cx="9144000" cy="5142857"/>
          </a:xfrm>
          <a:prstGeom prst="rect">
            <a:avLst/>
          </a:prstGeom>
        </p:spPr>
      </p:pic>
      <p:sp>
        <p:nvSpPr>
          <p:cNvPr id="4" name="TextBox 3">
            <a:extLst>
              <a:ext uri="{FF2B5EF4-FFF2-40B4-BE49-F238E27FC236}">
                <a16:creationId xmlns:a16="http://schemas.microsoft.com/office/drawing/2014/main" id="{B2BD1A23-30FA-CA16-AF20-E7494336BE4F}"/>
              </a:ext>
            </a:extLst>
          </p:cNvPr>
          <p:cNvSpPr txBox="1"/>
          <p:nvPr/>
        </p:nvSpPr>
        <p:spPr>
          <a:xfrm>
            <a:off x="198120" y="209550"/>
            <a:ext cx="6492290" cy="4401205"/>
          </a:xfrm>
          <a:prstGeom prst="rect">
            <a:avLst/>
          </a:prstGeom>
          <a:noFill/>
        </p:spPr>
        <p:txBody>
          <a:bodyPr wrap="none" rtlCol="0">
            <a:spAutoFit/>
          </a:bodyPr>
          <a:lstStyle/>
          <a:p>
            <a:pPr algn="l"/>
            <a:r>
              <a:rPr lang="en-US" u="sng" dirty="0">
                <a:solidFill>
                  <a:srgbClr val="FFFF66"/>
                </a:solidFill>
                <a:effectLst>
                  <a:outerShdw blurRad="38100" dist="38100" dir="2700000" algn="tl">
                    <a:srgbClr val="000000">
                      <a:alpha val="43137"/>
                    </a:srgbClr>
                  </a:outerShdw>
                </a:effectLst>
              </a:rPr>
              <a:t>Resilience Phil 4.11-13</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Not automatic</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Life can crush us</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Jordan B. Peterson</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James Dobson</a:t>
            </a:r>
            <a:r>
              <a:rPr lang="en-US" dirty="0"/>
              <a:t> </a:t>
            </a:r>
          </a:p>
          <a:p>
            <a:pPr marL="396875" indent="-396875" algn="l">
              <a:buFont typeface="+mj-lt"/>
              <a:buAutoNum type="arabicPeriod"/>
            </a:pPr>
            <a:r>
              <a:rPr lang="en-US" dirty="0">
                <a:solidFill>
                  <a:schemeClr val="tx1"/>
                </a:solidFill>
                <a:effectLst>
                  <a:outerShdw blurRad="38100" dist="38100" dir="2700000" algn="tl">
                    <a:srgbClr val="000000">
                      <a:alpha val="43137"/>
                    </a:srgbClr>
                  </a:outerShdw>
                </a:effectLst>
              </a:rPr>
              <a:t>Israeli Jewish response</a:t>
            </a:r>
          </a:p>
          <a:p>
            <a:pPr marL="396875" indent="-396875" algn="l">
              <a:buFont typeface="+mj-lt"/>
              <a:buAutoNum type="arabicPeriod"/>
            </a:pPr>
            <a:r>
              <a:rPr lang="en-US" u="sng" dirty="0">
                <a:solidFill>
                  <a:srgbClr val="FFFF66"/>
                </a:solidFill>
                <a:effectLst>
                  <a:outerShdw blurRad="38100" dist="38100" dir="2700000" algn="tl">
                    <a:srgbClr val="000000">
                      <a:alpha val="43137"/>
                    </a:srgbClr>
                  </a:outerShdw>
                </a:effectLst>
              </a:rPr>
              <a:t>Eitan </a:t>
            </a:r>
            <a:r>
              <a:rPr lang="en-US" u="sng" dirty="0" err="1">
                <a:solidFill>
                  <a:srgbClr val="FFFF66"/>
                </a:solidFill>
                <a:effectLst>
                  <a:outerShdw blurRad="38100" dist="38100" dir="2700000" algn="tl">
                    <a:srgbClr val="000000">
                      <a:alpha val="43137"/>
                    </a:srgbClr>
                  </a:outerShdw>
                </a:effectLst>
              </a:rPr>
              <a:t>Shishkoff</a:t>
            </a:r>
            <a:r>
              <a:rPr lang="en-US" u="sng" dirty="0">
                <a:solidFill>
                  <a:srgbClr val="FFFF66"/>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6449020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E89A7-CE7D-3EC5-556F-8DDEDDEB3775}"/>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0E27A07-228E-A8BD-8CD2-74A1753A362A}"/>
              </a:ext>
            </a:extLst>
          </p:cNvPr>
          <p:cNvSpPr>
            <a:spLocks noGrp="1" noChangeArrowheads="1"/>
          </p:cNvSpPr>
          <p:nvPr>
            <p:ph type="subTitle" idx="1"/>
          </p:nvPr>
        </p:nvSpPr>
        <p:spPr>
          <a:xfrm>
            <a:off x="2990850" y="285750"/>
            <a:ext cx="5924550" cy="4724400"/>
          </a:xfrm>
        </p:spPr>
        <p:txBody>
          <a:bodyPr anchor="t">
            <a:normAutofit fontScale="92500" lnSpcReduction="20000"/>
          </a:bodyPr>
          <a:lstStyle/>
          <a:p>
            <a:pPr marR="0" algn="l">
              <a:lnSpc>
                <a:spcPct val="100000"/>
              </a:lnSpc>
            </a:pPr>
            <a:r>
              <a:rPr lang="en-US" sz="4000" dirty="0">
                <a:solidFill>
                  <a:schemeClr val="tx1"/>
                </a:solidFill>
                <a:latin typeface="Arial Rounded MT Bold" panose="020F0704030504030204" pitchFamily="34" charset="0"/>
                <a:cs typeface="David" panose="020E0502060401010101" pitchFamily="34" charset="-79"/>
              </a:rPr>
              <a:t>Are you being stretched beyond comfort?</a:t>
            </a:r>
          </a:p>
          <a:p>
            <a:pPr marR="0" algn="l">
              <a:lnSpc>
                <a:spcPct val="100000"/>
              </a:lnSpc>
            </a:pPr>
            <a:r>
              <a:rPr lang="en-US" sz="4000" dirty="0">
                <a:solidFill>
                  <a:schemeClr val="tx1"/>
                </a:solidFill>
                <a:latin typeface="Arial Rounded MT Bold" panose="020F0704030504030204" pitchFamily="34" charset="0"/>
                <a:cs typeface="David" panose="020E0502060401010101" pitchFamily="34" charset="-79"/>
              </a:rPr>
              <a:t>I know this is not one of our normal updates. I just couldn't write as if none of this was happening. What is on my heart is to ask you a personal question. </a:t>
            </a:r>
          </a:p>
        </p:txBody>
      </p:sp>
      <p:pic>
        <p:nvPicPr>
          <p:cNvPr id="2050" name="Picture 2">
            <a:extLst>
              <a:ext uri="{FF2B5EF4-FFF2-40B4-BE49-F238E27FC236}">
                <a16:creationId xmlns:a16="http://schemas.microsoft.com/office/drawing/2014/main" id="{7426839E-0511-E23E-AF7C-8051ADF4E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3350"/>
            <a:ext cx="2762250" cy="3714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926D1DE-B027-4AED-FE31-4350408EE48C}"/>
              </a:ext>
            </a:extLst>
          </p:cNvPr>
          <p:cNvSpPr txBox="1"/>
          <p:nvPr/>
        </p:nvSpPr>
        <p:spPr>
          <a:xfrm>
            <a:off x="76200" y="3943350"/>
            <a:ext cx="2045368" cy="1077218"/>
          </a:xfrm>
          <a:prstGeom prst="rect">
            <a:avLst/>
          </a:prstGeom>
          <a:noFill/>
        </p:spPr>
        <p:txBody>
          <a:bodyPr wrap="none" rtlCol="0">
            <a:spAutoFit/>
          </a:bodyPr>
          <a:lstStyle/>
          <a:p>
            <a:pPr algn="l"/>
            <a:r>
              <a:rPr lang="en-US" sz="3200" dirty="0">
                <a:solidFill>
                  <a:schemeClr val="tx1"/>
                </a:solidFill>
              </a:rPr>
              <a:t>Eitan </a:t>
            </a:r>
          </a:p>
          <a:p>
            <a:pPr algn="l"/>
            <a:r>
              <a:rPr lang="en-US" sz="3200" dirty="0" err="1">
                <a:solidFill>
                  <a:schemeClr val="tx1"/>
                </a:solidFill>
              </a:rPr>
              <a:t>Shishkoff</a:t>
            </a:r>
            <a:endParaRPr lang="en-US" sz="3200" dirty="0">
              <a:solidFill>
                <a:schemeClr val="tx1"/>
              </a:solidFill>
            </a:endParaRPr>
          </a:p>
        </p:txBody>
      </p:sp>
    </p:spTree>
    <p:extLst>
      <p:ext uri="{BB962C8B-B14F-4D97-AF65-F5344CB8AC3E}">
        <p14:creationId xmlns:p14="http://schemas.microsoft.com/office/powerpoint/2010/main" val="10411899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41804-9A1D-C07B-2C49-6BAD355D4AEC}"/>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A160722C-394E-BAE5-83A7-F23021151674}"/>
              </a:ext>
            </a:extLst>
          </p:cNvPr>
          <p:cNvSpPr>
            <a:spLocks noGrp="1" noChangeArrowheads="1"/>
          </p:cNvSpPr>
          <p:nvPr>
            <p:ph type="subTitle" idx="1"/>
          </p:nvPr>
        </p:nvSpPr>
        <p:spPr>
          <a:xfrm>
            <a:off x="260931" y="285750"/>
            <a:ext cx="8654469" cy="4724400"/>
          </a:xfrm>
        </p:spPr>
        <p:txBody>
          <a:bodyPr anchor="t">
            <a:normAutofit/>
          </a:bodyPr>
          <a:lstStyle/>
          <a:p>
            <a:pPr marR="0" algn="l">
              <a:lnSpc>
                <a:spcPct val="100000"/>
              </a:lnSpc>
            </a:pPr>
            <a:r>
              <a:rPr lang="en-US" sz="4000" dirty="0">
                <a:solidFill>
                  <a:schemeClr val="tx1"/>
                </a:solidFill>
                <a:latin typeface="Arial Rounded MT Bold" panose="020F0704030504030204" pitchFamily="34" charset="0"/>
                <a:cs typeface="David" panose="020E0502060401010101" pitchFamily="34" charset="-79"/>
              </a:rPr>
              <a:t>Where are you being stretched, during these intense times? And how are you managing to respond? Are you being stretched beyond comfort?</a:t>
            </a:r>
          </a:p>
        </p:txBody>
      </p:sp>
    </p:spTree>
    <p:extLst>
      <p:ext uri="{BB962C8B-B14F-4D97-AF65-F5344CB8AC3E}">
        <p14:creationId xmlns:p14="http://schemas.microsoft.com/office/powerpoint/2010/main" val="39992667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3FFD0-E4AB-8720-4F03-571CDB0B3A01}"/>
            </a:ext>
          </a:extLst>
        </p:cNvPr>
        <p:cNvGrpSpPr/>
        <p:nvPr/>
      </p:nvGrpSpPr>
      <p:grpSpPr>
        <a:xfrm>
          <a:off x="0" y="0"/>
          <a:ext cx="0" cy="0"/>
          <a:chOff x="0" y="0"/>
          <a:chExt cx="0" cy="0"/>
        </a:xfrm>
      </p:grpSpPr>
      <p:sp>
        <p:nvSpPr>
          <p:cNvPr id="839682" name="Rectangle 2">
            <a:extLst>
              <a:ext uri="{FF2B5EF4-FFF2-40B4-BE49-F238E27FC236}">
                <a16:creationId xmlns:a16="http://schemas.microsoft.com/office/drawing/2014/main" id="{D082601D-06D2-4C2C-BC3C-DD1B2495ADA8}"/>
              </a:ext>
            </a:extLst>
          </p:cNvPr>
          <p:cNvSpPr>
            <a:spLocks noGrp="1" noChangeArrowheads="1"/>
          </p:cNvSpPr>
          <p:nvPr>
            <p:ph type="subTitle" idx="1"/>
          </p:nvPr>
        </p:nvSpPr>
        <p:spPr>
          <a:xfrm>
            <a:off x="260931" y="285750"/>
            <a:ext cx="8654469" cy="4724400"/>
          </a:xfrm>
        </p:spPr>
        <p:txBody>
          <a:bodyPr anchor="t">
            <a:normAutofit fontScale="92500"/>
          </a:bodyPr>
          <a:lstStyle/>
          <a:p>
            <a:pPr marR="0" algn="l">
              <a:lnSpc>
                <a:spcPct val="100000"/>
              </a:lnSpc>
            </a:pPr>
            <a:r>
              <a:rPr lang="en-US" sz="4000" dirty="0">
                <a:solidFill>
                  <a:schemeClr val="tx1"/>
                </a:solidFill>
                <a:latin typeface="Arial Rounded MT Bold" panose="020F0704030504030204" pitchFamily="34" charset="0"/>
                <a:cs typeface="David" panose="020E0502060401010101" pitchFamily="34" charset="-79"/>
              </a:rPr>
              <a:t>I know this is not one of our normal updates. I just couldn't write as if none of this was happening. What is on my heart is to ask you a personal question. Where are you being stretched, during these intense times? And how are you managing to respond?</a:t>
            </a:r>
          </a:p>
        </p:txBody>
      </p:sp>
    </p:spTree>
    <p:extLst>
      <p:ext uri="{BB962C8B-B14F-4D97-AF65-F5344CB8AC3E}">
        <p14:creationId xmlns:p14="http://schemas.microsoft.com/office/powerpoint/2010/main" val="1412279309"/>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250681</TotalTime>
  <Words>7239</Words>
  <Application>Microsoft Office PowerPoint</Application>
  <PresentationFormat>On-screen Show (16:9)</PresentationFormat>
  <Paragraphs>629</Paragraphs>
  <Slides>110</Slides>
  <Notes>110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110</vt:i4>
      </vt:variant>
    </vt:vector>
  </HeadingPairs>
  <TitlesOfParts>
    <vt:vector size="114" baseType="lpstr">
      <vt:lpstr>Arial</vt:lpstr>
      <vt:lpstr>Arial Rounded MT Bold</vt:lpstr>
      <vt:lpstr>Corbel</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5514</cp:revision>
  <dcterms:created xsi:type="dcterms:W3CDTF">2006-04-21T19:34:43Z</dcterms:created>
  <dcterms:modified xsi:type="dcterms:W3CDTF">2025-06-21T13:48:32Z</dcterms:modified>
</cp:coreProperties>
</file>