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9" r:id="rId1"/>
    <p:sldMasterId id="2147483857" r:id="rId2"/>
  </p:sldMasterIdLst>
  <p:notesMasterIdLst>
    <p:notesMasterId r:id="rId85"/>
  </p:notesMasterIdLst>
  <p:handoutMasterIdLst>
    <p:handoutMasterId r:id="rId86"/>
  </p:handoutMasterIdLst>
  <p:sldIdLst>
    <p:sldId id="67339" r:id="rId3"/>
    <p:sldId id="67338" r:id="rId4"/>
    <p:sldId id="67255" r:id="rId5"/>
    <p:sldId id="67256" r:id="rId6"/>
    <p:sldId id="67253" r:id="rId7"/>
    <p:sldId id="67254" r:id="rId8"/>
    <p:sldId id="67257" r:id="rId9"/>
    <p:sldId id="67243" r:id="rId10"/>
    <p:sldId id="67263" r:id="rId11"/>
    <p:sldId id="67333" r:id="rId12"/>
    <p:sldId id="67239" r:id="rId13"/>
    <p:sldId id="67298" r:id="rId14"/>
    <p:sldId id="67299" r:id="rId15"/>
    <p:sldId id="67300" r:id="rId16"/>
    <p:sldId id="67247" r:id="rId17"/>
    <p:sldId id="67245" r:id="rId18"/>
    <p:sldId id="67260" r:id="rId19"/>
    <p:sldId id="67312" r:id="rId20"/>
    <p:sldId id="67334" r:id="rId21"/>
    <p:sldId id="67237" r:id="rId22"/>
    <p:sldId id="67252" r:id="rId23"/>
    <p:sldId id="67258" r:id="rId24"/>
    <p:sldId id="67301" r:id="rId25"/>
    <p:sldId id="67302" r:id="rId26"/>
    <p:sldId id="67303" r:id="rId27"/>
    <p:sldId id="67305" r:id="rId28"/>
    <p:sldId id="67304" r:id="rId29"/>
    <p:sldId id="67309" r:id="rId30"/>
    <p:sldId id="67306" r:id="rId31"/>
    <p:sldId id="67310" r:id="rId32"/>
    <p:sldId id="67311" r:id="rId33"/>
    <p:sldId id="67238" r:id="rId34"/>
    <p:sldId id="67249" r:id="rId35"/>
    <p:sldId id="67316" r:id="rId36"/>
    <p:sldId id="67308" r:id="rId37"/>
    <p:sldId id="67250" r:id="rId38"/>
    <p:sldId id="67251" r:id="rId39"/>
    <p:sldId id="67266" r:id="rId40"/>
    <p:sldId id="67264" r:id="rId41"/>
    <p:sldId id="67317" r:id="rId42"/>
    <p:sldId id="67335" r:id="rId43"/>
    <p:sldId id="67327" r:id="rId44"/>
    <p:sldId id="67262" r:id="rId45"/>
    <p:sldId id="67272" r:id="rId46"/>
    <p:sldId id="1653" r:id="rId47"/>
    <p:sldId id="1654" r:id="rId48"/>
    <p:sldId id="67325" r:id="rId49"/>
    <p:sldId id="67336" r:id="rId50"/>
    <p:sldId id="67340" r:id="rId51"/>
    <p:sldId id="67341" r:id="rId52"/>
    <p:sldId id="67319" r:id="rId53"/>
    <p:sldId id="67268" r:id="rId54"/>
    <p:sldId id="67261" r:id="rId55"/>
    <p:sldId id="67274" r:id="rId56"/>
    <p:sldId id="67337" r:id="rId57"/>
    <p:sldId id="67315" r:id="rId58"/>
    <p:sldId id="67275" r:id="rId59"/>
    <p:sldId id="67321" r:id="rId60"/>
    <p:sldId id="67323" r:id="rId61"/>
    <p:sldId id="67324" r:id="rId62"/>
    <p:sldId id="67276" r:id="rId63"/>
    <p:sldId id="67277" r:id="rId64"/>
    <p:sldId id="67282" r:id="rId65"/>
    <p:sldId id="67283" r:id="rId66"/>
    <p:sldId id="67284" r:id="rId67"/>
    <p:sldId id="67286" r:id="rId68"/>
    <p:sldId id="67278" r:id="rId69"/>
    <p:sldId id="67285" r:id="rId70"/>
    <p:sldId id="67287" r:id="rId71"/>
    <p:sldId id="67290" r:id="rId72"/>
    <p:sldId id="67288" r:id="rId73"/>
    <p:sldId id="67291" r:id="rId74"/>
    <p:sldId id="67292" r:id="rId75"/>
    <p:sldId id="67289" r:id="rId76"/>
    <p:sldId id="67297" r:id="rId77"/>
    <p:sldId id="67294" r:id="rId78"/>
    <p:sldId id="67331" r:id="rId79"/>
    <p:sldId id="67342" r:id="rId80"/>
    <p:sldId id="67329" r:id="rId81"/>
    <p:sldId id="67330" r:id="rId82"/>
    <p:sldId id="67293" r:id="rId83"/>
    <p:sldId id="67279" r:id="rId84"/>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FF00"/>
    <a:srgbClr val="333333"/>
    <a:srgbClr val="996633"/>
    <a:srgbClr val="9A6766"/>
    <a:srgbClr val="FFFF99"/>
    <a:srgbClr val="AA6E5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6980" autoAdjust="0"/>
    <p:restoredTop sz="87933" autoAdjust="0"/>
  </p:normalViewPr>
  <p:slideViewPr>
    <p:cSldViewPr>
      <p:cViewPr varScale="1">
        <p:scale>
          <a:sx n="103" d="100"/>
          <a:sy n="103" d="100"/>
        </p:scale>
        <p:origin x="114" y="390"/>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79" d="100"/>
          <a:sy n="79" d="100"/>
        </p:scale>
        <p:origin x="2022" y="12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viewProps" Target="view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theme" Target="theme/theme1.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commentAuthors" Target="commentAuthor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Rev 5.12-13 Worthy</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July 12,2025 5785</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Rev 5.12-13 Worthy</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July 12,2025 5785</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0E86EC-EF9F-0EFC-B89C-D5D0DC7651F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6FA6854-E3A2-9351-7432-53D8CBC88EF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Rev 5.12-13 Worthy</a:t>
            </a:r>
          </a:p>
        </p:txBody>
      </p:sp>
      <p:sp>
        <p:nvSpPr>
          <p:cNvPr id="5" name="Rectangle 3">
            <a:extLst>
              <a:ext uri="{FF2B5EF4-FFF2-40B4-BE49-F238E27FC236}">
                <a16:creationId xmlns:a16="http://schemas.microsoft.com/office/drawing/2014/main" id="{B0D54234-03E8-794B-CD25-75D7410988B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12,2025 5785</a:t>
            </a:r>
          </a:p>
        </p:txBody>
      </p:sp>
      <p:sp>
        <p:nvSpPr>
          <p:cNvPr id="6" name="Rectangle 7">
            <a:extLst>
              <a:ext uri="{FF2B5EF4-FFF2-40B4-BE49-F238E27FC236}">
                <a16:creationId xmlns:a16="http://schemas.microsoft.com/office/drawing/2014/main" id="{37EE3570-772C-BB78-FEF4-2EE20F33C32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23F0F39-F84B-4B19-2F6C-4B0C9CFF92BE}"/>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6A9FD4F-AB06-CBC9-20E3-889FCF21A4AF}"/>
              </a:ext>
            </a:extLst>
          </p:cNvPr>
          <p:cNvSpPr>
            <a:spLocks noGrp="1" noChangeArrowheads="1"/>
          </p:cNvSpPr>
          <p:nvPr>
            <p:ph type="body" idx="1"/>
          </p:nvPr>
        </p:nvSpPr>
        <p:spPr>
          <a:xfrm>
            <a:off x="152400" y="4114800"/>
            <a:ext cx="6553200" cy="4876800"/>
          </a:xfrm>
        </p:spPr>
        <p:txBody>
          <a:bodyPr/>
          <a:lstStyle/>
          <a:p>
            <a:pPr algn="l"/>
            <a:r>
              <a:rPr lang="en-US" altLang="en-US" dirty="0"/>
              <a:t>Newly rebuilt dock  wear water shoes.</a:t>
            </a:r>
          </a:p>
          <a:p>
            <a:pPr algn="l"/>
            <a:r>
              <a:rPr lang="en-US" altLang="en-US" dirty="0"/>
              <a:t>Lake is MUCH less muddy, clear water</a:t>
            </a:r>
          </a:p>
          <a:p>
            <a:pPr algn="l"/>
            <a:r>
              <a:rPr lang="en-US" altLang="en-US" dirty="0"/>
              <a:t>Any Sunday afternoon</a:t>
            </a:r>
          </a:p>
        </p:txBody>
      </p:sp>
      <p:cxnSp>
        <p:nvCxnSpPr>
          <p:cNvPr id="3" name="Straight Connector 2">
            <a:extLst>
              <a:ext uri="{FF2B5EF4-FFF2-40B4-BE49-F238E27FC236}">
                <a16:creationId xmlns:a16="http://schemas.microsoft.com/office/drawing/2014/main" id="{886C2613-33C5-26C7-DF2C-D919A6BB72A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4109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396407-A8CE-A819-4AE7-7421192887E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ACADD2F-0AC8-8B05-2114-6EB86535083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Rev 5.12-13 Worthy</a:t>
            </a:r>
          </a:p>
        </p:txBody>
      </p:sp>
      <p:sp>
        <p:nvSpPr>
          <p:cNvPr id="5" name="Rectangle 3">
            <a:extLst>
              <a:ext uri="{FF2B5EF4-FFF2-40B4-BE49-F238E27FC236}">
                <a16:creationId xmlns:a16="http://schemas.microsoft.com/office/drawing/2014/main" id="{0A03341F-D454-EE57-6C50-C4CEF58AE54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12,2025 5785</a:t>
            </a:r>
          </a:p>
        </p:txBody>
      </p:sp>
      <p:sp>
        <p:nvSpPr>
          <p:cNvPr id="6" name="Rectangle 7">
            <a:extLst>
              <a:ext uri="{FF2B5EF4-FFF2-40B4-BE49-F238E27FC236}">
                <a16:creationId xmlns:a16="http://schemas.microsoft.com/office/drawing/2014/main" id="{74ED2861-5FF0-D2F9-FD87-CDEBA8E02AC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DE8B829-E518-F7BF-A0D3-7C44AB9E468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3B07B4C-4579-E257-6B3B-5EB70D09375A}"/>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B58C59AE-92A0-2FF1-69E5-B8FAA16B0B6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6278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2131F-3E37-D234-2791-8EA139AD845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14D8E6B-E46E-426D-61E9-24F76095C23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Rev 5.12-13 Worthy</a:t>
            </a:r>
          </a:p>
        </p:txBody>
      </p:sp>
      <p:sp>
        <p:nvSpPr>
          <p:cNvPr id="5" name="Rectangle 3">
            <a:extLst>
              <a:ext uri="{FF2B5EF4-FFF2-40B4-BE49-F238E27FC236}">
                <a16:creationId xmlns:a16="http://schemas.microsoft.com/office/drawing/2014/main" id="{75D9EBCA-A5BD-F5AE-D9DE-F9988F6BE3A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12,2025 5785</a:t>
            </a:r>
          </a:p>
        </p:txBody>
      </p:sp>
      <p:sp>
        <p:nvSpPr>
          <p:cNvPr id="6" name="Rectangle 7">
            <a:extLst>
              <a:ext uri="{FF2B5EF4-FFF2-40B4-BE49-F238E27FC236}">
                <a16:creationId xmlns:a16="http://schemas.microsoft.com/office/drawing/2014/main" id="{C3E7E50A-0774-DDF3-9252-23C83076BB9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53E63FB-CB82-3B79-508F-750B14E17F5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C0136F9-2A6B-0F1C-EF6C-215835248953}"/>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88BD6D3B-534A-2F95-E3A7-C776FF7A76B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2806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9D0F4A-9358-76E7-9A2D-292E617D40E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42F8C40-5BAF-6937-10AE-735D03BE3FF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Rev 5.12-13 Worthy</a:t>
            </a:r>
          </a:p>
        </p:txBody>
      </p:sp>
      <p:sp>
        <p:nvSpPr>
          <p:cNvPr id="5" name="Rectangle 3">
            <a:extLst>
              <a:ext uri="{FF2B5EF4-FFF2-40B4-BE49-F238E27FC236}">
                <a16:creationId xmlns:a16="http://schemas.microsoft.com/office/drawing/2014/main" id="{4987D654-03A2-AF79-954C-084FBBF5EE7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12,2025 5785</a:t>
            </a:r>
          </a:p>
        </p:txBody>
      </p:sp>
      <p:sp>
        <p:nvSpPr>
          <p:cNvPr id="6" name="Rectangle 7">
            <a:extLst>
              <a:ext uri="{FF2B5EF4-FFF2-40B4-BE49-F238E27FC236}">
                <a16:creationId xmlns:a16="http://schemas.microsoft.com/office/drawing/2014/main" id="{F3EF7658-0BB9-E582-010F-771F3D54E61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92A995D-3627-B73B-6282-3AEFD990FC8E}"/>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C045A7B3-3083-1035-12BB-C514E38C8D34}"/>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13998748-0D01-B301-D1C9-AE4135B95D8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803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963905-9F03-FDC1-E064-520F30A2406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CA663A2-2A74-9B88-2894-193FF93A677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Rev 5.12-13 Worthy</a:t>
            </a:r>
          </a:p>
        </p:txBody>
      </p:sp>
      <p:sp>
        <p:nvSpPr>
          <p:cNvPr id="5" name="Rectangle 3">
            <a:extLst>
              <a:ext uri="{FF2B5EF4-FFF2-40B4-BE49-F238E27FC236}">
                <a16:creationId xmlns:a16="http://schemas.microsoft.com/office/drawing/2014/main" id="{0245ED07-39B5-AFBB-71AE-FF770A24655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12,2025 5785</a:t>
            </a:r>
          </a:p>
        </p:txBody>
      </p:sp>
      <p:sp>
        <p:nvSpPr>
          <p:cNvPr id="6" name="Rectangle 7">
            <a:extLst>
              <a:ext uri="{FF2B5EF4-FFF2-40B4-BE49-F238E27FC236}">
                <a16:creationId xmlns:a16="http://schemas.microsoft.com/office/drawing/2014/main" id="{E6EB8FDF-DA20-CF33-191F-DD22B933FD3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D8556D4-6FEB-6BE2-0226-389C346542C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3CB8C84-7C68-E836-630C-30DBECEEBB2C}"/>
              </a:ext>
            </a:extLst>
          </p:cNvPr>
          <p:cNvSpPr>
            <a:spLocks noGrp="1" noChangeArrowheads="1"/>
          </p:cNvSpPr>
          <p:nvPr>
            <p:ph type="body" idx="1"/>
          </p:nvPr>
        </p:nvSpPr>
        <p:spPr>
          <a:xfrm>
            <a:off x="152400" y="4114800"/>
            <a:ext cx="6553200" cy="4876800"/>
          </a:xfrm>
        </p:spPr>
        <p:txBody>
          <a:bodyPr/>
          <a:lstStyle/>
          <a:p>
            <a:pPr algn="l"/>
            <a:r>
              <a:rPr lang="en-US" altLang="en-US" dirty="0"/>
              <a:t>Parasha of the week on Monday</a:t>
            </a:r>
          </a:p>
        </p:txBody>
      </p:sp>
      <p:cxnSp>
        <p:nvCxnSpPr>
          <p:cNvPr id="3" name="Straight Connector 2">
            <a:extLst>
              <a:ext uri="{FF2B5EF4-FFF2-40B4-BE49-F238E27FC236}">
                <a16:creationId xmlns:a16="http://schemas.microsoft.com/office/drawing/2014/main" id="{919C90CA-7FB5-3145-1A87-D7DB0943546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61453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40C01-178F-200D-D41D-44206257E0C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126B361-3F2B-4381-8918-A64EA2963CF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Rev 5.12-13 Worthy</a:t>
            </a:r>
          </a:p>
        </p:txBody>
      </p:sp>
      <p:sp>
        <p:nvSpPr>
          <p:cNvPr id="5" name="Rectangle 3">
            <a:extLst>
              <a:ext uri="{FF2B5EF4-FFF2-40B4-BE49-F238E27FC236}">
                <a16:creationId xmlns:a16="http://schemas.microsoft.com/office/drawing/2014/main" id="{4ABA0474-EAB4-3EC8-935F-700433C7802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12,2025 5785</a:t>
            </a:r>
          </a:p>
        </p:txBody>
      </p:sp>
      <p:sp>
        <p:nvSpPr>
          <p:cNvPr id="6" name="Rectangle 7">
            <a:extLst>
              <a:ext uri="{FF2B5EF4-FFF2-40B4-BE49-F238E27FC236}">
                <a16:creationId xmlns:a16="http://schemas.microsoft.com/office/drawing/2014/main" id="{A1A5A4C7-80A8-1A19-69D0-69CBE88C25B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D86639F-518B-E43E-13CD-B7CD65696E5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509924D-2E86-CED7-D907-EF91CB3B4D96}"/>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755C1B82-E94F-7FE1-2D7C-336B68152E8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25716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95536-383D-7E2C-0550-001EBA75887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464C8C8-9CA6-A71A-1593-F9C6C9B7FB0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Rev 5.12-13 Worthy</a:t>
            </a:r>
          </a:p>
        </p:txBody>
      </p:sp>
      <p:sp>
        <p:nvSpPr>
          <p:cNvPr id="5" name="Rectangle 3">
            <a:extLst>
              <a:ext uri="{FF2B5EF4-FFF2-40B4-BE49-F238E27FC236}">
                <a16:creationId xmlns:a16="http://schemas.microsoft.com/office/drawing/2014/main" id="{40BE366B-D966-684F-48F9-2ED4841F7A8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12,2025 5785</a:t>
            </a:r>
          </a:p>
        </p:txBody>
      </p:sp>
      <p:sp>
        <p:nvSpPr>
          <p:cNvPr id="6" name="Rectangle 7">
            <a:extLst>
              <a:ext uri="{FF2B5EF4-FFF2-40B4-BE49-F238E27FC236}">
                <a16:creationId xmlns:a16="http://schemas.microsoft.com/office/drawing/2014/main" id="{190E7D51-70DB-721F-6115-F391CA282D8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9C5B926-F561-0639-5606-E4B57A68089D}"/>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016417F-05F5-30BA-FDF1-E18A231DA346}"/>
              </a:ext>
            </a:extLst>
          </p:cNvPr>
          <p:cNvSpPr>
            <a:spLocks noGrp="1" noChangeArrowheads="1"/>
          </p:cNvSpPr>
          <p:nvPr>
            <p:ph type="body" idx="1"/>
          </p:nvPr>
        </p:nvSpPr>
        <p:spPr>
          <a:xfrm>
            <a:off x="152400" y="4114800"/>
            <a:ext cx="6553200" cy="4876800"/>
          </a:xfrm>
        </p:spPr>
        <p:txBody>
          <a:bodyPr/>
          <a:lstStyle/>
          <a:p>
            <a:pPr algn="l"/>
            <a:r>
              <a:rPr lang="en-US" altLang="en-US" dirty="0"/>
              <a:t>Which I’m sure I’ve mentioned.</a:t>
            </a:r>
          </a:p>
          <a:p>
            <a:pPr algn="l"/>
            <a:r>
              <a:rPr lang="en-US" altLang="en-US" sz="1400" dirty="0"/>
              <a:t>https://www.youtube.com/watch?v=hBPl2214-jE&amp;list=PL7pfgkokJgSLJjDzjoL1RI9BQ-VfX8Xpd</a:t>
            </a:r>
          </a:p>
          <a:p>
            <a:pPr algn="l"/>
            <a:endParaRPr lang="en-US" altLang="en-US" dirty="0"/>
          </a:p>
          <a:p>
            <a:pPr algn="l"/>
            <a:r>
              <a:rPr lang="en-US" sz="2000" b="0" i="0" kern="1200" dirty="0">
                <a:solidFill>
                  <a:schemeClr val="tx1"/>
                </a:solidFill>
                <a:effectLst/>
                <a:latin typeface="Arial Rounded MT Bold" pitchFamily="34" charset="0"/>
                <a:ea typeface="+mn-ea"/>
                <a:cs typeface="Arial" charset="0"/>
              </a:rPr>
              <a:t>concert PE ECHAD - ONE VOICE that took place in June 2023 in Jerusalem.</a:t>
            </a:r>
          </a:p>
          <a:p>
            <a:pPr algn="l"/>
            <a:r>
              <a:rPr lang="en-US" altLang="en-US" sz="2000" b="0" i="0" kern="1200" dirty="0">
                <a:solidFill>
                  <a:schemeClr val="tx1"/>
                </a:solidFill>
                <a:effectLst/>
                <a:latin typeface="Arial Rounded MT Bold" pitchFamily="34" charset="0"/>
                <a:ea typeface="+mn-ea"/>
                <a:cs typeface="Arial" charset="0"/>
              </a:rPr>
              <a:t>And out of my devotion time has come at least one previous message:</a:t>
            </a:r>
          </a:p>
          <a:p>
            <a:pPr algn="l"/>
            <a:r>
              <a:rPr lang="en-US" altLang="en-US" dirty="0" err="1"/>
              <a:t>Habitu</a:t>
            </a:r>
            <a:r>
              <a:rPr lang="en-US" altLang="en-US" dirty="0"/>
              <a:t> </a:t>
            </a:r>
            <a:r>
              <a:rPr lang="en-US" altLang="en-US" dirty="0" err="1"/>
              <a:t>alav</a:t>
            </a:r>
            <a:r>
              <a:rPr lang="en-US" altLang="en-US" dirty="0"/>
              <a:t>, </a:t>
            </a:r>
            <a:r>
              <a:rPr lang="he-IL" altLang="en-US" b="1" dirty="0">
                <a:latin typeface="David" panose="020E0502060401010101" pitchFamily="34" charset="-79"/>
                <a:cs typeface="David" panose="020E0502060401010101" pitchFamily="34" charset="-79"/>
              </a:rPr>
              <a:t>הביטו עליו</a:t>
            </a:r>
            <a:r>
              <a:rPr lang="en-US" altLang="en-US" b="1" dirty="0">
                <a:latin typeface="David" panose="020E0502060401010101" pitchFamily="34" charset="-79"/>
                <a:cs typeface="David" panose="020E0502060401010101" pitchFamily="34" charset="-79"/>
              </a:rPr>
              <a:t> </a:t>
            </a:r>
            <a:r>
              <a:rPr lang="en-US" altLang="en-US" dirty="0"/>
              <a:t>Look to Him</a:t>
            </a:r>
            <a:r>
              <a:rPr lang="en-US" altLang="en-US" sz="2000" b="0" i="0" kern="1200" dirty="0">
                <a:solidFill>
                  <a:schemeClr val="tx1"/>
                </a:solidFill>
                <a:effectLst/>
                <a:latin typeface="Arial Rounded MT Bold" pitchFamily="34" charset="0"/>
                <a:ea typeface="+mn-ea"/>
                <a:cs typeface="Arial" charset="0"/>
              </a:rPr>
              <a:t> </a:t>
            </a:r>
          </a:p>
        </p:txBody>
      </p:sp>
      <p:cxnSp>
        <p:nvCxnSpPr>
          <p:cNvPr id="3" name="Straight Connector 2">
            <a:extLst>
              <a:ext uri="{FF2B5EF4-FFF2-40B4-BE49-F238E27FC236}">
                <a16:creationId xmlns:a16="http://schemas.microsoft.com/office/drawing/2014/main" id="{DC4AF97C-EE59-B738-AA5C-FD9DD22480E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58370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E522D-6FCB-1841-516D-AC80E53713A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75F140D-7076-A304-683C-C02439A0BB3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Rev 5.12-13 Worthy</a:t>
            </a:r>
          </a:p>
        </p:txBody>
      </p:sp>
      <p:sp>
        <p:nvSpPr>
          <p:cNvPr id="5" name="Rectangle 3">
            <a:extLst>
              <a:ext uri="{FF2B5EF4-FFF2-40B4-BE49-F238E27FC236}">
                <a16:creationId xmlns:a16="http://schemas.microsoft.com/office/drawing/2014/main" id="{78182632-14D7-EB6B-CFDD-31DFED7298E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12,2025 5785</a:t>
            </a:r>
          </a:p>
        </p:txBody>
      </p:sp>
      <p:sp>
        <p:nvSpPr>
          <p:cNvPr id="6" name="Rectangle 7">
            <a:extLst>
              <a:ext uri="{FF2B5EF4-FFF2-40B4-BE49-F238E27FC236}">
                <a16:creationId xmlns:a16="http://schemas.microsoft.com/office/drawing/2014/main" id="{AB7B1976-9A3C-48EB-475F-14778D00DFA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B610091-9AFB-6C02-6C17-A8FCD4A78E8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367E9447-4DA1-961E-4D4A-FECDAEE7B477}"/>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E172D8A0-D019-3154-269E-CED7EEFA55A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61166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B59A8-C547-B406-FCEF-C922914F15D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8311D4D-DCAE-1D32-A2BE-84C088F121C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Rev 5.12-13 Worthy</a:t>
            </a:r>
          </a:p>
        </p:txBody>
      </p:sp>
      <p:sp>
        <p:nvSpPr>
          <p:cNvPr id="5" name="Rectangle 3">
            <a:extLst>
              <a:ext uri="{FF2B5EF4-FFF2-40B4-BE49-F238E27FC236}">
                <a16:creationId xmlns:a16="http://schemas.microsoft.com/office/drawing/2014/main" id="{A47E3A6D-3670-181A-AF59-B8DB4B9CFE1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12,2025 5785</a:t>
            </a:r>
          </a:p>
        </p:txBody>
      </p:sp>
      <p:sp>
        <p:nvSpPr>
          <p:cNvPr id="6" name="Rectangle 7">
            <a:extLst>
              <a:ext uri="{FF2B5EF4-FFF2-40B4-BE49-F238E27FC236}">
                <a16:creationId xmlns:a16="http://schemas.microsoft.com/office/drawing/2014/main" id="{61420D45-C37D-98C9-CA84-DC6E4960252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70FB2A1-80D6-5D4E-1B57-0AC693CD9AAD}"/>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EBD66F5-A5EF-0640-AC29-1005D4CAB6B4}"/>
              </a:ext>
            </a:extLst>
          </p:cNvPr>
          <p:cNvSpPr>
            <a:spLocks noGrp="1" noChangeArrowheads="1"/>
          </p:cNvSpPr>
          <p:nvPr>
            <p:ph type="body" idx="1"/>
          </p:nvPr>
        </p:nvSpPr>
        <p:spPr>
          <a:xfrm>
            <a:off x="152400" y="4114800"/>
            <a:ext cx="6553200" cy="4876800"/>
          </a:xfrm>
        </p:spPr>
        <p:txBody>
          <a:bodyPr/>
          <a:lstStyle/>
          <a:p>
            <a:pPr algn="l"/>
            <a:r>
              <a:rPr lang="en-US" sz="2000" dirty="0">
                <a:solidFill>
                  <a:schemeClr val="tx1"/>
                </a:solidFill>
                <a:latin typeface="Arial Rounded MT Bold" panose="020F0704030504030204" pitchFamily="34" charset="0"/>
              </a:rPr>
              <a:t>Facebook: Worshiper in Jerusalem, Wife, Mom, singer, dentist! </a:t>
            </a:r>
          </a:p>
          <a:p>
            <a:pPr algn="l"/>
            <a:r>
              <a:rPr lang="en-US" sz="2000" dirty="0">
                <a:solidFill>
                  <a:schemeClr val="tx1"/>
                </a:solidFill>
                <a:latin typeface="Arial Rounded MT Bold" panose="020F0704030504030204" pitchFamily="34" charset="0"/>
              </a:rPr>
              <a:t>Vocalist: ‪@</a:t>
            </a:r>
            <a:r>
              <a:rPr lang="en-US" sz="2000" dirty="0" err="1">
                <a:solidFill>
                  <a:schemeClr val="tx1"/>
                </a:solidFill>
                <a:latin typeface="Arial Rounded MT Bold" panose="020F0704030504030204" pitchFamily="34" charset="0"/>
              </a:rPr>
              <a:t>schucman</a:t>
            </a:r>
            <a:r>
              <a:rPr lang="en-US" sz="2000" dirty="0">
                <a:solidFill>
                  <a:schemeClr val="tx1"/>
                </a:solidFill>
                <a:latin typeface="Arial Rounded MT Bold" panose="020F0704030504030204" pitchFamily="34" charset="0"/>
              </a:rPr>
              <a:t>‬ </a:t>
            </a:r>
          </a:p>
          <a:p>
            <a:pPr algn="l"/>
            <a:endParaRPr lang="en-US" altLang="en-US" dirty="0"/>
          </a:p>
        </p:txBody>
      </p:sp>
      <p:cxnSp>
        <p:nvCxnSpPr>
          <p:cNvPr id="3" name="Straight Connector 2">
            <a:extLst>
              <a:ext uri="{FF2B5EF4-FFF2-40B4-BE49-F238E27FC236}">
                <a16:creationId xmlns:a16="http://schemas.microsoft.com/office/drawing/2014/main" id="{99612D51-D10F-1522-3213-D3387A568C1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26623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82436-373F-82AB-69E0-8CFCE64B93A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DAC4E27-6362-14C5-9393-6E953294AE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Rev 5.12-13 Worthy</a:t>
            </a:r>
          </a:p>
        </p:txBody>
      </p:sp>
      <p:sp>
        <p:nvSpPr>
          <p:cNvPr id="5" name="Rectangle 3">
            <a:extLst>
              <a:ext uri="{FF2B5EF4-FFF2-40B4-BE49-F238E27FC236}">
                <a16:creationId xmlns:a16="http://schemas.microsoft.com/office/drawing/2014/main" id="{CD97D044-ED58-F3C7-15E3-B5D4D3461BE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12,2025 5785</a:t>
            </a:r>
          </a:p>
        </p:txBody>
      </p:sp>
      <p:sp>
        <p:nvSpPr>
          <p:cNvPr id="6" name="Rectangle 7">
            <a:extLst>
              <a:ext uri="{FF2B5EF4-FFF2-40B4-BE49-F238E27FC236}">
                <a16:creationId xmlns:a16="http://schemas.microsoft.com/office/drawing/2014/main" id="{6FC51D44-A357-7101-5244-45822DF720E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9AB9EEC-C4CF-8687-8D34-C79DC20F824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54809E4-D633-3184-A34E-A3AAF2AE987C}"/>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DF135814-A1EA-06B4-062A-775D1CE225D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45581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C9EA1-945B-AEB3-0EA4-1539883BE03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872B02A-9BA5-647F-B5B9-EBFEAC23A23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Rev 5.12-13 Worthy</a:t>
            </a:r>
          </a:p>
        </p:txBody>
      </p:sp>
      <p:sp>
        <p:nvSpPr>
          <p:cNvPr id="5" name="Rectangle 3">
            <a:extLst>
              <a:ext uri="{FF2B5EF4-FFF2-40B4-BE49-F238E27FC236}">
                <a16:creationId xmlns:a16="http://schemas.microsoft.com/office/drawing/2014/main" id="{82503B05-C7F9-C2DC-C67B-1360ECC041E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12,2025 5785</a:t>
            </a:r>
          </a:p>
        </p:txBody>
      </p:sp>
      <p:sp>
        <p:nvSpPr>
          <p:cNvPr id="6" name="Rectangle 7">
            <a:extLst>
              <a:ext uri="{FF2B5EF4-FFF2-40B4-BE49-F238E27FC236}">
                <a16:creationId xmlns:a16="http://schemas.microsoft.com/office/drawing/2014/main" id="{FD00518A-ECCA-E1DA-0021-805C4B9B72C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8B92417-7744-2AB8-BF43-2C921EC201E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7940BBA-3D19-590C-9C9B-0978EE2071E2}"/>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11EE2B0B-279E-4624-3599-09D5FE264EC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7573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8D679-AD06-DFDD-7376-66235A1D8E5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562A038-8EE9-41AF-D67B-B439C6E7459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Rev 5.12-13 Worthy</a:t>
            </a:r>
          </a:p>
        </p:txBody>
      </p:sp>
      <p:sp>
        <p:nvSpPr>
          <p:cNvPr id="5" name="Rectangle 3">
            <a:extLst>
              <a:ext uri="{FF2B5EF4-FFF2-40B4-BE49-F238E27FC236}">
                <a16:creationId xmlns:a16="http://schemas.microsoft.com/office/drawing/2014/main" id="{B73D19A5-1565-36A6-4CAC-D2F398A9BA2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12,2025 5785</a:t>
            </a:r>
          </a:p>
        </p:txBody>
      </p:sp>
      <p:sp>
        <p:nvSpPr>
          <p:cNvPr id="6" name="Rectangle 7">
            <a:extLst>
              <a:ext uri="{FF2B5EF4-FFF2-40B4-BE49-F238E27FC236}">
                <a16:creationId xmlns:a16="http://schemas.microsoft.com/office/drawing/2014/main" id="{C16E7244-16D8-1372-D555-ACEFDEA1AC6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568185A-F600-71AF-DC7B-1D92395A5D1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158EC0D-3268-6F21-4A3D-9CE3E0BA4CB6}"/>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7D690AED-5F27-42B3-05D5-B516C2E97F6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41408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EFA425-A543-B8C2-B133-5F45B6FAD03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E949A22-0F5E-FC59-BE1E-651689EFBEB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Rev 5.12-13 Worthy</a:t>
            </a:r>
          </a:p>
        </p:txBody>
      </p:sp>
      <p:sp>
        <p:nvSpPr>
          <p:cNvPr id="5" name="Rectangle 3">
            <a:extLst>
              <a:ext uri="{FF2B5EF4-FFF2-40B4-BE49-F238E27FC236}">
                <a16:creationId xmlns:a16="http://schemas.microsoft.com/office/drawing/2014/main" id="{1B4BD15A-AB23-DDBF-8DEB-621780CE9DE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12,2025 5785</a:t>
            </a:r>
          </a:p>
        </p:txBody>
      </p:sp>
      <p:sp>
        <p:nvSpPr>
          <p:cNvPr id="6" name="Rectangle 7">
            <a:extLst>
              <a:ext uri="{FF2B5EF4-FFF2-40B4-BE49-F238E27FC236}">
                <a16:creationId xmlns:a16="http://schemas.microsoft.com/office/drawing/2014/main" id="{DF6FCAF8-AAC0-9BCC-F9D4-CAFA82DB7B4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4825D42-ED4C-1E92-BB32-15843FCE0FF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880F71E-7B16-BC27-420D-08EABF445F4C}"/>
              </a:ext>
            </a:extLst>
          </p:cNvPr>
          <p:cNvSpPr>
            <a:spLocks noGrp="1" noChangeArrowheads="1"/>
          </p:cNvSpPr>
          <p:nvPr>
            <p:ph type="body" idx="1"/>
          </p:nvPr>
        </p:nvSpPr>
        <p:spPr>
          <a:xfrm>
            <a:off x="152400" y="4114800"/>
            <a:ext cx="6553200" cy="4876800"/>
          </a:xfrm>
        </p:spPr>
        <p:txBody>
          <a:bodyPr/>
          <a:lstStyle/>
          <a:p>
            <a:pPr algn="l"/>
            <a:r>
              <a:rPr lang="en-US" altLang="en-US" dirty="0"/>
              <a:t>What I feel the Ruakh highlighted was:</a:t>
            </a:r>
          </a:p>
          <a:p>
            <a:pPr algn="l"/>
            <a:r>
              <a:rPr lang="en-US" altLang="en-US" dirty="0"/>
              <a:t>How can we do that?</a:t>
            </a:r>
          </a:p>
          <a:p>
            <a:pPr algn="l"/>
            <a:r>
              <a:rPr lang="en-US" altLang="en-US" dirty="0"/>
              <a:t>Why these particular items?</a:t>
            </a:r>
          </a:p>
        </p:txBody>
      </p:sp>
      <p:cxnSp>
        <p:nvCxnSpPr>
          <p:cNvPr id="3" name="Straight Connector 2">
            <a:extLst>
              <a:ext uri="{FF2B5EF4-FFF2-40B4-BE49-F238E27FC236}">
                <a16:creationId xmlns:a16="http://schemas.microsoft.com/office/drawing/2014/main" id="{BC595D23-346A-FDEC-A114-C3F3571B870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1475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89EA4F-789E-2563-C188-76F0BE153D1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C50B6AA-80FF-50A4-6C5B-FE4612B4D3E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Rev 5.12-13 Worthy</a:t>
            </a:r>
          </a:p>
        </p:txBody>
      </p:sp>
      <p:sp>
        <p:nvSpPr>
          <p:cNvPr id="5" name="Rectangle 3">
            <a:extLst>
              <a:ext uri="{FF2B5EF4-FFF2-40B4-BE49-F238E27FC236}">
                <a16:creationId xmlns:a16="http://schemas.microsoft.com/office/drawing/2014/main" id="{B01FBCCD-3168-DFA4-93B8-72E2E976032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12,2025 5785</a:t>
            </a:r>
          </a:p>
        </p:txBody>
      </p:sp>
      <p:sp>
        <p:nvSpPr>
          <p:cNvPr id="6" name="Rectangle 7">
            <a:extLst>
              <a:ext uri="{FF2B5EF4-FFF2-40B4-BE49-F238E27FC236}">
                <a16:creationId xmlns:a16="http://schemas.microsoft.com/office/drawing/2014/main" id="{16C0E368-D75B-46A7-AD11-E7229C6161B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25D765D-2855-8FF4-9440-1DC029075F7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BC8A98D9-34B2-1156-D941-34D86B545DD3}"/>
              </a:ext>
            </a:extLst>
          </p:cNvPr>
          <p:cNvSpPr>
            <a:spLocks noGrp="1" noChangeArrowheads="1"/>
          </p:cNvSpPr>
          <p:nvPr>
            <p:ph type="body" idx="1"/>
          </p:nvPr>
        </p:nvSpPr>
        <p:spPr>
          <a:xfrm>
            <a:off x="152400" y="4114800"/>
            <a:ext cx="6553200" cy="4876800"/>
          </a:xfrm>
        </p:spPr>
        <p:txBody>
          <a:bodyPr/>
          <a:lstStyle/>
          <a:p>
            <a:pPr algn="l"/>
            <a:r>
              <a:rPr lang="en-US" altLang="en-US" dirty="0"/>
              <a:t>One additional item</a:t>
            </a:r>
          </a:p>
        </p:txBody>
      </p:sp>
      <p:cxnSp>
        <p:nvCxnSpPr>
          <p:cNvPr id="3" name="Straight Connector 2">
            <a:extLst>
              <a:ext uri="{FF2B5EF4-FFF2-40B4-BE49-F238E27FC236}">
                <a16:creationId xmlns:a16="http://schemas.microsoft.com/office/drawing/2014/main" id="{4A79CF8C-4DBF-92CA-DBAC-2F92AEF3419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46919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DF3ABA-1BAB-12CB-7D4C-19C91C3471B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F13FDF8-85A0-DBDC-7A4D-CFAAFA06951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Rev 5.12-13 Worthy</a:t>
            </a:r>
          </a:p>
        </p:txBody>
      </p:sp>
      <p:sp>
        <p:nvSpPr>
          <p:cNvPr id="5" name="Rectangle 3">
            <a:extLst>
              <a:ext uri="{FF2B5EF4-FFF2-40B4-BE49-F238E27FC236}">
                <a16:creationId xmlns:a16="http://schemas.microsoft.com/office/drawing/2014/main" id="{017F5AA3-F312-70D3-5CD4-BE06D887E0F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12,2025 5785</a:t>
            </a:r>
          </a:p>
        </p:txBody>
      </p:sp>
      <p:sp>
        <p:nvSpPr>
          <p:cNvPr id="6" name="Rectangle 7">
            <a:extLst>
              <a:ext uri="{FF2B5EF4-FFF2-40B4-BE49-F238E27FC236}">
                <a16:creationId xmlns:a16="http://schemas.microsoft.com/office/drawing/2014/main" id="{0FB50075-A722-0B09-AA45-4EA8BB0AC6C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08B95CA-4979-CB2B-E344-A4BBEC4FC39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B219093A-DCD2-197E-6C1B-85F18DD1903B}"/>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B39A45A6-36C1-89F8-FEF0-1BDC7A93C97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35352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018C82-88A1-1584-190C-0DE8CBC6977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4F4B4BC-C331-F002-16CA-192E7A85A6F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Rev 5.12-13 Worthy</a:t>
            </a:r>
          </a:p>
        </p:txBody>
      </p:sp>
      <p:sp>
        <p:nvSpPr>
          <p:cNvPr id="5" name="Rectangle 3">
            <a:extLst>
              <a:ext uri="{FF2B5EF4-FFF2-40B4-BE49-F238E27FC236}">
                <a16:creationId xmlns:a16="http://schemas.microsoft.com/office/drawing/2014/main" id="{61E44955-0A05-418F-CC89-23E758E6C9B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12,2025 5785</a:t>
            </a:r>
          </a:p>
        </p:txBody>
      </p:sp>
      <p:sp>
        <p:nvSpPr>
          <p:cNvPr id="6" name="Rectangle 7">
            <a:extLst>
              <a:ext uri="{FF2B5EF4-FFF2-40B4-BE49-F238E27FC236}">
                <a16:creationId xmlns:a16="http://schemas.microsoft.com/office/drawing/2014/main" id="{8137E30C-4407-EFC7-6316-8F64D08F932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EE3B9AF-F62F-A7ED-D4B6-00870F7E64E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3B23BAD0-3AA5-1017-B4E5-C1D1FB3DB614}"/>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A00E6110-892B-0B79-157B-6BDD1A4BA11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95883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0BAF89-A2D0-C4B0-2B6A-9515B75F752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BC69BE9-632A-12A1-B382-CE4FA0C33DB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Rev 5.12-13 Worthy</a:t>
            </a:r>
          </a:p>
        </p:txBody>
      </p:sp>
      <p:sp>
        <p:nvSpPr>
          <p:cNvPr id="5" name="Rectangle 3">
            <a:extLst>
              <a:ext uri="{FF2B5EF4-FFF2-40B4-BE49-F238E27FC236}">
                <a16:creationId xmlns:a16="http://schemas.microsoft.com/office/drawing/2014/main" id="{5B2A3CA9-D1CF-AC5D-B7F4-09A78420BA3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12,2025 5785</a:t>
            </a:r>
          </a:p>
        </p:txBody>
      </p:sp>
      <p:sp>
        <p:nvSpPr>
          <p:cNvPr id="6" name="Rectangle 7">
            <a:extLst>
              <a:ext uri="{FF2B5EF4-FFF2-40B4-BE49-F238E27FC236}">
                <a16:creationId xmlns:a16="http://schemas.microsoft.com/office/drawing/2014/main" id="{5183B88C-8A5A-90D0-9316-0A0AF6542AA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58A8E3A-7E24-883E-7B81-F9D49D8477D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9D55BE28-6DCA-F40F-7A0B-A91E4AAD6664}"/>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B6A97C3D-7E56-D42A-28D4-9F0486F16D4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25903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FC4B64-4FC2-C7D4-E191-18C1C77E359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51B703F-1586-A08F-FEE9-5CB2AC878BE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Rev 5.12-13 Worthy</a:t>
            </a:r>
          </a:p>
        </p:txBody>
      </p:sp>
      <p:sp>
        <p:nvSpPr>
          <p:cNvPr id="5" name="Rectangle 3">
            <a:extLst>
              <a:ext uri="{FF2B5EF4-FFF2-40B4-BE49-F238E27FC236}">
                <a16:creationId xmlns:a16="http://schemas.microsoft.com/office/drawing/2014/main" id="{627AA1F5-7477-9896-9C10-1C85DC8104D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12,2025 5785</a:t>
            </a:r>
          </a:p>
        </p:txBody>
      </p:sp>
      <p:sp>
        <p:nvSpPr>
          <p:cNvPr id="6" name="Rectangle 7">
            <a:extLst>
              <a:ext uri="{FF2B5EF4-FFF2-40B4-BE49-F238E27FC236}">
                <a16:creationId xmlns:a16="http://schemas.microsoft.com/office/drawing/2014/main" id="{5DD733CE-D612-BB47-A2B8-F25C47E6522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7525AB3-64D9-F759-1A7B-BCAB92E50F1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B9517B1-1163-4395-4C26-5A12826F635C}"/>
              </a:ext>
            </a:extLst>
          </p:cNvPr>
          <p:cNvSpPr>
            <a:spLocks noGrp="1" noChangeArrowheads="1"/>
          </p:cNvSpPr>
          <p:nvPr>
            <p:ph type="body" idx="1"/>
          </p:nvPr>
        </p:nvSpPr>
        <p:spPr>
          <a:xfrm>
            <a:off x="152400" y="4114800"/>
            <a:ext cx="6553200" cy="4876800"/>
          </a:xfrm>
        </p:spPr>
        <p:txBody>
          <a:bodyPr/>
          <a:lstStyle/>
          <a:p>
            <a:pPr algn="l"/>
            <a:r>
              <a:rPr lang="en-US" altLang="en-US" dirty="0"/>
              <a:t>Keep this in mind.  Heavenly throne room.  Many interpretations when this will take place. Beginning of Great Tribulation, during it, end?  Continuously forever?</a:t>
            </a:r>
          </a:p>
        </p:txBody>
      </p:sp>
      <p:cxnSp>
        <p:nvCxnSpPr>
          <p:cNvPr id="3" name="Straight Connector 2">
            <a:extLst>
              <a:ext uri="{FF2B5EF4-FFF2-40B4-BE49-F238E27FC236}">
                <a16:creationId xmlns:a16="http://schemas.microsoft.com/office/drawing/2014/main" id="{F770F586-9DCA-99DA-F652-3C20216AE28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245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EB5B1-D367-9123-AB7F-AE97860F4BE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459BA95-24D6-5247-D4D2-96564DC3569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Rev 5.12-13 Worthy</a:t>
            </a:r>
          </a:p>
        </p:txBody>
      </p:sp>
      <p:sp>
        <p:nvSpPr>
          <p:cNvPr id="5" name="Rectangle 3">
            <a:extLst>
              <a:ext uri="{FF2B5EF4-FFF2-40B4-BE49-F238E27FC236}">
                <a16:creationId xmlns:a16="http://schemas.microsoft.com/office/drawing/2014/main" id="{AC8876EB-AE78-48D6-D5AD-76F6B8FB370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12,2025 5785</a:t>
            </a:r>
          </a:p>
        </p:txBody>
      </p:sp>
      <p:sp>
        <p:nvSpPr>
          <p:cNvPr id="6" name="Rectangle 7">
            <a:extLst>
              <a:ext uri="{FF2B5EF4-FFF2-40B4-BE49-F238E27FC236}">
                <a16:creationId xmlns:a16="http://schemas.microsoft.com/office/drawing/2014/main" id="{E696A2DF-3268-A6CC-B3CC-11C9607251A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DC3B257-319C-2B7B-0BB0-F66863DBA86D}"/>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1FC043C2-40F0-AB17-1F0F-CC0EB97ADC14}"/>
              </a:ext>
            </a:extLst>
          </p:cNvPr>
          <p:cNvSpPr>
            <a:spLocks noGrp="1" noChangeArrowheads="1"/>
          </p:cNvSpPr>
          <p:nvPr>
            <p:ph type="body" idx="1"/>
          </p:nvPr>
        </p:nvSpPr>
        <p:spPr>
          <a:xfrm>
            <a:off x="152400" y="4114800"/>
            <a:ext cx="6553200" cy="4876800"/>
          </a:xfrm>
        </p:spPr>
        <p:txBody>
          <a:bodyPr/>
          <a:lstStyle/>
          <a:p>
            <a:pPr algn="l"/>
            <a:r>
              <a:rPr lang="en-US" altLang="en-US" dirty="0"/>
              <a:t>Who was this??  G-d the Father seated on the throne.  Keep in mind.</a:t>
            </a:r>
          </a:p>
        </p:txBody>
      </p:sp>
      <p:cxnSp>
        <p:nvCxnSpPr>
          <p:cNvPr id="3" name="Straight Connector 2">
            <a:extLst>
              <a:ext uri="{FF2B5EF4-FFF2-40B4-BE49-F238E27FC236}">
                <a16:creationId xmlns:a16="http://schemas.microsoft.com/office/drawing/2014/main" id="{56ABB805-EE8D-5632-A73E-969AF393989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99362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8A6059-904E-5E92-9936-5084BEDF9CE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803A80E-550F-AA7F-0E7B-125E4325CA1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Rev 5.12-13 Worthy</a:t>
            </a:r>
          </a:p>
        </p:txBody>
      </p:sp>
      <p:sp>
        <p:nvSpPr>
          <p:cNvPr id="5" name="Rectangle 3">
            <a:extLst>
              <a:ext uri="{FF2B5EF4-FFF2-40B4-BE49-F238E27FC236}">
                <a16:creationId xmlns:a16="http://schemas.microsoft.com/office/drawing/2014/main" id="{E79E49DA-58D8-DB9C-4107-F847C978640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12,2025 5785</a:t>
            </a:r>
          </a:p>
        </p:txBody>
      </p:sp>
      <p:sp>
        <p:nvSpPr>
          <p:cNvPr id="6" name="Rectangle 7">
            <a:extLst>
              <a:ext uri="{FF2B5EF4-FFF2-40B4-BE49-F238E27FC236}">
                <a16:creationId xmlns:a16="http://schemas.microsoft.com/office/drawing/2014/main" id="{F78859A2-2711-DE28-F966-193F2073F7D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6E6E6C0-80D1-AA07-22F2-F67C77CB08FE}"/>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DF2A43F-A5BB-94DD-0A08-3F7C83BB27C0}"/>
              </a:ext>
            </a:extLst>
          </p:cNvPr>
          <p:cNvSpPr>
            <a:spLocks noGrp="1" noChangeArrowheads="1"/>
          </p:cNvSpPr>
          <p:nvPr>
            <p:ph type="body" idx="1"/>
          </p:nvPr>
        </p:nvSpPr>
        <p:spPr>
          <a:xfrm>
            <a:off x="152400" y="4114800"/>
            <a:ext cx="6553200" cy="4876800"/>
          </a:xfrm>
        </p:spPr>
        <p:txBody>
          <a:bodyPr/>
          <a:lstStyle/>
          <a:p>
            <a:pPr algn="l"/>
            <a:r>
              <a:rPr lang="en-US" altLang="en-US" dirty="0"/>
              <a:t>Usually understood to be the redeemed.  12 tribes of Israel, doubled to 12 of the Nations, twelve talmidim /disciples /sent forth ones.   </a:t>
            </a:r>
          </a:p>
        </p:txBody>
      </p:sp>
      <p:cxnSp>
        <p:nvCxnSpPr>
          <p:cNvPr id="3" name="Straight Connector 2">
            <a:extLst>
              <a:ext uri="{FF2B5EF4-FFF2-40B4-BE49-F238E27FC236}">
                <a16:creationId xmlns:a16="http://schemas.microsoft.com/office/drawing/2014/main" id="{9B13A2E1-7D2C-74AF-EEBE-6235CE99CE5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44842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DB216D-234B-A653-3CD3-0AFC8E7BAA0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226AE37-0479-9937-14A8-9BF253E98BB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Rev 5.12-13 Worthy</a:t>
            </a:r>
          </a:p>
        </p:txBody>
      </p:sp>
      <p:sp>
        <p:nvSpPr>
          <p:cNvPr id="5" name="Rectangle 3">
            <a:extLst>
              <a:ext uri="{FF2B5EF4-FFF2-40B4-BE49-F238E27FC236}">
                <a16:creationId xmlns:a16="http://schemas.microsoft.com/office/drawing/2014/main" id="{C603F780-56F6-23F6-33F3-2BCADE966BB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12,2025 5785</a:t>
            </a:r>
          </a:p>
        </p:txBody>
      </p:sp>
      <p:sp>
        <p:nvSpPr>
          <p:cNvPr id="6" name="Rectangle 7">
            <a:extLst>
              <a:ext uri="{FF2B5EF4-FFF2-40B4-BE49-F238E27FC236}">
                <a16:creationId xmlns:a16="http://schemas.microsoft.com/office/drawing/2014/main" id="{46406C02-3240-AAE3-98FC-9F744ED1B08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BD9ADC2-3529-8120-413A-677059D8EC5D}"/>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107B9C7F-D2A3-90C1-6A6A-5780E177D198}"/>
              </a:ext>
            </a:extLst>
          </p:cNvPr>
          <p:cNvSpPr>
            <a:spLocks noGrp="1" noChangeArrowheads="1"/>
          </p:cNvSpPr>
          <p:nvPr>
            <p:ph type="body" idx="1"/>
          </p:nvPr>
        </p:nvSpPr>
        <p:spPr>
          <a:xfrm>
            <a:off x="152400" y="4114800"/>
            <a:ext cx="6553200" cy="4876800"/>
          </a:xfrm>
        </p:spPr>
        <p:txBody>
          <a:bodyPr/>
          <a:lstStyle/>
          <a:p>
            <a:pPr algn="l"/>
            <a:r>
              <a:rPr lang="en-US" altLang="en-US" dirty="0"/>
              <a:t>So, we saw the Father on the throne, then the sevenfold = seven x perfect Ruakh.  More than one entity in G-d.   </a:t>
            </a:r>
            <a:r>
              <a:rPr lang="en-US" altLang="en-US" dirty="0" err="1"/>
              <a:t>Ekhad</a:t>
            </a:r>
            <a:r>
              <a:rPr lang="en-US" altLang="en-US" dirty="0"/>
              <a:t> is compound unity.  Shma…</a:t>
            </a:r>
          </a:p>
          <a:p>
            <a:pPr algn="l"/>
            <a:r>
              <a:rPr lang="en-US" altLang="en-US" dirty="0"/>
              <a:t>Then creatures combined from </a:t>
            </a:r>
            <a:r>
              <a:rPr lang="en-US" altLang="en-US" dirty="0" err="1"/>
              <a:t>Ezek</a:t>
            </a:r>
            <a:r>
              <a:rPr lang="en-US" altLang="en-US" dirty="0"/>
              <a:t> and Is 6.   </a:t>
            </a:r>
          </a:p>
        </p:txBody>
      </p:sp>
      <p:cxnSp>
        <p:nvCxnSpPr>
          <p:cNvPr id="3" name="Straight Connector 2">
            <a:extLst>
              <a:ext uri="{FF2B5EF4-FFF2-40B4-BE49-F238E27FC236}">
                <a16:creationId xmlns:a16="http://schemas.microsoft.com/office/drawing/2014/main" id="{77941404-EBE6-CC4B-FE9D-D7FE902B798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61151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B1A058-2A2B-1E90-A0CF-ABB15D2D4C4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11F3DC2-8F0A-F42D-C6DA-A6B8B06A2A1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Rev 5.12-13 Worthy</a:t>
            </a:r>
          </a:p>
        </p:txBody>
      </p:sp>
      <p:sp>
        <p:nvSpPr>
          <p:cNvPr id="5" name="Rectangle 3">
            <a:extLst>
              <a:ext uri="{FF2B5EF4-FFF2-40B4-BE49-F238E27FC236}">
                <a16:creationId xmlns:a16="http://schemas.microsoft.com/office/drawing/2014/main" id="{A0E930D0-11E0-88B3-13EC-962E80BC36E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12,2025 5785</a:t>
            </a:r>
          </a:p>
        </p:txBody>
      </p:sp>
      <p:sp>
        <p:nvSpPr>
          <p:cNvPr id="6" name="Rectangle 7">
            <a:extLst>
              <a:ext uri="{FF2B5EF4-FFF2-40B4-BE49-F238E27FC236}">
                <a16:creationId xmlns:a16="http://schemas.microsoft.com/office/drawing/2014/main" id="{8601FEC6-3217-7AE8-3B7B-E2B5BB0862A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299AA7A-2604-7F73-802D-CE8CA46F47E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D9D9E8A-88DD-6179-7EB3-3F64B0C55F5C}"/>
              </a:ext>
            </a:extLst>
          </p:cNvPr>
          <p:cNvSpPr>
            <a:spLocks noGrp="1" noChangeArrowheads="1"/>
          </p:cNvSpPr>
          <p:nvPr>
            <p:ph type="body" idx="1"/>
          </p:nvPr>
        </p:nvSpPr>
        <p:spPr>
          <a:xfrm>
            <a:off x="152400" y="4114800"/>
            <a:ext cx="6553200" cy="4876800"/>
          </a:xfrm>
        </p:spPr>
        <p:txBody>
          <a:bodyPr/>
          <a:lstStyle/>
          <a:p>
            <a:pPr algn="l"/>
            <a:r>
              <a:rPr lang="en-US" altLang="en-US" dirty="0"/>
              <a:t>Title deed to the universe, forfeited by sin to the enemy.   Sealed ~ foreclosed.</a:t>
            </a:r>
          </a:p>
        </p:txBody>
      </p:sp>
      <p:cxnSp>
        <p:nvCxnSpPr>
          <p:cNvPr id="3" name="Straight Connector 2">
            <a:extLst>
              <a:ext uri="{FF2B5EF4-FFF2-40B4-BE49-F238E27FC236}">
                <a16:creationId xmlns:a16="http://schemas.microsoft.com/office/drawing/2014/main" id="{B3F47CBD-A6B7-CC45-4C1B-3AE8BAD991A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6526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736BAC-F4FE-0ABA-5423-39E63E3C9A4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ABEC99A-0D19-5632-9B55-8F1213D9B38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Rev 5.12-13 Worthy</a:t>
            </a:r>
          </a:p>
        </p:txBody>
      </p:sp>
      <p:sp>
        <p:nvSpPr>
          <p:cNvPr id="5" name="Rectangle 3">
            <a:extLst>
              <a:ext uri="{FF2B5EF4-FFF2-40B4-BE49-F238E27FC236}">
                <a16:creationId xmlns:a16="http://schemas.microsoft.com/office/drawing/2014/main" id="{D0ADDBD7-BC04-8B0E-2550-1697EA58F0C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12,2025 5785</a:t>
            </a:r>
          </a:p>
        </p:txBody>
      </p:sp>
      <p:sp>
        <p:nvSpPr>
          <p:cNvPr id="6" name="Rectangle 7">
            <a:extLst>
              <a:ext uri="{FF2B5EF4-FFF2-40B4-BE49-F238E27FC236}">
                <a16:creationId xmlns:a16="http://schemas.microsoft.com/office/drawing/2014/main" id="{0C7D3DAC-9918-E647-F728-73F0E5DC2CC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EAC5F4F-68FF-800C-F20B-919ECDD6C40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8F2DA9E-C369-2A1B-B965-BD5148B1EF4A}"/>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AFC179B9-7A52-7E85-89CF-E051DAFA74E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65858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BAF311-D04D-2CE7-5303-40D79CAE62A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5F17240-6C6D-AAC8-E895-79093455F8E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Rev 5.12-13 Worthy</a:t>
            </a:r>
          </a:p>
        </p:txBody>
      </p:sp>
      <p:sp>
        <p:nvSpPr>
          <p:cNvPr id="5" name="Rectangle 3">
            <a:extLst>
              <a:ext uri="{FF2B5EF4-FFF2-40B4-BE49-F238E27FC236}">
                <a16:creationId xmlns:a16="http://schemas.microsoft.com/office/drawing/2014/main" id="{6C2A18A6-00C3-2FCE-AE61-D1F5B7E3977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12,2025 5785</a:t>
            </a:r>
          </a:p>
        </p:txBody>
      </p:sp>
      <p:sp>
        <p:nvSpPr>
          <p:cNvPr id="6" name="Rectangle 7">
            <a:extLst>
              <a:ext uri="{FF2B5EF4-FFF2-40B4-BE49-F238E27FC236}">
                <a16:creationId xmlns:a16="http://schemas.microsoft.com/office/drawing/2014/main" id="{2C21608E-7C13-CBD6-0C73-986097EBD37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A6D80BC-9815-EFF2-F499-1EB2C495E00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C76A1E7-E843-526F-F168-14BFB80D3EA4}"/>
              </a:ext>
            </a:extLst>
          </p:cNvPr>
          <p:cNvSpPr>
            <a:spLocks noGrp="1" noChangeArrowheads="1"/>
          </p:cNvSpPr>
          <p:nvPr>
            <p:ph type="body" idx="1"/>
          </p:nvPr>
        </p:nvSpPr>
        <p:spPr>
          <a:xfrm>
            <a:off x="152400" y="4114800"/>
            <a:ext cx="6553200" cy="4876800"/>
          </a:xfrm>
        </p:spPr>
        <p:txBody>
          <a:bodyPr/>
          <a:lstStyle/>
          <a:p>
            <a:pPr algn="l"/>
            <a:r>
              <a:rPr lang="en-US" altLang="en-US" dirty="0"/>
              <a:t>Lost state of humanity.  Cried and cried, lostness.</a:t>
            </a:r>
          </a:p>
        </p:txBody>
      </p:sp>
      <p:cxnSp>
        <p:nvCxnSpPr>
          <p:cNvPr id="3" name="Straight Connector 2">
            <a:extLst>
              <a:ext uri="{FF2B5EF4-FFF2-40B4-BE49-F238E27FC236}">
                <a16:creationId xmlns:a16="http://schemas.microsoft.com/office/drawing/2014/main" id="{9AD18493-3949-A6D2-E7FF-108018EBF28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52865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607EAE-854F-513E-7515-76A8C327490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356B9D2-C6E4-E43B-A107-9F89422B41D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Rev 5.12-13 Worthy</a:t>
            </a:r>
          </a:p>
        </p:txBody>
      </p:sp>
      <p:sp>
        <p:nvSpPr>
          <p:cNvPr id="5" name="Rectangle 3">
            <a:extLst>
              <a:ext uri="{FF2B5EF4-FFF2-40B4-BE49-F238E27FC236}">
                <a16:creationId xmlns:a16="http://schemas.microsoft.com/office/drawing/2014/main" id="{08B95D98-88E7-B0AB-343C-B4C4B78622A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12,2025 5785</a:t>
            </a:r>
          </a:p>
        </p:txBody>
      </p:sp>
      <p:sp>
        <p:nvSpPr>
          <p:cNvPr id="6" name="Rectangle 7">
            <a:extLst>
              <a:ext uri="{FF2B5EF4-FFF2-40B4-BE49-F238E27FC236}">
                <a16:creationId xmlns:a16="http://schemas.microsoft.com/office/drawing/2014/main" id="{0C149532-D4D2-BCFB-98F7-4082F23DF93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EC3146E-631F-EE19-6F91-0887E2907C9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D74C5099-9FE8-CA05-3C21-9B5C1E781BD7}"/>
              </a:ext>
            </a:extLst>
          </p:cNvPr>
          <p:cNvSpPr>
            <a:spLocks noGrp="1" noChangeArrowheads="1"/>
          </p:cNvSpPr>
          <p:nvPr>
            <p:ph type="body" idx="1"/>
          </p:nvPr>
        </p:nvSpPr>
        <p:spPr>
          <a:xfrm>
            <a:off x="152400" y="4114800"/>
            <a:ext cx="6553200" cy="4876800"/>
          </a:xfrm>
        </p:spPr>
        <p:txBody>
          <a:bodyPr/>
          <a:lstStyle/>
          <a:p>
            <a:pPr algn="l"/>
            <a:r>
              <a:rPr lang="en-US" altLang="en-US" dirty="0"/>
              <a:t>Derek Prince: Yeshua was and still IS the Lion of the tribe of Yhudah, Judah</a:t>
            </a:r>
          </a:p>
        </p:txBody>
      </p:sp>
      <p:cxnSp>
        <p:nvCxnSpPr>
          <p:cNvPr id="3" name="Straight Connector 2">
            <a:extLst>
              <a:ext uri="{FF2B5EF4-FFF2-40B4-BE49-F238E27FC236}">
                <a16:creationId xmlns:a16="http://schemas.microsoft.com/office/drawing/2014/main" id="{8050760D-BBC6-5366-0E8D-3FDA45E2471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53052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E89673-DBCB-6C5D-373C-18DB732A29F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8759706-D5E5-7514-F3AF-F25F20483A4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Rev 5.12-13 Worthy</a:t>
            </a:r>
          </a:p>
        </p:txBody>
      </p:sp>
      <p:sp>
        <p:nvSpPr>
          <p:cNvPr id="5" name="Rectangle 3">
            <a:extLst>
              <a:ext uri="{FF2B5EF4-FFF2-40B4-BE49-F238E27FC236}">
                <a16:creationId xmlns:a16="http://schemas.microsoft.com/office/drawing/2014/main" id="{F57CC09D-2103-F82B-7FCF-98F7153FCC4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12,2025 5785</a:t>
            </a:r>
          </a:p>
        </p:txBody>
      </p:sp>
      <p:sp>
        <p:nvSpPr>
          <p:cNvPr id="6" name="Rectangle 7">
            <a:extLst>
              <a:ext uri="{FF2B5EF4-FFF2-40B4-BE49-F238E27FC236}">
                <a16:creationId xmlns:a16="http://schemas.microsoft.com/office/drawing/2014/main" id="{12EF517D-675A-F7D9-E2C9-03DA42528C4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9F2DA11-8DA5-D1A3-98A9-7C0E09414CB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C708461-5F3F-3EF4-DD0E-B0041795214E}"/>
              </a:ext>
            </a:extLst>
          </p:cNvPr>
          <p:cNvSpPr>
            <a:spLocks noGrp="1" noChangeArrowheads="1"/>
          </p:cNvSpPr>
          <p:nvPr>
            <p:ph type="body" idx="1"/>
          </p:nvPr>
        </p:nvSpPr>
        <p:spPr>
          <a:xfrm>
            <a:off x="152400" y="4114800"/>
            <a:ext cx="6553200" cy="4876800"/>
          </a:xfrm>
        </p:spPr>
        <p:txBody>
          <a:bodyPr/>
          <a:lstStyle/>
          <a:p>
            <a:r>
              <a:rPr lang="en-US" dirty="0"/>
              <a:t>Again, Yeshua as differentiated from the Ruakh, differentiated from the Father on the throne</a:t>
            </a:r>
          </a:p>
          <a:p>
            <a:r>
              <a:rPr lang="en-US" sz="2000" i="0" kern="1200" baseline="30000" dirty="0">
                <a:solidFill>
                  <a:schemeClr val="tx1"/>
                </a:solidFill>
                <a:effectLst/>
                <a:latin typeface="Arial Rounded MT Bold" pitchFamily="34" charset="0"/>
                <a:ea typeface="+mn-ea"/>
                <a:cs typeface="Arial" charset="0"/>
              </a:rPr>
              <a:t>Yn 16.7-8 </a:t>
            </a:r>
            <a:r>
              <a:rPr lang="en-US" sz="2000" b="1" i="0" kern="1200" baseline="30000" dirty="0">
                <a:solidFill>
                  <a:schemeClr val="tx1"/>
                </a:solidFill>
                <a:effectLst/>
                <a:latin typeface="Arial Rounded MT Bold" pitchFamily="34" charset="0"/>
                <a:ea typeface="+mn-ea"/>
                <a:cs typeface="Arial" charset="0"/>
              </a:rPr>
              <a:t> </a:t>
            </a:r>
            <a:r>
              <a:rPr lang="en-US" sz="2000" b="0" i="0" kern="1200" dirty="0">
                <a:solidFill>
                  <a:schemeClr val="tx1"/>
                </a:solidFill>
                <a:effectLst/>
                <a:latin typeface="Arial Rounded MT Bold" pitchFamily="34" charset="0"/>
                <a:ea typeface="+mn-ea"/>
                <a:cs typeface="Arial" charset="0"/>
              </a:rPr>
              <a:t>But I tell you the truth, it is to your advantage that I go away; for if I don’t go away, the comforting Counselor will not come to you. However, if I do go, I will send him to you. “When he comes, he will show that the world is wrong about sin, about righteousness and about judgment.</a:t>
            </a:r>
          </a:p>
          <a:p>
            <a:pPr algn="l"/>
            <a:endParaRPr lang="en-US" altLang="en-US" dirty="0"/>
          </a:p>
        </p:txBody>
      </p:sp>
      <p:cxnSp>
        <p:nvCxnSpPr>
          <p:cNvPr id="3" name="Straight Connector 2">
            <a:extLst>
              <a:ext uri="{FF2B5EF4-FFF2-40B4-BE49-F238E27FC236}">
                <a16:creationId xmlns:a16="http://schemas.microsoft.com/office/drawing/2014/main" id="{6200BE24-C025-03C5-B5FD-DD049388A67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44907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5BABF-7179-B774-AD59-56BFE91E9B1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54FC045-1E76-A50B-E518-5718F297F76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Rev 5.12-13 Worthy</a:t>
            </a:r>
          </a:p>
        </p:txBody>
      </p:sp>
      <p:sp>
        <p:nvSpPr>
          <p:cNvPr id="5" name="Rectangle 3">
            <a:extLst>
              <a:ext uri="{FF2B5EF4-FFF2-40B4-BE49-F238E27FC236}">
                <a16:creationId xmlns:a16="http://schemas.microsoft.com/office/drawing/2014/main" id="{25A7945B-CFCF-5FD3-A9AA-C21D9E04154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12,2025 5785</a:t>
            </a:r>
          </a:p>
        </p:txBody>
      </p:sp>
      <p:sp>
        <p:nvSpPr>
          <p:cNvPr id="6" name="Rectangle 7">
            <a:extLst>
              <a:ext uri="{FF2B5EF4-FFF2-40B4-BE49-F238E27FC236}">
                <a16:creationId xmlns:a16="http://schemas.microsoft.com/office/drawing/2014/main" id="{D835DC1D-499E-6977-87CF-71DCE37963B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F7DD540-E472-AC5E-8181-D60B46927B5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3A6801B5-94FC-257E-025A-B08CA466074F}"/>
              </a:ext>
            </a:extLst>
          </p:cNvPr>
          <p:cNvSpPr>
            <a:spLocks noGrp="1" noChangeArrowheads="1"/>
          </p:cNvSpPr>
          <p:nvPr>
            <p:ph type="body" idx="1"/>
          </p:nvPr>
        </p:nvSpPr>
        <p:spPr>
          <a:xfrm>
            <a:off x="152400" y="4114800"/>
            <a:ext cx="6553200" cy="4876800"/>
          </a:xfrm>
        </p:spPr>
        <p:txBody>
          <a:bodyPr/>
          <a:lstStyle/>
          <a:p>
            <a:pPr algn="l"/>
            <a:r>
              <a:rPr lang="en-US" altLang="en-US" dirty="0"/>
              <a:t>He = the Lamb</a:t>
            </a:r>
          </a:p>
          <a:p>
            <a:pPr algn="l"/>
            <a:r>
              <a:rPr lang="en-US" altLang="en-US" dirty="0"/>
              <a:t>Seated on the throne = the Father</a:t>
            </a:r>
          </a:p>
          <a:p>
            <a:pPr algn="l"/>
            <a:r>
              <a:rPr lang="en-US" altLang="en-US" dirty="0"/>
              <a:t>Note: Two different divine beings.</a:t>
            </a:r>
          </a:p>
          <a:p>
            <a:pPr algn="l"/>
            <a:r>
              <a:rPr lang="en-US" altLang="en-US" dirty="0"/>
              <a:t>There is more than one being in the nature of G-d.  </a:t>
            </a:r>
          </a:p>
        </p:txBody>
      </p:sp>
      <p:cxnSp>
        <p:nvCxnSpPr>
          <p:cNvPr id="3" name="Straight Connector 2">
            <a:extLst>
              <a:ext uri="{FF2B5EF4-FFF2-40B4-BE49-F238E27FC236}">
                <a16:creationId xmlns:a16="http://schemas.microsoft.com/office/drawing/2014/main" id="{8784DEE6-F20A-0271-A16E-AE32CA0CC30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73087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94789-3FDB-0D49-712F-FF4AEDDA088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BABC9D6-EC6B-74EC-7235-6336C8711E7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Rev 5.12-13 Worthy</a:t>
            </a:r>
          </a:p>
        </p:txBody>
      </p:sp>
      <p:sp>
        <p:nvSpPr>
          <p:cNvPr id="5" name="Rectangle 3">
            <a:extLst>
              <a:ext uri="{FF2B5EF4-FFF2-40B4-BE49-F238E27FC236}">
                <a16:creationId xmlns:a16="http://schemas.microsoft.com/office/drawing/2014/main" id="{C3CB47AC-D2B1-2182-9AAB-114FF572517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12,2025 5785</a:t>
            </a:r>
          </a:p>
        </p:txBody>
      </p:sp>
      <p:sp>
        <p:nvSpPr>
          <p:cNvPr id="6" name="Rectangle 7">
            <a:extLst>
              <a:ext uri="{FF2B5EF4-FFF2-40B4-BE49-F238E27FC236}">
                <a16:creationId xmlns:a16="http://schemas.microsoft.com/office/drawing/2014/main" id="{623FE84B-81EB-5203-A1E5-B09325F7559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2F2FD2A-CA25-F7DD-3F32-073B4621139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6713E8A-6F73-A53B-01C3-67F8292CECF0}"/>
              </a:ext>
            </a:extLst>
          </p:cNvPr>
          <p:cNvSpPr>
            <a:spLocks noGrp="1" noChangeArrowheads="1"/>
          </p:cNvSpPr>
          <p:nvPr>
            <p:ph type="body" idx="1"/>
          </p:nvPr>
        </p:nvSpPr>
        <p:spPr>
          <a:xfrm>
            <a:off x="152400" y="4114800"/>
            <a:ext cx="6553200" cy="4876800"/>
          </a:xfrm>
        </p:spPr>
        <p:txBody>
          <a:bodyPr/>
          <a:lstStyle/>
          <a:p>
            <a:pPr algn="l"/>
            <a:r>
              <a:rPr lang="en-US" altLang="en-US" dirty="0"/>
              <a:t>Fell down = worship </a:t>
            </a:r>
          </a:p>
          <a:p>
            <a:pPr algn="l"/>
            <a:r>
              <a:rPr lang="en-US" altLang="en-US" dirty="0"/>
              <a:t>Harp = music</a:t>
            </a:r>
          </a:p>
          <a:p>
            <a:pPr algn="l"/>
            <a:r>
              <a:rPr lang="en-US" altLang="en-US" dirty="0"/>
              <a:t>Bowl = incense of prayer.</a:t>
            </a:r>
          </a:p>
          <a:p>
            <a:pPr algn="l"/>
            <a:r>
              <a:rPr lang="en-US" altLang="en-US" dirty="0"/>
              <a:t>Hence “Harp and Bowl” to which we added dance to make the Hebrew acronym Prayer + Dance + Song = Teerosh.</a:t>
            </a:r>
          </a:p>
        </p:txBody>
      </p:sp>
      <p:cxnSp>
        <p:nvCxnSpPr>
          <p:cNvPr id="3" name="Straight Connector 2">
            <a:extLst>
              <a:ext uri="{FF2B5EF4-FFF2-40B4-BE49-F238E27FC236}">
                <a16:creationId xmlns:a16="http://schemas.microsoft.com/office/drawing/2014/main" id="{6CCD519F-0938-6D96-0FCD-27B9402CB24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40877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5EC3E8-AF97-461F-0E37-30F577B50BC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B1E3084-4440-977B-85D3-36749C884E0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Rev 5.12-13 Worthy</a:t>
            </a:r>
          </a:p>
        </p:txBody>
      </p:sp>
      <p:sp>
        <p:nvSpPr>
          <p:cNvPr id="5" name="Rectangle 3">
            <a:extLst>
              <a:ext uri="{FF2B5EF4-FFF2-40B4-BE49-F238E27FC236}">
                <a16:creationId xmlns:a16="http://schemas.microsoft.com/office/drawing/2014/main" id="{3E224451-C388-C4A6-E4AB-32E26556124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12,2025 5785</a:t>
            </a:r>
          </a:p>
        </p:txBody>
      </p:sp>
      <p:sp>
        <p:nvSpPr>
          <p:cNvPr id="6" name="Rectangle 7">
            <a:extLst>
              <a:ext uri="{FF2B5EF4-FFF2-40B4-BE49-F238E27FC236}">
                <a16:creationId xmlns:a16="http://schemas.microsoft.com/office/drawing/2014/main" id="{D1477DE6-9E4B-6C53-1326-6148011AFD0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941A89B-7F3C-141B-D05B-988DDBDC050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1C9359C-2832-CF62-02BC-4F3A1B3F67FC}"/>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AD0C08EF-4AC1-E9D7-EF46-EB28FBDCFE2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3090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B4074-139A-EE86-2E30-A0EB9909DF7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932849C-8738-6A14-2DC8-DAC660651C4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Rev 5.12-13 Worthy</a:t>
            </a:r>
          </a:p>
        </p:txBody>
      </p:sp>
      <p:sp>
        <p:nvSpPr>
          <p:cNvPr id="5" name="Rectangle 3">
            <a:extLst>
              <a:ext uri="{FF2B5EF4-FFF2-40B4-BE49-F238E27FC236}">
                <a16:creationId xmlns:a16="http://schemas.microsoft.com/office/drawing/2014/main" id="{08FF56BE-17D1-D49A-06B2-0D90C944A19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12,2025 5785</a:t>
            </a:r>
          </a:p>
        </p:txBody>
      </p:sp>
      <p:sp>
        <p:nvSpPr>
          <p:cNvPr id="6" name="Rectangle 7">
            <a:extLst>
              <a:ext uri="{FF2B5EF4-FFF2-40B4-BE49-F238E27FC236}">
                <a16:creationId xmlns:a16="http://schemas.microsoft.com/office/drawing/2014/main" id="{F4EA8CC3-8D57-1DE8-821A-7A0F586BE34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42C3661-2401-44CE-9B01-D7050E99B7C4}"/>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294F038-EFBC-511A-4B9B-8B8017229B44}"/>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CD4A8867-3C3C-92EF-E5C0-700BB51A59B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20059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48F085-E970-3D4A-622E-F882BA648BE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9121EF7-D47F-DE05-A8DC-B3A1C64B52F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Rev 5.12-13 Worthy</a:t>
            </a:r>
          </a:p>
        </p:txBody>
      </p:sp>
      <p:sp>
        <p:nvSpPr>
          <p:cNvPr id="5" name="Rectangle 3">
            <a:extLst>
              <a:ext uri="{FF2B5EF4-FFF2-40B4-BE49-F238E27FC236}">
                <a16:creationId xmlns:a16="http://schemas.microsoft.com/office/drawing/2014/main" id="{DD8CF013-994E-BA93-87C2-19DF5D793CB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12,2025 5785</a:t>
            </a:r>
          </a:p>
        </p:txBody>
      </p:sp>
      <p:sp>
        <p:nvSpPr>
          <p:cNvPr id="6" name="Rectangle 7">
            <a:extLst>
              <a:ext uri="{FF2B5EF4-FFF2-40B4-BE49-F238E27FC236}">
                <a16:creationId xmlns:a16="http://schemas.microsoft.com/office/drawing/2014/main" id="{F492BAF5-76F3-CC77-57CC-88C441740AC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A8F6356-70A2-C939-A949-1CA8E99F2D5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1A6FA8B2-2552-ED6D-BC74-EF4671127064}"/>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5007BE64-8FA3-0934-B287-17FC235EBA1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99415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49F9A-4475-424F-B9EC-2FAA0A262A9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E51CCBF-A621-ACD9-7E83-CD992301F74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Rev 5.12-13 Worthy</a:t>
            </a:r>
          </a:p>
        </p:txBody>
      </p:sp>
      <p:sp>
        <p:nvSpPr>
          <p:cNvPr id="5" name="Rectangle 3">
            <a:extLst>
              <a:ext uri="{FF2B5EF4-FFF2-40B4-BE49-F238E27FC236}">
                <a16:creationId xmlns:a16="http://schemas.microsoft.com/office/drawing/2014/main" id="{17978784-EBF3-725E-EACE-54E5DDCDA4D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12,2025 5785</a:t>
            </a:r>
          </a:p>
        </p:txBody>
      </p:sp>
      <p:sp>
        <p:nvSpPr>
          <p:cNvPr id="6" name="Rectangle 7">
            <a:extLst>
              <a:ext uri="{FF2B5EF4-FFF2-40B4-BE49-F238E27FC236}">
                <a16:creationId xmlns:a16="http://schemas.microsoft.com/office/drawing/2014/main" id="{98C24E06-BD90-2CC1-97CC-A1207FA0032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863BF8B-AD4F-F83D-A955-E7EDC7186B2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B54E31DB-AFEC-CE44-CAFD-1A34FDD53657}"/>
              </a:ext>
            </a:extLst>
          </p:cNvPr>
          <p:cNvSpPr>
            <a:spLocks noGrp="1" noChangeArrowheads="1"/>
          </p:cNvSpPr>
          <p:nvPr>
            <p:ph type="body" idx="1"/>
          </p:nvPr>
        </p:nvSpPr>
        <p:spPr>
          <a:xfrm>
            <a:off x="152400" y="4114800"/>
            <a:ext cx="6553200" cy="4876800"/>
          </a:xfrm>
        </p:spPr>
        <p:txBody>
          <a:bodyPr/>
          <a:lstStyle/>
          <a:p>
            <a:pPr algn="l"/>
            <a:r>
              <a:rPr lang="en-US" altLang="en-US" dirty="0"/>
              <a:t>Heavenly, premier song of praise.</a:t>
            </a:r>
          </a:p>
          <a:p>
            <a:pPr algn="l"/>
            <a:r>
              <a:rPr lang="en-US" altLang="en-US" dirty="0"/>
              <a:t>How can  we do that?</a:t>
            </a:r>
          </a:p>
          <a:p>
            <a:pPr algn="l"/>
            <a:r>
              <a:rPr lang="en-US" altLang="en-US" dirty="0"/>
              <a:t>Why these particular items?</a:t>
            </a:r>
          </a:p>
        </p:txBody>
      </p:sp>
      <p:cxnSp>
        <p:nvCxnSpPr>
          <p:cNvPr id="3" name="Straight Connector 2">
            <a:extLst>
              <a:ext uri="{FF2B5EF4-FFF2-40B4-BE49-F238E27FC236}">
                <a16:creationId xmlns:a16="http://schemas.microsoft.com/office/drawing/2014/main" id="{AFF8B7B9-AA7E-FB32-7593-390BC27A5BC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34700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D8E74-483F-6AB9-714E-76925AFD133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1211341-5A77-608B-2419-19F50FE14A8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effectLst/>
                <a:uLnTx/>
                <a:uFillTx/>
                <a:latin typeface="Arial" charset="0"/>
                <a:ea typeface="+mn-ea"/>
                <a:cs typeface="Arial" charset="0"/>
              </a:rPr>
              <a:t>Rev 5.12-13 Worthy</a:t>
            </a:r>
          </a:p>
        </p:txBody>
      </p:sp>
      <p:sp>
        <p:nvSpPr>
          <p:cNvPr id="5" name="Rectangle 3">
            <a:extLst>
              <a:ext uri="{FF2B5EF4-FFF2-40B4-BE49-F238E27FC236}">
                <a16:creationId xmlns:a16="http://schemas.microsoft.com/office/drawing/2014/main" id="{694A958D-5806-00BF-ADED-638B66E8147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effectLst/>
                <a:uLnTx/>
                <a:uFillTx/>
                <a:latin typeface="Arial" charset="0"/>
                <a:ea typeface="+mn-ea"/>
                <a:cs typeface="Arial" charset="0"/>
              </a:rPr>
              <a:t>July 12,2025 5785</a:t>
            </a:r>
          </a:p>
        </p:txBody>
      </p:sp>
      <p:sp>
        <p:nvSpPr>
          <p:cNvPr id="6" name="Rectangle 7">
            <a:extLst>
              <a:ext uri="{FF2B5EF4-FFF2-40B4-BE49-F238E27FC236}">
                <a16:creationId xmlns:a16="http://schemas.microsoft.com/office/drawing/2014/main" id="{AB2184E8-592C-D807-D5C5-3C3A93E6605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CD123E7-2B80-646F-BFD1-0EB33685F3B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EC8CB8C-B492-0448-2CBA-4BCCC3556562}"/>
              </a:ext>
            </a:extLst>
          </p:cNvPr>
          <p:cNvSpPr>
            <a:spLocks noGrp="1" noChangeArrowheads="1"/>
          </p:cNvSpPr>
          <p:nvPr>
            <p:ph type="body" idx="1"/>
          </p:nvPr>
        </p:nvSpPr>
        <p:spPr>
          <a:xfrm>
            <a:off x="152400" y="4114800"/>
            <a:ext cx="6553200" cy="4876800"/>
          </a:xfrm>
        </p:spPr>
        <p:txBody>
          <a:bodyPr/>
          <a:lstStyle/>
          <a:p>
            <a:pPr algn="l"/>
            <a:r>
              <a:rPr lang="en-US" altLang="en-US" dirty="0"/>
              <a:t>One additional item</a:t>
            </a:r>
          </a:p>
        </p:txBody>
      </p:sp>
      <p:cxnSp>
        <p:nvCxnSpPr>
          <p:cNvPr id="3" name="Straight Connector 2">
            <a:extLst>
              <a:ext uri="{FF2B5EF4-FFF2-40B4-BE49-F238E27FC236}">
                <a16:creationId xmlns:a16="http://schemas.microsoft.com/office/drawing/2014/main" id="{1042CE8B-4906-9BCC-7FE8-2C98D3AE02C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414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DDEF70-C920-1774-9307-3D89320B22B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969DCF6-1D78-FE94-971A-0875B219755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Rev 5.12-13 Worthy</a:t>
            </a:r>
          </a:p>
        </p:txBody>
      </p:sp>
      <p:sp>
        <p:nvSpPr>
          <p:cNvPr id="5" name="Rectangle 3">
            <a:extLst>
              <a:ext uri="{FF2B5EF4-FFF2-40B4-BE49-F238E27FC236}">
                <a16:creationId xmlns:a16="http://schemas.microsoft.com/office/drawing/2014/main" id="{F3CA60E5-A6E7-0BB3-BD09-BA72AAB6E86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12,2025 5785</a:t>
            </a:r>
          </a:p>
        </p:txBody>
      </p:sp>
      <p:sp>
        <p:nvSpPr>
          <p:cNvPr id="6" name="Rectangle 7">
            <a:extLst>
              <a:ext uri="{FF2B5EF4-FFF2-40B4-BE49-F238E27FC236}">
                <a16:creationId xmlns:a16="http://schemas.microsoft.com/office/drawing/2014/main" id="{75F0C136-CC60-DE75-81EF-C14F79FEA61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930535C-6538-A69B-7443-BEFD9AB7E03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2062295-AE5C-9B93-A954-88005BFCADE0}"/>
              </a:ext>
            </a:extLst>
          </p:cNvPr>
          <p:cNvSpPr>
            <a:spLocks noGrp="1" noChangeArrowheads="1"/>
          </p:cNvSpPr>
          <p:nvPr>
            <p:ph type="body" idx="1"/>
          </p:nvPr>
        </p:nvSpPr>
        <p:spPr>
          <a:xfrm>
            <a:off x="152400" y="4114800"/>
            <a:ext cx="6553200" cy="4876800"/>
          </a:xfrm>
        </p:spPr>
        <p:txBody>
          <a:bodyPr/>
          <a:lstStyle/>
          <a:p>
            <a:pPr algn="l"/>
            <a:r>
              <a:rPr lang="en-US" altLang="en-US" dirty="0"/>
              <a:t>Google says.  </a:t>
            </a:r>
          </a:p>
        </p:txBody>
      </p:sp>
      <p:cxnSp>
        <p:nvCxnSpPr>
          <p:cNvPr id="3" name="Straight Connector 2">
            <a:extLst>
              <a:ext uri="{FF2B5EF4-FFF2-40B4-BE49-F238E27FC236}">
                <a16:creationId xmlns:a16="http://schemas.microsoft.com/office/drawing/2014/main" id="{EA5D5B57-B96C-761F-5A0A-5B5FD8588D7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46722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D65186-5E1F-64F5-887F-B67CCCFF9EC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1DA9779-3D79-9738-A5BD-3BDC5E48603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Rev 5.12-13 Worthy</a:t>
            </a:r>
          </a:p>
        </p:txBody>
      </p:sp>
      <p:sp>
        <p:nvSpPr>
          <p:cNvPr id="5" name="Rectangle 3">
            <a:extLst>
              <a:ext uri="{FF2B5EF4-FFF2-40B4-BE49-F238E27FC236}">
                <a16:creationId xmlns:a16="http://schemas.microsoft.com/office/drawing/2014/main" id="{320A2F96-DFE0-DCE6-EB8C-CD143F854CF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12,2025 5785</a:t>
            </a:r>
          </a:p>
        </p:txBody>
      </p:sp>
      <p:sp>
        <p:nvSpPr>
          <p:cNvPr id="6" name="Rectangle 7">
            <a:extLst>
              <a:ext uri="{FF2B5EF4-FFF2-40B4-BE49-F238E27FC236}">
                <a16:creationId xmlns:a16="http://schemas.microsoft.com/office/drawing/2014/main" id="{7F2974B9-91A7-EC43-BF4B-AFEF7DE5B8A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67B463C-C35F-F893-CC07-2BD530AA2CCE}"/>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33CD49F0-639C-E01F-EEA6-A4A2EF04C214}"/>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BAC057CE-3C0B-14F4-154E-B92D5A526B4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32960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C16EE1-4B99-EA49-FD34-56FB38D78AA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11EC7E1-F20F-82F2-AB29-7EC73B34D79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Rev 5.12-13 Worthy</a:t>
            </a:r>
          </a:p>
        </p:txBody>
      </p:sp>
      <p:sp>
        <p:nvSpPr>
          <p:cNvPr id="5" name="Rectangle 3">
            <a:extLst>
              <a:ext uri="{FF2B5EF4-FFF2-40B4-BE49-F238E27FC236}">
                <a16:creationId xmlns:a16="http://schemas.microsoft.com/office/drawing/2014/main" id="{11CF4347-8C15-253B-AF66-1579C89CE2E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12,2025 5785</a:t>
            </a:r>
          </a:p>
        </p:txBody>
      </p:sp>
      <p:sp>
        <p:nvSpPr>
          <p:cNvPr id="6" name="Rectangle 7">
            <a:extLst>
              <a:ext uri="{FF2B5EF4-FFF2-40B4-BE49-F238E27FC236}">
                <a16:creationId xmlns:a16="http://schemas.microsoft.com/office/drawing/2014/main" id="{C0C72CBD-69A5-22D5-9FD0-73A514ECE33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9CAEB77-7A63-DBDB-9587-03E6071575E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1828BC29-5931-92E0-ED6A-8C6EBBBC9DF8}"/>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73864A28-138C-5990-48B2-F0F00B096F4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31068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62C489-1E73-FD69-D098-8C15A94ED9C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1D75737-0B44-ED93-D166-CE0BE8CAEA5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Rev 5.12-13 Worthy</a:t>
            </a:r>
          </a:p>
        </p:txBody>
      </p:sp>
      <p:sp>
        <p:nvSpPr>
          <p:cNvPr id="5" name="Rectangle 3">
            <a:extLst>
              <a:ext uri="{FF2B5EF4-FFF2-40B4-BE49-F238E27FC236}">
                <a16:creationId xmlns:a16="http://schemas.microsoft.com/office/drawing/2014/main" id="{669150CC-C56F-AFAF-4DEF-625D15B77EA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12,2025 5785</a:t>
            </a:r>
          </a:p>
        </p:txBody>
      </p:sp>
      <p:sp>
        <p:nvSpPr>
          <p:cNvPr id="6" name="Rectangle 7">
            <a:extLst>
              <a:ext uri="{FF2B5EF4-FFF2-40B4-BE49-F238E27FC236}">
                <a16:creationId xmlns:a16="http://schemas.microsoft.com/office/drawing/2014/main" id="{47F84D6D-9415-804B-70DB-F636326ADB5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EA4FA53-888F-FC58-7167-94D7793B97F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014EF08-1EF2-A6D5-F602-85F56708709D}"/>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65CE9588-FA28-C734-88DF-1B78FB612E8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24806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9DAF48-5F57-83E5-E1CA-E139C40C182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629E3E6-E202-0D7D-F639-CA9E8884406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Rev 5.12-13 Worthy</a:t>
            </a:r>
          </a:p>
        </p:txBody>
      </p:sp>
      <p:sp>
        <p:nvSpPr>
          <p:cNvPr id="5" name="Rectangle 3">
            <a:extLst>
              <a:ext uri="{FF2B5EF4-FFF2-40B4-BE49-F238E27FC236}">
                <a16:creationId xmlns:a16="http://schemas.microsoft.com/office/drawing/2014/main" id="{0B16609F-F21F-351D-C6DE-EBC5F9F9FF5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12,2025 5785</a:t>
            </a:r>
          </a:p>
        </p:txBody>
      </p:sp>
      <p:sp>
        <p:nvSpPr>
          <p:cNvPr id="6" name="Rectangle 7">
            <a:extLst>
              <a:ext uri="{FF2B5EF4-FFF2-40B4-BE49-F238E27FC236}">
                <a16:creationId xmlns:a16="http://schemas.microsoft.com/office/drawing/2014/main" id="{E2BE9C72-4595-AFCE-AAD5-E0CD5B74C97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E6248FA-590D-653F-27F7-E87997CCBB3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6BCE7A2-040A-0714-1996-EBC78F6A0A9E}"/>
              </a:ext>
            </a:extLst>
          </p:cNvPr>
          <p:cNvSpPr>
            <a:spLocks noGrp="1" noChangeArrowheads="1"/>
          </p:cNvSpPr>
          <p:nvPr>
            <p:ph type="body" idx="1"/>
          </p:nvPr>
        </p:nvSpPr>
        <p:spPr>
          <a:xfrm>
            <a:off x="152400" y="4114800"/>
            <a:ext cx="6553200" cy="4876800"/>
          </a:xfrm>
        </p:spPr>
        <p:txBody>
          <a:bodyPr/>
          <a:lstStyle/>
          <a:p>
            <a:pPr algn="l"/>
            <a:r>
              <a:rPr lang="en-US" altLang="en-US" dirty="0"/>
              <a:t>Two divine beings.</a:t>
            </a:r>
          </a:p>
        </p:txBody>
      </p:sp>
      <p:cxnSp>
        <p:nvCxnSpPr>
          <p:cNvPr id="3" name="Straight Connector 2">
            <a:extLst>
              <a:ext uri="{FF2B5EF4-FFF2-40B4-BE49-F238E27FC236}">
                <a16:creationId xmlns:a16="http://schemas.microsoft.com/office/drawing/2014/main" id="{6A6562D7-6B74-F3FB-6BF7-7626AFCF1A9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47757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F2166F-E197-DCDF-2112-412F11E5EA4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41EA5F2-9FF3-89B9-C28E-0C563E339DB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Rev 5.12-13 Worthy</a:t>
            </a:r>
          </a:p>
        </p:txBody>
      </p:sp>
      <p:sp>
        <p:nvSpPr>
          <p:cNvPr id="5" name="Rectangle 3">
            <a:extLst>
              <a:ext uri="{FF2B5EF4-FFF2-40B4-BE49-F238E27FC236}">
                <a16:creationId xmlns:a16="http://schemas.microsoft.com/office/drawing/2014/main" id="{086E2BB1-19BF-7DD9-68CA-EAA0D281CB7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12,2025 5785</a:t>
            </a:r>
          </a:p>
        </p:txBody>
      </p:sp>
      <p:sp>
        <p:nvSpPr>
          <p:cNvPr id="6" name="Rectangle 7">
            <a:extLst>
              <a:ext uri="{FF2B5EF4-FFF2-40B4-BE49-F238E27FC236}">
                <a16:creationId xmlns:a16="http://schemas.microsoft.com/office/drawing/2014/main" id="{A92F943D-D322-C69B-F294-2A3F8B57A6C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BDFDE20-68E1-B42C-8548-8E05E4DE490E}"/>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C188529D-FDF2-08E0-9985-C75F7287AE77}"/>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D3E702E9-54DD-A86B-533A-D13E4171A63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68406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Rev 5.12-13 Worthy</a:t>
            </a:r>
          </a:p>
        </p:txBody>
      </p:sp>
      <p:sp>
        <p:nvSpPr>
          <p:cNvPr id="5" name="Date Placeholder 4"/>
          <p:cNvSpPr>
            <a:spLocks noGrp="1"/>
          </p:cNvSpPr>
          <p:nvPr>
            <p:ph type="dt" idx="1"/>
          </p:nvPr>
        </p:nvSpPr>
        <p:spPr/>
        <p:txBody>
          <a:bodyPr/>
          <a:lstStyle/>
          <a:p>
            <a:r>
              <a:rPr lang="en-US" altLang="en-US"/>
              <a:t>July 12,2025 5785</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45</a:t>
            </a:fld>
            <a:endParaRPr lang="en-US" altLang="en-US"/>
          </a:p>
        </p:txBody>
      </p:sp>
    </p:spTree>
    <p:extLst>
      <p:ext uri="{BB962C8B-B14F-4D97-AF65-F5344CB8AC3E}">
        <p14:creationId xmlns:p14="http://schemas.microsoft.com/office/powerpoint/2010/main" val="29088089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Rev 5.12-13 Worthy</a:t>
            </a:r>
          </a:p>
        </p:txBody>
      </p:sp>
      <p:sp>
        <p:nvSpPr>
          <p:cNvPr id="5" name="Date Placeholder 4"/>
          <p:cNvSpPr>
            <a:spLocks noGrp="1"/>
          </p:cNvSpPr>
          <p:nvPr>
            <p:ph type="dt" idx="1"/>
          </p:nvPr>
        </p:nvSpPr>
        <p:spPr/>
        <p:txBody>
          <a:bodyPr/>
          <a:lstStyle/>
          <a:p>
            <a:r>
              <a:rPr lang="en-US" altLang="en-US"/>
              <a:t>July 12,2025 5785</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46</a:t>
            </a:fld>
            <a:endParaRPr lang="en-US" altLang="en-US"/>
          </a:p>
        </p:txBody>
      </p:sp>
    </p:spTree>
    <p:extLst>
      <p:ext uri="{BB962C8B-B14F-4D97-AF65-F5344CB8AC3E}">
        <p14:creationId xmlns:p14="http://schemas.microsoft.com/office/powerpoint/2010/main" val="9820096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7F9DE-17B7-2570-A76A-A9B7019DFE1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5FB6E79-D5D8-C6D6-9684-36695A62DF7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Rev 5.12-13 Worthy</a:t>
            </a:r>
          </a:p>
        </p:txBody>
      </p:sp>
      <p:sp>
        <p:nvSpPr>
          <p:cNvPr id="5" name="Rectangle 3">
            <a:extLst>
              <a:ext uri="{FF2B5EF4-FFF2-40B4-BE49-F238E27FC236}">
                <a16:creationId xmlns:a16="http://schemas.microsoft.com/office/drawing/2014/main" id="{2A7D3589-49F6-F1B7-6660-24D7B0397F4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12,2025 5785</a:t>
            </a:r>
          </a:p>
        </p:txBody>
      </p:sp>
      <p:sp>
        <p:nvSpPr>
          <p:cNvPr id="6" name="Rectangle 7">
            <a:extLst>
              <a:ext uri="{FF2B5EF4-FFF2-40B4-BE49-F238E27FC236}">
                <a16:creationId xmlns:a16="http://schemas.microsoft.com/office/drawing/2014/main" id="{C4481C9D-9BD1-6FBB-375A-80CB665819F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9B3B44A-7F76-BBD2-EA60-41235A85E17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B1317F9-FC4F-9C60-4FBD-7FBE0583F7BA}"/>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11DEE879-651B-D58B-C7C0-0CEEB305CCE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9634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E27897-A437-771D-1D9D-F598B774F78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B3BC4BF-C78D-7D77-BDCE-3B08012878C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Rev 5.12-13 Worthy</a:t>
            </a:r>
          </a:p>
        </p:txBody>
      </p:sp>
      <p:sp>
        <p:nvSpPr>
          <p:cNvPr id="5" name="Rectangle 3">
            <a:extLst>
              <a:ext uri="{FF2B5EF4-FFF2-40B4-BE49-F238E27FC236}">
                <a16:creationId xmlns:a16="http://schemas.microsoft.com/office/drawing/2014/main" id="{8CD31BC0-1514-2F97-0CB4-1E79ADB58DA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12,2025 5785</a:t>
            </a:r>
          </a:p>
        </p:txBody>
      </p:sp>
      <p:sp>
        <p:nvSpPr>
          <p:cNvPr id="6" name="Rectangle 7">
            <a:extLst>
              <a:ext uri="{FF2B5EF4-FFF2-40B4-BE49-F238E27FC236}">
                <a16:creationId xmlns:a16="http://schemas.microsoft.com/office/drawing/2014/main" id="{F9902FB0-A5A3-03A6-B727-4AEA6E31E8E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4A5A543-1DE6-C741-EB6B-93B9B0FEE06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87B3D62-7F6F-574E-A918-7F9D221288A6}"/>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50F035E0-B54C-ED11-A9B0-CE5DC4DA1B3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99881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CF00D-27ED-562B-6720-1622724F98A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DD9B74D-EB03-7E60-D4FF-2A096ECF993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Rev 5.12-13 Worthy</a:t>
            </a:r>
          </a:p>
        </p:txBody>
      </p:sp>
      <p:sp>
        <p:nvSpPr>
          <p:cNvPr id="5" name="Rectangle 3">
            <a:extLst>
              <a:ext uri="{FF2B5EF4-FFF2-40B4-BE49-F238E27FC236}">
                <a16:creationId xmlns:a16="http://schemas.microsoft.com/office/drawing/2014/main" id="{96FFD18D-9104-F7F1-95A9-09E8C1607B5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12,2025 5785</a:t>
            </a:r>
          </a:p>
        </p:txBody>
      </p:sp>
      <p:sp>
        <p:nvSpPr>
          <p:cNvPr id="6" name="Rectangle 7">
            <a:extLst>
              <a:ext uri="{FF2B5EF4-FFF2-40B4-BE49-F238E27FC236}">
                <a16:creationId xmlns:a16="http://schemas.microsoft.com/office/drawing/2014/main" id="{1FD59C59-33D9-A4F2-5380-9F537FD6E59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64B56C9-D8DE-7BE5-FF27-8E9F393F369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E10F52C-2E80-4784-E7F1-E381CC28E806}"/>
              </a:ext>
            </a:extLst>
          </p:cNvPr>
          <p:cNvSpPr>
            <a:spLocks noGrp="1" noChangeArrowheads="1"/>
          </p:cNvSpPr>
          <p:nvPr>
            <p:ph type="body" idx="1"/>
          </p:nvPr>
        </p:nvSpPr>
        <p:spPr>
          <a:xfrm>
            <a:off x="152400" y="4114800"/>
            <a:ext cx="6553200" cy="4876800"/>
          </a:xfrm>
        </p:spPr>
        <p:txBody>
          <a:bodyPr/>
          <a:lstStyle/>
          <a:p>
            <a:pPr algn="l"/>
            <a:r>
              <a:rPr lang="en-US" altLang="en-US" dirty="0"/>
              <a:t>Heavenly, premier song of praise.</a:t>
            </a:r>
          </a:p>
          <a:p>
            <a:pPr algn="l"/>
            <a:r>
              <a:rPr lang="en-US" altLang="en-US" dirty="0"/>
              <a:t>How can  we do that?</a:t>
            </a:r>
          </a:p>
          <a:p>
            <a:pPr algn="l"/>
            <a:r>
              <a:rPr lang="en-US" altLang="en-US" dirty="0"/>
              <a:t>Why these particular items?</a:t>
            </a:r>
          </a:p>
        </p:txBody>
      </p:sp>
      <p:cxnSp>
        <p:nvCxnSpPr>
          <p:cNvPr id="3" name="Straight Connector 2">
            <a:extLst>
              <a:ext uri="{FF2B5EF4-FFF2-40B4-BE49-F238E27FC236}">
                <a16:creationId xmlns:a16="http://schemas.microsoft.com/office/drawing/2014/main" id="{89A1717C-4BF5-FE2B-2D33-162C07444FE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1985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1114D2-ECD0-CAA6-646E-E9E61AA9A8E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A05F7E3-81A7-C21E-14F8-56CA921E5B5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Rev 5.12-13 Worthy</a:t>
            </a:r>
          </a:p>
        </p:txBody>
      </p:sp>
      <p:sp>
        <p:nvSpPr>
          <p:cNvPr id="5" name="Rectangle 3">
            <a:extLst>
              <a:ext uri="{FF2B5EF4-FFF2-40B4-BE49-F238E27FC236}">
                <a16:creationId xmlns:a16="http://schemas.microsoft.com/office/drawing/2014/main" id="{7892F5DE-C271-FBC0-2D9A-4D1AA95CB2E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12,2025 5785</a:t>
            </a:r>
          </a:p>
        </p:txBody>
      </p:sp>
      <p:sp>
        <p:nvSpPr>
          <p:cNvPr id="6" name="Rectangle 7">
            <a:extLst>
              <a:ext uri="{FF2B5EF4-FFF2-40B4-BE49-F238E27FC236}">
                <a16:creationId xmlns:a16="http://schemas.microsoft.com/office/drawing/2014/main" id="{BF3540A1-7AE2-56CB-E178-9E4E7E62740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4CF1C44-E050-1E95-2700-D39E18BF518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F58092F-AD41-CB54-9513-60C830E2CADE}"/>
              </a:ext>
            </a:extLst>
          </p:cNvPr>
          <p:cNvSpPr>
            <a:spLocks noGrp="1" noChangeArrowheads="1"/>
          </p:cNvSpPr>
          <p:nvPr>
            <p:ph type="body" idx="1"/>
          </p:nvPr>
        </p:nvSpPr>
        <p:spPr>
          <a:xfrm>
            <a:off x="152400" y="4114800"/>
            <a:ext cx="6553200" cy="4876800"/>
          </a:xfrm>
        </p:spPr>
        <p:txBody>
          <a:bodyPr/>
          <a:lstStyle/>
          <a:p>
            <a:pPr algn="l"/>
            <a:r>
              <a:rPr lang="en-US" altLang="en-US" dirty="0"/>
              <a:t>This was likely his smartest deal ever.</a:t>
            </a:r>
          </a:p>
        </p:txBody>
      </p:sp>
      <p:cxnSp>
        <p:nvCxnSpPr>
          <p:cNvPr id="3" name="Straight Connector 2">
            <a:extLst>
              <a:ext uri="{FF2B5EF4-FFF2-40B4-BE49-F238E27FC236}">
                <a16:creationId xmlns:a16="http://schemas.microsoft.com/office/drawing/2014/main" id="{0D48DCBE-F1A7-935E-2644-E7D12E7EE4A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4977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C0E604-8ADB-D9D5-41A9-868F313292F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E591DE1-E11A-649E-D957-E8EBD90596B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effectLst/>
                <a:uLnTx/>
                <a:uFillTx/>
                <a:latin typeface="Arial" charset="0"/>
                <a:ea typeface="+mn-ea"/>
                <a:cs typeface="Arial" charset="0"/>
              </a:rPr>
              <a:t>Rev 5.12-13 Worthy</a:t>
            </a:r>
          </a:p>
        </p:txBody>
      </p:sp>
      <p:sp>
        <p:nvSpPr>
          <p:cNvPr id="5" name="Rectangle 3">
            <a:extLst>
              <a:ext uri="{FF2B5EF4-FFF2-40B4-BE49-F238E27FC236}">
                <a16:creationId xmlns:a16="http://schemas.microsoft.com/office/drawing/2014/main" id="{F09ED0A0-554F-CC67-FAF5-893E65ADCBC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effectLst/>
                <a:uLnTx/>
                <a:uFillTx/>
                <a:latin typeface="Arial" charset="0"/>
                <a:ea typeface="+mn-ea"/>
                <a:cs typeface="Arial" charset="0"/>
              </a:rPr>
              <a:t>July 12,2025 5785</a:t>
            </a:r>
          </a:p>
        </p:txBody>
      </p:sp>
      <p:sp>
        <p:nvSpPr>
          <p:cNvPr id="6" name="Rectangle 7">
            <a:extLst>
              <a:ext uri="{FF2B5EF4-FFF2-40B4-BE49-F238E27FC236}">
                <a16:creationId xmlns:a16="http://schemas.microsoft.com/office/drawing/2014/main" id="{EA8E9B32-7FC4-0174-1D00-11ACE77D122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1784397-A53C-C025-ECFB-30707AA8656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B2031056-13C5-5B18-4E57-2E22228898F0}"/>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806D717D-3B92-0BB0-080E-2277E75AC13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160860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D7FCD9-7F38-9990-A06C-830967E36A2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0CD9CBF-26B4-C2EB-FF6D-E1F4D854DA2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Rev 5.12-13 Worthy</a:t>
            </a:r>
          </a:p>
        </p:txBody>
      </p:sp>
      <p:sp>
        <p:nvSpPr>
          <p:cNvPr id="5" name="Rectangle 3">
            <a:extLst>
              <a:ext uri="{FF2B5EF4-FFF2-40B4-BE49-F238E27FC236}">
                <a16:creationId xmlns:a16="http://schemas.microsoft.com/office/drawing/2014/main" id="{959D7D8D-4029-2BE8-5E07-8B3BFF7698A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12,2025 5785</a:t>
            </a:r>
          </a:p>
        </p:txBody>
      </p:sp>
      <p:sp>
        <p:nvSpPr>
          <p:cNvPr id="6" name="Rectangle 7">
            <a:extLst>
              <a:ext uri="{FF2B5EF4-FFF2-40B4-BE49-F238E27FC236}">
                <a16:creationId xmlns:a16="http://schemas.microsoft.com/office/drawing/2014/main" id="{9E025FE6-A7A5-A47D-94BC-7D2B45DBFC9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DCED688-F849-1FD6-8315-5B9835DBAF0D}"/>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E4F162E-172E-7C5A-F520-C6A061B403B3}"/>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0FAB5D13-6BB9-8C4D-C824-60DAB872B03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23408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165354-9A9C-E95E-EC09-A1BEC09914D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D969327-F590-D874-81DD-3746DCEFC0A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Rev 5.12-13 Worthy</a:t>
            </a:r>
          </a:p>
        </p:txBody>
      </p:sp>
      <p:sp>
        <p:nvSpPr>
          <p:cNvPr id="5" name="Rectangle 3">
            <a:extLst>
              <a:ext uri="{FF2B5EF4-FFF2-40B4-BE49-F238E27FC236}">
                <a16:creationId xmlns:a16="http://schemas.microsoft.com/office/drawing/2014/main" id="{53772D6C-1A06-2ACF-D227-C5D87565C79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12,2025 5785</a:t>
            </a:r>
          </a:p>
        </p:txBody>
      </p:sp>
      <p:sp>
        <p:nvSpPr>
          <p:cNvPr id="6" name="Rectangle 7">
            <a:extLst>
              <a:ext uri="{FF2B5EF4-FFF2-40B4-BE49-F238E27FC236}">
                <a16:creationId xmlns:a16="http://schemas.microsoft.com/office/drawing/2014/main" id="{7307F931-FB00-42F4-B758-C63E3FDA7C7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939EF49-0BE4-62E7-9AFE-46BFEED5ADC2}"/>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A527FD7-A8E0-FB64-333C-70687DAE7781}"/>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8843528B-AD82-13A7-57FC-A3812081321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105057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02B3DA-72A0-1B98-48C2-B4C408518E6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33CAFDF-51B5-3E86-D390-97CF20A32BE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Rev 5.12-13 Worthy</a:t>
            </a:r>
          </a:p>
        </p:txBody>
      </p:sp>
      <p:sp>
        <p:nvSpPr>
          <p:cNvPr id="5" name="Rectangle 3">
            <a:extLst>
              <a:ext uri="{FF2B5EF4-FFF2-40B4-BE49-F238E27FC236}">
                <a16:creationId xmlns:a16="http://schemas.microsoft.com/office/drawing/2014/main" id="{9999012E-04DE-4BF3-8FB7-066F4E1EE04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12,2025 5785</a:t>
            </a:r>
          </a:p>
        </p:txBody>
      </p:sp>
      <p:sp>
        <p:nvSpPr>
          <p:cNvPr id="6" name="Rectangle 7">
            <a:extLst>
              <a:ext uri="{FF2B5EF4-FFF2-40B4-BE49-F238E27FC236}">
                <a16:creationId xmlns:a16="http://schemas.microsoft.com/office/drawing/2014/main" id="{E32C56E6-F542-245D-8DA8-3761A90DAE4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2E2A6EB-D7DF-D045-515D-9898FEC5347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DEDE29D5-8D26-0120-99F5-2A8BD899DF1B}"/>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D04D6778-49EA-DD29-85FC-CBB2F640EAA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368772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9BA50-2DB4-612A-D0BF-AFB6A961E0D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F750B23-3E87-2C53-E179-70320D51364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Rev 5.12-13 Worthy</a:t>
            </a:r>
          </a:p>
        </p:txBody>
      </p:sp>
      <p:sp>
        <p:nvSpPr>
          <p:cNvPr id="5" name="Rectangle 3">
            <a:extLst>
              <a:ext uri="{FF2B5EF4-FFF2-40B4-BE49-F238E27FC236}">
                <a16:creationId xmlns:a16="http://schemas.microsoft.com/office/drawing/2014/main" id="{3A77C449-D6AC-DE74-07D2-BB2F9DA23CD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12,2025 5785</a:t>
            </a:r>
          </a:p>
        </p:txBody>
      </p:sp>
      <p:sp>
        <p:nvSpPr>
          <p:cNvPr id="6" name="Rectangle 7">
            <a:extLst>
              <a:ext uri="{FF2B5EF4-FFF2-40B4-BE49-F238E27FC236}">
                <a16:creationId xmlns:a16="http://schemas.microsoft.com/office/drawing/2014/main" id="{E32F7085-48FE-8F04-59C9-0134F473D14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31513FB-2EFA-6598-C9C8-7858F21D1E7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DE933892-9B6B-321C-B343-D1292C93DBE3}"/>
              </a:ext>
            </a:extLst>
          </p:cNvPr>
          <p:cNvSpPr>
            <a:spLocks noGrp="1" noChangeArrowheads="1"/>
          </p:cNvSpPr>
          <p:nvPr>
            <p:ph type="body" idx="1"/>
          </p:nvPr>
        </p:nvSpPr>
        <p:spPr>
          <a:xfrm>
            <a:off x="152400" y="4114800"/>
            <a:ext cx="6553200" cy="4876800"/>
          </a:xfrm>
        </p:spPr>
        <p:txBody>
          <a:bodyPr/>
          <a:lstStyle/>
          <a:p>
            <a:pPr algn="l"/>
            <a:r>
              <a:rPr lang="en-US" altLang="en-US" dirty="0"/>
              <a:t>Earth spins on its axis.  </a:t>
            </a:r>
          </a:p>
          <a:p>
            <a:pPr algn="l"/>
            <a:r>
              <a:rPr lang="en-US" altLang="en-US" dirty="0"/>
              <a:t>By Messiah’s atoning execution and attributes all the world spins, hangs, is suspended.   We just acknowledge it, as we will see it in His throne room soon enough!!</a:t>
            </a:r>
          </a:p>
        </p:txBody>
      </p:sp>
      <p:cxnSp>
        <p:nvCxnSpPr>
          <p:cNvPr id="3" name="Straight Connector 2">
            <a:extLst>
              <a:ext uri="{FF2B5EF4-FFF2-40B4-BE49-F238E27FC236}">
                <a16:creationId xmlns:a16="http://schemas.microsoft.com/office/drawing/2014/main" id="{AFF5B284-F36A-435C-BD2A-E068BF9A33E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422025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9AB3B1-C17F-ABEF-A34D-8E54FC9B6FE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F4CED8F-04FD-1F74-C229-826383210BA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Rev 5.12-13 Worthy</a:t>
            </a:r>
          </a:p>
        </p:txBody>
      </p:sp>
      <p:sp>
        <p:nvSpPr>
          <p:cNvPr id="5" name="Rectangle 3">
            <a:extLst>
              <a:ext uri="{FF2B5EF4-FFF2-40B4-BE49-F238E27FC236}">
                <a16:creationId xmlns:a16="http://schemas.microsoft.com/office/drawing/2014/main" id="{64620261-7A2C-20EE-A840-06CC2486CD2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12,2025 5785</a:t>
            </a:r>
          </a:p>
        </p:txBody>
      </p:sp>
      <p:sp>
        <p:nvSpPr>
          <p:cNvPr id="6" name="Rectangle 7">
            <a:extLst>
              <a:ext uri="{FF2B5EF4-FFF2-40B4-BE49-F238E27FC236}">
                <a16:creationId xmlns:a16="http://schemas.microsoft.com/office/drawing/2014/main" id="{1FC71221-4B13-4794-67E0-6C6CF3734C9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6BBDAB1-265F-1847-1525-3A57C693DBA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9B5DAE5D-65F8-6393-1090-89315591428D}"/>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082670EF-B82B-8027-40BC-25830108F65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77218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08F592-D83D-3190-4BD9-1A6A1A96184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93107AE-69C1-156D-B078-B839F851F66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Rev 5.12-13 Worthy</a:t>
            </a:r>
          </a:p>
        </p:txBody>
      </p:sp>
      <p:sp>
        <p:nvSpPr>
          <p:cNvPr id="5" name="Rectangle 3">
            <a:extLst>
              <a:ext uri="{FF2B5EF4-FFF2-40B4-BE49-F238E27FC236}">
                <a16:creationId xmlns:a16="http://schemas.microsoft.com/office/drawing/2014/main" id="{9419FE79-77F6-EEC0-18E1-5CB52F34984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12,2025 5785</a:t>
            </a:r>
          </a:p>
        </p:txBody>
      </p:sp>
      <p:sp>
        <p:nvSpPr>
          <p:cNvPr id="6" name="Rectangle 7">
            <a:extLst>
              <a:ext uri="{FF2B5EF4-FFF2-40B4-BE49-F238E27FC236}">
                <a16:creationId xmlns:a16="http://schemas.microsoft.com/office/drawing/2014/main" id="{85D5BE9F-333E-BB94-EDD4-FAA9D7373C6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5AA684D-09CF-462D-9D72-6372F040E9A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CF61FBD-AABB-8316-FF5A-D40709AAC30A}"/>
              </a:ext>
            </a:extLst>
          </p:cNvPr>
          <p:cNvSpPr>
            <a:spLocks noGrp="1" noChangeArrowheads="1"/>
          </p:cNvSpPr>
          <p:nvPr>
            <p:ph type="body" idx="1"/>
          </p:nvPr>
        </p:nvSpPr>
        <p:spPr>
          <a:xfrm>
            <a:off x="152400" y="4114800"/>
            <a:ext cx="6553200" cy="4876800"/>
          </a:xfrm>
        </p:spPr>
        <p:txBody>
          <a:bodyPr/>
          <a:lstStyle/>
          <a:p>
            <a:pPr algn="l"/>
            <a:r>
              <a:rPr lang="en-US" altLang="en-US" dirty="0"/>
              <a:t>On the reality of His death the whole spiritual world spins!</a:t>
            </a:r>
          </a:p>
        </p:txBody>
      </p:sp>
      <p:cxnSp>
        <p:nvCxnSpPr>
          <p:cNvPr id="3" name="Straight Connector 2">
            <a:extLst>
              <a:ext uri="{FF2B5EF4-FFF2-40B4-BE49-F238E27FC236}">
                <a16:creationId xmlns:a16="http://schemas.microsoft.com/office/drawing/2014/main" id="{B64D4F2A-6F9C-5E48-8FE1-5FD31A5B4E4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973578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E64239-8D29-F861-A5D7-4F7F3D67FB7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28A5005-6F53-CEB0-4EF1-83B6787939D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Rev 5.12-13 Worthy</a:t>
            </a:r>
          </a:p>
        </p:txBody>
      </p:sp>
      <p:sp>
        <p:nvSpPr>
          <p:cNvPr id="5" name="Rectangle 3">
            <a:extLst>
              <a:ext uri="{FF2B5EF4-FFF2-40B4-BE49-F238E27FC236}">
                <a16:creationId xmlns:a16="http://schemas.microsoft.com/office/drawing/2014/main" id="{B18FC2D0-2172-878B-06D2-0C4B96E9638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12,2025 5785</a:t>
            </a:r>
          </a:p>
        </p:txBody>
      </p:sp>
      <p:sp>
        <p:nvSpPr>
          <p:cNvPr id="6" name="Rectangle 7">
            <a:extLst>
              <a:ext uri="{FF2B5EF4-FFF2-40B4-BE49-F238E27FC236}">
                <a16:creationId xmlns:a16="http://schemas.microsoft.com/office/drawing/2014/main" id="{5CCAA443-9566-491A-C06E-AE93125C624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8DBB3A3-3511-2DF9-0320-DEC191DF0FD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4BD1F1E-9546-6AC6-6F61-2D8CB8987FC7}"/>
              </a:ext>
            </a:extLst>
          </p:cNvPr>
          <p:cNvSpPr>
            <a:spLocks noGrp="1" noChangeArrowheads="1"/>
          </p:cNvSpPr>
          <p:nvPr>
            <p:ph type="body" idx="1"/>
          </p:nvPr>
        </p:nvSpPr>
        <p:spPr>
          <a:xfrm>
            <a:off x="152400" y="4114800"/>
            <a:ext cx="6553200" cy="4876800"/>
          </a:xfrm>
        </p:spPr>
        <p:txBody>
          <a:bodyPr/>
          <a:lstStyle/>
          <a:p>
            <a:pPr algn="l"/>
            <a:r>
              <a:rPr lang="en-US" altLang="en-US" dirty="0"/>
              <a:t>He HAS power. We need to rest in it.</a:t>
            </a:r>
          </a:p>
        </p:txBody>
      </p:sp>
      <p:cxnSp>
        <p:nvCxnSpPr>
          <p:cNvPr id="3" name="Straight Connector 2">
            <a:extLst>
              <a:ext uri="{FF2B5EF4-FFF2-40B4-BE49-F238E27FC236}">
                <a16:creationId xmlns:a16="http://schemas.microsoft.com/office/drawing/2014/main" id="{29D3DEE1-F25A-BDA1-E68E-7DF5502AD91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688100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209806-5EF0-29F0-0223-EAFF67F102F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3CA6BD2-148C-C60A-252D-AA2E9A06082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Rev 5.12-13 Worthy</a:t>
            </a:r>
          </a:p>
        </p:txBody>
      </p:sp>
      <p:sp>
        <p:nvSpPr>
          <p:cNvPr id="5" name="Rectangle 3">
            <a:extLst>
              <a:ext uri="{FF2B5EF4-FFF2-40B4-BE49-F238E27FC236}">
                <a16:creationId xmlns:a16="http://schemas.microsoft.com/office/drawing/2014/main" id="{B52A9F24-0795-5804-E9B1-5CD7380C4B3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12,2025 5785</a:t>
            </a:r>
          </a:p>
        </p:txBody>
      </p:sp>
      <p:sp>
        <p:nvSpPr>
          <p:cNvPr id="6" name="Rectangle 7">
            <a:extLst>
              <a:ext uri="{FF2B5EF4-FFF2-40B4-BE49-F238E27FC236}">
                <a16:creationId xmlns:a16="http://schemas.microsoft.com/office/drawing/2014/main" id="{B90B5A0B-12BD-5914-D96D-785E2FEA176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893814F-B494-6498-7CBC-B0188C90204D}"/>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B1D20E60-5A93-D303-7BE0-9FF2F1297922}"/>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059D85FC-751B-D524-D968-1A589FBECC3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975675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96394-EC79-CC04-7D5E-85D7541504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C156C39-2123-C934-7546-512179EB19B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Rev 5.12-13 Worthy</a:t>
            </a:r>
          </a:p>
        </p:txBody>
      </p:sp>
      <p:sp>
        <p:nvSpPr>
          <p:cNvPr id="5" name="Rectangle 3">
            <a:extLst>
              <a:ext uri="{FF2B5EF4-FFF2-40B4-BE49-F238E27FC236}">
                <a16:creationId xmlns:a16="http://schemas.microsoft.com/office/drawing/2014/main" id="{87A7C145-7D1B-0CDA-A0BB-A4827D8F3B7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12,2025 5785</a:t>
            </a:r>
          </a:p>
        </p:txBody>
      </p:sp>
      <p:sp>
        <p:nvSpPr>
          <p:cNvPr id="6" name="Rectangle 7">
            <a:extLst>
              <a:ext uri="{FF2B5EF4-FFF2-40B4-BE49-F238E27FC236}">
                <a16:creationId xmlns:a16="http://schemas.microsoft.com/office/drawing/2014/main" id="{173CA082-AA9E-8740-A3DC-4433DCE63CC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AF4B395-C46E-F9FF-0805-2BC2F56C254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BFB7167-3339-962E-CFFB-03C6C4F2C47E}"/>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869B7F3E-2F6B-28B5-1BA6-85E0F1CD1BA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9661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B6C9C-7693-B594-B4CF-64CEA2C4627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DE8E7C9-1504-F051-E967-6470358D4F5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Rev 5.12-13 Worthy</a:t>
            </a:r>
          </a:p>
        </p:txBody>
      </p:sp>
      <p:sp>
        <p:nvSpPr>
          <p:cNvPr id="5" name="Rectangle 3">
            <a:extLst>
              <a:ext uri="{FF2B5EF4-FFF2-40B4-BE49-F238E27FC236}">
                <a16:creationId xmlns:a16="http://schemas.microsoft.com/office/drawing/2014/main" id="{8484667F-A72D-5792-F4B6-7CA86E0FF69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12,2025 5785</a:t>
            </a:r>
          </a:p>
        </p:txBody>
      </p:sp>
      <p:sp>
        <p:nvSpPr>
          <p:cNvPr id="6" name="Rectangle 7">
            <a:extLst>
              <a:ext uri="{FF2B5EF4-FFF2-40B4-BE49-F238E27FC236}">
                <a16:creationId xmlns:a16="http://schemas.microsoft.com/office/drawing/2014/main" id="{BD60710B-375A-FBAD-48B0-007B8C66AA8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43BAB86-8E32-A077-C732-AE5276BBB85D}"/>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2ACEEF4-1A64-2448-8EF1-903C512BC2D8}"/>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71366D31-DAA0-23A3-5CB8-F754671CB34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513621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1E8216-2A53-B198-4E3C-877D978CC84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E6B44D0-C998-C5C1-55C9-911FF6F638E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Rev 5.12-13 Worthy</a:t>
            </a:r>
          </a:p>
        </p:txBody>
      </p:sp>
      <p:sp>
        <p:nvSpPr>
          <p:cNvPr id="5" name="Rectangle 3">
            <a:extLst>
              <a:ext uri="{FF2B5EF4-FFF2-40B4-BE49-F238E27FC236}">
                <a16:creationId xmlns:a16="http://schemas.microsoft.com/office/drawing/2014/main" id="{9DEE2D22-7116-DF27-C1B2-B7473CBBFC4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12,2025 5785</a:t>
            </a:r>
          </a:p>
        </p:txBody>
      </p:sp>
      <p:sp>
        <p:nvSpPr>
          <p:cNvPr id="6" name="Rectangle 7">
            <a:extLst>
              <a:ext uri="{FF2B5EF4-FFF2-40B4-BE49-F238E27FC236}">
                <a16:creationId xmlns:a16="http://schemas.microsoft.com/office/drawing/2014/main" id="{0F1AC356-F986-2F28-7C74-5ED838F50F1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E7C3489-B5D8-4D5D-EF5F-AE607AEFFA3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1DD87C3-B337-EEC1-D2AA-2B08E72E9982}"/>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02498F64-0CB0-FD85-B3AB-68A46CCCA5B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795313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5B3389-8A84-C5D1-B535-A96B7E39D6C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84B0206-C5F4-06CC-D322-7D85BBBA3C3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Rev 5.12-13 Worthy</a:t>
            </a:r>
          </a:p>
        </p:txBody>
      </p:sp>
      <p:sp>
        <p:nvSpPr>
          <p:cNvPr id="5" name="Rectangle 3">
            <a:extLst>
              <a:ext uri="{FF2B5EF4-FFF2-40B4-BE49-F238E27FC236}">
                <a16:creationId xmlns:a16="http://schemas.microsoft.com/office/drawing/2014/main" id="{052618F0-F632-4971-AFE9-45FD31262EF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12,2025 5785</a:t>
            </a:r>
          </a:p>
        </p:txBody>
      </p:sp>
      <p:sp>
        <p:nvSpPr>
          <p:cNvPr id="6" name="Rectangle 7">
            <a:extLst>
              <a:ext uri="{FF2B5EF4-FFF2-40B4-BE49-F238E27FC236}">
                <a16:creationId xmlns:a16="http://schemas.microsoft.com/office/drawing/2014/main" id="{2912BC36-44A2-EF3C-52DB-058F26FA4FC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91BBDBC-45ED-8247-B380-8C6131FA7E4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302BFCB-08AE-E4E7-B758-D4619FEBDB15}"/>
              </a:ext>
            </a:extLst>
          </p:cNvPr>
          <p:cNvSpPr>
            <a:spLocks noGrp="1" noChangeArrowheads="1"/>
          </p:cNvSpPr>
          <p:nvPr>
            <p:ph type="body" idx="1"/>
          </p:nvPr>
        </p:nvSpPr>
        <p:spPr>
          <a:xfrm>
            <a:off x="152400" y="4114800"/>
            <a:ext cx="6553200" cy="4876800"/>
          </a:xfrm>
        </p:spPr>
        <p:txBody>
          <a:bodyPr/>
          <a:lstStyle/>
          <a:p>
            <a:pPr algn="l"/>
            <a:r>
              <a:rPr lang="en-US" altLang="en-US" dirty="0"/>
              <a:t>Plethora</a:t>
            </a:r>
          </a:p>
          <a:p>
            <a:pPr algn="l"/>
            <a:r>
              <a:rPr lang="en-US" altLang="en-US" dirty="0"/>
              <a:t>We are GREATLY blessed already.  </a:t>
            </a:r>
          </a:p>
          <a:p>
            <a:pPr algn="l"/>
            <a:r>
              <a:rPr lang="en-US" altLang="en-US" dirty="0"/>
              <a:t>Yet, do more for Israel and the Nations.  We saw a presentation by the Joseph Project of </a:t>
            </a:r>
            <a:r>
              <a:rPr lang="en-US" altLang="en-US" dirty="0" err="1"/>
              <a:t>th</a:t>
            </a:r>
            <a:r>
              <a:rPr lang="en-US" altLang="en-US" dirty="0"/>
              <a:t> the bombed out homes in the north, Kiryat </a:t>
            </a:r>
            <a:r>
              <a:rPr lang="en-US" altLang="en-US" dirty="0" err="1"/>
              <a:t>Shmonah</a:t>
            </a:r>
            <a:r>
              <a:rPr lang="en-US" altLang="en-US" dirty="0"/>
              <a:t>.  Even if home not bombed, abandoned property and the rats ate the mattresses.   Gave $1000</a:t>
            </a:r>
          </a:p>
          <a:p>
            <a:pPr algn="l"/>
            <a:r>
              <a:rPr lang="en-US" altLang="en-US" dirty="0"/>
              <a:t>We elders, mostly me, are guilty of some overindulgence: next week Jason Rose, then Katy Bolls of One for Israel, then Greg Silverman.   Great stuff!</a:t>
            </a:r>
          </a:p>
          <a:p>
            <a:pPr algn="l"/>
            <a:r>
              <a:rPr lang="en-US" altLang="en-US" dirty="0"/>
              <a:t>Pickle ball, b-ball court, </a:t>
            </a:r>
          </a:p>
          <a:p>
            <a:pPr algn="l"/>
            <a:endParaRPr lang="en-US" altLang="en-US" dirty="0"/>
          </a:p>
        </p:txBody>
      </p:sp>
      <p:cxnSp>
        <p:nvCxnSpPr>
          <p:cNvPr id="3" name="Straight Connector 2">
            <a:extLst>
              <a:ext uri="{FF2B5EF4-FFF2-40B4-BE49-F238E27FC236}">
                <a16:creationId xmlns:a16="http://schemas.microsoft.com/office/drawing/2014/main" id="{A16C528F-FF6E-BB75-432F-7F17B184299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246071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E664C6-8205-AB00-72C2-003592C683E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DE436A8-8D9A-7392-0A6C-2D4F246693F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Rev 5.12-13 Worthy</a:t>
            </a:r>
          </a:p>
        </p:txBody>
      </p:sp>
      <p:sp>
        <p:nvSpPr>
          <p:cNvPr id="5" name="Rectangle 3">
            <a:extLst>
              <a:ext uri="{FF2B5EF4-FFF2-40B4-BE49-F238E27FC236}">
                <a16:creationId xmlns:a16="http://schemas.microsoft.com/office/drawing/2014/main" id="{BB6941D2-0CE8-B0A2-9272-81C5681DD9F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12,2025 5785</a:t>
            </a:r>
          </a:p>
        </p:txBody>
      </p:sp>
      <p:sp>
        <p:nvSpPr>
          <p:cNvPr id="6" name="Rectangle 7">
            <a:extLst>
              <a:ext uri="{FF2B5EF4-FFF2-40B4-BE49-F238E27FC236}">
                <a16:creationId xmlns:a16="http://schemas.microsoft.com/office/drawing/2014/main" id="{7454E75E-EA53-18BE-49F3-94DBC0ABB01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2FC50FB-FA59-88B6-2CB4-3FA660467CC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9507044-1AF3-2F79-70D2-09F478F6DC96}"/>
              </a:ext>
            </a:extLst>
          </p:cNvPr>
          <p:cNvSpPr>
            <a:spLocks noGrp="1" noChangeArrowheads="1"/>
          </p:cNvSpPr>
          <p:nvPr>
            <p:ph type="body" idx="1"/>
          </p:nvPr>
        </p:nvSpPr>
        <p:spPr>
          <a:xfrm>
            <a:off x="152400" y="4114800"/>
            <a:ext cx="6553200" cy="4876800"/>
          </a:xfrm>
        </p:spPr>
        <p:txBody>
          <a:bodyPr/>
          <a:lstStyle/>
          <a:p>
            <a:pPr algn="l"/>
            <a:r>
              <a:rPr lang="en-US" altLang="en-US" dirty="0"/>
              <a:t>He HAS wisdom for us.  Acknowledge it.  Enjoy it.</a:t>
            </a:r>
          </a:p>
        </p:txBody>
      </p:sp>
      <p:cxnSp>
        <p:nvCxnSpPr>
          <p:cNvPr id="3" name="Straight Connector 2">
            <a:extLst>
              <a:ext uri="{FF2B5EF4-FFF2-40B4-BE49-F238E27FC236}">
                <a16:creationId xmlns:a16="http://schemas.microsoft.com/office/drawing/2014/main" id="{25A6F2DE-1005-F4BD-09FD-C8895AE0E29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515193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B2D168-7C74-9963-386F-07C73420656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1E75D2E-29E4-27FE-D27B-D0B7FEBFDBF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Rev 5.12-13 Worthy</a:t>
            </a:r>
          </a:p>
        </p:txBody>
      </p:sp>
      <p:sp>
        <p:nvSpPr>
          <p:cNvPr id="5" name="Rectangle 3">
            <a:extLst>
              <a:ext uri="{FF2B5EF4-FFF2-40B4-BE49-F238E27FC236}">
                <a16:creationId xmlns:a16="http://schemas.microsoft.com/office/drawing/2014/main" id="{D6AD2640-F6AD-7968-320D-391A7544271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12,2025 5785</a:t>
            </a:r>
          </a:p>
        </p:txBody>
      </p:sp>
      <p:sp>
        <p:nvSpPr>
          <p:cNvPr id="6" name="Rectangle 7">
            <a:extLst>
              <a:ext uri="{FF2B5EF4-FFF2-40B4-BE49-F238E27FC236}">
                <a16:creationId xmlns:a16="http://schemas.microsoft.com/office/drawing/2014/main" id="{844781B5-491D-F3B5-2138-7A3345F1302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6C02185-584A-35A9-4944-B60C41B25EE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71CAEA6-9AF4-E991-5CC3-A63FAABD159D}"/>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C54D7CDA-6D01-D828-B8E8-49A415B018F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276018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E4E70B-04BF-DDA1-C4C0-62CA6026E29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2153453-C221-EB23-271B-82689CD6EF6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Rev 5.12-13 Worthy</a:t>
            </a:r>
          </a:p>
        </p:txBody>
      </p:sp>
      <p:sp>
        <p:nvSpPr>
          <p:cNvPr id="5" name="Rectangle 3">
            <a:extLst>
              <a:ext uri="{FF2B5EF4-FFF2-40B4-BE49-F238E27FC236}">
                <a16:creationId xmlns:a16="http://schemas.microsoft.com/office/drawing/2014/main" id="{F9AC3A9F-4C27-9B53-EC58-69C3BFE3ED9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12,2025 5785</a:t>
            </a:r>
          </a:p>
        </p:txBody>
      </p:sp>
      <p:sp>
        <p:nvSpPr>
          <p:cNvPr id="6" name="Rectangle 7">
            <a:extLst>
              <a:ext uri="{FF2B5EF4-FFF2-40B4-BE49-F238E27FC236}">
                <a16:creationId xmlns:a16="http://schemas.microsoft.com/office/drawing/2014/main" id="{59BEA071-371A-22B7-8FF5-B0C8C82F484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87B1246-8904-815C-362F-3618F60367B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3F7B146B-BA50-DB3A-B9ED-E7AC2FDA578A}"/>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9F181814-ACC9-19D0-03AC-96BEF1C1832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473076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E1609-7DF2-212A-E83F-8630F794049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70526CC-86DB-1F47-593B-91FA76B0FA9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Rev 5.12-13 Worthy</a:t>
            </a:r>
          </a:p>
        </p:txBody>
      </p:sp>
      <p:sp>
        <p:nvSpPr>
          <p:cNvPr id="5" name="Rectangle 3">
            <a:extLst>
              <a:ext uri="{FF2B5EF4-FFF2-40B4-BE49-F238E27FC236}">
                <a16:creationId xmlns:a16="http://schemas.microsoft.com/office/drawing/2014/main" id="{5C3BBEEE-2307-A3EB-A12F-7ED174D7CD3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12,2025 5785</a:t>
            </a:r>
          </a:p>
        </p:txBody>
      </p:sp>
      <p:sp>
        <p:nvSpPr>
          <p:cNvPr id="6" name="Rectangle 7">
            <a:extLst>
              <a:ext uri="{FF2B5EF4-FFF2-40B4-BE49-F238E27FC236}">
                <a16:creationId xmlns:a16="http://schemas.microsoft.com/office/drawing/2014/main" id="{11185A0D-E955-F331-BB37-00421145CFA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9B77B0D-7332-383A-61B2-A7A064BFC424}"/>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8642F42-D3B7-33CA-BDEC-BB0BC8EA8C26}"/>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AD529F9B-F009-1AC6-1CFC-930039ED1B5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69127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95AE5-0326-FE12-201C-BFE780AABD9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5BEB3D2-1782-FE06-8F29-DE20F4C190E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Rev 5.12-13 Worthy</a:t>
            </a:r>
          </a:p>
        </p:txBody>
      </p:sp>
      <p:sp>
        <p:nvSpPr>
          <p:cNvPr id="5" name="Rectangle 3">
            <a:extLst>
              <a:ext uri="{FF2B5EF4-FFF2-40B4-BE49-F238E27FC236}">
                <a16:creationId xmlns:a16="http://schemas.microsoft.com/office/drawing/2014/main" id="{F2859D6A-5383-07BE-B86C-EB53CACE210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12,2025 5785</a:t>
            </a:r>
          </a:p>
        </p:txBody>
      </p:sp>
      <p:sp>
        <p:nvSpPr>
          <p:cNvPr id="6" name="Rectangle 7">
            <a:extLst>
              <a:ext uri="{FF2B5EF4-FFF2-40B4-BE49-F238E27FC236}">
                <a16:creationId xmlns:a16="http://schemas.microsoft.com/office/drawing/2014/main" id="{0C27586D-9EEA-3088-A144-27906A678F4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EC57EC6-78C5-B69D-E28F-322CF5551D8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B3535496-C0A5-F696-8950-A091FE6E9EA5}"/>
              </a:ext>
            </a:extLst>
          </p:cNvPr>
          <p:cNvSpPr>
            <a:spLocks noGrp="1" noChangeArrowheads="1"/>
          </p:cNvSpPr>
          <p:nvPr>
            <p:ph type="body" idx="1"/>
          </p:nvPr>
        </p:nvSpPr>
        <p:spPr>
          <a:xfrm>
            <a:off x="152400" y="4114800"/>
            <a:ext cx="6553200" cy="4876800"/>
          </a:xfrm>
        </p:spPr>
        <p:txBody>
          <a:bodyPr/>
          <a:lstStyle/>
          <a:p>
            <a:pPr algn="l"/>
            <a:r>
              <a:rPr lang="en-US" altLang="en-US" dirty="0"/>
              <a:t>Gary Selden founder of Jonathan Cahn’s congregation.   Prosperous Jewish businessman came to faith.  Unusual.  No trauma rescue.</a:t>
            </a:r>
          </a:p>
        </p:txBody>
      </p:sp>
      <p:cxnSp>
        <p:nvCxnSpPr>
          <p:cNvPr id="3" name="Straight Connector 2">
            <a:extLst>
              <a:ext uri="{FF2B5EF4-FFF2-40B4-BE49-F238E27FC236}">
                <a16:creationId xmlns:a16="http://schemas.microsoft.com/office/drawing/2014/main" id="{3F017465-B3CE-EF4F-DC6A-CC7CA6A3C63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703269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09F09-96C5-2E5D-0A62-7A832E6E655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D7EE40D-1303-1941-A827-7F88E903F5A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Rev 5.12-13 Worthy</a:t>
            </a:r>
          </a:p>
        </p:txBody>
      </p:sp>
      <p:sp>
        <p:nvSpPr>
          <p:cNvPr id="5" name="Rectangle 3">
            <a:extLst>
              <a:ext uri="{FF2B5EF4-FFF2-40B4-BE49-F238E27FC236}">
                <a16:creationId xmlns:a16="http://schemas.microsoft.com/office/drawing/2014/main" id="{E78A90B6-2CE2-27CE-E1B2-8B0DE4D0DCE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12,2025 5785</a:t>
            </a:r>
          </a:p>
        </p:txBody>
      </p:sp>
      <p:sp>
        <p:nvSpPr>
          <p:cNvPr id="6" name="Rectangle 7">
            <a:extLst>
              <a:ext uri="{FF2B5EF4-FFF2-40B4-BE49-F238E27FC236}">
                <a16:creationId xmlns:a16="http://schemas.microsoft.com/office/drawing/2014/main" id="{ED41FAB5-BBA9-D249-7DCA-C03E2730E3D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1EB4AF8-5BFE-2F9E-9B37-D8B0C69832A2}"/>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7942D7E-A8DC-C13F-C094-2433FB860F1D}"/>
              </a:ext>
            </a:extLst>
          </p:cNvPr>
          <p:cNvSpPr>
            <a:spLocks noGrp="1" noChangeArrowheads="1"/>
          </p:cNvSpPr>
          <p:nvPr>
            <p:ph type="body" idx="1"/>
          </p:nvPr>
        </p:nvSpPr>
        <p:spPr>
          <a:xfrm>
            <a:off x="152400" y="4114800"/>
            <a:ext cx="6553200" cy="4876800"/>
          </a:xfrm>
        </p:spPr>
        <p:txBody>
          <a:bodyPr/>
          <a:lstStyle/>
          <a:p>
            <a:pPr algn="l"/>
            <a:r>
              <a:rPr lang="en-US" altLang="en-US" dirty="0"/>
              <a:t>Like David to overcome Golyat Goliath</a:t>
            </a:r>
          </a:p>
        </p:txBody>
      </p:sp>
      <p:cxnSp>
        <p:nvCxnSpPr>
          <p:cNvPr id="3" name="Straight Connector 2">
            <a:extLst>
              <a:ext uri="{FF2B5EF4-FFF2-40B4-BE49-F238E27FC236}">
                <a16:creationId xmlns:a16="http://schemas.microsoft.com/office/drawing/2014/main" id="{3C6077C0-E787-9262-6A5B-181402359AC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301294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1AD234-515F-4341-8C40-0C18118A8CC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B1D08E6-303C-0A87-BE83-68384F1CBF8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Rev 5.12-13 Worthy</a:t>
            </a:r>
          </a:p>
        </p:txBody>
      </p:sp>
      <p:sp>
        <p:nvSpPr>
          <p:cNvPr id="5" name="Rectangle 3">
            <a:extLst>
              <a:ext uri="{FF2B5EF4-FFF2-40B4-BE49-F238E27FC236}">
                <a16:creationId xmlns:a16="http://schemas.microsoft.com/office/drawing/2014/main" id="{324FB270-95F0-A711-D918-B79ADDCF865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12,2025 5785</a:t>
            </a:r>
          </a:p>
        </p:txBody>
      </p:sp>
      <p:sp>
        <p:nvSpPr>
          <p:cNvPr id="6" name="Rectangle 7">
            <a:extLst>
              <a:ext uri="{FF2B5EF4-FFF2-40B4-BE49-F238E27FC236}">
                <a16:creationId xmlns:a16="http://schemas.microsoft.com/office/drawing/2014/main" id="{705B66A4-49C2-958B-A56B-D3077ED5EB2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FDD5447-A9B2-74A5-8773-39D80886D792}"/>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C12D38DF-9E2C-7EC1-7905-61EBD1C74480}"/>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3E12A436-8370-1473-4EC3-9CAB02E316B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513218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260AE-57AD-D5EF-247D-E050B0BF4FD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FC00E56-345D-6B94-0B25-99604470995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Rev 5.12-13 Worthy</a:t>
            </a:r>
          </a:p>
        </p:txBody>
      </p:sp>
      <p:sp>
        <p:nvSpPr>
          <p:cNvPr id="5" name="Rectangle 3">
            <a:extLst>
              <a:ext uri="{FF2B5EF4-FFF2-40B4-BE49-F238E27FC236}">
                <a16:creationId xmlns:a16="http://schemas.microsoft.com/office/drawing/2014/main" id="{BE17EFF7-5378-DB9E-3E24-C0BA47C4ECB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12,2025 5785</a:t>
            </a:r>
          </a:p>
        </p:txBody>
      </p:sp>
      <p:sp>
        <p:nvSpPr>
          <p:cNvPr id="6" name="Rectangle 7">
            <a:extLst>
              <a:ext uri="{FF2B5EF4-FFF2-40B4-BE49-F238E27FC236}">
                <a16:creationId xmlns:a16="http://schemas.microsoft.com/office/drawing/2014/main" id="{1E030989-FE81-B325-9695-A0AFF2B2812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A6B532C-2D9D-E14B-7CF6-1032C4433D8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D73C9817-41A9-CE25-D096-46A0548655F1}"/>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13484D89-E7DD-BF55-F56E-84582E49AFC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2473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22ED2-84AF-45E1-991C-594263A9CB4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ADEE425-B371-A701-2A0E-D15AACF0034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Rev 5.12-13 Worthy</a:t>
            </a:r>
          </a:p>
        </p:txBody>
      </p:sp>
      <p:sp>
        <p:nvSpPr>
          <p:cNvPr id="5" name="Rectangle 3">
            <a:extLst>
              <a:ext uri="{FF2B5EF4-FFF2-40B4-BE49-F238E27FC236}">
                <a16:creationId xmlns:a16="http://schemas.microsoft.com/office/drawing/2014/main" id="{3A7E78CD-2099-64F5-B36E-DFDF2516BD9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12,2025 5785</a:t>
            </a:r>
          </a:p>
        </p:txBody>
      </p:sp>
      <p:sp>
        <p:nvSpPr>
          <p:cNvPr id="6" name="Rectangle 7">
            <a:extLst>
              <a:ext uri="{FF2B5EF4-FFF2-40B4-BE49-F238E27FC236}">
                <a16:creationId xmlns:a16="http://schemas.microsoft.com/office/drawing/2014/main" id="{A9E0E8A5-6FFC-CD23-9FC8-404B3B69DE6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12F42A0-3A12-3BCD-D155-7E3ED80A4CC2}"/>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3704780-9C88-A794-82E6-2BCA8DD7C0F9}"/>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12BDCAD7-4A06-5FF0-935B-A86BA04A705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075856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4A48D2-8AB1-F032-4821-329F4EE4E18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2900B01-266F-434F-A6B5-5A3F175D264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Rev 5.12-13 Worthy</a:t>
            </a:r>
          </a:p>
        </p:txBody>
      </p:sp>
      <p:sp>
        <p:nvSpPr>
          <p:cNvPr id="5" name="Rectangle 3">
            <a:extLst>
              <a:ext uri="{FF2B5EF4-FFF2-40B4-BE49-F238E27FC236}">
                <a16:creationId xmlns:a16="http://schemas.microsoft.com/office/drawing/2014/main" id="{A785D477-DB25-81CB-7101-B61DCCA40C7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12,2025 5785</a:t>
            </a:r>
          </a:p>
        </p:txBody>
      </p:sp>
      <p:sp>
        <p:nvSpPr>
          <p:cNvPr id="6" name="Rectangle 7">
            <a:extLst>
              <a:ext uri="{FF2B5EF4-FFF2-40B4-BE49-F238E27FC236}">
                <a16:creationId xmlns:a16="http://schemas.microsoft.com/office/drawing/2014/main" id="{4775C337-A1BC-6108-2845-144B37DBC62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3F8731D-D70F-7FBE-891A-9D515FA04DED}"/>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3BCEB26-93BE-41A5-4DE0-4C337CC219EC}"/>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EA85E349-0E11-185B-7C5D-CAAA8C3FAB4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207362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C4561-5A87-3F64-8823-C40E7FA4F22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116DFF9-EDAA-F2BE-3A4E-17D702D928D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Rev 5.12-13 Worthy</a:t>
            </a:r>
          </a:p>
        </p:txBody>
      </p:sp>
      <p:sp>
        <p:nvSpPr>
          <p:cNvPr id="5" name="Rectangle 3">
            <a:extLst>
              <a:ext uri="{FF2B5EF4-FFF2-40B4-BE49-F238E27FC236}">
                <a16:creationId xmlns:a16="http://schemas.microsoft.com/office/drawing/2014/main" id="{AE8DAECB-0675-3727-1511-442515DA47C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12,2025 5785</a:t>
            </a:r>
          </a:p>
        </p:txBody>
      </p:sp>
      <p:sp>
        <p:nvSpPr>
          <p:cNvPr id="6" name="Rectangle 7">
            <a:extLst>
              <a:ext uri="{FF2B5EF4-FFF2-40B4-BE49-F238E27FC236}">
                <a16:creationId xmlns:a16="http://schemas.microsoft.com/office/drawing/2014/main" id="{4F45322F-6478-B971-EBA9-F771EA9F74E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2DFED5E-5D78-DAD1-8C6C-2C3A4D3D79AE}"/>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CAF233CD-0CEC-3434-4283-B50EC7DF0316}"/>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9BA81738-C6E8-0E9B-2223-92C13041A6B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849155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78F1E1-A3B9-AA0D-AEDB-8F9E6D1BECC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52B2571-D019-66BE-F0D7-3B9787C506D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Rev 5.12-13 Worthy</a:t>
            </a:r>
          </a:p>
        </p:txBody>
      </p:sp>
      <p:sp>
        <p:nvSpPr>
          <p:cNvPr id="5" name="Rectangle 3">
            <a:extLst>
              <a:ext uri="{FF2B5EF4-FFF2-40B4-BE49-F238E27FC236}">
                <a16:creationId xmlns:a16="http://schemas.microsoft.com/office/drawing/2014/main" id="{D6E9EFB6-9B1E-5FF5-9868-403D6FFF6FC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12,2025 5785</a:t>
            </a:r>
          </a:p>
        </p:txBody>
      </p:sp>
      <p:sp>
        <p:nvSpPr>
          <p:cNvPr id="6" name="Rectangle 7">
            <a:extLst>
              <a:ext uri="{FF2B5EF4-FFF2-40B4-BE49-F238E27FC236}">
                <a16:creationId xmlns:a16="http://schemas.microsoft.com/office/drawing/2014/main" id="{36AB1D58-F9E8-A6E0-4F4A-C437D42DF1C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86705D4-D9FC-7839-34F2-284DDDB4D85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3A3D9B17-BD50-1803-2319-1DFE7446CA2B}"/>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78390BDE-1B72-539A-9834-32263A75D49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901535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2780A-7DCB-B029-007D-FE733BAE498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F1A8B49-5376-24E2-0B31-FA7B7BD90E6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Rev 5.12-13 Worthy</a:t>
            </a:r>
          </a:p>
        </p:txBody>
      </p:sp>
      <p:sp>
        <p:nvSpPr>
          <p:cNvPr id="5" name="Rectangle 3">
            <a:extLst>
              <a:ext uri="{FF2B5EF4-FFF2-40B4-BE49-F238E27FC236}">
                <a16:creationId xmlns:a16="http://schemas.microsoft.com/office/drawing/2014/main" id="{99BA9D1A-69F8-08ED-FEA0-AB16094B157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12,2025 5785</a:t>
            </a:r>
          </a:p>
        </p:txBody>
      </p:sp>
      <p:sp>
        <p:nvSpPr>
          <p:cNvPr id="6" name="Rectangle 7">
            <a:extLst>
              <a:ext uri="{FF2B5EF4-FFF2-40B4-BE49-F238E27FC236}">
                <a16:creationId xmlns:a16="http://schemas.microsoft.com/office/drawing/2014/main" id="{9DFBFD81-5CFA-BF8A-85F3-6945A305618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BC388EB-3084-CE87-42CB-6F24EC267B9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203E24C-9BAA-AB50-85EA-049F01F0EF71}"/>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3BAA94A1-E91A-44D8-DFC2-D507E73B51F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162541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F0606-AA6A-B4C6-D92D-1CB63F13A0B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11E92E2-3045-2639-BEF9-A080217227A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Rev 5.12-13 Worthy</a:t>
            </a:r>
          </a:p>
        </p:txBody>
      </p:sp>
      <p:sp>
        <p:nvSpPr>
          <p:cNvPr id="5" name="Rectangle 3">
            <a:extLst>
              <a:ext uri="{FF2B5EF4-FFF2-40B4-BE49-F238E27FC236}">
                <a16:creationId xmlns:a16="http://schemas.microsoft.com/office/drawing/2014/main" id="{EDB559BB-3597-3412-098D-0A10BD0A8E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12,2025 5785</a:t>
            </a:r>
          </a:p>
        </p:txBody>
      </p:sp>
      <p:sp>
        <p:nvSpPr>
          <p:cNvPr id="6" name="Rectangle 7">
            <a:extLst>
              <a:ext uri="{FF2B5EF4-FFF2-40B4-BE49-F238E27FC236}">
                <a16:creationId xmlns:a16="http://schemas.microsoft.com/office/drawing/2014/main" id="{C972DA93-84B0-6269-EF62-3D679A0E30C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73826C8-0EAF-7D63-EC99-B5BDB4358BC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991C2D8-F05D-20AC-E2A0-5E107C604A58}"/>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2A3A0527-B0DC-50F1-005A-4E88F3E75F9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824026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590B1-8543-207B-E81D-A01343670EB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57300C1-6D38-ADA4-8DB6-03B39C8BD6A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Rev 5.12-13 Worthy</a:t>
            </a:r>
          </a:p>
        </p:txBody>
      </p:sp>
      <p:sp>
        <p:nvSpPr>
          <p:cNvPr id="5" name="Rectangle 3">
            <a:extLst>
              <a:ext uri="{FF2B5EF4-FFF2-40B4-BE49-F238E27FC236}">
                <a16:creationId xmlns:a16="http://schemas.microsoft.com/office/drawing/2014/main" id="{FB49328A-8690-3D84-0920-DDE89806BBF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12,2025 5785</a:t>
            </a:r>
          </a:p>
        </p:txBody>
      </p:sp>
      <p:sp>
        <p:nvSpPr>
          <p:cNvPr id="6" name="Rectangle 7">
            <a:extLst>
              <a:ext uri="{FF2B5EF4-FFF2-40B4-BE49-F238E27FC236}">
                <a16:creationId xmlns:a16="http://schemas.microsoft.com/office/drawing/2014/main" id="{207A8EDB-D847-CBCE-B376-AAFE8016E59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6D97ED8-F58B-DA75-8441-AA48B4B8E67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1EF16BA-E36C-9229-D69F-C235E239B7D9}"/>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2C546029-EA95-F850-5605-E65B1448C44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744735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27CFF-EC0E-3AF7-503F-9DF60D68AA2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08C97F0-36FE-97DA-324B-E757E860CFC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Rev 5.12-13 Worthy</a:t>
            </a:r>
          </a:p>
        </p:txBody>
      </p:sp>
      <p:sp>
        <p:nvSpPr>
          <p:cNvPr id="5" name="Rectangle 3">
            <a:extLst>
              <a:ext uri="{FF2B5EF4-FFF2-40B4-BE49-F238E27FC236}">
                <a16:creationId xmlns:a16="http://schemas.microsoft.com/office/drawing/2014/main" id="{8C33B1FC-857D-90A3-2B59-DBF7A8D0860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12,2025 5785</a:t>
            </a:r>
          </a:p>
        </p:txBody>
      </p:sp>
      <p:sp>
        <p:nvSpPr>
          <p:cNvPr id="6" name="Rectangle 7">
            <a:extLst>
              <a:ext uri="{FF2B5EF4-FFF2-40B4-BE49-F238E27FC236}">
                <a16:creationId xmlns:a16="http://schemas.microsoft.com/office/drawing/2014/main" id="{9A718BEF-F8D9-B439-EE04-F9C5C33040A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0DA6CFE-09F3-DD62-2442-8332728D0A3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8295021-F2EF-4F34-11C2-15BD3696F2A1}"/>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38C7CBC7-FA1E-E1E3-A789-8CCDD0F03D9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888607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3B3AF-F85A-9AE3-753E-848FC653290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9B021D5-29D3-D548-6A11-19C142696B7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Rev 5.12-13 Worthy</a:t>
            </a:r>
          </a:p>
        </p:txBody>
      </p:sp>
      <p:sp>
        <p:nvSpPr>
          <p:cNvPr id="5" name="Rectangle 3">
            <a:extLst>
              <a:ext uri="{FF2B5EF4-FFF2-40B4-BE49-F238E27FC236}">
                <a16:creationId xmlns:a16="http://schemas.microsoft.com/office/drawing/2014/main" id="{CC2F982A-FEDF-5D01-CD42-49FD79DF8F5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12,2025 5785</a:t>
            </a:r>
          </a:p>
        </p:txBody>
      </p:sp>
      <p:sp>
        <p:nvSpPr>
          <p:cNvPr id="6" name="Rectangle 7">
            <a:extLst>
              <a:ext uri="{FF2B5EF4-FFF2-40B4-BE49-F238E27FC236}">
                <a16:creationId xmlns:a16="http://schemas.microsoft.com/office/drawing/2014/main" id="{DC0E2471-7F14-B68F-12D1-C6F5B79613C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11E3108-AC82-5247-A4FF-9A38AEB27FF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E9DC2BF-2A8E-734E-BE60-6D12E978D6D5}"/>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67B5D672-43AA-9111-4F37-AF0FC48C7FB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569130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A3D56A-EEED-4EE4-8338-CFA5FD05C6A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12C0A8F-096C-DE1E-2354-4617A7B1F48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Rev 5.12-13 Worthy</a:t>
            </a:r>
          </a:p>
        </p:txBody>
      </p:sp>
      <p:sp>
        <p:nvSpPr>
          <p:cNvPr id="5" name="Rectangle 3">
            <a:extLst>
              <a:ext uri="{FF2B5EF4-FFF2-40B4-BE49-F238E27FC236}">
                <a16:creationId xmlns:a16="http://schemas.microsoft.com/office/drawing/2014/main" id="{637DE302-AB8C-9712-ADDF-D7D1F196E5D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12,2025 5785</a:t>
            </a:r>
          </a:p>
        </p:txBody>
      </p:sp>
      <p:sp>
        <p:nvSpPr>
          <p:cNvPr id="6" name="Rectangle 7">
            <a:extLst>
              <a:ext uri="{FF2B5EF4-FFF2-40B4-BE49-F238E27FC236}">
                <a16:creationId xmlns:a16="http://schemas.microsoft.com/office/drawing/2014/main" id="{95926A4C-1C09-7B08-8A59-6760C32ED0F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982BFC0-E222-ADD5-FDC5-6DCEB4D2140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DF7216D6-8548-C8AD-E04E-1801301BCE75}"/>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F153ECFA-F0D9-33CD-751F-D45C94EF27A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068607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7FD414-50A5-EA60-15D3-BD9C6DD066A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2E70145-3CDD-C5DB-DB27-744E6ABA374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Rev 5.12-13 Worthy</a:t>
            </a:r>
          </a:p>
        </p:txBody>
      </p:sp>
      <p:sp>
        <p:nvSpPr>
          <p:cNvPr id="5" name="Rectangle 3">
            <a:extLst>
              <a:ext uri="{FF2B5EF4-FFF2-40B4-BE49-F238E27FC236}">
                <a16:creationId xmlns:a16="http://schemas.microsoft.com/office/drawing/2014/main" id="{CBD69703-55DB-3A61-2509-FAA737447EF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12,2025 5785</a:t>
            </a:r>
          </a:p>
        </p:txBody>
      </p:sp>
      <p:sp>
        <p:nvSpPr>
          <p:cNvPr id="6" name="Rectangle 7">
            <a:extLst>
              <a:ext uri="{FF2B5EF4-FFF2-40B4-BE49-F238E27FC236}">
                <a16:creationId xmlns:a16="http://schemas.microsoft.com/office/drawing/2014/main" id="{880EE6DD-E419-2B20-09F0-BE2AB3E2FD4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889FF48-07E8-F0AE-CD6B-EC82FD23F7D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6B06DBD-F1A8-1D0B-2981-3E75889A2F04}"/>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3E18270F-EC38-4564-A950-A9EB88DA5C8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8658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D9652-6C86-85F3-587C-5DF84FFCE6D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569DED3-FE61-15AD-679F-DED93583052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Rev 5.12-13 Worthy</a:t>
            </a:r>
          </a:p>
        </p:txBody>
      </p:sp>
      <p:sp>
        <p:nvSpPr>
          <p:cNvPr id="5" name="Rectangle 3">
            <a:extLst>
              <a:ext uri="{FF2B5EF4-FFF2-40B4-BE49-F238E27FC236}">
                <a16:creationId xmlns:a16="http://schemas.microsoft.com/office/drawing/2014/main" id="{46CD96D4-15A2-F0C0-80A6-23517CDA621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12,2025 5785</a:t>
            </a:r>
          </a:p>
        </p:txBody>
      </p:sp>
      <p:sp>
        <p:nvSpPr>
          <p:cNvPr id="6" name="Rectangle 7">
            <a:extLst>
              <a:ext uri="{FF2B5EF4-FFF2-40B4-BE49-F238E27FC236}">
                <a16:creationId xmlns:a16="http://schemas.microsoft.com/office/drawing/2014/main" id="{02246831-210A-0375-583F-1A51DADA235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FF65468-19B5-812B-3761-B2ECC8C50CDD}"/>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CD52E7E3-4BA9-3DE6-4D0F-7FF9422E6DAE}"/>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CD11A0B5-F7E9-B474-AA12-8EBE2E997BF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62043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509F6-850D-5EB1-1747-36689C671BA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E5B4200-B507-FA40-0A15-9949414A64A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Rev 5.12-13 Worthy</a:t>
            </a:r>
          </a:p>
        </p:txBody>
      </p:sp>
      <p:sp>
        <p:nvSpPr>
          <p:cNvPr id="5" name="Rectangle 3">
            <a:extLst>
              <a:ext uri="{FF2B5EF4-FFF2-40B4-BE49-F238E27FC236}">
                <a16:creationId xmlns:a16="http://schemas.microsoft.com/office/drawing/2014/main" id="{E30676A0-B2C7-265C-B3E2-FB2AED351B7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12,2025 5785</a:t>
            </a:r>
          </a:p>
        </p:txBody>
      </p:sp>
      <p:sp>
        <p:nvSpPr>
          <p:cNvPr id="6" name="Rectangle 7">
            <a:extLst>
              <a:ext uri="{FF2B5EF4-FFF2-40B4-BE49-F238E27FC236}">
                <a16:creationId xmlns:a16="http://schemas.microsoft.com/office/drawing/2014/main" id="{6C14E764-13F9-F038-65A8-F21371D792E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18D9B65-1B30-E182-85C0-F5771822B00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3AA8F0AE-3057-9D18-F64B-960C9ACF4F74}"/>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C11AF708-B83E-CDB4-CC77-BF62190206F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592759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4351E7-1C20-FF03-75F6-6DB570E533B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0354A9B-EEA9-A187-2344-696AAF33BAB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Rev 5.12-13 Worthy</a:t>
            </a:r>
          </a:p>
        </p:txBody>
      </p:sp>
      <p:sp>
        <p:nvSpPr>
          <p:cNvPr id="5" name="Rectangle 3">
            <a:extLst>
              <a:ext uri="{FF2B5EF4-FFF2-40B4-BE49-F238E27FC236}">
                <a16:creationId xmlns:a16="http://schemas.microsoft.com/office/drawing/2014/main" id="{850D059C-BDF9-DA28-8C35-1DC56CF0EE6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12,2025 5785</a:t>
            </a:r>
          </a:p>
        </p:txBody>
      </p:sp>
      <p:sp>
        <p:nvSpPr>
          <p:cNvPr id="6" name="Rectangle 7">
            <a:extLst>
              <a:ext uri="{FF2B5EF4-FFF2-40B4-BE49-F238E27FC236}">
                <a16:creationId xmlns:a16="http://schemas.microsoft.com/office/drawing/2014/main" id="{57A7EC7A-51D9-BBC7-004E-95476B76CDA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0023CDD-89AF-EFFD-1B30-D994F48E417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7AC8C1A-9CDC-41ED-60A1-84FB1D847023}"/>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93BD69B4-F9F9-13E5-381D-E74A270CB87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64275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E4412D-8DE3-FE1A-B6AB-092F0F70B43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7DC7E81-D04E-E45D-B627-9F2B59454B8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Rev 5.12-13 Worthy</a:t>
            </a:r>
          </a:p>
        </p:txBody>
      </p:sp>
      <p:sp>
        <p:nvSpPr>
          <p:cNvPr id="5" name="Rectangle 3">
            <a:extLst>
              <a:ext uri="{FF2B5EF4-FFF2-40B4-BE49-F238E27FC236}">
                <a16:creationId xmlns:a16="http://schemas.microsoft.com/office/drawing/2014/main" id="{551E99CA-E953-D3C0-2EC9-ABB90CB7E81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12,2025 5785</a:t>
            </a:r>
          </a:p>
        </p:txBody>
      </p:sp>
      <p:sp>
        <p:nvSpPr>
          <p:cNvPr id="6" name="Rectangle 7">
            <a:extLst>
              <a:ext uri="{FF2B5EF4-FFF2-40B4-BE49-F238E27FC236}">
                <a16:creationId xmlns:a16="http://schemas.microsoft.com/office/drawing/2014/main" id="{286E16AC-CF88-2387-2C75-81213ED54C5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7537827-51A2-00F0-4C01-C229EFDFC0A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72C0DBD-B491-025A-5901-8B63BDB9C20F}"/>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6AA8320C-BCED-A38F-F494-9B417D8807F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8738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E896D-8C58-835C-EB65-8D259080792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137E86F-6F95-C1D7-7952-6D108D2A11B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Rev 5.12-13 Worthy</a:t>
            </a:r>
          </a:p>
        </p:txBody>
      </p:sp>
      <p:sp>
        <p:nvSpPr>
          <p:cNvPr id="5" name="Rectangle 3">
            <a:extLst>
              <a:ext uri="{FF2B5EF4-FFF2-40B4-BE49-F238E27FC236}">
                <a16:creationId xmlns:a16="http://schemas.microsoft.com/office/drawing/2014/main" id="{C8D380D9-FE2E-8CEE-5AB9-6605656439B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July 12,2025 5785</a:t>
            </a:r>
          </a:p>
        </p:txBody>
      </p:sp>
      <p:sp>
        <p:nvSpPr>
          <p:cNvPr id="6" name="Rectangle 7">
            <a:extLst>
              <a:ext uri="{FF2B5EF4-FFF2-40B4-BE49-F238E27FC236}">
                <a16:creationId xmlns:a16="http://schemas.microsoft.com/office/drawing/2014/main" id="{EA2CC702-A1F8-2D3A-6682-FF5CD7A6BD5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C9C9FCA-887F-F516-152F-E1B0D7EED91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C7EC8174-A7A1-5143-7E2A-0B2F67BD3473}"/>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4FBAC223-B707-68C9-102F-44A9DFDC500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752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3348021"/>
            <a:ext cx="6858000" cy="1231118"/>
          </a:xfrm>
        </p:spPr>
        <p:txBody>
          <a:bodyPr wrap="none" anchor="t">
            <a:normAutofit/>
          </a:bodyPr>
          <a:lstStyle>
            <a:lvl1pPr algn="r">
              <a:defRPr sz="7200" b="0" spc="-225">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2770782"/>
            <a:ext cx="6858000" cy="565519"/>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p>
            <a:fld id="{B26EB06D-C9AC-4BAA-90E1-11627B68CA4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8782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275370"/>
            <a:ext cx="7886700" cy="614516"/>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740569"/>
            <a:ext cx="7886700" cy="253480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3889887"/>
            <a:ext cx="7885509" cy="511854"/>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28598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2650758"/>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3367049"/>
            <a:ext cx="7885509" cy="1126370"/>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83471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273844"/>
            <a:ext cx="6977064" cy="2244678"/>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2524168"/>
            <a:ext cx="6564224" cy="411726"/>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3376297"/>
            <a:ext cx="7884318" cy="1117122"/>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
        <p:nvSpPr>
          <p:cNvPr id="9" name="TextBox 8"/>
          <p:cNvSpPr txBox="1"/>
          <p:nvPr/>
        </p:nvSpPr>
        <p:spPr>
          <a:xfrm>
            <a:off x="833283" y="590118"/>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057400"/>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1760045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1745226"/>
            <a:ext cx="7886700" cy="1883876"/>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3637936"/>
            <a:ext cx="7885509" cy="855483"/>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744428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273844"/>
            <a:ext cx="7886700" cy="994172"/>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414462"/>
            <a:ext cx="2210150" cy="432197"/>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1928812"/>
            <a:ext cx="2195513"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414462"/>
            <a:ext cx="2202181" cy="432197"/>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1928812"/>
            <a:ext cx="2210096"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414462"/>
            <a:ext cx="2199085" cy="432197"/>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1928812"/>
            <a:ext cx="2199085"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3645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273844"/>
            <a:ext cx="7886700" cy="99417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3223127"/>
            <a:ext cx="2205038" cy="432197"/>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1692266"/>
            <a:ext cx="2205038"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3655324"/>
            <a:ext cx="220503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3223127"/>
            <a:ext cx="2197894" cy="432197"/>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1692266"/>
            <a:ext cx="2197894"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3655323"/>
            <a:ext cx="2200805"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3223127"/>
            <a:ext cx="2199085" cy="432197"/>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1692266"/>
            <a:ext cx="2199085"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3655322"/>
            <a:ext cx="220199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6236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836C97D-7EB4-4470-B36A-8CE1DF35336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346409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02A1C997-1C84-4E42-B804-9E6F0693A64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44127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cSld name="Title Slide">
    <p:bg>
      <p:bgPr>
        <a:gradFill rotWithShape="0">
          <a:gsLst>
            <a:gs pos="0">
              <a:schemeClr val="bg2"/>
            </a:gs>
            <a:gs pos="5000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E3C627FA-B551-4317-A0F9-9BF1C074A274}"/>
              </a:ext>
            </a:extLst>
          </p:cNvPr>
          <p:cNvGrpSpPr>
            <a:grpSpLocks/>
          </p:cNvGrpSpPr>
          <p:nvPr/>
        </p:nvGrpSpPr>
        <p:grpSpPr bwMode="auto">
          <a:xfrm>
            <a:off x="0" y="0"/>
            <a:ext cx="9144000" cy="5188744"/>
            <a:chOff x="0" y="0"/>
            <a:chExt cx="5760" cy="4358"/>
          </a:xfrm>
        </p:grpSpPr>
        <p:sp>
          <p:nvSpPr>
            <p:cNvPr id="5" name="Rectangle 3">
              <a:extLst>
                <a:ext uri="{FF2B5EF4-FFF2-40B4-BE49-F238E27FC236}">
                  <a16:creationId xmlns:a16="http://schemas.microsoft.com/office/drawing/2014/main" id="{8A9C319C-9CEE-4E75-AFC6-BEF99FDA0D32}"/>
                </a:ext>
              </a:extLst>
            </p:cNvPr>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Rounded MT Bold" panose="020F0704030504030204" pitchFamily="34" charset="0"/>
                <a:ea typeface="+mn-ea"/>
                <a:cs typeface="Times New Roman" panose="02020603050405020304" pitchFamily="18" charset="0"/>
              </a:endParaRPr>
            </a:p>
          </p:txBody>
        </p:sp>
        <p:sp>
          <p:nvSpPr>
            <p:cNvPr id="6" name="Freeform 4">
              <a:extLst>
                <a:ext uri="{FF2B5EF4-FFF2-40B4-BE49-F238E27FC236}">
                  <a16:creationId xmlns:a16="http://schemas.microsoft.com/office/drawing/2014/main" id="{384B2B6E-F6D8-4B4C-ADD9-7BA5C4F2A442}"/>
                </a:ext>
              </a:extLst>
            </p:cNvPr>
            <p:cNvSpPr>
              <a:spLocks/>
            </p:cNvSpPr>
            <p:nvPr/>
          </p:nvSpPr>
          <p:spPr bwMode="invGray">
            <a:xfrm>
              <a:off x="0" y="0"/>
              <a:ext cx="5760" cy="1344"/>
            </a:xfrm>
            <a:custGeom>
              <a:avLst/>
              <a:gdLst>
                <a:gd name="T0" fmla="*/ 0 w 5760"/>
                <a:gd name="T1" fmla="*/ 0 h 1104"/>
                <a:gd name="T2" fmla="*/ 5760 w 5760"/>
                <a:gd name="T3" fmla="*/ 0 h 1104"/>
                <a:gd name="T4" fmla="*/ 5760 w 5760"/>
                <a:gd name="T5" fmla="*/ 720 h 1104"/>
                <a:gd name="T6" fmla="*/ 3600 w 5760"/>
                <a:gd name="T7" fmla="*/ 624 h 1104"/>
                <a:gd name="T8" fmla="*/ 0 w 5760"/>
                <a:gd name="T9" fmla="*/ 1000 h 1104"/>
                <a:gd name="T10" fmla="*/ 0 w 5760"/>
                <a:gd name="T11" fmla="*/ 0 h 1104"/>
              </a:gdLst>
              <a:ahLst/>
              <a:cxnLst>
                <a:cxn ang="0">
                  <a:pos x="T0" y="T1"/>
                </a:cxn>
                <a:cxn ang="0">
                  <a:pos x="T2" y="T3"/>
                </a:cxn>
                <a:cxn ang="0">
                  <a:pos x="T4" y="T5"/>
                </a:cxn>
                <a:cxn ang="0">
                  <a:pos x="T6" y="T7"/>
                </a:cxn>
                <a:cxn ang="0">
                  <a:pos x="T8" y="T9"/>
                </a:cxn>
                <a:cxn ang="0">
                  <a:pos x="T10" y="T11"/>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Rounded MT Bold" panose="020F0704030504030204" pitchFamily="34" charset="0"/>
                <a:ea typeface="+mn-ea"/>
                <a:cs typeface="Times New Roman" panose="02020603050405020304" pitchFamily="18" charset="0"/>
              </a:endParaRPr>
            </a:p>
          </p:txBody>
        </p:sp>
        <p:sp>
          <p:nvSpPr>
            <p:cNvPr id="7" name="Freeform 5">
              <a:extLst>
                <a:ext uri="{FF2B5EF4-FFF2-40B4-BE49-F238E27FC236}">
                  <a16:creationId xmlns:a16="http://schemas.microsoft.com/office/drawing/2014/main" id="{D182EF96-C25F-4830-A8F0-283B00614BB0}"/>
                </a:ext>
              </a:extLst>
            </p:cNvPr>
            <p:cNvSpPr>
              <a:spLocks/>
            </p:cNvSpPr>
            <p:nvPr/>
          </p:nvSpPr>
          <p:spPr bwMode="invGray">
            <a:xfrm>
              <a:off x="0" y="733"/>
              <a:ext cx="5760" cy="3587"/>
            </a:xfrm>
            <a:custGeom>
              <a:avLst/>
              <a:gdLst>
                <a:gd name="T0" fmla="*/ 0 w 5760"/>
                <a:gd name="T1" fmla="*/ 582 h 3587"/>
                <a:gd name="T2" fmla="*/ 2640 w 5760"/>
                <a:gd name="T3" fmla="*/ 267 h 3587"/>
                <a:gd name="T4" fmla="*/ 3373 w 5760"/>
                <a:gd name="T5" fmla="*/ 160 h 3587"/>
                <a:gd name="T6" fmla="*/ 5760 w 5760"/>
                <a:gd name="T7" fmla="*/ 358 h 3587"/>
                <a:gd name="T8" fmla="*/ 5760 w 5760"/>
                <a:gd name="T9" fmla="*/ 3587 h 3587"/>
                <a:gd name="T10" fmla="*/ 0 w 5760"/>
                <a:gd name="T11" fmla="*/ 3587 h 3587"/>
                <a:gd name="T12" fmla="*/ 0 w 5760"/>
                <a:gd name="T13" fmla="*/ 582 h 3587"/>
              </a:gdLst>
              <a:ahLst/>
              <a:cxnLst>
                <a:cxn ang="0">
                  <a:pos x="T0" y="T1"/>
                </a:cxn>
                <a:cxn ang="0">
                  <a:pos x="T2" y="T3"/>
                </a:cxn>
                <a:cxn ang="0">
                  <a:pos x="T4" y="T5"/>
                </a:cxn>
                <a:cxn ang="0">
                  <a:pos x="T6" y="T7"/>
                </a:cxn>
                <a:cxn ang="0">
                  <a:pos x="T8" y="T9"/>
                </a:cxn>
                <a:cxn ang="0">
                  <a:pos x="T10" y="T11"/>
                </a:cxn>
                <a:cxn ang="0">
                  <a:pos x="T12" y="T13"/>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Rounded MT Bold" panose="020F0704030504030204" pitchFamily="34" charset="0"/>
                <a:ea typeface="+mn-ea"/>
                <a:cs typeface="Times New Roman" panose="02020603050405020304" pitchFamily="18" charset="0"/>
              </a:endParaRPr>
            </a:p>
          </p:txBody>
        </p:sp>
        <p:sp>
          <p:nvSpPr>
            <p:cNvPr id="8" name="Freeform 6">
              <a:extLst>
                <a:ext uri="{FF2B5EF4-FFF2-40B4-BE49-F238E27FC236}">
                  <a16:creationId xmlns:a16="http://schemas.microsoft.com/office/drawing/2014/main" id="{BD16D012-49AB-45D3-97D4-46B1BA7DAC29}"/>
                </a:ext>
              </a:extLst>
            </p:cNvPr>
            <p:cNvSpPr>
              <a:spLocks/>
            </p:cNvSpPr>
            <p:nvPr/>
          </p:nvSpPr>
          <p:spPr bwMode="invGray">
            <a:xfrm>
              <a:off x="0" y="184"/>
              <a:ext cx="5760" cy="538"/>
            </a:xfrm>
            <a:custGeom>
              <a:avLst/>
              <a:gdLst>
                <a:gd name="T0" fmla="*/ 0 w 5760"/>
                <a:gd name="T1" fmla="*/ 163 h 538"/>
                <a:gd name="T2" fmla="*/ 0 w 5760"/>
                <a:gd name="T3" fmla="*/ 403 h 538"/>
                <a:gd name="T4" fmla="*/ 1773 w 5760"/>
                <a:gd name="T5" fmla="*/ 443 h 538"/>
                <a:gd name="T6" fmla="*/ 4573 w 5760"/>
                <a:gd name="T7" fmla="*/ 176 h 538"/>
                <a:gd name="T8" fmla="*/ 5760 w 5760"/>
                <a:gd name="T9" fmla="*/ 536 h 538"/>
                <a:gd name="T10" fmla="*/ 5760 w 5760"/>
                <a:gd name="T11" fmla="*/ 163 h 538"/>
                <a:gd name="T12" fmla="*/ 4560 w 5760"/>
                <a:gd name="T13" fmla="*/ 29 h 538"/>
                <a:gd name="T14" fmla="*/ 1987 w 5760"/>
                <a:gd name="T15" fmla="*/ 336 h 538"/>
                <a:gd name="T16" fmla="*/ 0 w 5760"/>
                <a:gd name="T17" fmla="*/ 163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Rounded MT Bold" panose="020F0704030504030204" pitchFamily="34" charset="0"/>
                <a:ea typeface="+mn-ea"/>
                <a:cs typeface="Times New Roman" panose="02020603050405020304" pitchFamily="18" charset="0"/>
              </a:endParaRPr>
            </a:p>
          </p:txBody>
        </p:sp>
        <p:sp>
          <p:nvSpPr>
            <p:cNvPr id="9" name="Freeform 7">
              <a:extLst>
                <a:ext uri="{FF2B5EF4-FFF2-40B4-BE49-F238E27FC236}">
                  <a16:creationId xmlns:a16="http://schemas.microsoft.com/office/drawing/2014/main" id="{D9BD4397-D6C1-4879-B39E-1B0FABE054FB}"/>
                </a:ext>
              </a:extLst>
            </p:cNvPr>
            <p:cNvSpPr>
              <a:spLocks/>
            </p:cNvSpPr>
            <p:nvPr/>
          </p:nvSpPr>
          <p:spPr bwMode="hidden">
            <a:xfrm>
              <a:off x="0" y="1515"/>
              <a:ext cx="5760" cy="674"/>
            </a:xfrm>
            <a:custGeom>
              <a:avLst/>
              <a:gdLst>
                <a:gd name="T0" fmla="*/ 0 w 5760"/>
                <a:gd name="T1" fmla="*/ 246 h 674"/>
                <a:gd name="T2" fmla="*/ 0 w 5760"/>
                <a:gd name="T3" fmla="*/ 406 h 674"/>
                <a:gd name="T4" fmla="*/ 1280 w 5760"/>
                <a:gd name="T5" fmla="*/ 645 h 674"/>
                <a:gd name="T6" fmla="*/ 1627 w 5760"/>
                <a:gd name="T7" fmla="*/ 580 h 674"/>
                <a:gd name="T8" fmla="*/ 4493 w 5760"/>
                <a:gd name="T9" fmla="*/ 113 h 674"/>
                <a:gd name="T10" fmla="*/ 5760 w 5760"/>
                <a:gd name="T11" fmla="*/ 606 h 674"/>
                <a:gd name="T12" fmla="*/ 5760 w 5760"/>
                <a:gd name="T13" fmla="*/ 233 h 674"/>
                <a:gd name="T14" fmla="*/ 4040 w 5760"/>
                <a:gd name="T15" fmla="*/ 33 h 674"/>
                <a:gd name="T16" fmla="*/ 1093 w 5760"/>
                <a:gd name="T17" fmla="*/ 433 h 674"/>
                <a:gd name="T18" fmla="*/ 0 w 5760"/>
                <a:gd name="T19" fmla="*/ 246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Rounded MT Bold" panose="020F0704030504030204" pitchFamily="34" charset="0"/>
                <a:ea typeface="+mn-ea"/>
                <a:cs typeface="Times New Roman" panose="02020603050405020304" pitchFamily="18" charset="0"/>
              </a:endParaRPr>
            </a:p>
          </p:txBody>
        </p:sp>
        <p:sp>
          <p:nvSpPr>
            <p:cNvPr id="10" name="Freeform 8">
              <a:extLst>
                <a:ext uri="{FF2B5EF4-FFF2-40B4-BE49-F238E27FC236}">
                  <a16:creationId xmlns:a16="http://schemas.microsoft.com/office/drawing/2014/main" id="{39BC2F89-C639-46BA-87C2-21740AEAC3A5}"/>
                </a:ext>
              </a:extLst>
            </p:cNvPr>
            <p:cNvSpPr>
              <a:spLocks/>
            </p:cNvSpPr>
            <p:nvPr/>
          </p:nvSpPr>
          <p:spPr bwMode="white">
            <a:xfrm>
              <a:off x="1560" y="959"/>
              <a:ext cx="4200" cy="3361"/>
            </a:xfrm>
            <a:custGeom>
              <a:avLst/>
              <a:gdLst>
                <a:gd name="T0" fmla="*/ 0 w 4200"/>
                <a:gd name="T1" fmla="*/ 3361 h 3361"/>
                <a:gd name="T2" fmla="*/ 1054 w 4200"/>
                <a:gd name="T3" fmla="*/ 295 h 3361"/>
                <a:gd name="T4" fmla="*/ 4200 w 4200"/>
                <a:gd name="T5" fmla="*/ 1588 h 3361"/>
                <a:gd name="T6" fmla="*/ 4200 w 4200"/>
                <a:gd name="T7" fmla="*/ 2028 h 3361"/>
                <a:gd name="T8" fmla="*/ 1200 w 4200"/>
                <a:gd name="T9" fmla="*/ 442 h 3361"/>
                <a:gd name="T10" fmla="*/ 347 w 4200"/>
                <a:gd name="T11" fmla="*/ 3361 h 3361"/>
                <a:gd name="T12" fmla="*/ 0 w 4200"/>
                <a:gd name="T13" fmla="*/ 3361 h 3361"/>
              </a:gdLst>
              <a:ahLst/>
              <a:cxnLst>
                <a:cxn ang="0">
                  <a:pos x="T0" y="T1"/>
                </a:cxn>
                <a:cxn ang="0">
                  <a:pos x="T2" y="T3"/>
                </a:cxn>
                <a:cxn ang="0">
                  <a:pos x="T4" y="T5"/>
                </a:cxn>
                <a:cxn ang="0">
                  <a:pos x="T6" y="T7"/>
                </a:cxn>
                <a:cxn ang="0">
                  <a:pos x="T8" y="T9"/>
                </a:cxn>
                <a:cxn ang="0">
                  <a:pos x="T10" y="T11"/>
                </a:cxn>
                <a:cxn ang="0">
                  <a:pos x="T12" y="T13"/>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Rounded MT Bold" panose="020F0704030504030204" pitchFamily="34" charset="0"/>
                <a:ea typeface="+mn-ea"/>
                <a:cs typeface="Times New Roman" panose="02020603050405020304" pitchFamily="18" charset="0"/>
              </a:endParaRPr>
            </a:p>
          </p:txBody>
        </p:sp>
        <p:sp>
          <p:nvSpPr>
            <p:cNvPr id="11" name="Freeform 9">
              <a:extLst>
                <a:ext uri="{FF2B5EF4-FFF2-40B4-BE49-F238E27FC236}">
                  <a16:creationId xmlns:a16="http://schemas.microsoft.com/office/drawing/2014/main" id="{DBC052DD-8762-4A0C-B075-C3FFFD76C83D}"/>
                </a:ext>
              </a:extLst>
            </p:cNvPr>
            <p:cNvSpPr>
              <a:spLocks/>
            </p:cNvSpPr>
            <p:nvPr/>
          </p:nvSpPr>
          <p:spPr bwMode="invGray">
            <a:xfrm>
              <a:off x="0" y="2169"/>
              <a:ext cx="5760" cy="1925"/>
            </a:xfrm>
            <a:custGeom>
              <a:avLst/>
              <a:gdLst>
                <a:gd name="T0" fmla="*/ 0 w 5760"/>
                <a:gd name="T1" fmla="*/ 804 h 1925"/>
                <a:gd name="T2" fmla="*/ 0 w 5760"/>
                <a:gd name="T3" fmla="*/ 991 h 1925"/>
                <a:gd name="T4" fmla="*/ 1547 w 5760"/>
                <a:gd name="T5" fmla="*/ 1818 h 1925"/>
                <a:gd name="T6" fmla="*/ 3253 w 5760"/>
                <a:gd name="T7" fmla="*/ 351 h 1925"/>
                <a:gd name="T8" fmla="*/ 5760 w 5760"/>
                <a:gd name="T9" fmla="*/ 1537 h 1925"/>
                <a:gd name="T10" fmla="*/ 5760 w 5760"/>
                <a:gd name="T11" fmla="*/ 1151 h 1925"/>
                <a:gd name="T12" fmla="*/ 3240 w 5760"/>
                <a:gd name="T13" fmla="*/ 84 h 1925"/>
                <a:gd name="T14" fmla="*/ 1573 w 5760"/>
                <a:gd name="T15" fmla="*/ 1671 h 1925"/>
                <a:gd name="T16" fmla="*/ 0 w 5760"/>
                <a:gd name="T17" fmla="*/ 804 h 1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Rounded MT Bold" panose="020F0704030504030204" pitchFamily="34" charset="0"/>
                <a:ea typeface="+mn-ea"/>
                <a:cs typeface="Times New Roman" panose="02020603050405020304" pitchFamily="18" charset="0"/>
              </a:endParaRPr>
            </a:p>
          </p:txBody>
        </p:sp>
        <p:sp>
          <p:nvSpPr>
            <p:cNvPr id="12" name="Freeform 10">
              <a:extLst>
                <a:ext uri="{FF2B5EF4-FFF2-40B4-BE49-F238E27FC236}">
                  <a16:creationId xmlns:a16="http://schemas.microsoft.com/office/drawing/2014/main" id="{2EF54C00-22FD-40C4-8BCA-E6878029C1C0}"/>
                </a:ext>
              </a:extLst>
            </p:cNvPr>
            <p:cNvSpPr>
              <a:spLocks/>
            </p:cNvSpPr>
            <p:nvPr/>
          </p:nvSpPr>
          <p:spPr bwMode="white">
            <a:xfrm>
              <a:off x="0" y="2238"/>
              <a:ext cx="3929" cy="2120"/>
            </a:xfrm>
            <a:custGeom>
              <a:avLst/>
              <a:gdLst>
                <a:gd name="T0" fmla="*/ 0 w 4196"/>
                <a:gd name="T1" fmla="*/ 415 h 2120"/>
                <a:gd name="T2" fmla="*/ 0 w 4196"/>
                <a:gd name="T3" fmla="*/ 508 h 2120"/>
                <a:gd name="T4" fmla="*/ 1933 w 4196"/>
                <a:gd name="T5" fmla="*/ 229 h 2120"/>
                <a:gd name="T6" fmla="*/ 3920 w 4196"/>
                <a:gd name="T7" fmla="*/ 1055 h 2120"/>
                <a:gd name="T8" fmla="*/ 3587 w 4196"/>
                <a:gd name="T9" fmla="*/ 2082 h 2120"/>
                <a:gd name="T10" fmla="*/ 3947 w 4196"/>
                <a:gd name="T11" fmla="*/ 829 h 2120"/>
                <a:gd name="T12" fmla="*/ 2253 w 4196"/>
                <a:gd name="T13" fmla="*/ 69 h 2120"/>
                <a:gd name="T14" fmla="*/ 0 w 4196"/>
                <a:gd name="T15" fmla="*/ 415 h 2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Rounded MT Bold" panose="020F0704030504030204" pitchFamily="34" charset="0"/>
                <a:ea typeface="+mn-ea"/>
                <a:cs typeface="Times New Roman" panose="02020603050405020304" pitchFamily="18" charset="0"/>
              </a:endParaRPr>
            </a:p>
          </p:txBody>
        </p:sp>
      </p:grpSp>
      <p:sp>
        <p:nvSpPr>
          <p:cNvPr id="75787" name="Rectangle 11"/>
          <p:cNvSpPr>
            <a:spLocks noGrp="1" noChangeArrowheads="1"/>
          </p:cNvSpPr>
          <p:nvPr>
            <p:ph type="ctrTitle"/>
          </p:nvPr>
        </p:nvSpPr>
        <p:spPr>
          <a:xfrm>
            <a:off x="685800" y="1714500"/>
            <a:ext cx="7772400" cy="857250"/>
          </a:xfrm>
        </p:spPr>
        <p:txBody>
          <a:bodyPr/>
          <a:lstStyle>
            <a:lvl1pPr>
              <a:defRPr/>
            </a:lvl1pPr>
          </a:lstStyle>
          <a:p>
            <a:pPr lvl="0"/>
            <a:r>
              <a:rPr lang="en-US" altLang="en-US" noProof="0"/>
              <a:t>Click to edit Master title style</a:t>
            </a:r>
          </a:p>
        </p:txBody>
      </p:sp>
      <p:sp>
        <p:nvSpPr>
          <p:cNvPr id="75788" name="Rectangle 12"/>
          <p:cNvSpPr>
            <a:spLocks noGrp="1" noChangeArrowheads="1"/>
          </p:cNvSpPr>
          <p:nvPr>
            <p:ph type="subTitle" idx="1"/>
          </p:nvPr>
        </p:nvSpPr>
        <p:spPr>
          <a:xfrm>
            <a:off x="1371600" y="2914650"/>
            <a:ext cx="6400800" cy="1314450"/>
          </a:xfrm>
        </p:spPr>
        <p:txBody>
          <a:bodyPr/>
          <a:lstStyle>
            <a:lvl1pPr marL="0" indent="0">
              <a:defRPr sz="1800"/>
            </a:lvl1pPr>
          </a:lstStyle>
          <a:p>
            <a:pPr lvl="0"/>
            <a:r>
              <a:rPr lang="en-US" altLang="en-US" noProof="0"/>
              <a:t>Click to edit Master subtitle style</a:t>
            </a:r>
          </a:p>
        </p:txBody>
      </p:sp>
      <p:sp>
        <p:nvSpPr>
          <p:cNvPr id="13" name="Rectangle 13">
            <a:extLst>
              <a:ext uri="{FF2B5EF4-FFF2-40B4-BE49-F238E27FC236}">
                <a16:creationId xmlns:a16="http://schemas.microsoft.com/office/drawing/2014/main" id="{74C29044-4B29-46C8-B8A4-7786EE18099E}"/>
              </a:ext>
            </a:extLst>
          </p:cNvPr>
          <p:cNvSpPr>
            <a:spLocks noGrp="1" noChangeArrowheads="1"/>
          </p:cNvSpPr>
          <p:nvPr>
            <p:ph type="dt" sz="quarter" idx="10"/>
          </p:nvPr>
        </p:nvSpPr>
        <p:spPr>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0"/>
              </a:spcBef>
              <a:defRPr/>
            </a:lvl1pPr>
          </a:lstStyle>
          <a:p>
            <a:pPr algn="l" defTabSz="685800">
              <a:defRPr/>
            </a:pPr>
            <a:endParaRPr lang="en-US" altLang="en-US">
              <a:solidFill>
                <a:srgbClr val="FFFFFF"/>
              </a:solidFill>
              <a:cs typeface="Times New Roman" panose="02020603050405020304" pitchFamily="18" charset="0"/>
            </a:endParaRPr>
          </a:p>
        </p:txBody>
      </p:sp>
      <p:sp>
        <p:nvSpPr>
          <p:cNvPr id="14" name="Rectangle 14">
            <a:extLst>
              <a:ext uri="{FF2B5EF4-FFF2-40B4-BE49-F238E27FC236}">
                <a16:creationId xmlns:a16="http://schemas.microsoft.com/office/drawing/2014/main" id="{5A8C850B-7A0D-40EE-BAFB-E65943B208E3}"/>
              </a:ext>
            </a:extLst>
          </p:cNvPr>
          <p:cNvSpPr>
            <a:spLocks noGrp="1" noChangeArrowheads="1"/>
          </p:cNvSpPr>
          <p:nvPr>
            <p:ph type="ftr" sz="quarter" idx="11"/>
          </p:nvPr>
        </p:nvSpPr>
        <p:spPr>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0"/>
              </a:spcBef>
              <a:defRPr/>
            </a:lvl1pPr>
          </a:lstStyle>
          <a:p>
            <a:pPr defTabSz="685800">
              <a:defRPr/>
            </a:pPr>
            <a:endParaRPr lang="en-US" altLang="en-US">
              <a:solidFill>
                <a:srgbClr val="FFFFFF"/>
              </a:solidFill>
              <a:cs typeface="Times New Roman" panose="02020603050405020304" pitchFamily="18" charset="0"/>
            </a:endParaRPr>
          </a:p>
        </p:txBody>
      </p:sp>
      <p:sp>
        <p:nvSpPr>
          <p:cNvPr id="15" name="Rectangle 15">
            <a:extLst>
              <a:ext uri="{FF2B5EF4-FFF2-40B4-BE49-F238E27FC236}">
                <a16:creationId xmlns:a16="http://schemas.microsoft.com/office/drawing/2014/main" id="{09497794-18BD-4850-890B-8BDE97A1EF51}"/>
              </a:ext>
            </a:extLst>
          </p:cNvPr>
          <p:cNvSpPr>
            <a:spLocks noGrp="1" noChangeArrowheads="1"/>
          </p:cNvSpPr>
          <p:nvPr>
            <p:ph type="sldNum" sz="quarter" idx="12"/>
          </p:nvPr>
        </p:nvSpPr>
        <p:spPr>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0"/>
              </a:spcBef>
              <a:defRPr/>
            </a:lvl1pPr>
          </a:lstStyle>
          <a:p>
            <a:pPr defTabSz="685800"/>
            <a:fld id="{FB363C29-F8F3-4619-81BA-A8FF4C261A88}" type="slidenum">
              <a:rPr lang="ar-SA" altLang="en-US" smtClean="0">
                <a:solidFill>
                  <a:srgbClr val="FFFFFF"/>
                </a:solidFill>
                <a:cs typeface="Times New Roman" panose="02020603050405020304" pitchFamily="18" charset="0"/>
              </a:rPr>
              <a:pPr defTabSz="685800"/>
              <a:t>‹#›</a:t>
            </a:fld>
            <a:endParaRPr lang="en-US" altLang="en-US">
              <a:solidFill>
                <a:srgbClr val="FFFFFF"/>
              </a:solidFill>
              <a:cs typeface="Times New Roman" panose="02020603050405020304" pitchFamily="18" charset="0"/>
            </a:endParaRPr>
          </a:p>
        </p:txBody>
      </p:sp>
    </p:spTree>
    <p:extLst>
      <p:ext uri="{BB962C8B-B14F-4D97-AF65-F5344CB8AC3E}">
        <p14:creationId xmlns:p14="http://schemas.microsoft.com/office/powerpoint/2010/main" val="15990307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59738C1C-6C2F-4C67-89EE-A4D97152B0F5}"/>
              </a:ext>
            </a:extLst>
          </p:cNvPr>
          <p:cNvSpPr>
            <a:spLocks noGrp="1" noChangeArrowheads="1"/>
          </p:cNvSpPr>
          <p:nvPr>
            <p:ph type="dt" sz="half" idx="10"/>
          </p:nvPr>
        </p:nvSpPr>
        <p:spPr>
          <a:ln/>
        </p:spPr>
        <p:txBody>
          <a:bodyPr/>
          <a:lstStyle>
            <a:lvl1pPr>
              <a:defRPr/>
            </a:lvl1pPr>
          </a:lstStyle>
          <a:p>
            <a:pPr algn="l" defTabSz="685800">
              <a:defRPr/>
            </a:pPr>
            <a:endParaRPr lang="en-US" altLang="en-US">
              <a:solidFill>
                <a:srgbClr val="FFFFFF"/>
              </a:solidFill>
              <a:cs typeface="Times New Roman" panose="02020603050405020304" pitchFamily="18" charset="0"/>
            </a:endParaRPr>
          </a:p>
        </p:txBody>
      </p:sp>
      <p:sp>
        <p:nvSpPr>
          <p:cNvPr id="3" name="Rectangle 13">
            <a:extLst>
              <a:ext uri="{FF2B5EF4-FFF2-40B4-BE49-F238E27FC236}">
                <a16:creationId xmlns:a16="http://schemas.microsoft.com/office/drawing/2014/main" id="{35321694-21A4-4C30-9D79-E05377DA82C8}"/>
              </a:ext>
            </a:extLst>
          </p:cNvPr>
          <p:cNvSpPr>
            <a:spLocks noGrp="1" noChangeArrowheads="1"/>
          </p:cNvSpPr>
          <p:nvPr>
            <p:ph type="ftr" sz="quarter" idx="11"/>
          </p:nvPr>
        </p:nvSpPr>
        <p:spPr>
          <a:ln/>
        </p:spPr>
        <p:txBody>
          <a:bodyPr/>
          <a:lstStyle>
            <a:lvl1pPr>
              <a:defRPr/>
            </a:lvl1pPr>
          </a:lstStyle>
          <a:p>
            <a:pPr defTabSz="685800">
              <a:defRPr/>
            </a:pPr>
            <a:endParaRPr lang="en-US" altLang="en-US">
              <a:solidFill>
                <a:srgbClr val="FFFFFF"/>
              </a:solidFill>
              <a:cs typeface="Times New Roman" panose="02020603050405020304" pitchFamily="18" charset="0"/>
            </a:endParaRPr>
          </a:p>
        </p:txBody>
      </p:sp>
      <p:sp>
        <p:nvSpPr>
          <p:cNvPr id="4" name="Rectangle 14">
            <a:extLst>
              <a:ext uri="{FF2B5EF4-FFF2-40B4-BE49-F238E27FC236}">
                <a16:creationId xmlns:a16="http://schemas.microsoft.com/office/drawing/2014/main" id="{53C73861-CC1E-4513-B090-8E11BCC60B2E}"/>
              </a:ext>
            </a:extLst>
          </p:cNvPr>
          <p:cNvSpPr>
            <a:spLocks noGrp="1" noChangeArrowheads="1"/>
          </p:cNvSpPr>
          <p:nvPr>
            <p:ph type="sldNum" sz="quarter" idx="12"/>
          </p:nvPr>
        </p:nvSpPr>
        <p:spPr>
          <a:ln/>
        </p:spPr>
        <p:txBody>
          <a:bodyPr/>
          <a:lstStyle>
            <a:lvl1pPr>
              <a:defRPr/>
            </a:lvl1pPr>
          </a:lstStyle>
          <a:p>
            <a:pPr defTabSz="685800"/>
            <a:fld id="{A329EC3B-293D-4A3F-BD67-E03E56B75B00}" type="slidenum">
              <a:rPr lang="ar-SA" altLang="en-US" smtClean="0">
                <a:solidFill>
                  <a:srgbClr val="FFFFFF"/>
                </a:solidFill>
                <a:cs typeface="Times New Roman" panose="02020603050405020304" pitchFamily="18" charset="0"/>
              </a:rPr>
              <a:pPr defTabSz="685800"/>
              <a:t>‹#›</a:t>
            </a:fld>
            <a:endParaRPr lang="en-US" altLang="en-US">
              <a:solidFill>
                <a:srgbClr val="FFFFFF"/>
              </a:solidFill>
              <a:cs typeface="Times New Roman" panose="02020603050405020304" pitchFamily="18" charset="0"/>
            </a:endParaRPr>
          </a:p>
        </p:txBody>
      </p:sp>
    </p:spTree>
    <p:extLst>
      <p:ext uri="{BB962C8B-B14F-4D97-AF65-F5344CB8AC3E}">
        <p14:creationId xmlns:p14="http://schemas.microsoft.com/office/powerpoint/2010/main" val="3600372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562809BE-4F75-4AE8-85BB-D151C4B7CC48}"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64618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3348021"/>
            <a:ext cx="6858000" cy="1231118"/>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2770256"/>
            <a:ext cx="6858000" cy="565519"/>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87AE4B22-24C9-4BD8-A2D6-8E3898629F98}"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14545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369219"/>
            <a:ext cx="3768912"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369219"/>
            <a:ext cx="377547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11E98B-EED2-4B67-A443-F4B6B35947A8}"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03669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260872"/>
            <a:ext cx="3768912" cy="617934"/>
          </a:xfrm>
        </p:spPr>
        <p:txBody>
          <a:bodyPr anchor="b"/>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1878806"/>
            <a:ext cx="3768912"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260872"/>
            <a:ext cx="3776661" cy="617934"/>
          </a:xfrm>
        </p:spPr>
        <p:txBody>
          <a:bodyPr vert="horz" lIns="91440" tIns="45720" rIns="91440" bIns="45720" rtlCol="0" anchor="b">
            <a:norm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1878806"/>
            <a:ext cx="377666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p>
            <a:fld id="{65CDC162-1900-40CE-9BEB-10030CC81F0F}"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73435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E4CB589C-4D57-407B-91A2-640CFE24FC6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10203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p>
            <a:fld id="{46F5A7C8-905E-4755-8782-9AD9A4FE91F8}"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43523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1543050"/>
            <a:ext cx="2739019" cy="2858691"/>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6C47A99C-07AA-42E0-A17B-9B37B53AD972}"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58025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1543050"/>
            <a:ext cx="2739019" cy="2858691"/>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3DAB7C7D-F77A-452E-A8B2-BE455B7E510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27483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369219"/>
            <a:ext cx="767535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ltLang="en-US">
              <a:solidFill>
                <a:srgbClr val="000000"/>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ltLang="en-US">
              <a:solidFill>
                <a:srgbClr val="000000"/>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416257"/>
      </p:ext>
    </p:extLst>
  </p:cSld>
  <p:clrMap bg1="dk1" tx1="lt1" bg2="dk2" tx2="lt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 id="2147483853" r:id="rId14"/>
    <p:sldLayoutId id="2147483854" r:id="rId15"/>
    <p:sldLayoutId id="2147483855" r:id="rId16"/>
    <p:sldLayoutId id="2147483856" r:id="rId17"/>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left)">
                                      <p:cBhvr>
                                        <p:cTn id="18" dur="500"/>
                                        <p:tgtEl>
                                          <p:spTgt spid="3">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l" defTabSz="685800" rtl="0" eaLnBrk="1" latinLnBrk="0" hangingPunct="1">
        <a:lnSpc>
          <a:spcPct val="90000"/>
        </a:lnSpc>
        <a:spcBef>
          <a:spcPct val="0"/>
        </a:spcBef>
        <a:buNone/>
        <a:defRPr sz="405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5000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B199D69C-C514-4330-9885-941AD5A25292}"/>
              </a:ext>
            </a:extLst>
          </p:cNvPr>
          <p:cNvGrpSpPr>
            <a:grpSpLocks/>
          </p:cNvGrpSpPr>
          <p:nvPr/>
        </p:nvGrpSpPr>
        <p:grpSpPr bwMode="auto">
          <a:xfrm>
            <a:off x="0" y="0"/>
            <a:ext cx="9144000" cy="5188744"/>
            <a:chOff x="0" y="0"/>
            <a:chExt cx="5760" cy="4358"/>
          </a:xfrm>
        </p:grpSpPr>
        <p:sp>
          <p:nvSpPr>
            <p:cNvPr id="74755" name="Rectangle 3">
              <a:extLst>
                <a:ext uri="{FF2B5EF4-FFF2-40B4-BE49-F238E27FC236}">
                  <a16:creationId xmlns:a16="http://schemas.microsoft.com/office/drawing/2014/main" id="{1B015AFB-FBFD-448F-A49C-D043CB642205}"/>
                </a:ext>
              </a:extLst>
            </p:cNvPr>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1" hangingPunct="1">
                <a:defRPr/>
              </a:pPr>
              <a:endParaRPr lang="en-US" sz="3000"/>
            </a:p>
          </p:txBody>
        </p:sp>
        <p:sp>
          <p:nvSpPr>
            <p:cNvPr id="74756" name="Freeform 4">
              <a:extLst>
                <a:ext uri="{FF2B5EF4-FFF2-40B4-BE49-F238E27FC236}">
                  <a16:creationId xmlns:a16="http://schemas.microsoft.com/office/drawing/2014/main" id="{A21D6C16-1927-45F2-8112-839AE8DECC38}"/>
                </a:ext>
              </a:extLst>
            </p:cNvPr>
            <p:cNvSpPr>
              <a:spLocks/>
            </p:cNvSpPr>
            <p:nvPr/>
          </p:nvSpPr>
          <p:spPr bwMode="invGray">
            <a:xfrm>
              <a:off x="0" y="0"/>
              <a:ext cx="5760" cy="1344"/>
            </a:xfrm>
            <a:custGeom>
              <a:avLst/>
              <a:gdLst>
                <a:gd name="T0" fmla="*/ 0 w 5760"/>
                <a:gd name="T1" fmla="*/ 0 h 1104"/>
                <a:gd name="T2" fmla="*/ 5760 w 5760"/>
                <a:gd name="T3" fmla="*/ 0 h 1104"/>
                <a:gd name="T4" fmla="*/ 5760 w 5760"/>
                <a:gd name="T5" fmla="*/ 720 h 1104"/>
                <a:gd name="T6" fmla="*/ 3600 w 5760"/>
                <a:gd name="T7" fmla="*/ 624 h 1104"/>
                <a:gd name="T8" fmla="*/ 0 w 5760"/>
                <a:gd name="T9" fmla="*/ 1000 h 1104"/>
                <a:gd name="T10" fmla="*/ 0 w 5760"/>
                <a:gd name="T11" fmla="*/ 0 h 1104"/>
              </a:gdLst>
              <a:ahLst/>
              <a:cxnLst>
                <a:cxn ang="0">
                  <a:pos x="T0" y="T1"/>
                </a:cxn>
                <a:cxn ang="0">
                  <a:pos x="T2" y="T3"/>
                </a:cxn>
                <a:cxn ang="0">
                  <a:pos x="T4" y="T5"/>
                </a:cxn>
                <a:cxn ang="0">
                  <a:pos x="T6" y="T7"/>
                </a:cxn>
                <a:cxn ang="0">
                  <a:pos x="T8" y="T9"/>
                </a:cxn>
                <a:cxn ang="0">
                  <a:pos x="T10" y="T11"/>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1" hangingPunct="1">
                <a:defRPr/>
              </a:pPr>
              <a:endParaRPr lang="en-US" sz="3000"/>
            </a:p>
          </p:txBody>
        </p:sp>
        <p:sp>
          <p:nvSpPr>
            <p:cNvPr id="74757" name="Freeform 5">
              <a:extLst>
                <a:ext uri="{FF2B5EF4-FFF2-40B4-BE49-F238E27FC236}">
                  <a16:creationId xmlns:a16="http://schemas.microsoft.com/office/drawing/2014/main" id="{F524C372-6837-4B3E-B443-430F0DD854C3}"/>
                </a:ext>
              </a:extLst>
            </p:cNvPr>
            <p:cNvSpPr>
              <a:spLocks/>
            </p:cNvSpPr>
            <p:nvPr/>
          </p:nvSpPr>
          <p:spPr bwMode="invGray">
            <a:xfrm>
              <a:off x="0" y="733"/>
              <a:ext cx="5760" cy="3587"/>
            </a:xfrm>
            <a:custGeom>
              <a:avLst/>
              <a:gdLst>
                <a:gd name="T0" fmla="*/ 0 w 5760"/>
                <a:gd name="T1" fmla="*/ 582 h 3587"/>
                <a:gd name="T2" fmla="*/ 2640 w 5760"/>
                <a:gd name="T3" fmla="*/ 267 h 3587"/>
                <a:gd name="T4" fmla="*/ 3373 w 5760"/>
                <a:gd name="T5" fmla="*/ 160 h 3587"/>
                <a:gd name="T6" fmla="*/ 5760 w 5760"/>
                <a:gd name="T7" fmla="*/ 358 h 3587"/>
                <a:gd name="T8" fmla="*/ 5760 w 5760"/>
                <a:gd name="T9" fmla="*/ 3587 h 3587"/>
                <a:gd name="T10" fmla="*/ 0 w 5760"/>
                <a:gd name="T11" fmla="*/ 3587 h 3587"/>
                <a:gd name="T12" fmla="*/ 0 w 5760"/>
                <a:gd name="T13" fmla="*/ 582 h 3587"/>
              </a:gdLst>
              <a:ahLst/>
              <a:cxnLst>
                <a:cxn ang="0">
                  <a:pos x="T0" y="T1"/>
                </a:cxn>
                <a:cxn ang="0">
                  <a:pos x="T2" y="T3"/>
                </a:cxn>
                <a:cxn ang="0">
                  <a:pos x="T4" y="T5"/>
                </a:cxn>
                <a:cxn ang="0">
                  <a:pos x="T6" y="T7"/>
                </a:cxn>
                <a:cxn ang="0">
                  <a:pos x="T8" y="T9"/>
                </a:cxn>
                <a:cxn ang="0">
                  <a:pos x="T10" y="T11"/>
                </a:cxn>
                <a:cxn ang="0">
                  <a:pos x="T12" y="T13"/>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defRPr/>
              </a:pPr>
              <a:endParaRPr lang="en-US" sz="3000"/>
            </a:p>
          </p:txBody>
        </p:sp>
        <p:sp>
          <p:nvSpPr>
            <p:cNvPr id="74758" name="Freeform 6">
              <a:extLst>
                <a:ext uri="{FF2B5EF4-FFF2-40B4-BE49-F238E27FC236}">
                  <a16:creationId xmlns:a16="http://schemas.microsoft.com/office/drawing/2014/main" id="{9542B008-4D39-4B98-985D-9AA5CA44D7D9}"/>
                </a:ext>
              </a:extLst>
            </p:cNvPr>
            <p:cNvSpPr>
              <a:spLocks/>
            </p:cNvSpPr>
            <p:nvPr/>
          </p:nvSpPr>
          <p:spPr bwMode="invGray">
            <a:xfrm>
              <a:off x="0" y="184"/>
              <a:ext cx="5760" cy="538"/>
            </a:xfrm>
            <a:custGeom>
              <a:avLst/>
              <a:gdLst>
                <a:gd name="T0" fmla="*/ 0 w 5760"/>
                <a:gd name="T1" fmla="*/ 163 h 538"/>
                <a:gd name="T2" fmla="*/ 0 w 5760"/>
                <a:gd name="T3" fmla="*/ 403 h 538"/>
                <a:gd name="T4" fmla="*/ 1773 w 5760"/>
                <a:gd name="T5" fmla="*/ 443 h 538"/>
                <a:gd name="T6" fmla="*/ 4573 w 5760"/>
                <a:gd name="T7" fmla="*/ 176 h 538"/>
                <a:gd name="T8" fmla="*/ 5760 w 5760"/>
                <a:gd name="T9" fmla="*/ 536 h 538"/>
                <a:gd name="T10" fmla="*/ 5760 w 5760"/>
                <a:gd name="T11" fmla="*/ 163 h 538"/>
                <a:gd name="T12" fmla="*/ 4560 w 5760"/>
                <a:gd name="T13" fmla="*/ 29 h 538"/>
                <a:gd name="T14" fmla="*/ 1987 w 5760"/>
                <a:gd name="T15" fmla="*/ 336 h 538"/>
                <a:gd name="T16" fmla="*/ 0 w 5760"/>
                <a:gd name="T17" fmla="*/ 163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1" hangingPunct="1">
                <a:defRPr/>
              </a:pPr>
              <a:endParaRPr lang="en-US" sz="3000"/>
            </a:p>
          </p:txBody>
        </p:sp>
        <p:sp>
          <p:nvSpPr>
            <p:cNvPr id="74759" name="Freeform 7">
              <a:extLst>
                <a:ext uri="{FF2B5EF4-FFF2-40B4-BE49-F238E27FC236}">
                  <a16:creationId xmlns:a16="http://schemas.microsoft.com/office/drawing/2014/main" id="{CAA33678-6CDD-4F0E-8024-5EE1F20AB8AC}"/>
                </a:ext>
              </a:extLst>
            </p:cNvPr>
            <p:cNvSpPr>
              <a:spLocks/>
            </p:cNvSpPr>
            <p:nvPr/>
          </p:nvSpPr>
          <p:spPr bwMode="invGray">
            <a:xfrm>
              <a:off x="0" y="1515"/>
              <a:ext cx="5760" cy="674"/>
            </a:xfrm>
            <a:custGeom>
              <a:avLst/>
              <a:gdLst>
                <a:gd name="T0" fmla="*/ 0 w 5760"/>
                <a:gd name="T1" fmla="*/ 246 h 674"/>
                <a:gd name="T2" fmla="*/ 0 w 5760"/>
                <a:gd name="T3" fmla="*/ 406 h 674"/>
                <a:gd name="T4" fmla="*/ 1280 w 5760"/>
                <a:gd name="T5" fmla="*/ 645 h 674"/>
                <a:gd name="T6" fmla="*/ 1627 w 5760"/>
                <a:gd name="T7" fmla="*/ 580 h 674"/>
                <a:gd name="T8" fmla="*/ 4493 w 5760"/>
                <a:gd name="T9" fmla="*/ 113 h 674"/>
                <a:gd name="T10" fmla="*/ 5760 w 5760"/>
                <a:gd name="T11" fmla="*/ 606 h 674"/>
                <a:gd name="T12" fmla="*/ 5760 w 5760"/>
                <a:gd name="T13" fmla="*/ 233 h 674"/>
                <a:gd name="T14" fmla="*/ 4040 w 5760"/>
                <a:gd name="T15" fmla="*/ 33 h 674"/>
                <a:gd name="T16" fmla="*/ 1093 w 5760"/>
                <a:gd name="T17" fmla="*/ 433 h 674"/>
                <a:gd name="T18" fmla="*/ 0 w 5760"/>
                <a:gd name="T19" fmla="*/ 246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defRPr/>
              </a:pPr>
              <a:endParaRPr lang="en-US" sz="3000"/>
            </a:p>
          </p:txBody>
        </p:sp>
        <p:sp>
          <p:nvSpPr>
            <p:cNvPr id="74760" name="Freeform 8">
              <a:extLst>
                <a:ext uri="{FF2B5EF4-FFF2-40B4-BE49-F238E27FC236}">
                  <a16:creationId xmlns:a16="http://schemas.microsoft.com/office/drawing/2014/main" id="{4870E5BF-B8AE-44EC-AF09-1D746BD132E7}"/>
                </a:ext>
              </a:extLst>
            </p:cNvPr>
            <p:cNvSpPr>
              <a:spLocks/>
            </p:cNvSpPr>
            <p:nvPr/>
          </p:nvSpPr>
          <p:spPr bwMode="invGray">
            <a:xfrm>
              <a:off x="1560" y="959"/>
              <a:ext cx="4200" cy="3361"/>
            </a:xfrm>
            <a:custGeom>
              <a:avLst/>
              <a:gdLst>
                <a:gd name="T0" fmla="*/ 0 w 4200"/>
                <a:gd name="T1" fmla="*/ 3361 h 3361"/>
                <a:gd name="T2" fmla="*/ 1054 w 4200"/>
                <a:gd name="T3" fmla="*/ 295 h 3361"/>
                <a:gd name="T4" fmla="*/ 4200 w 4200"/>
                <a:gd name="T5" fmla="*/ 1588 h 3361"/>
                <a:gd name="T6" fmla="*/ 4200 w 4200"/>
                <a:gd name="T7" fmla="*/ 2028 h 3361"/>
                <a:gd name="T8" fmla="*/ 1200 w 4200"/>
                <a:gd name="T9" fmla="*/ 442 h 3361"/>
                <a:gd name="T10" fmla="*/ 347 w 4200"/>
                <a:gd name="T11" fmla="*/ 3361 h 3361"/>
                <a:gd name="T12" fmla="*/ 0 w 4200"/>
                <a:gd name="T13" fmla="*/ 3361 h 3361"/>
              </a:gdLst>
              <a:ahLst/>
              <a:cxnLst>
                <a:cxn ang="0">
                  <a:pos x="T0" y="T1"/>
                </a:cxn>
                <a:cxn ang="0">
                  <a:pos x="T2" y="T3"/>
                </a:cxn>
                <a:cxn ang="0">
                  <a:pos x="T4" y="T5"/>
                </a:cxn>
                <a:cxn ang="0">
                  <a:pos x="T6" y="T7"/>
                </a:cxn>
                <a:cxn ang="0">
                  <a:pos x="T8" y="T9"/>
                </a:cxn>
                <a:cxn ang="0">
                  <a:pos x="T10" y="T11"/>
                </a:cxn>
                <a:cxn ang="0">
                  <a:pos x="T12" y="T13"/>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1" hangingPunct="1">
                <a:defRPr/>
              </a:pPr>
              <a:endParaRPr lang="en-US" sz="3000"/>
            </a:p>
          </p:txBody>
        </p:sp>
        <p:sp>
          <p:nvSpPr>
            <p:cNvPr id="74761" name="Freeform 9">
              <a:extLst>
                <a:ext uri="{FF2B5EF4-FFF2-40B4-BE49-F238E27FC236}">
                  <a16:creationId xmlns:a16="http://schemas.microsoft.com/office/drawing/2014/main" id="{03F8D6E2-0C55-4369-88D4-CCC20F550B9F}"/>
                </a:ext>
              </a:extLst>
            </p:cNvPr>
            <p:cNvSpPr>
              <a:spLocks/>
            </p:cNvSpPr>
            <p:nvPr/>
          </p:nvSpPr>
          <p:spPr bwMode="invGray">
            <a:xfrm>
              <a:off x="0" y="2169"/>
              <a:ext cx="5760" cy="1925"/>
            </a:xfrm>
            <a:custGeom>
              <a:avLst/>
              <a:gdLst>
                <a:gd name="T0" fmla="*/ 0 w 5760"/>
                <a:gd name="T1" fmla="*/ 804 h 1925"/>
                <a:gd name="T2" fmla="*/ 0 w 5760"/>
                <a:gd name="T3" fmla="*/ 991 h 1925"/>
                <a:gd name="T4" fmla="*/ 1547 w 5760"/>
                <a:gd name="T5" fmla="*/ 1818 h 1925"/>
                <a:gd name="T6" fmla="*/ 3253 w 5760"/>
                <a:gd name="T7" fmla="*/ 351 h 1925"/>
                <a:gd name="T8" fmla="*/ 5760 w 5760"/>
                <a:gd name="T9" fmla="*/ 1537 h 1925"/>
                <a:gd name="T10" fmla="*/ 5760 w 5760"/>
                <a:gd name="T11" fmla="*/ 1151 h 1925"/>
                <a:gd name="T12" fmla="*/ 3240 w 5760"/>
                <a:gd name="T13" fmla="*/ 84 h 1925"/>
                <a:gd name="T14" fmla="*/ 1573 w 5760"/>
                <a:gd name="T15" fmla="*/ 1671 h 1925"/>
                <a:gd name="T16" fmla="*/ 0 w 5760"/>
                <a:gd name="T17" fmla="*/ 804 h 1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defRPr/>
              </a:pPr>
              <a:endParaRPr lang="en-US" sz="3000"/>
            </a:p>
          </p:txBody>
        </p:sp>
        <p:sp>
          <p:nvSpPr>
            <p:cNvPr id="74762" name="Freeform 10">
              <a:extLst>
                <a:ext uri="{FF2B5EF4-FFF2-40B4-BE49-F238E27FC236}">
                  <a16:creationId xmlns:a16="http://schemas.microsoft.com/office/drawing/2014/main" id="{02381CC4-721F-4E31-8E92-754665D7AF1A}"/>
                </a:ext>
              </a:extLst>
            </p:cNvPr>
            <p:cNvSpPr>
              <a:spLocks/>
            </p:cNvSpPr>
            <p:nvPr/>
          </p:nvSpPr>
          <p:spPr bwMode="invGray">
            <a:xfrm>
              <a:off x="0" y="2238"/>
              <a:ext cx="3929" cy="2120"/>
            </a:xfrm>
            <a:custGeom>
              <a:avLst/>
              <a:gdLst>
                <a:gd name="T0" fmla="*/ 0 w 4196"/>
                <a:gd name="T1" fmla="*/ 415 h 2120"/>
                <a:gd name="T2" fmla="*/ 0 w 4196"/>
                <a:gd name="T3" fmla="*/ 508 h 2120"/>
                <a:gd name="T4" fmla="*/ 1933 w 4196"/>
                <a:gd name="T5" fmla="*/ 229 h 2120"/>
                <a:gd name="T6" fmla="*/ 3920 w 4196"/>
                <a:gd name="T7" fmla="*/ 1055 h 2120"/>
                <a:gd name="T8" fmla="*/ 3587 w 4196"/>
                <a:gd name="T9" fmla="*/ 2082 h 2120"/>
                <a:gd name="T10" fmla="*/ 3947 w 4196"/>
                <a:gd name="T11" fmla="*/ 829 h 2120"/>
                <a:gd name="T12" fmla="*/ 2253 w 4196"/>
                <a:gd name="T13" fmla="*/ 69 h 2120"/>
                <a:gd name="T14" fmla="*/ 0 w 4196"/>
                <a:gd name="T15" fmla="*/ 415 h 2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defRPr/>
              </a:pPr>
              <a:endParaRPr lang="en-US" sz="3000"/>
            </a:p>
          </p:txBody>
        </p:sp>
      </p:grpSp>
      <p:sp>
        <p:nvSpPr>
          <p:cNvPr id="1027" name="Rectangle 11">
            <a:extLst>
              <a:ext uri="{FF2B5EF4-FFF2-40B4-BE49-F238E27FC236}">
                <a16:creationId xmlns:a16="http://schemas.microsoft.com/office/drawing/2014/main" id="{68EC0BF2-A07D-4718-9141-3E5395B43870}"/>
              </a:ext>
            </a:extLst>
          </p:cNvPr>
          <p:cNvSpPr>
            <a:spLocks noGrp="1" noChangeArrowheads="1"/>
          </p:cNvSpPr>
          <p:nvPr>
            <p:ph type="title"/>
          </p:nvPr>
        </p:nvSpPr>
        <p:spPr bwMode="auto">
          <a:xfrm>
            <a:off x="685800" y="457200"/>
            <a:ext cx="7772400"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4764" name="Rectangle 12">
            <a:extLst>
              <a:ext uri="{FF2B5EF4-FFF2-40B4-BE49-F238E27FC236}">
                <a16:creationId xmlns:a16="http://schemas.microsoft.com/office/drawing/2014/main" id="{4E8A3FC3-2347-4270-9DA8-8DCD116B8B3A}"/>
              </a:ext>
            </a:extLst>
          </p:cNvPr>
          <p:cNvSpPr>
            <a:spLocks noGrp="1" noChangeArrowheads="1"/>
          </p:cNvSpPr>
          <p:nvPr>
            <p:ph type="dt" sz="half" idx="2"/>
          </p:nvPr>
        </p:nvSpPr>
        <p:spPr bwMode="auto">
          <a:xfrm>
            <a:off x="685800" y="4686300"/>
            <a:ext cx="190500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eaLnBrk="1" hangingPunct="1">
              <a:spcBef>
                <a:spcPct val="50000"/>
              </a:spcBef>
              <a:defRPr sz="1050"/>
            </a:lvl1pPr>
          </a:lstStyle>
          <a:p>
            <a:pPr>
              <a:defRPr/>
            </a:pPr>
            <a:endParaRPr lang="en-US" altLang="en-US"/>
          </a:p>
        </p:txBody>
      </p:sp>
      <p:sp>
        <p:nvSpPr>
          <p:cNvPr id="74765" name="Rectangle 13">
            <a:extLst>
              <a:ext uri="{FF2B5EF4-FFF2-40B4-BE49-F238E27FC236}">
                <a16:creationId xmlns:a16="http://schemas.microsoft.com/office/drawing/2014/main" id="{92399A8A-8FFB-4BE2-A38C-4AE805A5484B}"/>
              </a:ext>
            </a:extLst>
          </p:cNvPr>
          <p:cNvSpPr>
            <a:spLocks noGrp="1" noChangeArrowheads="1"/>
          </p:cNvSpPr>
          <p:nvPr>
            <p:ph type="ftr" sz="quarter" idx="3"/>
          </p:nvPr>
        </p:nvSpPr>
        <p:spPr bwMode="auto">
          <a:xfrm>
            <a:off x="3124200" y="4686300"/>
            <a:ext cx="289560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ctr" eaLnBrk="1" hangingPunct="1">
              <a:spcBef>
                <a:spcPct val="50000"/>
              </a:spcBef>
              <a:defRPr sz="1050"/>
            </a:lvl1pPr>
          </a:lstStyle>
          <a:p>
            <a:pPr>
              <a:defRPr/>
            </a:pPr>
            <a:endParaRPr lang="en-US" altLang="en-US"/>
          </a:p>
        </p:txBody>
      </p:sp>
      <p:sp>
        <p:nvSpPr>
          <p:cNvPr id="74766" name="Rectangle 14">
            <a:extLst>
              <a:ext uri="{FF2B5EF4-FFF2-40B4-BE49-F238E27FC236}">
                <a16:creationId xmlns:a16="http://schemas.microsoft.com/office/drawing/2014/main" id="{0B3F2B1E-665E-4F02-97D5-7D812E75975A}"/>
              </a:ext>
            </a:extLst>
          </p:cNvPr>
          <p:cNvSpPr>
            <a:spLocks noGrp="1" noChangeArrowheads="1"/>
          </p:cNvSpPr>
          <p:nvPr>
            <p:ph type="sldNum" sz="quarter" idx="4"/>
          </p:nvPr>
        </p:nvSpPr>
        <p:spPr bwMode="auto">
          <a:xfrm>
            <a:off x="6553200" y="4686300"/>
            <a:ext cx="190500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1" hangingPunct="1">
              <a:spcBef>
                <a:spcPct val="50000"/>
              </a:spcBef>
              <a:defRPr sz="1050"/>
            </a:lvl1pPr>
          </a:lstStyle>
          <a:p>
            <a:fld id="{F458F1F2-1B41-41CA-B291-C564A007B163}" type="slidenum">
              <a:rPr lang="ar-SA" altLang="en-US"/>
              <a:pPr/>
              <a:t>‹#›</a:t>
            </a:fld>
            <a:endParaRPr lang="en-US" altLang="en-US"/>
          </a:p>
        </p:txBody>
      </p:sp>
      <p:sp>
        <p:nvSpPr>
          <p:cNvPr id="1031" name="Rectangle 15">
            <a:extLst>
              <a:ext uri="{FF2B5EF4-FFF2-40B4-BE49-F238E27FC236}">
                <a16:creationId xmlns:a16="http://schemas.microsoft.com/office/drawing/2014/main" id="{913F10BB-A3ED-4E20-9E45-86D2956A54E7}"/>
              </a:ext>
            </a:extLst>
          </p:cNvPr>
          <p:cNvSpPr>
            <a:spLocks noGrp="1" noChangeArrowheads="1"/>
          </p:cNvSpPr>
          <p:nvPr>
            <p:ph type="body" idx="1"/>
          </p:nvPr>
        </p:nvSpPr>
        <p:spPr bwMode="auto">
          <a:xfrm>
            <a:off x="684214" y="1487091"/>
            <a:ext cx="7769225" cy="3084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Body Text</a:t>
            </a:r>
          </a:p>
        </p:txBody>
      </p:sp>
    </p:spTree>
    <p:extLst>
      <p:ext uri="{BB962C8B-B14F-4D97-AF65-F5344CB8AC3E}">
        <p14:creationId xmlns:p14="http://schemas.microsoft.com/office/powerpoint/2010/main" val="2570950052"/>
      </p:ext>
    </p:extLst>
  </p:cSld>
  <p:clrMap bg1="dk2" tx1="lt1" bg2="dk1" tx2="lt2" accent1="accent1" accent2="accent2" accent3="accent3" accent4="accent4" accent5="accent5" accent6="accent6" hlink="hlink" folHlink="folHlink"/>
  <p:sldLayoutIdLst>
    <p:sldLayoutId id="2147483858" r:id="rId1"/>
    <p:sldLayoutId id="2147483859" r:id="rId2"/>
  </p:sldLayoutIdLst>
  <p:txStyles>
    <p:titleStyle>
      <a:lvl1pPr algn="ctr" rtl="0" eaLnBrk="0" fontAlgn="base" hangingPunct="0">
        <a:spcBef>
          <a:spcPct val="0"/>
        </a:spcBef>
        <a:spcAft>
          <a:spcPct val="0"/>
        </a:spcAft>
        <a:defRPr sz="3000">
          <a:solidFill>
            <a:schemeClr val="tx2"/>
          </a:solidFill>
          <a:latin typeface="+mj-lt"/>
          <a:ea typeface="+mj-ea"/>
          <a:cs typeface="+mj-cs"/>
        </a:defRPr>
      </a:lvl1pPr>
      <a:lvl2pPr algn="ctr" rtl="0" eaLnBrk="0" fontAlgn="base" hangingPunct="0">
        <a:spcBef>
          <a:spcPct val="0"/>
        </a:spcBef>
        <a:spcAft>
          <a:spcPct val="0"/>
        </a:spcAft>
        <a:defRPr sz="3000">
          <a:solidFill>
            <a:schemeClr val="tx2"/>
          </a:solidFill>
          <a:latin typeface="Arial Rounded MT Bold" pitchFamily="34" charset="0"/>
          <a:cs typeface="Times New Roman" pitchFamily="18" charset="0"/>
        </a:defRPr>
      </a:lvl2pPr>
      <a:lvl3pPr algn="ctr" rtl="0" eaLnBrk="0" fontAlgn="base" hangingPunct="0">
        <a:spcBef>
          <a:spcPct val="0"/>
        </a:spcBef>
        <a:spcAft>
          <a:spcPct val="0"/>
        </a:spcAft>
        <a:defRPr sz="3000">
          <a:solidFill>
            <a:schemeClr val="tx2"/>
          </a:solidFill>
          <a:latin typeface="Arial Rounded MT Bold" pitchFamily="34" charset="0"/>
          <a:cs typeface="Times New Roman" pitchFamily="18" charset="0"/>
        </a:defRPr>
      </a:lvl3pPr>
      <a:lvl4pPr algn="ctr" rtl="0" eaLnBrk="0" fontAlgn="base" hangingPunct="0">
        <a:spcBef>
          <a:spcPct val="0"/>
        </a:spcBef>
        <a:spcAft>
          <a:spcPct val="0"/>
        </a:spcAft>
        <a:defRPr sz="3000">
          <a:solidFill>
            <a:schemeClr val="tx2"/>
          </a:solidFill>
          <a:latin typeface="Arial Rounded MT Bold" pitchFamily="34" charset="0"/>
          <a:cs typeface="Times New Roman" pitchFamily="18" charset="0"/>
        </a:defRPr>
      </a:lvl4pPr>
      <a:lvl5pPr algn="ctr" rtl="0" eaLnBrk="0" fontAlgn="base" hangingPunct="0">
        <a:spcBef>
          <a:spcPct val="0"/>
        </a:spcBef>
        <a:spcAft>
          <a:spcPct val="0"/>
        </a:spcAft>
        <a:defRPr sz="3000">
          <a:solidFill>
            <a:schemeClr val="tx2"/>
          </a:solidFill>
          <a:latin typeface="Arial Rounded MT Bold" pitchFamily="34" charset="0"/>
          <a:cs typeface="Times New Roman" pitchFamily="18" charset="0"/>
        </a:defRPr>
      </a:lvl5pPr>
      <a:lvl6pPr marL="342900" algn="ctr" rtl="0" fontAlgn="base">
        <a:spcBef>
          <a:spcPct val="0"/>
        </a:spcBef>
        <a:spcAft>
          <a:spcPct val="0"/>
        </a:spcAft>
        <a:defRPr sz="3000">
          <a:solidFill>
            <a:schemeClr val="tx2"/>
          </a:solidFill>
          <a:latin typeface="Arial Rounded MT Bold" pitchFamily="34" charset="0"/>
          <a:cs typeface="Times New Roman" pitchFamily="18" charset="0"/>
        </a:defRPr>
      </a:lvl6pPr>
      <a:lvl7pPr marL="685800" algn="ctr" rtl="0" fontAlgn="base">
        <a:spcBef>
          <a:spcPct val="0"/>
        </a:spcBef>
        <a:spcAft>
          <a:spcPct val="0"/>
        </a:spcAft>
        <a:defRPr sz="3000">
          <a:solidFill>
            <a:schemeClr val="tx2"/>
          </a:solidFill>
          <a:latin typeface="Arial Rounded MT Bold" pitchFamily="34" charset="0"/>
          <a:cs typeface="Times New Roman" pitchFamily="18" charset="0"/>
        </a:defRPr>
      </a:lvl7pPr>
      <a:lvl8pPr marL="1028700" algn="ctr" rtl="0" fontAlgn="base">
        <a:spcBef>
          <a:spcPct val="0"/>
        </a:spcBef>
        <a:spcAft>
          <a:spcPct val="0"/>
        </a:spcAft>
        <a:defRPr sz="3000">
          <a:solidFill>
            <a:schemeClr val="tx2"/>
          </a:solidFill>
          <a:latin typeface="Arial Rounded MT Bold" pitchFamily="34" charset="0"/>
          <a:cs typeface="Times New Roman" pitchFamily="18" charset="0"/>
        </a:defRPr>
      </a:lvl8pPr>
      <a:lvl9pPr marL="1371600" algn="ctr" rtl="0" fontAlgn="base">
        <a:spcBef>
          <a:spcPct val="0"/>
        </a:spcBef>
        <a:spcAft>
          <a:spcPct val="0"/>
        </a:spcAft>
        <a:defRPr sz="3000">
          <a:solidFill>
            <a:schemeClr val="tx2"/>
          </a:solidFill>
          <a:latin typeface="Arial Rounded MT Bold" pitchFamily="34" charset="0"/>
          <a:cs typeface="Times New Roman" pitchFamily="18" charset="0"/>
        </a:defRPr>
      </a:lvl9pPr>
    </p:titleStyle>
    <p:bodyStyle>
      <a:lvl1pPr marL="257175" indent="-257175" algn="ctr" rtl="0" eaLnBrk="0" fontAlgn="base" hangingPunct="0">
        <a:spcBef>
          <a:spcPct val="20000"/>
        </a:spcBef>
        <a:spcAft>
          <a:spcPct val="0"/>
        </a:spcAft>
        <a:defRPr sz="3000">
          <a:solidFill>
            <a:schemeClr val="tx1"/>
          </a:solidFill>
          <a:latin typeface="+mn-lt"/>
          <a:ea typeface="+mn-ea"/>
          <a:cs typeface="+mn-cs"/>
        </a:defRPr>
      </a:lvl1pPr>
      <a:lvl2pPr marL="557213" indent="-214313" algn="l" rtl="0" eaLnBrk="0" fontAlgn="base" hangingPunct="0">
        <a:spcBef>
          <a:spcPct val="20000"/>
        </a:spcBef>
        <a:spcAft>
          <a:spcPct val="0"/>
        </a:spcAft>
        <a:defRPr sz="2100">
          <a:solidFill>
            <a:schemeClr val="tx1"/>
          </a:solidFill>
          <a:latin typeface="+mn-lt"/>
          <a:cs typeface="+mj-cs"/>
        </a:defRPr>
      </a:lvl2pPr>
      <a:lvl3pPr marL="857250" indent="-171450" algn="l" rtl="0" eaLnBrk="0" fontAlgn="base" hangingPunct="0">
        <a:spcBef>
          <a:spcPct val="20000"/>
        </a:spcBef>
        <a:spcAft>
          <a:spcPct val="0"/>
        </a:spcAft>
        <a:defRPr sz="1800">
          <a:solidFill>
            <a:schemeClr val="tx1"/>
          </a:solidFill>
          <a:latin typeface="+mn-lt"/>
          <a:cs typeface="+mj-cs"/>
        </a:defRPr>
      </a:lvl3pPr>
      <a:lvl4pPr marL="1200150" indent="-171450" algn="l" rtl="0" eaLnBrk="0" fontAlgn="base" hangingPunct="0">
        <a:spcBef>
          <a:spcPct val="20000"/>
        </a:spcBef>
        <a:spcAft>
          <a:spcPct val="0"/>
        </a:spcAft>
        <a:defRPr sz="1500">
          <a:solidFill>
            <a:schemeClr val="tx1"/>
          </a:solidFill>
          <a:latin typeface="+mn-lt"/>
          <a:cs typeface="+mj-cs"/>
        </a:defRPr>
      </a:lvl4pPr>
      <a:lvl5pPr marL="1543050" indent="-171450" algn="l" rtl="0" eaLnBrk="0" fontAlgn="base" hangingPunct="0">
        <a:spcBef>
          <a:spcPct val="20000"/>
        </a:spcBef>
        <a:spcAft>
          <a:spcPct val="0"/>
        </a:spcAft>
        <a:defRPr sz="1500">
          <a:solidFill>
            <a:schemeClr val="tx1"/>
          </a:solidFill>
          <a:latin typeface="+mn-lt"/>
          <a:cs typeface="+mj-cs"/>
        </a:defRPr>
      </a:lvl5pPr>
      <a:lvl6pPr marL="1885950" indent="-171450" algn="l" rtl="0" fontAlgn="base">
        <a:spcBef>
          <a:spcPct val="20000"/>
        </a:spcBef>
        <a:spcAft>
          <a:spcPct val="0"/>
        </a:spcAft>
        <a:defRPr sz="1500">
          <a:solidFill>
            <a:schemeClr val="tx1"/>
          </a:solidFill>
          <a:latin typeface="+mn-lt"/>
          <a:cs typeface="+mj-cs"/>
        </a:defRPr>
      </a:lvl6pPr>
      <a:lvl7pPr marL="2228850" indent="-171450" algn="l" rtl="0" fontAlgn="base">
        <a:spcBef>
          <a:spcPct val="20000"/>
        </a:spcBef>
        <a:spcAft>
          <a:spcPct val="0"/>
        </a:spcAft>
        <a:defRPr sz="1500">
          <a:solidFill>
            <a:schemeClr val="tx1"/>
          </a:solidFill>
          <a:latin typeface="+mn-lt"/>
          <a:cs typeface="+mj-cs"/>
        </a:defRPr>
      </a:lvl7pPr>
      <a:lvl8pPr marL="2571750" indent="-171450" algn="l" rtl="0" fontAlgn="base">
        <a:spcBef>
          <a:spcPct val="20000"/>
        </a:spcBef>
        <a:spcAft>
          <a:spcPct val="0"/>
        </a:spcAft>
        <a:defRPr sz="1500">
          <a:solidFill>
            <a:schemeClr val="tx1"/>
          </a:solidFill>
          <a:latin typeface="+mn-lt"/>
          <a:cs typeface="+mj-cs"/>
        </a:defRPr>
      </a:lvl8pPr>
      <a:lvl9pPr marL="2914650" indent="-171450" algn="l" rtl="0" fontAlgn="base">
        <a:spcBef>
          <a:spcPct val="20000"/>
        </a:spcBef>
        <a:spcAft>
          <a:spcPct val="0"/>
        </a:spcAft>
        <a:defRPr sz="1500">
          <a:solidFill>
            <a:schemeClr val="tx1"/>
          </a:solidFill>
          <a:latin typeface="+mn-lt"/>
          <a:cs typeface="+mj-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video" Target="https://www.youtube.com/embed/hBPl2214-jE?list=PL7pfgkokJgSLJjDzjoL1RI9BQ-VfX8Xpd" TargetMode="Externa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392665-472C-87CB-9F43-7B0C7894ACC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1EBC9B7-295E-C73B-1E64-20F11CAFB044}"/>
              </a:ext>
            </a:extLst>
          </p:cNvPr>
          <p:cNvSpPr>
            <a:spLocks noGrp="1"/>
          </p:cNvSpPr>
          <p:nvPr>
            <p:ph type="subTitle" idx="1"/>
          </p:nvPr>
        </p:nvSpPr>
        <p:spPr>
          <a:xfrm>
            <a:off x="152400" y="209550"/>
            <a:ext cx="2819400" cy="4800600"/>
          </a:xfrm>
        </p:spPr>
        <p:txBody>
          <a:bodyPr anchor="t">
            <a:normAutofit/>
          </a:bodyPr>
          <a:lstStyle/>
          <a:p>
            <a:pPr algn="l"/>
            <a:r>
              <a:rPr lang="nb-NO" sz="4000" u="sng" dirty="0">
                <a:solidFill>
                  <a:schemeClr val="tx1"/>
                </a:solidFill>
                <a:latin typeface="Arial Rounded MT Bold" panose="020F0704030504030204" pitchFamily="34" charset="0"/>
              </a:rPr>
              <a:t>News</a:t>
            </a:r>
          </a:p>
          <a:p>
            <a:pPr algn="l"/>
            <a:r>
              <a:rPr lang="nb-NO" sz="4000" dirty="0">
                <a:solidFill>
                  <a:schemeClr val="tx1"/>
                </a:solidFill>
                <a:latin typeface="Arial Rounded MT Bold" panose="020F0704030504030204" pitchFamily="34" charset="0"/>
              </a:rPr>
              <a:t>15628 Lake Rd 8, Gardner, KS 66030</a:t>
            </a:r>
          </a:p>
          <a:p>
            <a:pPr algn="l"/>
            <a:r>
              <a:rPr lang="nb-NO" sz="4000" dirty="0">
                <a:solidFill>
                  <a:schemeClr val="tx1"/>
                </a:solidFill>
                <a:latin typeface="Arial Rounded MT Bold" panose="020F0704030504030204" pitchFamily="34" charset="0"/>
              </a:rPr>
              <a:t>Available for immersion</a:t>
            </a:r>
            <a:endParaRPr lang="en-US" sz="4000" dirty="0">
              <a:solidFill>
                <a:schemeClr val="tx1"/>
              </a:solidFill>
              <a:latin typeface="Arial Rounded MT Bold" panose="020F0704030504030204" pitchFamily="34" charset="0"/>
            </a:endParaRPr>
          </a:p>
        </p:txBody>
      </p:sp>
      <p:pic>
        <p:nvPicPr>
          <p:cNvPr id="4" name="Picture 3">
            <a:extLst>
              <a:ext uri="{FF2B5EF4-FFF2-40B4-BE49-F238E27FC236}">
                <a16:creationId xmlns:a16="http://schemas.microsoft.com/office/drawing/2014/main" id="{D5A0DF0D-F8B9-809F-DC5F-2F1AFDBC60D3}"/>
              </a:ext>
            </a:extLst>
          </p:cNvPr>
          <p:cNvPicPr>
            <a:picLocks noChangeAspect="1"/>
          </p:cNvPicPr>
          <p:nvPr/>
        </p:nvPicPr>
        <p:blipFill>
          <a:blip r:embed="rId3"/>
          <a:stretch>
            <a:fillRect/>
          </a:stretch>
        </p:blipFill>
        <p:spPr>
          <a:xfrm>
            <a:off x="3054555" y="646684"/>
            <a:ext cx="5963482" cy="4496427"/>
          </a:xfrm>
          <a:prstGeom prst="rect">
            <a:avLst/>
          </a:prstGeom>
        </p:spPr>
      </p:pic>
    </p:spTree>
    <p:extLst>
      <p:ext uri="{BB962C8B-B14F-4D97-AF65-F5344CB8AC3E}">
        <p14:creationId xmlns:p14="http://schemas.microsoft.com/office/powerpoint/2010/main" val="1674118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C437E-E673-F0EE-6577-8F5CAABD2B6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B8E67DD-7D43-D1C9-16A3-02B5F37AC2CB}"/>
              </a:ext>
            </a:extLst>
          </p:cNvPr>
          <p:cNvSpPr>
            <a:spLocks noGrp="1"/>
          </p:cNvSpPr>
          <p:nvPr>
            <p:ph type="subTitle" idx="1"/>
          </p:nvPr>
        </p:nvSpPr>
        <p:spPr>
          <a:xfrm>
            <a:off x="152400" y="209550"/>
            <a:ext cx="8915400" cy="4800600"/>
          </a:xfrm>
        </p:spPr>
        <p:txBody>
          <a:bodyPr anchor="t">
            <a:normAutofit/>
          </a:bodyPr>
          <a:lstStyle/>
          <a:p>
            <a:pPr algn="l"/>
            <a:endParaRPr lang="en-US" sz="4000" dirty="0">
              <a:solidFill>
                <a:schemeClr val="tx1"/>
              </a:solidFill>
              <a:latin typeface="Arial Rounded MT Bold" panose="020F0704030504030204" pitchFamily="34" charset="0"/>
            </a:endParaRPr>
          </a:p>
        </p:txBody>
      </p:sp>
      <p:pic>
        <p:nvPicPr>
          <p:cNvPr id="4" name="Picture 3">
            <a:extLst>
              <a:ext uri="{FF2B5EF4-FFF2-40B4-BE49-F238E27FC236}">
                <a16:creationId xmlns:a16="http://schemas.microsoft.com/office/drawing/2014/main" id="{326FACFB-2E04-8E80-DB10-61B1DDFC45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TextBox 1">
            <a:extLst>
              <a:ext uri="{FF2B5EF4-FFF2-40B4-BE49-F238E27FC236}">
                <a16:creationId xmlns:a16="http://schemas.microsoft.com/office/drawing/2014/main" id="{24B423AD-4602-BDE7-9047-B48DF77E4B6A}"/>
              </a:ext>
            </a:extLst>
          </p:cNvPr>
          <p:cNvSpPr txBox="1"/>
          <p:nvPr/>
        </p:nvSpPr>
        <p:spPr>
          <a:xfrm>
            <a:off x="228600" y="235598"/>
            <a:ext cx="8586197" cy="3785652"/>
          </a:xfrm>
          <a:prstGeom prst="rect">
            <a:avLst/>
          </a:prstGeom>
          <a:noFill/>
        </p:spPr>
        <p:txBody>
          <a:bodyPr wrap="none" rtlCol="0">
            <a:spAutoFit/>
          </a:bodyPr>
          <a:lstStyle/>
          <a:p>
            <a:pPr algn="l"/>
            <a:r>
              <a:rPr lang="en-US" u="sng" dirty="0">
                <a:solidFill>
                  <a:srgbClr val="FFFF66"/>
                </a:solidFill>
                <a:effectLst>
                  <a:outerShdw blurRad="38100" dist="38100" dir="2700000" algn="tl">
                    <a:srgbClr val="000000">
                      <a:alpha val="43137"/>
                    </a:srgbClr>
                  </a:outerShdw>
                </a:effectLst>
              </a:rPr>
              <a:t>Worthy  Rev. 5.12-13</a:t>
            </a:r>
          </a:p>
          <a:p>
            <a:pPr marL="457200" indent="-457200" algn="l">
              <a:buFont typeface="+mj-lt"/>
              <a:buAutoNum type="arabicPeriod"/>
            </a:pPr>
            <a:r>
              <a:rPr lang="en-US" u="sng" dirty="0">
                <a:solidFill>
                  <a:srgbClr val="FFFF66"/>
                </a:solidFill>
                <a:effectLst>
                  <a:outerShdw blurRad="38100" dist="38100" dir="2700000" algn="tl">
                    <a:srgbClr val="000000">
                      <a:alpha val="43137"/>
                    </a:srgbClr>
                  </a:outerShdw>
                </a:effectLst>
              </a:rPr>
              <a:t>Download story</a:t>
            </a:r>
          </a:p>
          <a:p>
            <a:pPr marL="457200" indent="-457200" algn="l">
              <a:buFont typeface="+mj-lt"/>
              <a:buAutoNum type="arabicPeriod"/>
            </a:pPr>
            <a:r>
              <a:rPr lang="en-US" dirty="0">
                <a:solidFill>
                  <a:schemeClr val="tx1"/>
                </a:solidFill>
              </a:rPr>
              <a:t>Heavenly context</a:t>
            </a:r>
          </a:p>
          <a:p>
            <a:pPr marL="457200" indent="-457200" algn="l">
              <a:buFont typeface="+mj-lt"/>
              <a:buAutoNum type="arabicPeriod"/>
            </a:pPr>
            <a:r>
              <a:rPr lang="en-US" dirty="0">
                <a:solidFill>
                  <a:schemeClr val="tx1"/>
                </a:solidFill>
              </a:rPr>
              <a:t>Scriptural and liturgy precedent</a:t>
            </a:r>
          </a:p>
          <a:p>
            <a:pPr marL="457200" indent="-457200" algn="l">
              <a:buFont typeface="+mj-lt"/>
              <a:buAutoNum type="arabicPeriod"/>
            </a:pPr>
            <a:r>
              <a:rPr lang="en-US" dirty="0">
                <a:solidFill>
                  <a:schemeClr val="tx1"/>
                </a:solidFill>
              </a:rPr>
              <a:t>Praises</a:t>
            </a:r>
          </a:p>
          <a:p>
            <a:pPr marL="742950" indent="-742950" algn="l">
              <a:buFont typeface="+mj-lt"/>
              <a:buAutoNum type="arabicPeriod"/>
            </a:pPr>
            <a:endParaRPr lang="en-US" dirty="0"/>
          </a:p>
        </p:txBody>
      </p:sp>
    </p:spTree>
    <p:extLst>
      <p:ext uri="{BB962C8B-B14F-4D97-AF65-F5344CB8AC3E}">
        <p14:creationId xmlns:p14="http://schemas.microsoft.com/office/powerpoint/2010/main" val="1488787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2466E-BA0B-27A1-11A7-4285236105E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B3026C5-960A-23A9-B401-3E296579F2D2}"/>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My daily devotions consist of </a:t>
            </a:r>
          </a:p>
          <a:p>
            <a:pPr marL="233363" indent="-233363" algn="l">
              <a:buFont typeface="Arial" panose="020B0604020202020204" pitchFamily="34" charset="0"/>
              <a:buChar char="•"/>
            </a:pPr>
            <a:r>
              <a:rPr lang="en-US" sz="4000" dirty="0">
                <a:solidFill>
                  <a:schemeClr val="tx1"/>
                </a:solidFill>
                <a:latin typeface="Arial Rounded MT Bold" panose="020F0704030504030204" pitchFamily="34" charset="0"/>
              </a:rPr>
              <a:t>Music -- Uplifting, convicting Hebrew worship: Solu, </a:t>
            </a:r>
            <a:r>
              <a:rPr lang="en-US" sz="4000" dirty="0" err="1">
                <a:solidFill>
                  <a:schemeClr val="tx1"/>
                </a:solidFill>
                <a:latin typeface="Arial Rounded MT Bold" panose="020F0704030504030204" pitchFamily="34" charset="0"/>
              </a:rPr>
              <a:t>Miqedem</a:t>
            </a:r>
            <a:r>
              <a:rPr lang="en-US" sz="4000" dirty="0">
                <a:solidFill>
                  <a:schemeClr val="tx1"/>
                </a:solidFill>
                <a:latin typeface="Arial Rounded MT Bold" panose="020F0704030504030204" pitchFamily="34" charset="0"/>
              </a:rPr>
              <a:t>, etc.</a:t>
            </a:r>
          </a:p>
        </p:txBody>
      </p:sp>
    </p:spTree>
    <p:extLst>
      <p:ext uri="{BB962C8B-B14F-4D97-AF65-F5344CB8AC3E}">
        <p14:creationId xmlns:p14="http://schemas.microsoft.com/office/powerpoint/2010/main" val="1590860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6B27B-06E5-0D43-D3E8-37C1AD38D86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1F2A832-E5E2-3B6E-AE73-00D075F0840A}"/>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My daily devotions consist of </a:t>
            </a:r>
          </a:p>
          <a:p>
            <a:pPr marL="233363" indent="-233363" algn="l">
              <a:buFont typeface="Arial" panose="020B0604020202020204" pitchFamily="34" charset="0"/>
              <a:buChar char="•"/>
            </a:pPr>
            <a:r>
              <a:rPr lang="en-US" sz="4000" dirty="0">
                <a:solidFill>
                  <a:schemeClr val="tx1"/>
                </a:solidFill>
                <a:latin typeface="Arial Rounded MT Bold" panose="020F0704030504030204" pitchFamily="34" charset="0"/>
              </a:rPr>
              <a:t>Music -- Uplifting, convicting Hebrew worship: Solu, </a:t>
            </a:r>
            <a:r>
              <a:rPr lang="en-US" sz="4000" dirty="0" err="1">
                <a:solidFill>
                  <a:schemeClr val="tx1"/>
                </a:solidFill>
                <a:latin typeface="Arial Rounded MT Bold" panose="020F0704030504030204" pitchFamily="34" charset="0"/>
              </a:rPr>
              <a:t>Miqedem</a:t>
            </a:r>
            <a:r>
              <a:rPr lang="en-US" sz="4000" dirty="0">
                <a:solidFill>
                  <a:schemeClr val="tx1"/>
                </a:solidFill>
                <a:latin typeface="Arial Rounded MT Bold" panose="020F0704030504030204" pitchFamily="34" charset="0"/>
              </a:rPr>
              <a:t>, etc.</a:t>
            </a:r>
          </a:p>
          <a:p>
            <a:pPr marL="233363" indent="-233363" algn="l">
              <a:buFont typeface="Arial" panose="020B0604020202020204" pitchFamily="34" charset="0"/>
              <a:buChar char="•"/>
            </a:pPr>
            <a:r>
              <a:rPr lang="en-US" sz="4000" dirty="0">
                <a:solidFill>
                  <a:schemeClr val="tx1"/>
                </a:solidFill>
                <a:latin typeface="Arial Rounded MT Bold" panose="020F0704030504030204" pitchFamily="34" charset="0"/>
              </a:rPr>
              <a:t>Confession before G-d in Messiah</a:t>
            </a:r>
          </a:p>
        </p:txBody>
      </p:sp>
    </p:spTree>
    <p:extLst>
      <p:ext uri="{BB962C8B-B14F-4D97-AF65-F5344CB8AC3E}">
        <p14:creationId xmlns:p14="http://schemas.microsoft.com/office/powerpoint/2010/main" val="1469189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C19C22-844F-182B-8535-736AA59547C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99FCD38-BA84-325D-2621-9E35B33DBFED}"/>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My daily devotions consist of </a:t>
            </a:r>
          </a:p>
          <a:p>
            <a:pPr marL="233363" indent="-233363" algn="l">
              <a:buFont typeface="Arial" panose="020B0604020202020204" pitchFamily="34" charset="0"/>
              <a:buChar char="•"/>
            </a:pPr>
            <a:r>
              <a:rPr lang="en-US" sz="4000" dirty="0">
                <a:solidFill>
                  <a:schemeClr val="tx1"/>
                </a:solidFill>
                <a:latin typeface="Arial Rounded MT Bold" panose="020F0704030504030204" pitchFamily="34" charset="0"/>
              </a:rPr>
              <a:t>Music -- Uplifting, convicting Hebrew worship: Solu, </a:t>
            </a:r>
            <a:r>
              <a:rPr lang="en-US" sz="4000" dirty="0" err="1">
                <a:solidFill>
                  <a:schemeClr val="tx1"/>
                </a:solidFill>
                <a:latin typeface="Arial Rounded MT Bold" panose="020F0704030504030204" pitchFamily="34" charset="0"/>
              </a:rPr>
              <a:t>Miqedem</a:t>
            </a:r>
            <a:r>
              <a:rPr lang="en-US" sz="4000" dirty="0">
                <a:solidFill>
                  <a:schemeClr val="tx1"/>
                </a:solidFill>
                <a:latin typeface="Arial Rounded MT Bold" panose="020F0704030504030204" pitchFamily="34" charset="0"/>
              </a:rPr>
              <a:t>, etc.</a:t>
            </a:r>
          </a:p>
          <a:p>
            <a:pPr marL="233363" indent="-233363" algn="l">
              <a:buFont typeface="Arial" panose="020B0604020202020204" pitchFamily="34" charset="0"/>
              <a:buChar char="•"/>
            </a:pPr>
            <a:r>
              <a:rPr lang="en-US" sz="4000" dirty="0">
                <a:solidFill>
                  <a:schemeClr val="tx1"/>
                </a:solidFill>
                <a:latin typeface="Arial Rounded MT Bold" panose="020F0704030504030204" pitchFamily="34" charset="0"/>
              </a:rPr>
              <a:t>Confession before G-d in Messiah</a:t>
            </a:r>
          </a:p>
          <a:p>
            <a:pPr marL="233363" indent="-233363" algn="l">
              <a:buFont typeface="Arial" panose="020B0604020202020204" pitchFamily="34" charset="0"/>
              <a:buChar char="•"/>
            </a:pPr>
            <a:r>
              <a:rPr lang="en-US" sz="4000" dirty="0">
                <a:solidFill>
                  <a:schemeClr val="tx1"/>
                </a:solidFill>
                <a:latin typeface="Arial Rounded MT Bold" panose="020F0704030504030204" pitchFamily="34" charset="0"/>
              </a:rPr>
              <a:t>2 chapters each Tanakh and Mes  Scriptures, or equivalent study.</a:t>
            </a:r>
          </a:p>
        </p:txBody>
      </p:sp>
    </p:spTree>
    <p:extLst>
      <p:ext uri="{BB962C8B-B14F-4D97-AF65-F5344CB8AC3E}">
        <p14:creationId xmlns:p14="http://schemas.microsoft.com/office/powerpoint/2010/main" val="2853242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20FB15-2494-A353-CFB4-D8289ACF8E2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B7099F7-1546-D841-6A59-683A8CA97D95}"/>
              </a:ext>
            </a:extLst>
          </p:cNvPr>
          <p:cNvSpPr>
            <a:spLocks noGrp="1"/>
          </p:cNvSpPr>
          <p:nvPr>
            <p:ph type="subTitle" idx="1"/>
          </p:nvPr>
        </p:nvSpPr>
        <p:spPr>
          <a:xfrm>
            <a:off x="152400" y="209550"/>
            <a:ext cx="8915400" cy="4800600"/>
          </a:xfrm>
        </p:spPr>
        <p:txBody>
          <a:bodyPr anchor="t">
            <a:normAutofit lnSpcReduction="10000"/>
          </a:bodyPr>
          <a:lstStyle/>
          <a:p>
            <a:pPr algn="l"/>
            <a:r>
              <a:rPr lang="en-US" sz="4000" dirty="0">
                <a:solidFill>
                  <a:schemeClr val="tx1"/>
                </a:solidFill>
                <a:latin typeface="Arial Rounded MT Bold" panose="020F0704030504030204" pitchFamily="34" charset="0"/>
              </a:rPr>
              <a:t>My daily devotions consist of </a:t>
            </a:r>
          </a:p>
          <a:p>
            <a:pPr marL="233363" indent="-233363" algn="l">
              <a:buFont typeface="Arial" panose="020B0604020202020204" pitchFamily="34" charset="0"/>
              <a:buChar char="•"/>
            </a:pPr>
            <a:r>
              <a:rPr lang="en-US" sz="4000" dirty="0">
                <a:solidFill>
                  <a:schemeClr val="tx1"/>
                </a:solidFill>
                <a:latin typeface="Arial Rounded MT Bold" panose="020F0704030504030204" pitchFamily="34" charset="0"/>
              </a:rPr>
              <a:t>Music -- Uplifting, convicting Hebrew worship: Solu, </a:t>
            </a:r>
            <a:r>
              <a:rPr lang="en-US" sz="4000" dirty="0" err="1">
                <a:solidFill>
                  <a:schemeClr val="tx1"/>
                </a:solidFill>
                <a:latin typeface="Arial Rounded MT Bold" panose="020F0704030504030204" pitchFamily="34" charset="0"/>
              </a:rPr>
              <a:t>Miqedem</a:t>
            </a:r>
            <a:r>
              <a:rPr lang="en-US" sz="4000" dirty="0">
                <a:solidFill>
                  <a:schemeClr val="tx1"/>
                </a:solidFill>
                <a:latin typeface="Arial Rounded MT Bold" panose="020F0704030504030204" pitchFamily="34" charset="0"/>
              </a:rPr>
              <a:t>, etc.</a:t>
            </a:r>
          </a:p>
          <a:p>
            <a:pPr marL="233363" indent="-233363" algn="l">
              <a:buFont typeface="Arial" panose="020B0604020202020204" pitchFamily="34" charset="0"/>
              <a:buChar char="•"/>
            </a:pPr>
            <a:r>
              <a:rPr lang="en-US" sz="4000" dirty="0">
                <a:solidFill>
                  <a:schemeClr val="tx1"/>
                </a:solidFill>
                <a:latin typeface="Arial Rounded MT Bold" panose="020F0704030504030204" pitchFamily="34" charset="0"/>
              </a:rPr>
              <a:t>Confession before G-d in Messiah</a:t>
            </a:r>
          </a:p>
          <a:p>
            <a:pPr marL="233363" indent="-233363" algn="l">
              <a:buFont typeface="Arial" panose="020B0604020202020204" pitchFamily="34" charset="0"/>
              <a:buChar char="•"/>
            </a:pPr>
            <a:r>
              <a:rPr lang="en-US" sz="4000" dirty="0">
                <a:solidFill>
                  <a:schemeClr val="tx1"/>
                </a:solidFill>
                <a:latin typeface="Arial Rounded MT Bold" panose="020F0704030504030204" pitchFamily="34" charset="0"/>
              </a:rPr>
              <a:t>2 chapters each Tanakh and Mes  Scriptures, or equivalent study.</a:t>
            </a:r>
          </a:p>
          <a:p>
            <a:pPr marL="233363" indent="-233363" algn="l">
              <a:buFont typeface="Arial" panose="020B0604020202020204" pitchFamily="34" charset="0"/>
              <a:buChar char="•"/>
            </a:pPr>
            <a:r>
              <a:rPr lang="en-US" sz="4000" dirty="0">
                <a:solidFill>
                  <a:schemeClr val="tx1"/>
                </a:solidFill>
                <a:latin typeface="Arial Rounded MT Bold" panose="020F0704030504030204" pitchFamily="34" charset="0"/>
              </a:rPr>
              <a:t>A prayer list.</a:t>
            </a:r>
          </a:p>
        </p:txBody>
      </p:sp>
    </p:spTree>
    <p:extLst>
      <p:ext uri="{BB962C8B-B14F-4D97-AF65-F5344CB8AC3E}">
        <p14:creationId xmlns:p14="http://schemas.microsoft.com/office/powerpoint/2010/main" val="4274069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1170BF-D5B8-ACF2-AF9E-C024ADA8102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F69431B-40CD-89F1-42A9-C7A2939316A6}"/>
              </a:ext>
            </a:extLst>
          </p:cNvPr>
          <p:cNvSpPr>
            <a:spLocks noGrp="1"/>
          </p:cNvSpPr>
          <p:nvPr>
            <p:ph type="subTitle" idx="1"/>
          </p:nvPr>
        </p:nvSpPr>
        <p:spPr>
          <a:xfrm>
            <a:off x="152400" y="209550"/>
            <a:ext cx="8915400" cy="4800600"/>
          </a:xfrm>
        </p:spPr>
        <p:txBody>
          <a:bodyPr anchor="t">
            <a:normAutofit/>
          </a:bodyPr>
          <a:lstStyle/>
          <a:p>
            <a:pPr algn="l"/>
            <a:endParaRPr lang="en-US" sz="4000" dirty="0">
              <a:solidFill>
                <a:schemeClr val="tx1"/>
              </a:solidFill>
              <a:latin typeface="Arial Rounded MT Bold" panose="020F0704030504030204" pitchFamily="34" charset="0"/>
            </a:endParaRPr>
          </a:p>
        </p:txBody>
      </p:sp>
      <p:pic>
        <p:nvPicPr>
          <p:cNvPr id="2" name="Online Media 1" title="HEBREW WORSHIP from Israel - PE ECHAD - ONE VOICE [Live]">
            <a:hlinkClick r:id="" action="ppaction://media"/>
            <a:extLst>
              <a:ext uri="{FF2B5EF4-FFF2-40B4-BE49-F238E27FC236}">
                <a16:creationId xmlns:a16="http://schemas.microsoft.com/office/drawing/2014/main" id="{BB4E40F0-6B0B-E486-5248-3C51048E15E9}"/>
              </a:ext>
            </a:extLst>
          </p:cNvPr>
          <p:cNvPicPr>
            <a:picLocks noRot="1" noChangeAspect="1"/>
          </p:cNvPicPr>
          <p:nvPr>
            <a:videoFile r:link="rId1"/>
          </p:nvPr>
        </p:nvPicPr>
        <p:blipFill>
          <a:blip r:embed="rId4"/>
          <a:stretch>
            <a:fillRect/>
          </a:stretch>
        </p:blipFill>
        <p:spPr>
          <a:xfrm>
            <a:off x="15875" y="0"/>
            <a:ext cx="9110663" cy="5143500"/>
          </a:xfrm>
          <a:prstGeom prst="rect">
            <a:avLst/>
          </a:prstGeom>
        </p:spPr>
      </p:pic>
      <p:sp>
        <p:nvSpPr>
          <p:cNvPr id="4" name="TextBox 3">
            <a:extLst>
              <a:ext uri="{FF2B5EF4-FFF2-40B4-BE49-F238E27FC236}">
                <a16:creationId xmlns:a16="http://schemas.microsoft.com/office/drawing/2014/main" id="{30569A92-8E4A-CDF1-084E-EE5D858F2966}"/>
              </a:ext>
            </a:extLst>
          </p:cNvPr>
          <p:cNvSpPr txBox="1"/>
          <p:nvPr/>
        </p:nvSpPr>
        <p:spPr>
          <a:xfrm>
            <a:off x="310749" y="209550"/>
            <a:ext cx="8598701" cy="1323439"/>
          </a:xfrm>
          <a:prstGeom prst="rect">
            <a:avLst/>
          </a:prstGeom>
          <a:noFill/>
        </p:spPr>
        <p:txBody>
          <a:bodyPr wrap="none" rtlCol="0">
            <a:spAutoFit/>
          </a:bodyPr>
          <a:lstStyle/>
          <a:p>
            <a:pPr algn="l"/>
            <a:r>
              <a:rPr lang="en-US" dirty="0">
                <a:solidFill>
                  <a:schemeClr val="tx1"/>
                </a:solidFill>
              </a:rPr>
              <a:t>Lately</a:t>
            </a:r>
            <a:r>
              <a:rPr lang="en-US" dirty="0"/>
              <a:t> </a:t>
            </a:r>
            <a:r>
              <a:rPr lang="en-US" dirty="0">
                <a:solidFill>
                  <a:schemeClr val="tx1"/>
                </a:solidFill>
              </a:rPr>
              <a:t>I have been enamored with </a:t>
            </a:r>
          </a:p>
          <a:p>
            <a:pPr algn="l"/>
            <a:endParaRPr lang="en-US" dirty="0"/>
          </a:p>
        </p:txBody>
      </p:sp>
    </p:spTree>
    <p:extLst>
      <p:ext uri="{BB962C8B-B14F-4D97-AF65-F5344CB8AC3E}">
        <p14:creationId xmlns:p14="http://schemas.microsoft.com/office/powerpoint/2010/main" val="112775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C921A-08CC-EA6F-CC0B-4FA7EC57C5F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F254489-6EF1-C273-B45F-13F4A93F6D75}"/>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from 8:40 to the end became a “download” to a message: </a:t>
            </a:r>
          </a:p>
          <a:p>
            <a:pPr algn="l"/>
            <a:r>
              <a:rPr lang="en-US" sz="4000" dirty="0">
                <a:solidFill>
                  <a:schemeClr val="tx1"/>
                </a:solidFill>
                <a:latin typeface="Arial Rounded MT Bold" panose="020F0704030504030204" pitchFamily="34" charset="0"/>
              </a:rPr>
              <a:t>Words from Revelation 5: 12,13, </a:t>
            </a:r>
          </a:p>
          <a:p>
            <a:pPr algn="l"/>
            <a:r>
              <a:rPr lang="en-US" sz="4000" i="1" dirty="0" err="1">
                <a:solidFill>
                  <a:schemeClr val="tx1"/>
                </a:solidFill>
                <a:latin typeface="Arial Rounded MT Bold" panose="020F0704030504030204" pitchFamily="34" charset="0"/>
              </a:rPr>
              <a:t>Rau’i</a:t>
            </a:r>
            <a:r>
              <a:rPr lang="en-US" sz="4000" dirty="0">
                <a:solidFill>
                  <a:schemeClr val="tx1"/>
                </a:solidFill>
                <a:latin typeface="Arial Rounded MT Bold" panose="020F0704030504030204" pitchFamily="34" charset="0"/>
              </a:rPr>
              <a:t>  </a:t>
            </a:r>
            <a:r>
              <a:rPr lang="he-IL" sz="4400" b="1" dirty="0">
                <a:solidFill>
                  <a:schemeClr val="tx1"/>
                </a:solidFill>
                <a:latin typeface="David" panose="020E0502060401010101" pitchFamily="34" charset="-79"/>
                <a:cs typeface="David" panose="020E0502060401010101" pitchFamily="34" charset="-79"/>
              </a:rPr>
              <a:t>רָאוּי</a:t>
            </a:r>
            <a:r>
              <a:rPr lang="en-US" sz="4000" dirty="0">
                <a:solidFill>
                  <a:schemeClr val="tx1"/>
                </a:solidFill>
                <a:latin typeface="Arial Rounded MT Bold" panose="020F0704030504030204" pitchFamily="34" charset="0"/>
              </a:rPr>
              <a:t> (Worthy)  </a:t>
            </a:r>
          </a:p>
          <a:p>
            <a:pPr algn="l"/>
            <a:r>
              <a:rPr lang="en-US" sz="4000" dirty="0">
                <a:solidFill>
                  <a:schemeClr val="tx1"/>
                </a:solidFill>
                <a:latin typeface="Arial Rounded MT Bold" panose="020F0704030504030204" pitchFamily="34" charset="0"/>
              </a:rPr>
              <a:t>music by Thais </a:t>
            </a:r>
            <a:r>
              <a:rPr lang="en-US" sz="4000" dirty="0" err="1">
                <a:solidFill>
                  <a:schemeClr val="tx1"/>
                </a:solidFill>
                <a:latin typeface="Arial Rounded MT Bold" panose="020F0704030504030204" pitchFamily="34" charset="0"/>
              </a:rPr>
              <a:t>Shucman</a:t>
            </a:r>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40473823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E935F3-46CE-216E-E872-DD37313450E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F0420F0-CBFE-8B9D-9C6C-60C29D43559A}"/>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44E37C0A-74C2-9545-8539-7FADA2B69AB4}"/>
              </a:ext>
            </a:extLst>
          </p:cNvPr>
          <p:cNvPicPr>
            <a:picLocks noChangeAspect="1"/>
          </p:cNvPicPr>
          <p:nvPr/>
        </p:nvPicPr>
        <p:blipFill>
          <a:blip r:embed="rId3"/>
          <a:stretch>
            <a:fillRect/>
          </a:stretch>
        </p:blipFill>
        <p:spPr>
          <a:xfrm>
            <a:off x="457199" y="-16261"/>
            <a:ext cx="8203747" cy="5159761"/>
          </a:xfrm>
          <a:prstGeom prst="rect">
            <a:avLst/>
          </a:prstGeom>
        </p:spPr>
      </p:pic>
    </p:spTree>
    <p:extLst>
      <p:ext uri="{BB962C8B-B14F-4D97-AF65-F5344CB8AC3E}">
        <p14:creationId xmlns:p14="http://schemas.microsoft.com/office/powerpoint/2010/main" val="3202544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FA9A4B-9A48-4A1B-6E92-0E09BFE2F97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3202B024-6EEC-E580-BCF8-1A0120864372}"/>
              </a:ext>
            </a:extLst>
          </p:cNvPr>
          <p:cNvSpPr>
            <a:spLocks noGrp="1"/>
          </p:cNvSpPr>
          <p:nvPr>
            <p:ph type="subTitle" idx="1"/>
          </p:nvPr>
        </p:nvSpPr>
        <p:spPr>
          <a:xfrm>
            <a:off x="152400" y="209550"/>
            <a:ext cx="8915400" cy="4800600"/>
          </a:xfrm>
        </p:spPr>
        <p:txBody>
          <a:bodyPr anchor="t">
            <a:normAutofit/>
          </a:bodyPr>
          <a:lstStyle/>
          <a:p>
            <a:pPr algn="l"/>
            <a:endParaRPr lang="en-US" sz="4000" dirty="0">
              <a:solidFill>
                <a:schemeClr val="tx1"/>
              </a:solidFill>
              <a:latin typeface="Arial Rounded MT Bold" panose="020F0704030504030204" pitchFamily="34" charset="0"/>
            </a:endParaRPr>
          </a:p>
        </p:txBody>
      </p:sp>
      <p:pic>
        <p:nvPicPr>
          <p:cNvPr id="4" name="Picture 3">
            <a:extLst>
              <a:ext uri="{FF2B5EF4-FFF2-40B4-BE49-F238E27FC236}">
                <a16:creationId xmlns:a16="http://schemas.microsoft.com/office/drawing/2014/main" id="{78EA231A-5CCA-A9D2-0045-767081DC3D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743831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D4D28C-BD10-00A8-1AE9-B8FEF577B5D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F733825-0D90-1A19-B88C-1B75FF2B8763}"/>
              </a:ext>
            </a:extLst>
          </p:cNvPr>
          <p:cNvSpPr>
            <a:spLocks noGrp="1"/>
          </p:cNvSpPr>
          <p:nvPr>
            <p:ph type="subTitle" idx="1"/>
          </p:nvPr>
        </p:nvSpPr>
        <p:spPr>
          <a:xfrm>
            <a:off x="152400" y="209550"/>
            <a:ext cx="8915400" cy="4800600"/>
          </a:xfrm>
        </p:spPr>
        <p:txBody>
          <a:bodyPr anchor="t">
            <a:normAutofit/>
          </a:bodyPr>
          <a:lstStyle/>
          <a:p>
            <a:pPr algn="l"/>
            <a:endParaRPr lang="en-US" sz="4000" dirty="0">
              <a:solidFill>
                <a:schemeClr val="tx1"/>
              </a:solidFill>
              <a:latin typeface="Arial Rounded MT Bold" panose="020F0704030504030204" pitchFamily="34" charset="0"/>
            </a:endParaRPr>
          </a:p>
        </p:txBody>
      </p:sp>
      <p:pic>
        <p:nvPicPr>
          <p:cNvPr id="4" name="Picture 3">
            <a:extLst>
              <a:ext uri="{FF2B5EF4-FFF2-40B4-BE49-F238E27FC236}">
                <a16:creationId xmlns:a16="http://schemas.microsoft.com/office/drawing/2014/main" id="{141A9042-DEE7-E6BB-4BEF-88B07D9C68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TextBox 1">
            <a:extLst>
              <a:ext uri="{FF2B5EF4-FFF2-40B4-BE49-F238E27FC236}">
                <a16:creationId xmlns:a16="http://schemas.microsoft.com/office/drawing/2014/main" id="{1B0D494F-0BDC-8CE1-B430-363331119809}"/>
              </a:ext>
            </a:extLst>
          </p:cNvPr>
          <p:cNvSpPr txBox="1"/>
          <p:nvPr/>
        </p:nvSpPr>
        <p:spPr>
          <a:xfrm>
            <a:off x="228600" y="235598"/>
            <a:ext cx="8586197" cy="3785652"/>
          </a:xfrm>
          <a:prstGeom prst="rect">
            <a:avLst/>
          </a:prstGeom>
          <a:noFill/>
        </p:spPr>
        <p:txBody>
          <a:bodyPr wrap="none" rtlCol="0">
            <a:spAutoFit/>
          </a:bodyPr>
          <a:lstStyle/>
          <a:p>
            <a:pPr algn="l"/>
            <a:r>
              <a:rPr lang="en-US" u="sng" dirty="0">
                <a:solidFill>
                  <a:srgbClr val="FFFF66"/>
                </a:solidFill>
                <a:effectLst>
                  <a:outerShdw blurRad="38100" dist="38100" dir="2700000" algn="tl">
                    <a:srgbClr val="000000">
                      <a:alpha val="43137"/>
                    </a:srgbClr>
                  </a:outerShdw>
                </a:effectLst>
              </a:rPr>
              <a:t>Worthy  Rev. 5.12-13</a:t>
            </a:r>
          </a:p>
          <a:p>
            <a:pPr marL="457200" indent="-457200" algn="l">
              <a:buFont typeface="+mj-lt"/>
              <a:buAutoNum type="arabicPeriod"/>
            </a:pPr>
            <a:r>
              <a:rPr lang="en-US" dirty="0">
                <a:solidFill>
                  <a:schemeClr val="tx1"/>
                </a:solidFill>
              </a:rPr>
              <a:t>Download story</a:t>
            </a:r>
          </a:p>
          <a:p>
            <a:pPr marL="457200" indent="-457200" algn="l">
              <a:buFont typeface="+mj-lt"/>
              <a:buAutoNum type="arabicPeriod"/>
            </a:pPr>
            <a:r>
              <a:rPr lang="en-US" u="sng" dirty="0">
                <a:solidFill>
                  <a:srgbClr val="FFFF66"/>
                </a:solidFill>
                <a:effectLst>
                  <a:outerShdw blurRad="38100" dist="38100" dir="2700000" algn="tl">
                    <a:srgbClr val="000000">
                      <a:alpha val="43137"/>
                    </a:srgbClr>
                  </a:outerShdw>
                </a:effectLst>
              </a:rPr>
              <a:t>Heavenly context</a:t>
            </a:r>
          </a:p>
          <a:p>
            <a:pPr marL="457200" indent="-457200" algn="l">
              <a:buFont typeface="+mj-lt"/>
              <a:buAutoNum type="arabicPeriod"/>
            </a:pPr>
            <a:r>
              <a:rPr lang="en-US" dirty="0">
                <a:solidFill>
                  <a:schemeClr val="tx1"/>
                </a:solidFill>
              </a:rPr>
              <a:t>Scriptural and liturgy precedent</a:t>
            </a:r>
          </a:p>
          <a:p>
            <a:pPr marL="457200" indent="-457200" algn="l">
              <a:buFont typeface="+mj-lt"/>
              <a:buAutoNum type="arabicPeriod"/>
            </a:pPr>
            <a:r>
              <a:rPr lang="en-US" dirty="0">
                <a:solidFill>
                  <a:schemeClr val="tx1"/>
                </a:solidFill>
              </a:rPr>
              <a:t>Praises</a:t>
            </a:r>
          </a:p>
          <a:p>
            <a:pPr marL="742950" indent="-742950" algn="l">
              <a:buFont typeface="+mj-lt"/>
              <a:buAutoNum type="arabicPeriod"/>
            </a:pPr>
            <a:endParaRPr lang="en-US" dirty="0"/>
          </a:p>
        </p:txBody>
      </p:sp>
    </p:spTree>
    <p:extLst>
      <p:ext uri="{BB962C8B-B14F-4D97-AF65-F5344CB8AC3E}">
        <p14:creationId xmlns:p14="http://schemas.microsoft.com/office/powerpoint/2010/main" val="2516712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BF7854-0806-495D-9DF1-8244F96DCE1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B333D1B-546F-0622-662D-2D6F6B0DF917}"/>
              </a:ext>
            </a:extLst>
          </p:cNvPr>
          <p:cNvSpPr>
            <a:spLocks noGrp="1"/>
          </p:cNvSpPr>
          <p:nvPr>
            <p:ph type="subTitle" idx="1"/>
          </p:nvPr>
        </p:nvSpPr>
        <p:spPr>
          <a:xfrm>
            <a:off x="152400" y="209550"/>
            <a:ext cx="4419600" cy="4800600"/>
          </a:xfrm>
        </p:spPr>
        <p:txBody>
          <a:bodyPr anchor="t">
            <a:normAutofit/>
          </a:bodyPr>
          <a:lstStyle/>
          <a:p>
            <a:pPr algn="l"/>
            <a:r>
              <a:rPr lang="en-US" sz="4000" dirty="0">
                <a:solidFill>
                  <a:schemeClr val="tx1"/>
                </a:solidFill>
                <a:latin typeface="Arial Rounded MT Bold" panose="020F0704030504030204" pitchFamily="34" charset="0"/>
              </a:rPr>
              <a:t>Afterward, </a:t>
            </a:r>
          </a:p>
          <a:p>
            <a:pPr algn="l"/>
            <a:r>
              <a:rPr lang="en-US" sz="4000" dirty="0">
                <a:solidFill>
                  <a:schemeClr val="tx1"/>
                </a:solidFill>
                <a:latin typeface="Arial Rounded MT Bold" panose="020F0704030504030204" pitchFamily="34" charset="0"/>
              </a:rPr>
              <a:t>Swim and boat across the lake.</a:t>
            </a:r>
          </a:p>
        </p:txBody>
      </p:sp>
      <p:pic>
        <p:nvPicPr>
          <p:cNvPr id="4" name="Picture 3">
            <a:extLst>
              <a:ext uri="{FF2B5EF4-FFF2-40B4-BE49-F238E27FC236}">
                <a16:creationId xmlns:a16="http://schemas.microsoft.com/office/drawing/2014/main" id="{A672E997-280B-5E9C-62D7-258E757AFC3B}"/>
              </a:ext>
            </a:extLst>
          </p:cNvPr>
          <p:cNvPicPr>
            <a:picLocks noChangeAspect="1"/>
          </p:cNvPicPr>
          <p:nvPr/>
        </p:nvPicPr>
        <p:blipFill>
          <a:blip r:embed="rId3"/>
          <a:stretch>
            <a:fillRect/>
          </a:stretch>
        </p:blipFill>
        <p:spPr>
          <a:xfrm>
            <a:off x="4610100" y="-11274"/>
            <a:ext cx="4193427" cy="5143500"/>
          </a:xfrm>
          <a:prstGeom prst="rect">
            <a:avLst/>
          </a:prstGeom>
        </p:spPr>
      </p:pic>
    </p:spTree>
    <p:extLst>
      <p:ext uri="{BB962C8B-B14F-4D97-AF65-F5344CB8AC3E}">
        <p14:creationId xmlns:p14="http://schemas.microsoft.com/office/powerpoint/2010/main" val="309710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8F0C7-6782-9CEA-396E-2F8B964B4A6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3DC2E49-2E0C-2845-5911-4093DE589CF7}"/>
              </a:ext>
            </a:extLst>
          </p:cNvPr>
          <p:cNvSpPr>
            <a:spLocks noGrp="1"/>
          </p:cNvSpPr>
          <p:nvPr>
            <p:ph type="subTitle" idx="1"/>
          </p:nvPr>
        </p:nvSpPr>
        <p:spPr>
          <a:xfrm>
            <a:off x="152400" y="209550"/>
            <a:ext cx="8915400" cy="4800600"/>
          </a:xfrm>
        </p:spPr>
        <p:txBody>
          <a:bodyPr anchor="t">
            <a:normAutofit/>
          </a:bodyPr>
          <a:lstStyle/>
          <a:p>
            <a:pPr algn="l"/>
            <a:r>
              <a:rPr lang="en-US" sz="4000" baseline="30000" dirty="0">
                <a:solidFill>
                  <a:schemeClr val="tx1"/>
                </a:solidFill>
                <a:latin typeface="Arial Rounded MT Bold" panose="020F0704030504030204" pitchFamily="34" charset="0"/>
              </a:rPr>
              <a:t>Rev 5.12-13 </a:t>
            </a:r>
            <a:r>
              <a:rPr lang="en-US" sz="4000" dirty="0">
                <a:solidFill>
                  <a:schemeClr val="tx1"/>
                </a:solidFill>
                <a:latin typeface="Arial Rounded MT Bold" panose="020F0704030504030204" pitchFamily="34" charset="0"/>
              </a:rPr>
              <a:t>“Worthy is the Lamb who was slain, to receive </a:t>
            </a:r>
            <a:r>
              <a:rPr lang="en-US" sz="4000" u="sng" dirty="0">
                <a:solidFill>
                  <a:srgbClr val="FFFF66"/>
                </a:solidFill>
                <a:latin typeface="Arial Rounded MT Bold" panose="020F0704030504030204" pitchFamily="34" charset="0"/>
              </a:rPr>
              <a:t>power and riches and wisdom and might and honor and glory and blessing</a:t>
            </a:r>
            <a:r>
              <a:rPr lang="en-US" sz="4000" dirty="0">
                <a:solidFill>
                  <a:schemeClr val="tx1"/>
                </a:solidFill>
                <a:latin typeface="Arial Rounded MT Bold" panose="020F0704030504030204" pitchFamily="34" charset="0"/>
              </a:rPr>
              <a:t>!”</a:t>
            </a:r>
          </a:p>
        </p:txBody>
      </p:sp>
    </p:spTree>
    <p:extLst>
      <p:ext uri="{BB962C8B-B14F-4D97-AF65-F5344CB8AC3E}">
        <p14:creationId xmlns:p14="http://schemas.microsoft.com/office/powerpoint/2010/main" val="37848057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3800F-7BDF-7287-ED45-6ECA36BC6B8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EB67060-1595-C928-A89C-8B272AE23220}"/>
              </a:ext>
            </a:extLst>
          </p:cNvPr>
          <p:cNvSpPr>
            <a:spLocks noGrp="1"/>
          </p:cNvSpPr>
          <p:nvPr>
            <p:ph type="subTitle" idx="1"/>
          </p:nvPr>
        </p:nvSpPr>
        <p:spPr>
          <a:xfrm>
            <a:off x="152400" y="209550"/>
            <a:ext cx="8915400" cy="4800600"/>
          </a:xfrm>
        </p:spPr>
        <p:txBody>
          <a:bodyPr anchor="t">
            <a:normAutofit/>
          </a:bodyPr>
          <a:lstStyle/>
          <a:p>
            <a:pPr algn="l"/>
            <a:r>
              <a:rPr lang="en-US" sz="4000" baseline="30000" dirty="0">
                <a:solidFill>
                  <a:schemeClr val="tx1"/>
                </a:solidFill>
                <a:latin typeface="Arial Rounded MT Bold" panose="020F0704030504030204" pitchFamily="34" charset="0"/>
              </a:rPr>
              <a:t>Rev 5.12-13 </a:t>
            </a:r>
            <a:r>
              <a:rPr lang="en-US" sz="4000" dirty="0">
                <a:solidFill>
                  <a:schemeClr val="tx1"/>
                </a:solidFill>
                <a:latin typeface="Arial Rounded MT Bold" panose="020F0704030504030204" pitchFamily="34" charset="0"/>
              </a:rPr>
              <a:t>And I heard every creature in heaven and on the earth and under the earth and on the sea and everything in them, responding, “To the One seated on the throne and to the Lamb </a:t>
            </a:r>
            <a:r>
              <a:rPr lang="en-US" sz="4000" u="sng" dirty="0">
                <a:solidFill>
                  <a:srgbClr val="FFFF66"/>
                </a:solidFill>
                <a:latin typeface="Arial Rounded MT Bold" panose="020F0704030504030204" pitchFamily="34" charset="0"/>
              </a:rPr>
              <a:t>be blessing and honor and glory and power </a:t>
            </a:r>
            <a:r>
              <a:rPr lang="en-US" sz="4000" dirty="0">
                <a:solidFill>
                  <a:schemeClr val="tx1"/>
                </a:solidFill>
                <a:latin typeface="Arial Rounded MT Bold" panose="020F0704030504030204" pitchFamily="34" charset="0"/>
              </a:rPr>
              <a:t>forever and ever!”</a:t>
            </a:r>
          </a:p>
        </p:txBody>
      </p:sp>
    </p:spTree>
    <p:extLst>
      <p:ext uri="{BB962C8B-B14F-4D97-AF65-F5344CB8AC3E}">
        <p14:creationId xmlns:p14="http://schemas.microsoft.com/office/powerpoint/2010/main" val="3432719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3FC683-85EC-2654-1CE8-CC1A1E86112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0FD8BB3-76F0-7251-F66B-ECD3E0A29AFA}"/>
              </a:ext>
            </a:extLst>
          </p:cNvPr>
          <p:cNvSpPr>
            <a:spLocks noGrp="1"/>
          </p:cNvSpPr>
          <p:nvPr>
            <p:ph type="subTitle" idx="1"/>
          </p:nvPr>
        </p:nvSpPr>
        <p:spPr>
          <a:xfrm>
            <a:off x="152400" y="209550"/>
            <a:ext cx="8915400" cy="4800600"/>
          </a:xfrm>
        </p:spPr>
        <p:txBody>
          <a:bodyPr anchor="t">
            <a:normAutofit/>
          </a:bodyPr>
          <a:lstStyle/>
          <a:p>
            <a:pPr algn="ctr"/>
            <a:endParaRPr lang="en-US" sz="4000" dirty="0">
              <a:solidFill>
                <a:schemeClr val="tx1"/>
              </a:solidFill>
              <a:latin typeface="Arial Rounded MT Bold" panose="020F0704030504030204" pitchFamily="34" charset="0"/>
            </a:endParaRPr>
          </a:p>
          <a:p>
            <a:pPr algn="ctr"/>
            <a:r>
              <a:rPr lang="en-US" sz="4000" dirty="0">
                <a:solidFill>
                  <a:schemeClr val="tx1"/>
                </a:solidFill>
                <a:latin typeface="Arial Rounded MT Bold" panose="020F0704030504030204" pitchFamily="34" charset="0"/>
              </a:rPr>
              <a:t>Context</a:t>
            </a:r>
          </a:p>
        </p:txBody>
      </p:sp>
    </p:spTree>
    <p:extLst>
      <p:ext uri="{BB962C8B-B14F-4D97-AF65-F5344CB8AC3E}">
        <p14:creationId xmlns:p14="http://schemas.microsoft.com/office/powerpoint/2010/main" val="23121699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FA7FFF-C569-3B90-98AE-E70B17D11D2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B651495-9BF0-4EC0-E3B4-5C1A60C1B12D}"/>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Revelation Ch 1: Vision of Yeshua amidst the 7 Golden </a:t>
            </a:r>
            <a:r>
              <a:rPr lang="en-US" sz="4000" dirty="0" err="1">
                <a:solidFill>
                  <a:schemeClr val="tx1"/>
                </a:solidFill>
                <a:latin typeface="Arial Rounded MT Bold" panose="020F0704030504030204" pitchFamily="34" charset="0"/>
              </a:rPr>
              <a:t>menorot</a:t>
            </a:r>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30629175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50DD65-D7FD-9A75-713E-871C7A91C1B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8A80DD5-1DA4-DA8E-7D44-9366E32B5023}"/>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Revelation Ch 1: Vision of Yeshua amidst the 7 Golden </a:t>
            </a:r>
            <a:r>
              <a:rPr lang="en-US" sz="4000" dirty="0" err="1">
                <a:solidFill>
                  <a:schemeClr val="tx1"/>
                </a:solidFill>
                <a:latin typeface="Arial Rounded MT Bold" panose="020F0704030504030204" pitchFamily="34" charset="0"/>
              </a:rPr>
              <a:t>menorot</a:t>
            </a:r>
            <a:endParaRPr lang="en-US" sz="4000" dirty="0">
              <a:solidFill>
                <a:schemeClr val="tx1"/>
              </a:solidFill>
              <a:latin typeface="Arial Rounded MT Bold" panose="020F0704030504030204" pitchFamily="34" charset="0"/>
            </a:endParaRPr>
          </a:p>
          <a:p>
            <a:pPr algn="l"/>
            <a:r>
              <a:rPr lang="en-US" sz="4000" dirty="0">
                <a:solidFill>
                  <a:schemeClr val="tx1"/>
                </a:solidFill>
                <a:latin typeface="Arial Rounded MT Bold" panose="020F0704030504030204" pitchFamily="34" charset="0"/>
              </a:rPr>
              <a:t>Revelation Ch 2-3: Letters to the 7 congregations.</a:t>
            </a:r>
          </a:p>
        </p:txBody>
      </p:sp>
    </p:spTree>
    <p:extLst>
      <p:ext uri="{BB962C8B-B14F-4D97-AF65-F5344CB8AC3E}">
        <p14:creationId xmlns:p14="http://schemas.microsoft.com/office/powerpoint/2010/main" val="20103679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48D537-4668-CA3A-A155-7B65C9FCEC5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3F63924B-5FD0-D8D7-ACEF-1191B81188D7}"/>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Revelation Ch 1: Vision of Yeshua amidst the 7 Golden </a:t>
            </a:r>
            <a:r>
              <a:rPr lang="en-US" sz="4000" dirty="0" err="1">
                <a:solidFill>
                  <a:schemeClr val="tx1"/>
                </a:solidFill>
                <a:latin typeface="Arial Rounded MT Bold" panose="020F0704030504030204" pitchFamily="34" charset="0"/>
              </a:rPr>
              <a:t>menorot</a:t>
            </a:r>
            <a:endParaRPr lang="en-US" sz="4000" dirty="0">
              <a:solidFill>
                <a:schemeClr val="tx1"/>
              </a:solidFill>
              <a:latin typeface="Arial Rounded MT Bold" panose="020F0704030504030204" pitchFamily="34" charset="0"/>
            </a:endParaRPr>
          </a:p>
          <a:p>
            <a:pPr algn="l"/>
            <a:r>
              <a:rPr lang="en-US" sz="4000" dirty="0">
                <a:solidFill>
                  <a:schemeClr val="tx1"/>
                </a:solidFill>
                <a:latin typeface="Arial Rounded MT Bold" panose="020F0704030504030204" pitchFamily="34" charset="0"/>
              </a:rPr>
              <a:t>Revelation Ch 2-3: Letters to the 7 congregations.</a:t>
            </a:r>
          </a:p>
          <a:p>
            <a:pPr algn="l"/>
            <a:r>
              <a:rPr lang="en-US" sz="4000" dirty="0">
                <a:solidFill>
                  <a:schemeClr val="tx1"/>
                </a:solidFill>
                <a:latin typeface="Arial Rounded MT Bold" panose="020F0704030504030204" pitchFamily="34" charset="0"/>
              </a:rPr>
              <a:t>Revelation Ch 4-5: Heavenly Throne room</a:t>
            </a:r>
          </a:p>
        </p:txBody>
      </p:sp>
    </p:spTree>
    <p:extLst>
      <p:ext uri="{BB962C8B-B14F-4D97-AF65-F5344CB8AC3E}">
        <p14:creationId xmlns:p14="http://schemas.microsoft.com/office/powerpoint/2010/main" val="12994917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6F7B3B-0023-0206-2A68-9E889BA3E6D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AF69F22-7ED3-BD38-47FB-A82D8773F2EA}"/>
              </a:ext>
            </a:extLst>
          </p:cNvPr>
          <p:cNvSpPr>
            <a:spLocks noGrp="1"/>
          </p:cNvSpPr>
          <p:nvPr>
            <p:ph type="subTitle" idx="1"/>
          </p:nvPr>
        </p:nvSpPr>
        <p:spPr>
          <a:xfrm>
            <a:off x="152400" y="209550"/>
            <a:ext cx="8915400" cy="4800600"/>
          </a:xfrm>
        </p:spPr>
        <p:txBody>
          <a:bodyPr anchor="t">
            <a:normAutofit/>
          </a:bodyPr>
          <a:lstStyle/>
          <a:p>
            <a:pPr algn="l"/>
            <a:r>
              <a:rPr lang="en-US" sz="4000" baseline="30000" dirty="0">
                <a:solidFill>
                  <a:schemeClr val="tx1"/>
                </a:solidFill>
                <a:latin typeface="Arial Rounded MT Bold" panose="020F0704030504030204" pitchFamily="34" charset="0"/>
              </a:rPr>
              <a:t>Rev 4.2-3</a:t>
            </a:r>
            <a:r>
              <a:rPr lang="en-US" sz="4000" dirty="0">
                <a:solidFill>
                  <a:schemeClr val="tx1"/>
                </a:solidFill>
                <a:latin typeface="Arial Rounded MT Bold" panose="020F0704030504030204" pitchFamily="34" charset="0"/>
              </a:rPr>
              <a:t> Instantly I was in the Spirit, and there before me in heaven stood a throne, and on the throne Someone was sitting. The One sitting there gleamed like diamonds and rubies, and a rainbow shining like emerald encircled the throne.</a:t>
            </a:r>
          </a:p>
        </p:txBody>
      </p:sp>
    </p:spTree>
    <p:extLst>
      <p:ext uri="{BB962C8B-B14F-4D97-AF65-F5344CB8AC3E}">
        <p14:creationId xmlns:p14="http://schemas.microsoft.com/office/powerpoint/2010/main" val="26520756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86D60-10DC-A7E3-34B2-77EB202A80D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6B3F692-8EA0-6E36-C634-B56FF6627AF2}"/>
              </a:ext>
            </a:extLst>
          </p:cNvPr>
          <p:cNvSpPr>
            <a:spLocks noGrp="1"/>
          </p:cNvSpPr>
          <p:nvPr>
            <p:ph type="subTitle" idx="1"/>
          </p:nvPr>
        </p:nvSpPr>
        <p:spPr>
          <a:xfrm>
            <a:off x="152400" y="209550"/>
            <a:ext cx="8915400" cy="4800600"/>
          </a:xfrm>
        </p:spPr>
        <p:txBody>
          <a:bodyPr anchor="t">
            <a:normAutofit/>
          </a:bodyPr>
          <a:lstStyle/>
          <a:p>
            <a:pPr algn="l"/>
            <a:r>
              <a:rPr lang="en-US" sz="4000" baseline="30000" dirty="0">
                <a:solidFill>
                  <a:schemeClr val="tx1"/>
                </a:solidFill>
                <a:latin typeface="Arial Rounded MT Bold" panose="020F0704030504030204" pitchFamily="34" charset="0"/>
              </a:rPr>
              <a:t>Rev 4.4-6 </a:t>
            </a:r>
            <a:r>
              <a:rPr lang="en-US" sz="4000" dirty="0">
                <a:solidFill>
                  <a:schemeClr val="tx1"/>
                </a:solidFill>
                <a:latin typeface="Arial Rounded MT Bold" panose="020F0704030504030204" pitchFamily="34" charset="0"/>
              </a:rPr>
              <a:t>Surrounding the throne were twenty-four other thrones, and on the thrones sat twenty-four elders dressed in white clothing and wearing gold crowns on their heads.  </a:t>
            </a:r>
          </a:p>
        </p:txBody>
      </p:sp>
    </p:spTree>
    <p:extLst>
      <p:ext uri="{BB962C8B-B14F-4D97-AF65-F5344CB8AC3E}">
        <p14:creationId xmlns:p14="http://schemas.microsoft.com/office/powerpoint/2010/main" val="19100612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F4151D-7EE5-CF6A-40AE-6AE4BF79C83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017587F-93A4-8647-EA1D-4CC38298B354}"/>
              </a:ext>
            </a:extLst>
          </p:cNvPr>
          <p:cNvSpPr>
            <a:spLocks noGrp="1"/>
          </p:cNvSpPr>
          <p:nvPr>
            <p:ph type="subTitle" idx="1"/>
          </p:nvPr>
        </p:nvSpPr>
        <p:spPr>
          <a:xfrm>
            <a:off x="152400" y="209550"/>
            <a:ext cx="8915400" cy="4800600"/>
          </a:xfrm>
        </p:spPr>
        <p:txBody>
          <a:bodyPr anchor="t">
            <a:normAutofit/>
          </a:bodyPr>
          <a:lstStyle/>
          <a:p>
            <a:pPr algn="l">
              <a:tabLst>
                <a:tab pos="6569075" algn="l"/>
              </a:tabLst>
            </a:pPr>
            <a:r>
              <a:rPr lang="en-US" sz="4000" baseline="30000" dirty="0">
                <a:solidFill>
                  <a:schemeClr val="tx1"/>
                </a:solidFill>
                <a:latin typeface="Arial Rounded MT Bold" panose="020F0704030504030204" pitchFamily="34" charset="0"/>
              </a:rPr>
              <a:t>Rev 4.4-6  </a:t>
            </a:r>
            <a:r>
              <a:rPr lang="en-US" sz="4000" dirty="0">
                <a:solidFill>
                  <a:schemeClr val="tx1"/>
                </a:solidFill>
                <a:latin typeface="Arial Rounded MT Bold" panose="020F0704030504030204" pitchFamily="34" charset="0"/>
              </a:rPr>
              <a:t>From the throne came forth lightnings, voices and thundering; and before the throne were seven flaming torches, which are the sevenfold Spirit of God.  In front of the throne was what looked like a sea of glass, clear as crystal.</a:t>
            </a:r>
          </a:p>
        </p:txBody>
      </p:sp>
    </p:spTree>
    <p:extLst>
      <p:ext uri="{BB962C8B-B14F-4D97-AF65-F5344CB8AC3E}">
        <p14:creationId xmlns:p14="http://schemas.microsoft.com/office/powerpoint/2010/main" val="11208932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69E7CD-F2BF-0A16-DD78-36622EA70FD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B43C3A2-CEB3-82F6-AE81-E2775C242372}"/>
              </a:ext>
            </a:extLst>
          </p:cNvPr>
          <p:cNvSpPr>
            <a:spLocks noGrp="1"/>
          </p:cNvSpPr>
          <p:nvPr>
            <p:ph type="subTitle" idx="1"/>
          </p:nvPr>
        </p:nvSpPr>
        <p:spPr>
          <a:xfrm>
            <a:off x="152400" y="209550"/>
            <a:ext cx="8915400" cy="4800600"/>
          </a:xfrm>
        </p:spPr>
        <p:txBody>
          <a:bodyPr anchor="t">
            <a:normAutofit/>
          </a:bodyPr>
          <a:lstStyle/>
          <a:p>
            <a:pPr algn="l"/>
            <a:r>
              <a:rPr lang="en-US" sz="4000" baseline="30000" dirty="0">
                <a:solidFill>
                  <a:schemeClr val="tx1"/>
                </a:solidFill>
                <a:latin typeface="Arial Rounded MT Bold" panose="020F0704030504030204" pitchFamily="34" charset="0"/>
              </a:rPr>
              <a:t>Rev 5.1-5 </a:t>
            </a:r>
            <a:r>
              <a:rPr lang="en-US" sz="4000" dirty="0">
                <a:solidFill>
                  <a:schemeClr val="tx1"/>
                </a:solidFill>
                <a:latin typeface="Arial Rounded MT Bold" panose="020F0704030504030204" pitchFamily="34" charset="0"/>
              </a:rPr>
              <a:t> Next I saw in the right hand of the One sitting on the throne a scroll with writing on both sides and sealed with seven seals;  and I saw a mighty angel proclaiming in a loud voice, “Who is worthy to open the scroll and break its seals?”</a:t>
            </a:r>
          </a:p>
        </p:txBody>
      </p:sp>
    </p:spTree>
    <p:extLst>
      <p:ext uri="{BB962C8B-B14F-4D97-AF65-F5344CB8AC3E}">
        <p14:creationId xmlns:p14="http://schemas.microsoft.com/office/powerpoint/2010/main" val="2491555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0218C6-A63A-579C-8320-8585C24D2AF9}"/>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C9945C1-DC84-5BFB-93EC-6CB9F6A82981}"/>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During the van ride home from the Messiah Conference, I watched and listened to the Shabbat service at Or HaOlam, here, from June 5.   </a:t>
            </a:r>
          </a:p>
          <a:p>
            <a:pPr algn="l"/>
            <a:r>
              <a:rPr lang="en-US" sz="4000" dirty="0">
                <a:solidFill>
                  <a:schemeClr val="tx1"/>
                </a:solidFill>
                <a:latin typeface="Arial Rounded MT Bold" panose="020F0704030504030204" pitchFamily="34" charset="0"/>
              </a:rPr>
              <a:t>I have to thank MANY people for GREAT service to the kingdom.</a:t>
            </a:r>
          </a:p>
        </p:txBody>
      </p:sp>
    </p:spTree>
    <p:extLst>
      <p:ext uri="{BB962C8B-B14F-4D97-AF65-F5344CB8AC3E}">
        <p14:creationId xmlns:p14="http://schemas.microsoft.com/office/powerpoint/2010/main" val="16849380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AABFDC-B752-AB34-A4E8-E885A968402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BBB343F-90A3-91AD-FCE9-2DC2B25A5947}"/>
              </a:ext>
            </a:extLst>
          </p:cNvPr>
          <p:cNvSpPr>
            <a:spLocks noGrp="1"/>
          </p:cNvSpPr>
          <p:nvPr>
            <p:ph type="subTitle" idx="1"/>
          </p:nvPr>
        </p:nvSpPr>
        <p:spPr>
          <a:xfrm>
            <a:off x="152400" y="209550"/>
            <a:ext cx="8915400" cy="4800600"/>
          </a:xfrm>
        </p:spPr>
        <p:txBody>
          <a:bodyPr anchor="t">
            <a:normAutofit/>
          </a:bodyPr>
          <a:lstStyle/>
          <a:p>
            <a:pPr algn="l"/>
            <a:r>
              <a:rPr lang="en-US" sz="4000" baseline="30000" dirty="0">
                <a:solidFill>
                  <a:schemeClr val="tx1"/>
                </a:solidFill>
                <a:latin typeface="Arial Rounded MT Bold" panose="020F0704030504030204" pitchFamily="34" charset="0"/>
              </a:rPr>
              <a:t>Rev 5.1-5 </a:t>
            </a:r>
            <a:r>
              <a:rPr lang="en-US" sz="4000" dirty="0">
                <a:solidFill>
                  <a:schemeClr val="tx1"/>
                </a:solidFill>
                <a:latin typeface="Arial Rounded MT Bold" panose="020F0704030504030204" pitchFamily="34" charset="0"/>
              </a:rPr>
              <a:t> But no one in heaven, on earth or under the earth was able to open the scroll or look inside it.  I cried and cried, because no one was found worthy to open the scroll or look inside it.  </a:t>
            </a:r>
          </a:p>
        </p:txBody>
      </p:sp>
    </p:spTree>
    <p:extLst>
      <p:ext uri="{BB962C8B-B14F-4D97-AF65-F5344CB8AC3E}">
        <p14:creationId xmlns:p14="http://schemas.microsoft.com/office/powerpoint/2010/main" val="30043611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A90791-6049-BB26-1312-CEAFD429775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17B4F6F-74DC-B952-F304-A57C067CAA0D}"/>
              </a:ext>
            </a:extLst>
          </p:cNvPr>
          <p:cNvSpPr>
            <a:spLocks noGrp="1"/>
          </p:cNvSpPr>
          <p:nvPr>
            <p:ph type="subTitle" idx="1"/>
          </p:nvPr>
        </p:nvSpPr>
        <p:spPr>
          <a:xfrm>
            <a:off x="152400" y="209550"/>
            <a:ext cx="8915400" cy="4800600"/>
          </a:xfrm>
        </p:spPr>
        <p:txBody>
          <a:bodyPr anchor="t">
            <a:normAutofit/>
          </a:bodyPr>
          <a:lstStyle/>
          <a:p>
            <a:pPr algn="l"/>
            <a:r>
              <a:rPr lang="en-US" sz="4000" baseline="30000" dirty="0">
                <a:solidFill>
                  <a:schemeClr val="tx1"/>
                </a:solidFill>
                <a:latin typeface="Arial Rounded MT Bold" panose="020F0704030504030204" pitchFamily="34" charset="0"/>
              </a:rPr>
              <a:t>Rev 5.1-5 </a:t>
            </a:r>
            <a:r>
              <a:rPr lang="en-US" sz="4000" dirty="0">
                <a:solidFill>
                  <a:schemeClr val="tx1"/>
                </a:solidFill>
                <a:latin typeface="Arial Rounded MT Bold" panose="020F0704030504030204" pitchFamily="34" charset="0"/>
              </a:rPr>
              <a:t> One of the elders said to me, “Don’t cry. Look, the Lion of the tribe of Y’hudah, the Root of David, has won the right to open the scroll and its seven seals.”</a:t>
            </a:r>
          </a:p>
        </p:txBody>
      </p:sp>
    </p:spTree>
    <p:extLst>
      <p:ext uri="{BB962C8B-B14F-4D97-AF65-F5344CB8AC3E}">
        <p14:creationId xmlns:p14="http://schemas.microsoft.com/office/powerpoint/2010/main" val="28699458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E9772-8D71-0F77-ABF3-9DF24F7B120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6E8D507-1CBE-EBC6-FA46-13CA453C0267}"/>
              </a:ext>
            </a:extLst>
          </p:cNvPr>
          <p:cNvSpPr>
            <a:spLocks noGrp="1"/>
          </p:cNvSpPr>
          <p:nvPr>
            <p:ph type="subTitle" idx="1"/>
          </p:nvPr>
        </p:nvSpPr>
        <p:spPr>
          <a:xfrm>
            <a:off x="152400" y="209550"/>
            <a:ext cx="8915400" cy="4800600"/>
          </a:xfrm>
        </p:spPr>
        <p:txBody>
          <a:bodyPr anchor="t">
            <a:normAutofit/>
          </a:bodyPr>
          <a:lstStyle/>
          <a:p>
            <a:pPr algn="l"/>
            <a:r>
              <a:rPr lang="en-US" sz="4000" baseline="30000" dirty="0">
                <a:solidFill>
                  <a:schemeClr val="tx1"/>
                </a:solidFill>
                <a:latin typeface="Arial Rounded MT Bold" panose="020F0704030504030204" pitchFamily="34" charset="0"/>
              </a:rPr>
              <a:t>Rev 5.6-12 </a:t>
            </a:r>
            <a:r>
              <a:rPr lang="en-US" sz="4000" dirty="0">
                <a:solidFill>
                  <a:schemeClr val="tx1"/>
                </a:solidFill>
                <a:latin typeface="Arial Rounded MT Bold" panose="020F0704030504030204" pitchFamily="34" charset="0"/>
              </a:rPr>
              <a:t>And in the midst of the throne and the four living creatures, and in the midst of the elders, I saw a Lamb standing, as having been slain — having seven horns and seven eyes, which are the seven spirits of God sent out into all the earth.  </a:t>
            </a:r>
          </a:p>
        </p:txBody>
      </p:sp>
    </p:spTree>
    <p:extLst>
      <p:ext uri="{BB962C8B-B14F-4D97-AF65-F5344CB8AC3E}">
        <p14:creationId xmlns:p14="http://schemas.microsoft.com/office/powerpoint/2010/main" val="39300343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EA5D7E-66D5-F490-828E-9F42A37A3D5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710CB51-D760-E9AE-79C0-18548068D84C}"/>
              </a:ext>
            </a:extLst>
          </p:cNvPr>
          <p:cNvSpPr>
            <a:spLocks noGrp="1"/>
          </p:cNvSpPr>
          <p:nvPr>
            <p:ph type="subTitle" idx="1"/>
          </p:nvPr>
        </p:nvSpPr>
        <p:spPr>
          <a:xfrm>
            <a:off x="152400" y="209550"/>
            <a:ext cx="8915400" cy="4800600"/>
          </a:xfrm>
        </p:spPr>
        <p:txBody>
          <a:bodyPr anchor="t">
            <a:normAutofit/>
          </a:bodyPr>
          <a:lstStyle/>
          <a:p>
            <a:pPr algn="l"/>
            <a:r>
              <a:rPr lang="en-US" sz="4000" baseline="30000" dirty="0">
                <a:solidFill>
                  <a:schemeClr val="tx1"/>
                </a:solidFill>
                <a:latin typeface="Arial Rounded MT Bold" panose="020F0704030504030204" pitchFamily="34" charset="0"/>
              </a:rPr>
              <a:t>Rev 5.6-12 </a:t>
            </a:r>
            <a:r>
              <a:rPr lang="en-US" sz="4000" dirty="0">
                <a:solidFill>
                  <a:schemeClr val="tx1"/>
                </a:solidFill>
                <a:latin typeface="Arial Rounded MT Bold" panose="020F0704030504030204" pitchFamily="34" charset="0"/>
              </a:rPr>
              <a:t>He came and took the scroll from the right hand of the One seated on the throne.  </a:t>
            </a:r>
          </a:p>
        </p:txBody>
      </p:sp>
    </p:spTree>
    <p:extLst>
      <p:ext uri="{BB962C8B-B14F-4D97-AF65-F5344CB8AC3E}">
        <p14:creationId xmlns:p14="http://schemas.microsoft.com/office/powerpoint/2010/main" val="17490116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6130C7-44FE-36C7-E54D-E0B4E141557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DEF07DF-B7C4-8C52-1A60-E2048A9F551D}"/>
              </a:ext>
            </a:extLst>
          </p:cNvPr>
          <p:cNvSpPr>
            <a:spLocks noGrp="1"/>
          </p:cNvSpPr>
          <p:nvPr>
            <p:ph type="subTitle" idx="1"/>
          </p:nvPr>
        </p:nvSpPr>
        <p:spPr>
          <a:xfrm>
            <a:off x="152400" y="209550"/>
            <a:ext cx="8915400" cy="4800600"/>
          </a:xfrm>
        </p:spPr>
        <p:txBody>
          <a:bodyPr anchor="t">
            <a:normAutofit/>
          </a:bodyPr>
          <a:lstStyle/>
          <a:p>
            <a:pPr algn="l"/>
            <a:r>
              <a:rPr lang="en-US" sz="4000" baseline="30000" dirty="0">
                <a:solidFill>
                  <a:schemeClr val="tx1"/>
                </a:solidFill>
                <a:latin typeface="Arial Rounded MT Bold" panose="020F0704030504030204" pitchFamily="34" charset="0"/>
              </a:rPr>
              <a:t>Rev 5.6-12 </a:t>
            </a:r>
            <a:r>
              <a:rPr lang="en-US" sz="4000" dirty="0">
                <a:solidFill>
                  <a:schemeClr val="tx1"/>
                </a:solidFill>
                <a:latin typeface="Arial Rounded MT Bold" panose="020F0704030504030204" pitchFamily="34" charset="0"/>
              </a:rPr>
              <a:t>When He had taken the scroll, the four living creatures and the twenty-four elders fell down before the Lamb, each holding a </a:t>
            </a:r>
            <a:r>
              <a:rPr lang="en-US" sz="4000" u="sng" dirty="0">
                <a:solidFill>
                  <a:srgbClr val="FFFF66"/>
                </a:solidFill>
                <a:latin typeface="Arial Rounded MT Bold" panose="020F0704030504030204" pitchFamily="34" charset="0"/>
              </a:rPr>
              <a:t>harp</a:t>
            </a:r>
            <a:r>
              <a:rPr lang="en-US" sz="4000" dirty="0">
                <a:solidFill>
                  <a:schemeClr val="tx1"/>
                </a:solidFill>
                <a:latin typeface="Arial Rounded MT Bold" panose="020F0704030504030204" pitchFamily="34" charset="0"/>
              </a:rPr>
              <a:t> and golden </a:t>
            </a:r>
            <a:r>
              <a:rPr lang="en-US" sz="4000" u="sng" dirty="0">
                <a:solidFill>
                  <a:srgbClr val="FFFF66"/>
                </a:solidFill>
                <a:latin typeface="Arial Rounded MT Bold" panose="020F0704030504030204" pitchFamily="34" charset="0"/>
              </a:rPr>
              <a:t>bowls</a:t>
            </a:r>
            <a:r>
              <a:rPr lang="en-US" sz="4000" dirty="0">
                <a:solidFill>
                  <a:schemeClr val="tx1"/>
                </a:solidFill>
                <a:latin typeface="Arial Rounded MT Bold" panose="020F0704030504030204" pitchFamily="34" charset="0"/>
              </a:rPr>
              <a:t> full of incense—which are the prayers of the </a:t>
            </a:r>
            <a:r>
              <a:rPr lang="en-US" sz="4000" dirty="0" err="1">
                <a:solidFill>
                  <a:schemeClr val="tx1"/>
                </a:solidFill>
                <a:latin typeface="Arial Rounded MT Bold" panose="020F0704030504030204" pitchFamily="34" charset="0"/>
              </a:rPr>
              <a:t>kedoshim</a:t>
            </a:r>
            <a:r>
              <a:rPr lang="en-US" sz="4000" dirty="0">
                <a:solidFill>
                  <a:schemeClr val="tx1"/>
                </a:solidFill>
                <a:latin typeface="Arial Rounded MT Bold" panose="020F0704030504030204" pitchFamily="34" charset="0"/>
              </a:rPr>
              <a:t> / holy people.  </a:t>
            </a:r>
          </a:p>
        </p:txBody>
      </p:sp>
    </p:spTree>
    <p:extLst>
      <p:ext uri="{BB962C8B-B14F-4D97-AF65-F5344CB8AC3E}">
        <p14:creationId xmlns:p14="http://schemas.microsoft.com/office/powerpoint/2010/main" val="14876718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4305D-4168-D9C5-4468-43FC45044CA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36AE48D-603A-757D-703E-1E8F2290C593}"/>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1A12F51A-B6E8-F298-164D-3E55A17DF182}"/>
              </a:ext>
            </a:extLst>
          </p:cNvPr>
          <p:cNvPicPr>
            <a:picLocks noChangeAspect="1"/>
          </p:cNvPicPr>
          <p:nvPr/>
        </p:nvPicPr>
        <p:blipFill>
          <a:blip r:embed="rId3"/>
          <a:stretch>
            <a:fillRect/>
          </a:stretch>
        </p:blipFill>
        <p:spPr>
          <a:xfrm>
            <a:off x="233389" y="895350"/>
            <a:ext cx="8659631" cy="3200400"/>
          </a:xfrm>
          <a:prstGeom prst="rect">
            <a:avLst/>
          </a:prstGeom>
        </p:spPr>
      </p:pic>
    </p:spTree>
    <p:extLst>
      <p:ext uri="{BB962C8B-B14F-4D97-AF65-F5344CB8AC3E}">
        <p14:creationId xmlns:p14="http://schemas.microsoft.com/office/powerpoint/2010/main" val="42158132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8DDE1E-5706-4EE2-FA36-8E4419F9049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FFA5725-F84A-9721-6FAA-20C939FB4BE9}"/>
              </a:ext>
            </a:extLst>
          </p:cNvPr>
          <p:cNvSpPr>
            <a:spLocks noGrp="1"/>
          </p:cNvSpPr>
          <p:nvPr>
            <p:ph type="subTitle" idx="1"/>
          </p:nvPr>
        </p:nvSpPr>
        <p:spPr>
          <a:xfrm>
            <a:off x="152400" y="209550"/>
            <a:ext cx="8915400" cy="4800600"/>
          </a:xfrm>
        </p:spPr>
        <p:txBody>
          <a:bodyPr anchor="t">
            <a:normAutofit fontScale="92500"/>
          </a:bodyPr>
          <a:lstStyle/>
          <a:p>
            <a:pPr algn="l"/>
            <a:r>
              <a:rPr lang="en-US" sz="4000" baseline="30000" dirty="0">
                <a:solidFill>
                  <a:schemeClr val="tx1"/>
                </a:solidFill>
                <a:latin typeface="Arial Rounded MT Bold" panose="020F0704030504030204" pitchFamily="34" charset="0"/>
              </a:rPr>
              <a:t>Rev 5.6-12 </a:t>
            </a:r>
            <a:r>
              <a:rPr lang="en-US" sz="4000" dirty="0">
                <a:solidFill>
                  <a:schemeClr val="tx1"/>
                </a:solidFill>
                <a:latin typeface="Arial Rounded MT Bold" panose="020F0704030504030204" pitchFamily="34" charset="0"/>
              </a:rPr>
              <a:t>And they are singing a new song, saying, “You are worthy to take the scroll and to open its seals. For You were slain, and by Your blood You redeemed for God those from every tribe and tongue and people and nation. You have made them for our God a kingdom and kohanim, and they shall reign upon the earth.”</a:t>
            </a:r>
          </a:p>
        </p:txBody>
      </p:sp>
    </p:spTree>
    <p:extLst>
      <p:ext uri="{BB962C8B-B14F-4D97-AF65-F5344CB8AC3E}">
        <p14:creationId xmlns:p14="http://schemas.microsoft.com/office/powerpoint/2010/main" val="37664157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411DA7-5BCE-5104-D68E-A44A1BFFFD1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61E257E-094E-6D79-1320-5246DD10FDD5}"/>
              </a:ext>
            </a:extLst>
          </p:cNvPr>
          <p:cNvSpPr>
            <a:spLocks noGrp="1"/>
          </p:cNvSpPr>
          <p:nvPr>
            <p:ph type="subTitle" idx="1"/>
          </p:nvPr>
        </p:nvSpPr>
        <p:spPr>
          <a:xfrm>
            <a:off x="152400" y="209550"/>
            <a:ext cx="8915400" cy="4800600"/>
          </a:xfrm>
        </p:spPr>
        <p:txBody>
          <a:bodyPr anchor="t">
            <a:normAutofit/>
          </a:bodyPr>
          <a:lstStyle/>
          <a:p>
            <a:pPr algn="l"/>
            <a:r>
              <a:rPr lang="en-US" sz="4000" baseline="30000" dirty="0">
                <a:solidFill>
                  <a:schemeClr val="tx1"/>
                </a:solidFill>
                <a:latin typeface="Arial Rounded MT Bold" panose="020F0704030504030204" pitchFamily="34" charset="0"/>
              </a:rPr>
              <a:t>Rev 5.6-12 </a:t>
            </a:r>
            <a:r>
              <a:rPr lang="en-US" sz="4000" dirty="0">
                <a:solidFill>
                  <a:schemeClr val="tx1"/>
                </a:solidFill>
                <a:latin typeface="Arial Rounded MT Bold" panose="020F0704030504030204" pitchFamily="34" charset="0"/>
              </a:rPr>
              <a:t>Then I looked, and I heard the voice of many angels around the throne and the living creatures and the elders—their number was myriads of myriads and thousands of thousands.  They were chanting with a loud voice,</a:t>
            </a:r>
          </a:p>
        </p:txBody>
      </p:sp>
    </p:spTree>
    <p:extLst>
      <p:ext uri="{BB962C8B-B14F-4D97-AF65-F5344CB8AC3E}">
        <p14:creationId xmlns:p14="http://schemas.microsoft.com/office/powerpoint/2010/main" val="2847795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56857-E5AC-A1E6-A476-786C4383208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41A1CA4-D79F-817D-E018-020EC8AF8C66}"/>
              </a:ext>
            </a:extLst>
          </p:cNvPr>
          <p:cNvSpPr>
            <a:spLocks noGrp="1"/>
          </p:cNvSpPr>
          <p:nvPr>
            <p:ph type="subTitle" idx="1"/>
          </p:nvPr>
        </p:nvSpPr>
        <p:spPr>
          <a:xfrm>
            <a:off x="152400" y="209550"/>
            <a:ext cx="8915400" cy="4800600"/>
          </a:xfrm>
        </p:spPr>
        <p:txBody>
          <a:bodyPr anchor="t">
            <a:normAutofit/>
          </a:bodyPr>
          <a:lstStyle/>
          <a:p>
            <a:pPr algn="l"/>
            <a:r>
              <a:rPr lang="en-US" sz="4000" baseline="30000" dirty="0">
                <a:solidFill>
                  <a:schemeClr val="tx1"/>
                </a:solidFill>
                <a:latin typeface="Arial Rounded MT Bold" panose="020F0704030504030204" pitchFamily="34" charset="0"/>
              </a:rPr>
              <a:t>Rev 5.12-13 </a:t>
            </a:r>
            <a:r>
              <a:rPr lang="en-US" sz="4000" dirty="0">
                <a:solidFill>
                  <a:schemeClr val="tx1"/>
                </a:solidFill>
                <a:latin typeface="Arial Rounded MT Bold" panose="020F0704030504030204" pitchFamily="34" charset="0"/>
              </a:rPr>
              <a:t>“Worthy is the Lamb who was slain, to receive </a:t>
            </a:r>
            <a:r>
              <a:rPr lang="en-US" sz="4000" u="sng" dirty="0">
                <a:solidFill>
                  <a:srgbClr val="FFFF66"/>
                </a:solidFill>
                <a:latin typeface="Arial Rounded MT Bold" panose="020F0704030504030204" pitchFamily="34" charset="0"/>
              </a:rPr>
              <a:t>power and riches and wisdom and might and honor and glory and blessing</a:t>
            </a:r>
            <a:r>
              <a:rPr lang="en-US" sz="4000" dirty="0">
                <a:solidFill>
                  <a:schemeClr val="tx1"/>
                </a:solidFill>
                <a:latin typeface="Arial Rounded MT Bold" panose="020F0704030504030204" pitchFamily="34" charset="0"/>
              </a:rPr>
              <a:t>!”</a:t>
            </a:r>
          </a:p>
        </p:txBody>
      </p:sp>
    </p:spTree>
    <p:extLst>
      <p:ext uri="{BB962C8B-B14F-4D97-AF65-F5344CB8AC3E}">
        <p14:creationId xmlns:p14="http://schemas.microsoft.com/office/powerpoint/2010/main" val="11987147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51B196-4120-B197-CBDE-6929C9620EB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BF99911-B68A-B9EC-9206-2968743C730F}"/>
              </a:ext>
            </a:extLst>
          </p:cNvPr>
          <p:cNvSpPr>
            <a:spLocks noGrp="1"/>
          </p:cNvSpPr>
          <p:nvPr>
            <p:ph type="subTitle" idx="1"/>
          </p:nvPr>
        </p:nvSpPr>
        <p:spPr>
          <a:xfrm>
            <a:off x="152400" y="209550"/>
            <a:ext cx="8915400" cy="4800600"/>
          </a:xfrm>
        </p:spPr>
        <p:txBody>
          <a:bodyPr anchor="t">
            <a:normAutofit/>
          </a:bodyPr>
          <a:lstStyle/>
          <a:p>
            <a:pPr algn="l"/>
            <a:r>
              <a:rPr lang="en-US" sz="4000" baseline="30000" dirty="0">
                <a:solidFill>
                  <a:schemeClr val="tx1"/>
                </a:solidFill>
                <a:latin typeface="Arial Rounded MT Bold" panose="020F0704030504030204" pitchFamily="34" charset="0"/>
              </a:rPr>
              <a:t>Rev 5.12-13 </a:t>
            </a:r>
            <a:r>
              <a:rPr lang="en-US" sz="4000" dirty="0">
                <a:solidFill>
                  <a:schemeClr val="tx1"/>
                </a:solidFill>
                <a:latin typeface="Arial Rounded MT Bold" panose="020F0704030504030204" pitchFamily="34" charset="0"/>
              </a:rPr>
              <a:t>And I heard every creature in heaven and on the earth and under the earth and on the sea and everything in them, responding, “To the One seated on the throne and to the Lamb </a:t>
            </a:r>
            <a:r>
              <a:rPr lang="en-US" sz="4000" u="sng" dirty="0">
                <a:solidFill>
                  <a:srgbClr val="FFFF66"/>
                </a:solidFill>
                <a:latin typeface="Arial Rounded MT Bold" panose="020F0704030504030204" pitchFamily="34" charset="0"/>
              </a:rPr>
              <a:t>be blessing and honor and glory and power</a:t>
            </a:r>
            <a:r>
              <a:rPr lang="en-US" sz="4000" dirty="0">
                <a:solidFill>
                  <a:srgbClr val="FFFF66"/>
                </a:solidFill>
                <a:latin typeface="Arial Rounded MT Bold" panose="020F0704030504030204" pitchFamily="34" charset="0"/>
              </a:rPr>
              <a:t> </a:t>
            </a:r>
            <a:r>
              <a:rPr lang="en-US" sz="4000" dirty="0">
                <a:solidFill>
                  <a:schemeClr val="tx1"/>
                </a:solidFill>
                <a:latin typeface="Arial Rounded MT Bold" panose="020F0704030504030204" pitchFamily="34" charset="0"/>
              </a:rPr>
              <a:t>forever and ever!”</a:t>
            </a:r>
          </a:p>
        </p:txBody>
      </p:sp>
    </p:spTree>
    <p:extLst>
      <p:ext uri="{BB962C8B-B14F-4D97-AF65-F5344CB8AC3E}">
        <p14:creationId xmlns:p14="http://schemas.microsoft.com/office/powerpoint/2010/main" val="539674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71FB3-705C-739F-F21E-AAAE94F760F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4FF9EA8-BC53-5644-9705-718F570A9677}"/>
              </a:ext>
            </a:extLst>
          </p:cNvPr>
          <p:cNvSpPr>
            <a:spLocks noGrp="1"/>
          </p:cNvSpPr>
          <p:nvPr>
            <p:ph type="subTitle" idx="1"/>
          </p:nvPr>
        </p:nvSpPr>
        <p:spPr>
          <a:xfrm>
            <a:off x="152400" y="209550"/>
            <a:ext cx="8915400" cy="4800600"/>
          </a:xfrm>
        </p:spPr>
        <p:txBody>
          <a:bodyPr numCol="2" anchor="t">
            <a:normAutofit/>
          </a:bodyPr>
          <a:lstStyle/>
          <a:p>
            <a:pPr algn="l"/>
            <a:r>
              <a:rPr lang="en-US" sz="3600" dirty="0">
                <a:solidFill>
                  <a:schemeClr val="tx1"/>
                </a:solidFill>
                <a:latin typeface="Arial Rounded MT Bold" panose="020F0704030504030204" pitchFamily="34" charset="0"/>
              </a:rPr>
              <a:t>Rukhel Fields</a:t>
            </a:r>
          </a:p>
          <a:p>
            <a:pPr algn="l"/>
            <a:r>
              <a:rPr lang="en-US" sz="3600" dirty="0">
                <a:solidFill>
                  <a:schemeClr val="tx1"/>
                </a:solidFill>
                <a:latin typeface="Arial Rounded MT Bold" panose="020F0704030504030204" pitchFamily="34" charset="0"/>
              </a:rPr>
              <a:t>Hedmon Mejia</a:t>
            </a:r>
          </a:p>
          <a:p>
            <a:pPr algn="l"/>
            <a:r>
              <a:rPr lang="en-US" sz="3600" dirty="0">
                <a:solidFill>
                  <a:schemeClr val="tx1"/>
                </a:solidFill>
                <a:latin typeface="Arial Rounded MT Bold" panose="020F0704030504030204" pitchFamily="34" charset="0"/>
              </a:rPr>
              <a:t>Suzanne Alongi</a:t>
            </a:r>
          </a:p>
          <a:p>
            <a:pPr algn="l"/>
            <a:r>
              <a:rPr lang="en-US" sz="3600" dirty="0">
                <a:solidFill>
                  <a:schemeClr val="tx1"/>
                </a:solidFill>
                <a:latin typeface="Arial Rounded MT Bold" panose="020F0704030504030204" pitchFamily="34" charset="0"/>
              </a:rPr>
              <a:t>Gary Anderson</a:t>
            </a:r>
          </a:p>
          <a:p>
            <a:pPr algn="l"/>
            <a:r>
              <a:rPr lang="en-US" sz="3600" dirty="0">
                <a:solidFill>
                  <a:schemeClr val="tx1"/>
                </a:solidFill>
                <a:latin typeface="Arial Rounded MT Bold" panose="020F0704030504030204" pitchFamily="34" charset="0"/>
              </a:rPr>
              <a:t>Wes Blackburn</a:t>
            </a:r>
          </a:p>
          <a:p>
            <a:pPr algn="l"/>
            <a:r>
              <a:rPr lang="en-US" sz="3600" dirty="0">
                <a:solidFill>
                  <a:schemeClr val="tx1"/>
                </a:solidFill>
                <a:latin typeface="Arial Rounded MT Bold" panose="020F0704030504030204" pitchFamily="34" charset="0"/>
              </a:rPr>
              <a:t>Kati Glenn</a:t>
            </a:r>
          </a:p>
          <a:p>
            <a:pPr algn="l"/>
            <a:r>
              <a:rPr lang="en-US" sz="3600" dirty="0">
                <a:solidFill>
                  <a:schemeClr val="tx1"/>
                </a:solidFill>
                <a:latin typeface="Arial Rounded MT Bold" panose="020F0704030504030204" pitchFamily="34" charset="0"/>
              </a:rPr>
              <a:t>Victoria Egeland</a:t>
            </a:r>
          </a:p>
          <a:p>
            <a:pPr algn="l"/>
            <a:r>
              <a:rPr lang="en-US" sz="3600" dirty="0">
                <a:solidFill>
                  <a:schemeClr val="tx1"/>
                </a:solidFill>
                <a:latin typeface="Arial Rounded MT Bold" panose="020F0704030504030204" pitchFamily="34" charset="0"/>
              </a:rPr>
              <a:t>Camron Miranda</a:t>
            </a:r>
          </a:p>
          <a:p>
            <a:pPr algn="l"/>
            <a:r>
              <a:rPr lang="en-US" sz="3600" dirty="0">
                <a:solidFill>
                  <a:schemeClr val="tx1"/>
                </a:solidFill>
                <a:latin typeface="Arial Rounded MT Bold" panose="020F0704030504030204" pitchFamily="34" charset="0"/>
              </a:rPr>
              <a:t>Ulises Acosta</a:t>
            </a:r>
          </a:p>
          <a:p>
            <a:pPr algn="l"/>
            <a:r>
              <a:rPr lang="en-US" sz="3600" dirty="0">
                <a:solidFill>
                  <a:schemeClr val="tx1"/>
                </a:solidFill>
                <a:latin typeface="Arial Rounded MT Bold" panose="020F0704030504030204" pitchFamily="34" charset="0"/>
              </a:rPr>
              <a:t>Dawn Acosta</a:t>
            </a:r>
          </a:p>
          <a:p>
            <a:pPr algn="l"/>
            <a:r>
              <a:rPr lang="en-US" sz="3600" dirty="0">
                <a:solidFill>
                  <a:schemeClr val="tx1"/>
                </a:solidFill>
                <a:latin typeface="Arial Rounded MT Bold" panose="020F0704030504030204" pitchFamily="34" charset="0"/>
              </a:rPr>
              <a:t>Bonnie Anderson</a:t>
            </a:r>
          </a:p>
          <a:p>
            <a:pPr algn="l"/>
            <a:r>
              <a:rPr lang="en-US" sz="3600" dirty="0">
                <a:solidFill>
                  <a:schemeClr val="tx1"/>
                </a:solidFill>
                <a:latin typeface="Arial Rounded MT Bold" panose="020F0704030504030204" pitchFamily="34" charset="0"/>
              </a:rPr>
              <a:t>Charlotte Miranda</a:t>
            </a:r>
          </a:p>
          <a:p>
            <a:pPr algn="l"/>
            <a:r>
              <a:rPr lang="en-US" sz="3600" dirty="0">
                <a:solidFill>
                  <a:schemeClr val="tx1"/>
                </a:solidFill>
                <a:latin typeface="Arial Rounded MT Bold" panose="020F0704030504030204" pitchFamily="34" charset="0"/>
              </a:rPr>
              <a:t>Joelle Rutledge</a:t>
            </a:r>
          </a:p>
          <a:p>
            <a:pPr algn="l"/>
            <a:r>
              <a:rPr lang="en-US" sz="3600" dirty="0">
                <a:solidFill>
                  <a:schemeClr val="tx1"/>
                </a:solidFill>
                <a:latin typeface="Arial Rounded MT Bold" panose="020F0704030504030204" pitchFamily="34" charset="0"/>
              </a:rPr>
              <a:t>Ann Sneary</a:t>
            </a:r>
          </a:p>
          <a:p>
            <a:pPr algn="l"/>
            <a:r>
              <a:rPr lang="en-US" sz="3600" dirty="0">
                <a:solidFill>
                  <a:schemeClr val="tx1"/>
                </a:solidFill>
                <a:latin typeface="Arial Rounded MT Bold" panose="020F0704030504030204" pitchFamily="34" charset="0"/>
              </a:rPr>
              <a:t>Smartest lawyer in KC</a:t>
            </a:r>
          </a:p>
        </p:txBody>
      </p:sp>
    </p:spTree>
    <p:extLst>
      <p:ext uri="{BB962C8B-B14F-4D97-AF65-F5344CB8AC3E}">
        <p14:creationId xmlns:p14="http://schemas.microsoft.com/office/powerpoint/2010/main" val="19848941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EDB331-CD05-8FB1-DAC6-3AB9704D7DB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242C7DB-545E-EE45-0F4A-DEF1AE87922E}"/>
              </a:ext>
            </a:extLst>
          </p:cNvPr>
          <p:cNvSpPr>
            <a:spLocks noGrp="1"/>
          </p:cNvSpPr>
          <p:nvPr>
            <p:ph type="subTitle" idx="1"/>
          </p:nvPr>
        </p:nvSpPr>
        <p:spPr>
          <a:xfrm>
            <a:off x="152400" y="209550"/>
            <a:ext cx="8915400" cy="4800600"/>
          </a:xfrm>
        </p:spPr>
        <p:txBody>
          <a:bodyPr anchor="t">
            <a:normAutofit/>
          </a:bodyPr>
          <a:lstStyle/>
          <a:p>
            <a:pPr algn="l"/>
            <a:endParaRPr lang="en-US" sz="4000" dirty="0">
              <a:solidFill>
                <a:schemeClr val="tx1"/>
              </a:solidFill>
              <a:latin typeface="Arial Rounded MT Bold" panose="020F0704030504030204" pitchFamily="34" charset="0"/>
            </a:endParaRPr>
          </a:p>
        </p:txBody>
      </p:sp>
      <p:pic>
        <p:nvPicPr>
          <p:cNvPr id="4" name="Picture 3">
            <a:extLst>
              <a:ext uri="{FF2B5EF4-FFF2-40B4-BE49-F238E27FC236}">
                <a16:creationId xmlns:a16="http://schemas.microsoft.com/office/drawing/2014/main" id="{CF0C5887-0D76-3006-937D-B9AF4D7C8C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23974948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17260-B2D3-E196-06EA-ECB30E93F179}"/>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30F74614-80B3-2F28-0D7A-560CDEDD049A}"/>
              </a:ext>
            </a:extLst>
          </p:cNvPr>
          <p:cNvSpPr>
            <a:spLocks noGrp="1"/>
          </p:cNvSpPr>
          <p:nvPr>
            <p:ph type="subTitle" idx="1"/>
          </p:nvPr>
        </p:nvSpPr>
        <p:spPr>
          <a:xfrm>
            <a:off x="152400" y="209550"/>
            <a:ext cx="8915400" cy="4800600"/>
          </a:xfrm>
        </p:spPr>
        <p:txBody>
          <a:bodyPr anchor="t">
            <a:normAutofit/>
          </a:bodyPr>
          <a:lstStyle/>
          <a:p>
            <a:pPr algn="l"/>
            <a:endParaRPr lang="en-US" sz="4000" dirty="0">
              <a:solidFill>
                <a:schemeClr val="tx1"/>
              </a:solidFill>
              <a:latin typeface="Arial Rounded MT Bold" panose="020F0704030504030204" pitchFamily="34" charset="0"/>
            </a:endParaRPr>
          </a:p>
        </p:txBody>
      </p:sp>
      <p:pic>
        <p:nvPicPr>
          <p:cNvPr id="4" name="Picture 3">
            <a:extLst>
              <a:ext uri="{FF2B5EF4-FFF2-40B4-BE49-F238E27FC236}">
                <a16:creationId xmlns:a16="http://schemas.microsoft.com/office/drawing/2014/main" id="{006E2044-E037-4A54-E416-B9ADA6551E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TextBox 1">
            <a:extLst>
              <a:ext uri="{FF2B5EF4-FFF2-40B4-BE49-F238E27FC236}">
                <a16:creationId xmlns:a16="http://schemas.microsoft.com/office/drawing/2014/main" id="{04081D61-1DDF-F0C9-DDB1-764E9F89D558}"/>
              </a:ext>
            </a:extLst>
          </p:cNvPr>
          <p:cNvSpPr txBox="1"/>
          <p:nvPr/>
        </p:nvSpPr>
        <p:spPr>
          <a:xfrm>
            <a:off x="228600" y="235598"/>
            <a:ext cx="8586197" cy="3785652"/>
          </a:xfrm>
          <a:prstGeom prst="rect">
            <a:avLst/>
          </a:prstGeom>
          <a:noFill/>
        </p:spPr>
        <p:txBody>
          <a:bodyPr wrap="none" rtlCol="0">
            <a:spAutoFit/>
          </a:bodyPr>
          <a:lstStyle/>
          <a:p>
            <a:pPr algn="l"/>
            <a:r>
              <a:rPr lang="en-US" u="sng" dirty="0">
                <a:solidFill>
                  <a:srgbClr val="FFFF66"/>
                </a:solidFill>
                <a:effectLst>
                  <a:outerShdw blurRad="38100" dist="38100" dir="2700000" algn="tl">
                    <a:srgbClr val="000000">
                      <a:alpha val="43137"/>
                    </a:srgbClr>
                  </a:outerShdw>
                </a:effectLst>
              </a:rPr>
              <a:t>Worthy  Rev. 5.12-13</a:t>
            </a:r>
          </a:p>
          <a:p>
            <a:pPr marL="457200" indent="-457200" algn="l">
              <a:buFont typeface="+mj-lt"/>
              <a:buAutoNum type="arabicPeriod"/>
            </a:pPr>
            <a:r>
              <a:rPr lang="en-US" dirty="0">
                <a:solidFill>
                  <a:schemeClr val="tx1"/>
                </a:solidFill>
              </a:rPr>
              <a:t>Download story</a:t>
            </a:r>
          </a:p>
          <a:p>
            <a:pPr marL="457200" indent="-457200" algn="l">
              <a:buFont typeface="+mj-lt"/>
              <a:buAutoNum type="arabicPeriod"/>
            </a:pPr>
            <a:r>
              <a:rPr lang="en-US" dirty="0">
                <a:solidFill>
                  <a:schemeClr val="tx1"/>
                </a:solidFill>
              </a:rPr>
              <a:t>Heavenly context</a:t>
            </a:r>
          </a:p>
          <a:p>
            <a:pPr marL="457200" indent="-457200" algn="l">
              <a:buFont typeface="+mj-lt"/>
              <a:buAutoNum type="arabicPeriod"/>
            </a:pPr>
            <a:r>
              <a:rPr lang="en-US" u="sng" dirty="0">
                <a:solidFill>
                  <a:srgbClr val="FFFF66"/>
                </a:solidFill>
                <a:effectLst>
                  <a:outerShdw blurRad="38100" dist="38100" dir="2700000" algn="tl">
                    <a:srgbClr val="000000">
                      <a:alpha val="43137"/>
                    </a:srgbClr>
                  </a:outerShdw>
                </a:effectLst>
              </a:rPr>
              <a:t>Scriptural and liturgy precedent</a:t>
            </a:r>
          </a:p>
          <a:p>
            <a:pPr marL="457200" indent="-457200" algn="l">
              <a:buFont typeface="+mj-lt"/>
              <a:buAutoNum type="arabicPeriod"/>
            </a:pPr>
            <a:r>
              <a:rPr lang="en-US" dirty="0">
                <a:solidFill>
                  <a:schemeClr val="tx1"/>
                </a:solidFill>
              </a:rPr>
              <a:t>Praises</a:t>
            </a:r>
          </a:p>
          <a:p>
            <a:pPr marL="742950" indent="-742950" algn="l">
              <a:buFont typeface="+mj-lt"/>
              <a:buAutoNum type="arabicPeriod"/>
            </a:pPr>
            <a:endParaRPr lang="en-US" dirty="0"/>
          </a:p>
        </p:txBody>
      </p:sp>
    </p:spTree>
    <p:extLst>
      <p:ext uri="{BB962C8B-B14F-4D97-AF65-F5344CB8AC3E}">
        <p14:creationId xmlns:p14="http://schemas.microsoft.com/office/powerpoint/2010/main" val="8585666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66ABB2-ECCF-138E-20EF-4A05C0022FA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79EA54D-5ED3-C8F1-14FD-9C10B99C488A}"/>
              </a:ext>
            </a:extLst>
          </p:cNvPr>
          <p:cNvSpPr>
            <a:spLocks noGrp="1"/>
          </p:cNvSpPr>
          <p:nvPr>
            <p:ph type="subTitle" idx="1"/>
          </p:nvPr>
        </p:nvSpPr>
        <p:spPr>
          <a:xfrm>
            <a:off x="152400" y="209550"/>
            <a:ext cx="8915400" cy="4800600"/>
          </a:xfrm>
        </p:spPr>
        <p:txBody>
          <a:bodyPr anchor="t">
            <a:normAutofit/>
          </a:bodyPr>
          <a:lstStyle/>
          <a:p>
            <a:pPr marL="233363" indent="-233363" algn="l">
              <a:buFont typeface="Arial" panose="020B0604020202020204" pitchFamily="34" charset="0"/>
              <a:buChar char="•"/>
            </a:pPr>
            <a:r>
              <a:rPr lang="en-US" sz="4000" dirty="0">
                <a:solidFill>
                  <a:schemeClr val="tx1"/>
                </a:solidFill>
                <a:latin typeface="Arial Rounded MT Bold" panose="020F0704030504030204" pitchFamily="34" charset="0"/>
              </a:rPr>
              <a:t>Anything like this ever happen in scripture history?</a:t>
            </a:r>
          </a:p>
          <a:p>
            <a:pPr marL="233363" indent="-233363" algn="l">
              <a:buFont typeface="Arial" panose="020B0604020202020204" pitchFamily="34" charset="0"/>
              <a:buChar char="•"/>
            </a:pPr>
            <a:r>
              <a:rPr lang="en-US" sz="4000" dirty="0">
                <a:solidFill>
                  <a:schemeClr val="tx1"/>
                </a:solidFill>
                <a:latin typeface="Arial Rounded MT Bold" panose="020F0704030504030204" pitchFamily="34" charset="0"/>
              </a:rPr>
              <a:t>Anything like this pean of praise in Jewish liturgy?</a:t>
            </a:r>
          </a:p>
        </p:txBody>
      </p:sp>
    </p:spTree>
    <p:extLst>
      <p:ext uri="{BB962C8B-B14F-4D97-AF65-F5344CB8AC3E}">
        <p14:creationId xmlns:p14="http://schemas.microsoft.com/office/powerpoint/2010/main" val="27940293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D4638D-C064-613F-5B68-7CACF3EC924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8E1FF40-4659-6C83-1A1D-7EFB763B633C}"/>
              </a:ext>
            </a:extLst>
          </p:cNvPr>
          <p:cNvSpPr>
            <a:spLocks noGrp="1"/>
          </p:cNvSpPr>
          <p:nvPr>
            <p:ph type="subTitle" idx="1"/>
          </p:nvPr>
        </p:nvSpPr>
        <p:spPr>
          <a:xfrm>
            <a:off x="152400" y="209550"/>
            <a:ext cx="8915400" cy="4800600"/>
          </a:xfrm>
        </p:spPr>
        <p:txBody>
          <a:bodyPr anchor="t">
            <a:normAutofit/>
          </a:bodyPr>
          <a:lstStyle/>
          <a:p>
            <a:pPr algn="l"/>
            <a:r>
              <a:rPr lang="en-US" sz="4000" baseline="30000" dirty="0">
                <a:solidFill>
                  <a:schemeClr val="tx1"/>
                </a:solidFill>
                <a:latin typeface="Arial Rounded MT Bold" panose="020F0704030504030204" pitchFamily="34" charset="0"/>
              </a:rPr>
              <a:t>Daniel 7.13-14</a:t>
            </a:r>
            <a:r>
              <a:rPr lang="en-US" sz="4000" dirty="0">
                <a:solidFill>
                  <a:schemeClr val="tx1"/>
                </a:solidFill>
                <a:latin typeface="Arial Rounded MT Bold" panose="020F0704030504030204" pitchFamily="34" charset="0"/>
              </a:rPr>
              <a:t> “I kept watching the night visions, when I saw, coming with the clouds of heaven, someone like a son of man. He approached the Ancient One and was led into his presence. To him was given rulership, glory and a kingdom, so that all peoples, </a:t>
            </a:r>
          </a:p>
        </p:txBody>
      </p:sp>
    </p:spTree>
    <p:extLst>
      <p:ext uri="{BB962C8B-B14F-4D97-AF65-F5344CB8AC3E}">
        <p14:creationId xmlns:p14="http://schemas.microsoft.com/office/powerpoint/2010/main" val="2793514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4C31D-989C-3296-E88D-884DEE02239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32E391CC-67A9-B3BA-D698-DA2C5A1CD7B2}"/>
              </a:ext>
            </a:extLst>
          </p:cNvPr>
          <p:cNvSpPr>
            <a:spLocks noGrp="1"/>
          </p:cNvSpPr>
          <p:nvPr>
            <p:ph type="subTitle" idx="1"/>
          </p:nvPr>
        </p:nvSpPr>
        <p:spPr>
          <a:xfrm>
            <a:off x="152400" y="209550"/>
            <a:ext cx="8915400" cy="4800600"/>
          </a:xfrm>
        </p:spPr>
        <p:txBody>
          <a:bodyPr anchor="t">
            <a:normAutofit/>
          </a:bodyPr>
          <a:lstStyle/>
          <a:p>
            <a:pPr algn="l"/>
            <a:r>
              <a:rPr lang="en-US" sz="4000" baseline="30000" dirty="0">
                <a:solidFill>
                  <a:schemeClr val="tx1"/>
                </a:solidFill>
                <a:latin typeface="Arial Rounded MT Bold" panose="020F0704030504030204" pitchFamily="34" charset="0"/>
              </a:rPr>
              <a:t>Daniel 7.13-14</a:t>
            </a:r>
            <a:r>
              <a:rPr lang="en-US" sz="4000" dirty="0">
                <a:solidFill>
                  <a:schemeClr val="tx1"/>
                </a:solidFill>
                <a:latin typeface="Arial Rounded MT Bold" panose="020F0704030504030204" pitchFamily="34" charset="0"/>
              </a:rPr>
              <a:t>  nations and languages should serve him. His rulership is an eternal rulership that will not pass away; and his kingdom is one that will never be destroyed.</a:t>
            </a:r>
          </a:p>
        </p:txBody>
      </p:sp>
    </p:spTree>
    <p:extLst>
      <p:ext uri="{BB962C8B-B14F-4D97-AF65-F5344CB8AC3E}">
        <p14:creationId xmlns:p14="http://schemas.microsoft.com/office/powerpoint/2010/main" val="8547367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4B334-7D8B-C3EE-13E2-DC0FB9C576FC}"/>
            </a:ext>
          </a:extLst>
        </p:cNvPr>
        <p:cNvGrpSpPr/>
        <p:nvPr/>
      </p:nvGrpSpPr>
      <p:grpSpPr>
        <a:xfrm>
          <a:off x="0" y="0"/>
          <a:ext cx="0" cy="0"/>
          <a:chOff x="0" y="0"/>
          <a:chExt cx="0" cy="0"/>
        </a:xfrm>
      </p:grpSpPr>
      <p:sp>
        <p:nvSpPr>
          <p:cNvPr id="9218" name="Rectangle 2">
            <a:extLst>
              <a:ext uri="{FF2B5EF4-FFF2-40B4-BE49-F238E27FC236}">
                <a16:creationId xmlns:a16="http://schemas.microsoft.com/office/drawing/2014/main" id="{7AB01958-4817-B0D9-F784-54744D4C8A3F}"/>
              </a:ext>
            </a:extLst>
          </p:cNvPr>
          <p:cNvSpPr>
            <a:spLocks noGrp="1" noChangeArrowheads="1"/>
          </p:cNvSpPr>
          <p:nvPr>
            <p:ph type="ctrTitle" idx="4294967295"/>
          </p:nvPr>
        </p:nvSpPr>
        <p:spPr>
          <a:xfrm>
            <a:off x="1143000" y="-285750"/>
            <a:ext cx="6858000" cy="1200150"/>
          </a:xfrm>
        </p:spPr>
        <p:txBody>
          <a:bodyPr/>
          <a:lstStyle/>
          <a:p>
            <a:pPr eaLnBrk="1" hangingPunct="1"/>
            <a:r>
              <a:rPr lang="en-US" altLang="en-US" sz="1200">
                <a:latin typeface="David" panose="020E0502060401010101" pitchFamily="34" charset="-79"/>
                <a:cs typeface="David" panose="020E0502060401010101" pitchFamily="34" charset="-79"/>
              </a:rPr>
              <a:t> </a:t>
            </a:r>
          </a:p>
        </p:txBody>
      </p:sp>
      <p:sp>
        <p:nvSpPr>
          <p:cNvPr id="9219" name="Rectangle 3">
            <a:extLst>
              <a:ext uri="{FF2B5EF4-FFF2-40B4-BE49-F238E27FC236}">
                <a16:creationId xmlns:a16="http://schemas.microsoft.com/office/drawing/2014/main" id="{13FEDE3C-2C94-D7F5-C401-121D888104AB}"/>
              </a:ext>
            </a:extLst>
          </p:cNvPr>
          <p:cNvSpPr>
            <a:spLocks noGrp="1" noChangeArrowheads="1"/>
          </p:cNvSpPr>
          <p:nvPr>
            <p:ph type="subTitle" idx="4294967295"/>
          </p:nvPr>
        </p:nvSpPr>
        <p:spPr>
          <a:xfrm>
            <a:off x="304800" y="209550"/>
            <a:ext cx="8458200" cy="4800600"/>
          </a:xfrm>
        </p:spPr>
        <p:txBody>
          <a:bodyPr/>
          <a:lstStyle/>
          <a:p>
            <a:pPr marL="0" indent="0" eaLnBrk="1" hangingPunct="1">
              <a:spcBef>
                <a:spcPct val="0"/>
              </a:spcBef>
            </a:pPr>
            <a:r>
              <a:rPr lang="en-US" altLang="en-US" sz="4000" dirty="0"/>
              <a:t>Let His great name be blessed forever and to all eternity.</a:t>
            </a:r>
          </a:p>
          <a:p>
            <a:pPr marL="0" indent="0" eaLnBrk="1" hangingPunct="1">
              <a:spcBef>
                <a:spcPct val="0"/>
              </a:spcBef>
            </a:pPr>
            <a:r>
              <a:rPr lang="en-US" altLang="en-US" sz="2800" dirty="0"/>
              <a:t>[</a:t>
            </a:r>
            <a:r>
              <a:rPr lang="en-US" altLang="en-US" sz="2800" dirty="0" err="1"/>
              <a:t>Ee-yov</a:t>
            </a:r>
            <a:r>
              <a:rPr lang="en-US" altLang="en-US" sz="2800" dirty="0"/>
              <a:t> [Job] 1:21, Dan 2:20, Tehillim 113:2] </a:t>
            </a:r>
          </a:p>
          <a:p>
            <a:pPr marL="0" indent="0" eaLnBrk="1" hangingPunct="1">
              <a:spcBef>
                <a:spcPct val="0"/>
              </a:spcBef>
            </a:pPr>
            <a:r>
              <a:rPr lang="en-US" altLang="en-US" sz="4000" dirty="0"/>
              <a:t>Blessed, praised, and glorified, exalted, extolled, and honored, magnified, and lauded </a:t>
            </a:r>
          </a:p>
          <a:p>
            <a:pPr marL="0" indent="0" eaLnBrk="1" hangingPunct="1">
              <a:spcBef>
                <a:spcPct val="0"/>
              </a:spcBef>
            </a:pPr>
            <a:r>
              <a:rPr lang="en-US" altLang="en-US" sz="4000" dirty="0"/>
              <a:t>be the name of the Holy One,</a:t>
            </a:r>
          </a:p>
          <a:p>
            <a:pPr marL="0" indent="0" eaLnBrk="1" hangingPunct="1">
              <a:spcBef>
                <a:spcPct val="0"/>
              </a:spcBef>
            </a:pPr>
            <a:r>
              <a:rPr lang="en-US" altLang="en-US" sz="4000" dirty="0"/>
              <a:t>blessed be He; </a:t>
            </a:r>
          </a:p>
        </p:txBody>
      </p:sp>
    </p:spTree>
    <p:extLst>
      <p:ext uri="{BB962C8B-B14F-4D97-AF65-F5344CB8AC3E}">
        <p14:creationId xmlns:p14="http://schemas.microsoft.com/office/powerpoint/2010/main" val="871365057"/>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8CBD5D-C952-9DF0-8A64-F7C24E845756}"/>
            </a:ext>
          </a:extLst>
        </p:cNvPr>
        <p:cNvGrpSpPr/>
        <p:nvPr/>
      </p:nvGrpSpPr>
      <p:grpSpPr>
        <a:xfrm>
          <a:off x="0" y="0"/>
          <a:ext cx="0" cy="0"/>
          <a:chOff x="0" y="0"/>
          <a:chExt cx="0" cy="0"/>
        </a:xfrm>
      </p:grpSpPr>
      <p:sp>
        <p:nvSpPr>
          <p:cNvPr id="10242" name="Rectangle 2">
            <a:extLst>
              <a:ext uri="{FF2B5EF4-FFF2-40B4-BE49-F238E27FC236}">
                <a16:creationId xmlns:a16="http://schemas.microsoft.com/office/drawing/2014/main" id="{195A2B99-662E-1653-3835-20A29D9B6631}"/>
              </a:ext>
            </a:extLst>
          </p:cNvPr>
          <p:cNvSpPr>
            <a:spLocks noGrp="1" noChangeArrowheads="1"/>
          </p:cNvSpPr>
          <p:nvPr>
            <p:ph type="subTitle" idx="4294967295"/>
          </p:nvPr>
        </p:nvSpPr>
        <p:spPr>
          <a:xfrm>
            <a:off x="304800" y="133350"/>
            <a:ext cx="8610600" cy="4724400"/>
          </a:xfrm>
        </p:spPr>
        <p:txBody>
          <a:bodyPr/>
          <a:lstStyle/>
          <a:p>
            <a:pPr marL="0" indent="0" eaLnBrk="1" hangingPunct="1">
              <a:spcBef>
                <a:spcPct val="0"/>
              </a:spcBef>
            </a:pPr>
            <a:r>
              <a:rPr lang="en-US" altLang="en-US" sz="4000" dirty="0"/>
              <a:t>though He be high above all the blessings and hymns, </a:t>
            </a:r>
          </a:p>
          <a:p>
            <a:pPr marL="0" indent="0" eaLnBrk="1" hangingPunct="1">
              <a:spcBef>
                <a:spcPct val="0"/>
              </a:spcBef>
            </a:pPr>
            <a:r>
              <a:rPr lang="en-US" altLang="en-US" sz="4000" dirty="0"/>
              <a:t>praises and consolations, </a:t>
            </a:r>
          </a:p>
          <a:p>
            <a:pPr marL="0" indent="0" eaLnBrk="1" hangingPunct="1">
              <a:spcBef>
                <a:spcPct val="0"/>
              </a:spcBef>
            </a:pPr>
            <a:r>
              <a:rPr lang="en-US" altLang="en-US" sz="4000" dirty="0"/>
              <a:t>which are uttered in the world; </a:t>
            </a:r>
          </a:p>
          <a:p>
            <a:pPr marL="0" indent="0" eaLnBrk="1" hangingPunct="1">
              <a:spcBef>
                <a:spcPct val="0"/>
              </a:spcBef>
            </a:pPr>
            <a:r>
              <a:rPr lang="en-US" altLang="en-US" sz="4000" dirty="0"/>
              <a:t>and all say, "A-</a:t>
            </a:r>
            <a:r>
              <a:rPr lang="en-US" altLang="en-US" sz="4000" dirty="0" err="1"/>
              <a:t>mayn</a:t>
            </a:r>
            <a:r>
              <a:rPr lang="en-US" altLang="en-US" sz="4000" dirty="0"/>
              <a:t>."</a:t>
            </a:r>
          </a:p>
        </p:txBody>
      </p:sp>
    </p:spTree>
    <p:extLst>
      <p:ext uri="{BB962C8B-B14F-4D97-AF65-F5344CB8AC3E}">
        <p14:creationId xmlns:p14="http://schemas.microsoft.com/office/powerpoint/2010/main" val="1274892099"/>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11BA3B-5C07-BAFE-F9F5-575B01455DC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1760BDC-7A54-8901-687B-DA12F80175AD}"/>
              </a:ext>
            </a:extLst>
          </p:cNvPr>
          <p:cNvSpPr>
            <a:spLocks noGrp="1"/>
          </p:cNvSpPr>
          <p:nvPr>
            <p:ph type="subTitle" idx="1"/>
          </p:nvPr>
        </p:nvSpPr>
        <p:spPr>
          <a:xfrm>
            <a:off x="152400" y="209550"/>
            <a:ext cx="8915400" cy="4800600"/>
          </a:xfrm>
        </p:spPr>
        <p:txBody>
          <a:bodyPr anchor="t">
            <a:normAutofit/>
          </a:bodyPr>
          <a:lstStyle/>
          <a:p>
            <a:pPr algn="l"/>
            <a:endParaRPr lang="en-US" sz="4000" dirty="0">
              <a:solidFill>
                <a:schemeClr val="tx1"/>
              </a:solidFill>
              <a:latin typeface="Arial Rounded MT Bold" panose="020F0704030504030204" pitchFamily="34" charset="0"/>
            </a:endParaRPr>
          </a:p>
        </p:txBody>
      </p:sp>
      <p:pic>
        <p:nvPicPr>
          <p:cNvPr id="4" name="Picture 3">
            <a:extLst>
              <a:ext uri="{FF2B5EF4-FFF2-40B4-BE49-F238E27FC236}">
                <a16:creationId xmlns:a16="http://schemas.microsoft.com/office/drawing/2014/main" id="{F8808D70-B400-50D0-DACD-7EB70AEA32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36087480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883204-110F-BB63-3BFE-501ADBD049C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5AA23F9-DFAB-0A41-4E2D-331F8B7A007C}"/>
              </a:ext>
            </a:extLst>
          </p:cNvPr>
          <p:cNvSpPr>
            <a:spLocks noGrp="1"/>
          </p:cNvSpPr>
          <p:nvPr>
            <p:ph type="subTitle" idx="1"/>
          </p:nvPr>
        </p:nvSpPr>
        <p:spPr>
          <a:xfrm>
            <a:off x="152400" y="209550"/>
            <a:ext cx="8915400" cy="4800600"/>
          </a:xfrm>
        </p:spPr>
        <p:txBody>
          <a:bodyPr anchor="t">
            <a:normAutofit/>
          </a:bodyPr>
          <a:lstStyle/>
          <a:p>
            <a:pPr algn="l"/>
            <a:endParaRPr lang="en-US" sz="4000" dirty="0">
              <a:solidFill>
                <a:schemeClr val="tx1"/>
              </a:solidFill>
              <a:latin typeface="Arial Rounded MT Bold" panose="020F0704030504030204" pitchFamily="34" charset="0"/>
            </a:endParaRPr>
          </a:p>
        </p:txBody>
      </p:sp>
      <p:pic>
        <p:nvPicPr>
          <p:cNvPr id="4" name="Picture 3">
            <a:extLst>
              <a:ext uri="{FF2B5EF4-FFF2-40B4-BE49-F238E27FC236}">
                <a16:creationId xmlns:a16="http://schemas.microsoft.com/office/drawing/2014/main" id="{83704C74-8DB3-DE0C-EA4E-1A44FDB0CE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TextBox 1">
            <a:extLst>
              <a:ext uri="{FF2B5EF4-FFF2-40B4-BE49-F238E27FC236}">
                <a16:creationId xmlns:a16="http://schemas.microsoft.com/office/drawing/2014/main" id="{831F0C2E-23F2-E442-81CF-1AF5C0B58129}"/>
              </a:ext>
            </a:extLst>
          </p:cNvPr>
          <p:cNvSpPr txBox="1"/>
          <p:nvPr/>
        </p:nvSpPr>
        <p:spPr>
          <a:xfrm>
            <a:off x="228600" y="235598"/>
            <a:ext cx="8586197" cy="3785652"/>
          </a:xfrm>
          <a:prstGeom prst="rect">
            <a:avLst/>
          </a:prstGeom>
          <a:noFill/>
        </p:spPr>
        <p:txBody>
          <a:bodyPr wrap="none" rtlCol="0">
            <a:spAutoFit/>
          </a:bodyPr>
          <a:lstStyle/>
          <a:p>
            <a:pPr algn="l"/>
            <a:r>
              <a:rPr lang="en-US" u="sng" dirty="0">
                <a:solidFill>
                  <a:srgbClr val="FFFF66"/>
                </a:solidFill>
                <a:effectLst>
                  <a:outerShdw blurRad="38100" dist="38100" dir="2700000" algn="tl">
                    <a:srgbClr val="000000">
                      <a:alpha val="43137"/>
                    </a:srgbClr>
                  </a:outerShdw>
                </a:effectLst>
              </a:rPr>
              <a:t>Worthy  Rev. 5.12-13</a:t>
            </a:r>
          </a:p>
          <a:p>
            <a:pPr marL="457200" indent="-457200" algn="l">
              <a:buFont typeface="+mj-lt"/>
              <a:buAutoNum type="arabicPeriod"/>
            </a:pPr>
            <a:r>
              <a:rPr lang="en-US" dirty="0">
                <a:solidFill>
                  <a:schemeClr val="tx1"/>
                </a:solidFill>
              </a:rPr>
              <a:t>Download story</a:t>
            </a:r>
          </a:p>
          <a:p>
            <a:pPr marL="457200" indent="-457200" algn="l">
              <a:buFont typeface="+mj-lt"/>
              <a:buAutoNum type="arabicPeriod"/>
            </a:pPr>
            <a:r>
              <a:rPr lang="en-US" dirty="0">
                <a:solidFill>
                  <a:schemeClr val="tx1"/>
                </a:solidFill>
              </a:rPr>
              <a:t>Heavenly context</a:t>
            </a:r>
          </a:p>
          <a:p>
            <a:pPr marL="457200" indent="-457200" algn="l">
              <a:buFont typeface="+mj-lt"/>
              <a:buAutoNum type="arabicPeriod"/>
            </a:pPr>
            <a:r>
              <a:rPr lang="en-US" dirty="0">
                <a:solidFill>
                  <a:schemeClr val="tx1"/>
                </a:solidFill>
              </a:rPr>
              <a:t>Scriptural and liturgy precedent</a:t>
            </a:r>
          </a:p>
          <a:p>
            <a:pPr marL="457200" indent="-457200" algn="l">
              <a:buFont typeface="+mj-lt"/>
              <a:buAutoNum type="arabicPeriod"/>
            </a:pPr>
            <a:r>
              <a:rPr lang="en-US" u="sng" dirty="0">
                <a:solidFill>
                  <a:srgbClr val="FFFF66"/>
                </a:solidFill>
                <a:effectLst>
                  <a:outerShdw blurRad="38100" dist="38100" dir="2700000" algn="tl">
                    <a:srgbClr val="000000">
                      <a:alpha val="43137"/>
                    </a:srgbClr>
                  </a:outerShdw>
                </a:effectLst>
              </a:rPr>
              <a:t>Praises</a:t>
            </a:r>
          </a:p>
          <a:p>
            <a:pPr marL="742950" indent="-742950" algn="l">
              <a:buFont typeface="+mj-lt"/>
              <a:buAutoNum type="arabicPeriod"/>
            </a:pPr>
            <a:endParaRPr lang="en-US" dirty="0"/>
          </a:p>
        </p:txBody>
      </p:sp>
    </p:spTree>
    <p:extLst>
      <p:ext uri="{BB962C8B-B14F-4D97-AF65-F5344CB8AC3E}">
        <p14:creationId xmlns:p14="http://schemas.microsoft.com/office/powerpoint/2010/main" val="10187675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1C6BA-A926-D117-B5AF-DACA7B22AA6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67A98B6-3612-8D42-659C-40B77F82F73E}"/>
              </a:ext>
            </a:extLst>
          </p:cNvPr>
          <p:cNvSpPr>
            <a:spLocks noGrp="1"/>
          </p:cNvSpPr>
          <p:nvPr>
            <p:ph type="subTitle" idx="1"/>
          </p:nvPr>
        </p:nvSpPr>
        <p:spPr>
          <a:xfrm>
            <a:off x="152400" y="209550"/>
            <a:ext cx="8915400" cy="4800600"/>
          </a:xfrm>
        </p:spPr>
        <p:txBody>
          <a:bodyPr anchor="t">
            <a:normAutofit/>
          </a:bodyPr>
          <a:lstStyle/>
          <a:p>
            <a:pPr algn="l"/>
            <a:r>
              <a:rPr lang="en-US" sz="4000" baseline="30000" dirty="0">
                <a:solidFill>
                  <a:schemeClr val="tx1"/>
                </a:solidFill>
                <a:latin typeface="Arial Rounded MT Bold" panose="020F0704030504030204" pitchFamily="34" charset="0"/>
              </a:rPr>
              <a:t>Rev 5.12-13 </a:t>
            </a:r>
            <a:r>
              <a:rPr lang="en-US" sz="4000" dirty="0">
                <a:solidFill>
                  <a:schemeClr val="tx1"/>
                </a:solidFill>
                <a:latin typeface="Arial Rounded MT Bold" panose="020F0704030504030204" pitchFamily="34" charset="0"/>
              </a:rPr>
              <a:t>“Worthy is the Lamb who was slain, to receive </a:t>
            </a:r>
            <a:r>
              <a:rPr lang="en-US" sz="4000" u="sng" dirty="0">
                <a:solidFill>
                  <a:srgbClr val="FFFF66"/>
                </a:solidFill>
                <a:latin typeface="Arial Rounded MT Bold" panose="020F0704030504030204" pitchFamily="34" charset="0"/>
              </a:rPr>
              <a:t>power and riches and wisdom and might and honor and glory and blessing</a:t>
            </a:r>
            <a:r>
              <a:rPr lang="en-US" sz="4000" dirty="0">
                <a:solidFill>
                  <a:schemeClr val="tx1"/>
                </a:solidFill>
                <a:latin typeface="Arial Rounded MT Bold" panose="020F0704030504030204" pitchFamily="34" charset="0"/>
              </a:rPr>
              <a:t>!”</a:t>
            </a:r>
          </a:p>
        </p:txBody>
      </p:sp>
    </p:spTree>
    <p:extLst>
      <p:ext uri="{BB962C8B-B14F-4D97-AF65-F5344CB8AC3E}">
        <p14:creationId xmlns:p14="http://schemas.microsoft.com/office/powerpoint/2010/main" val="2291665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6DF664-C104-8F20-AF76-E63DE4E1E2F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2386094-7881-3627-3003-BAFE783EAB61}"/>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269314CE-345B-C6BD-6787-DBF6792608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3220" y="0"/>
            <a:ext cx="4937559" cy="5143500"/>
          </a:xfrm>
          <a:prstGeom prst="rect">
            <a:avLst/>
          </a:prstGeom>
        </p:spPr>
      </p:pic>
    </p:spTree>
    <p:extLst>
      <p:ext uri="{BB962C8B-B14F-4D97-AF65-F5344CB8AC3E}">
        <p14:creationId xmlns:p14="http://schemas.microsoft.com/office/powerpoint/2010/main" val="32854446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7F109E-CBDF-D2AE-0D30-26CDAE4D87F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3B500BB-69BC-F235-5588-8C935D0A82CD}"/>
              </a:ext>
            </a:extLst>
          </p:cNvPr>
          <p:cNvSpPr>
            <a:spLocks noGrp="1"/>
          </p:cNvSpPr>
          <p:nvPr>
            <p:ph type="subTitle" idx="1"/>
          </p:nvPr>
        </p:nvSpPr>
        <p:spPr>
          <a:xfrm>
            <a:off x="152400" y="209550"/>
            <a:ext cx="8915400" cy="4800600"/>
          </a:xfrm>
        </p:spPr>
        <p:txBody>
          <a:bodyPr anchor="t">
            <a:normAutofit lnSpcReduction="10000"/>
          </a:bodyPr>
          <a:lstStyle/>
          <a:p>
            <a:pPr algn="l"/>
            <a:r>
              <a:rPr lang="en-US" sz="4000" baseline="30000" dirty="0">
                <a:solidFill>
                  <a:schemeClr val="tx1"/>
                </a:solidFill>
                <a:latin typeface="Arial Rounded MT Bold" panose="020F0704030504030204" pitchFamily="34" charset="0"/>
              </a:rPr>
              <a:t>Rev 5.12-13 </a:t>
            </a:r>
            <a:r>
              <a:rPr lang="en-US" sz="4000" dirty="0">
                <a:solidFill>
                  <a:schemeClr val="tx1"/>
                </a:solidFill>
                <a:latin typeface="Arial Rounded MT Bold" panose="020F0704030504030204" pitchFamily="34" charset="0"/>
              </a:rPr>
              <a:t>And I heard every creature in heaven and on the earth and under the earth and on the sea and everything in them, responding, “To the One seated on the throne and to the Lamb </a:t>
            </a:r>
            <a:r>
              <a:rPr lang="en-US" sz="4000" u="sng" dirty="0">
                <a:solidFill>
                  <a:srgbClr val="FFFF66"/>
                </a:solidFill>
                <a:latin typeface="Arial Rounded MT Bold" panose="020F0704030504030204" pitchFamily="34" charset="0"/>
              </a:rPr>
              <a:t>be blessing and honor and glory and power</a:t>
            </a:r>
            <a:r>
              <a:rPr lang="en-US" sz="4000" dirty="0">
                <a:solidFill>
                  <a:srgbClr val="FFFF66"/>
                </a:solidFill>
                <a:latin typeface="Arial Rounded MT Bold" panose="020F0704030504030204" pitchFamily="34" charset="0"/>
              </a:rPr>
              <a:t> </a:t>
            </a:r>
            <a:r>
              <a:rPr lang="en-US" sz="4000" dirty="0">
                <a:solidFill>
                  <a:schemeClr val="tx1"/>
                </a:solidFill>
                <a:latin typeface="Arial Rounded MT Bold" panose="020F0704030504030204" pitchFamily="34" charset="0"/>
              </a:rPr>
              <a:t>forever and ever!”</a:t>
            </a:r>
          </a:p>
        </p:txBody>
      </p:sp>
    </p:spTree>
    <p:extLst>
      <p:ext uri="{BB962C8B-B14F-4D97-AF65-F5344CB8AC3E}">
        <p14:creationId xmlns:p14="http://schemas.microsoft.com/office/powerpoint/2010/main" val="39760978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CD067-B7BC-60DD-2A50-2E71070B5AD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C12D7CB-7018-C855-8E9C-CBDB7DBD66B3}"/>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Why shout loudly these things?</a:t>
            </a:r>
          </a:p>
          <a:p>
            <a:pPr algn="l"/>
            <a:r>
              <a:rPr lang="en-US" sz="4000" dirty="0">
                <a:solidFill>
                  <a:schemeClr val="tx1"/>
                </a:solidFill>
                <a:latin typeface="Arial Rounded MT Bold" panose="020F0704030504030204" pitchFamily="34" charset="0"/>
              </a:rPr>
              <a:t>Should we do the same, or prepare in our spirits to do the same?</a:t>
            </a:r>
          </a:p>
        </p:txBody>
      </p:sp>
    </p:spTree>
    <p:extLst>
      <p:ext uri="{BB962C8B-B14F-4D97-AF65-F5344CB8AC3E}">
        <p14:creationId xmlns:p14="http://schemas.microsoft.com/office/powerpoint/2010/main" val="20813921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68C147-BED5-4828-B231-5B9863B93B3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72ACE3D-5A68-A7E5-CA30-B1CCF1B62634}"/>
              </a:ext>
            </a:extLst>
          </p:cNvPr>
          <p:cNvSpPr>
            <a:spLocks noGrp="1"/>
          </p:cNvSpPr>
          <p:nvPr>
            <p:ph type="subTitle" idx="1"/>
          </p:nvPr>
        </p:nvSpPr>
        <p:spPr>
          <a:xfrm>
            <a:off x="152400" y="209550"/>
            <a:ext cx="8915400" cy="4800600"/>
          </a:xfrm>
        </p:spPr>
        <p:txBody>
          <a:bodyPr anchor="t">
            <a:normAutofit lnSpcReduction="10000"/>
          </a:bodyPr>
          <a:lstStyle/>
          <a:p>
            <a:pPr algn="l"/>
            <a:r>
              <a:rPr lang="en-US" sz="4000" baseline="30000" dirty="0">
                <a:solidFill>
                  <a:schemeClr val="tx1"/>
                </a:solidFill>
                <a:latin typeface="Arial Rounded MT Bold" panose="020F0704030504030204" pitchFamily="34" charset="0"/>
              </a:rPr>
              <a:t>Phil 2.9-11 </a:t>
            </a:r>
            <a:r>
              <a:rPr lang="en-US" sz="4000" dirty="0">
                <a:solidFill>
                  <a:schemeClr val="tx1"/>
                </a:solidFill>
                <a:latin typeface="Arial Rounded MT Bold" panose="020F0704030504030204" pitchFamily="34" charset="0"/>
              </a:rPr>
              <a:t>God raised him to the highest place and gave him the name above every name; that in honor of the name given Yeshua, every knee will bow — in heaven, on earth and under the earth — and every tongue will acknowledge that Yeshua the Messiah is Adonai — to the glory of God the Father.</a:t>
            </a:r>
          </a:p>
        </p:txBody>
      </p:sp>
    </p:spTree>
    <p:extLst>
      <p:ext uri="{BB962C8B-B14F-4D97-AF65-F5344CB8AC3E}">
        <p14:creationId xmlns:p14="http://schemas.microsoft.com/office/powerpoint/2010/main" val="11618449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A74F8-77A4-80C7-F2DC-E8DC87B04E8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C221EC1-BA3F-9B16-AF72-0687B196CD51}"/>
              </a:ext>
            </a:extLst>
          </p:cNvPr>
          <p:cNvSpPr>
            <a:spLocks noGrp="1"/>
          </p:cNvSpPr>
          <p:nvPr>
            <p:ph type="subTitle" idx="1"/>
          </p:nvPr>
        </p:nvSpPr>
        <p:spPr>
          <a:xfrm>
            <a:off x="152400" y="209550"/>
            <a:ext cx="8915400" cy="4800600"/>
          </a:xfrm>
        </p:spPr>
        <p:txBody>
          <a:bodyPr numCol="2" anchor="t">
            <a:normAutofit/>
          </a:bodyPr>
          <a:lstStyle/>
          <a:p>
            <a:pPr algn="l"/>
            <a:r>
              <a:rPr lang="en-US" sz="4000" dirty="0">
                <a:solidFill>
                  <a:schemeClr val="tx1"/>
                </a:solidFill>
                <a:latin typeface="Arial Rounded MT Bold" panose="020F0704030504030204" pitchFamily="34" charset="0"/>
              </a:rPr>
              <a:t>Worthy </a:t>
            </a:r>
          </a:p>
          <a:p>
            <a:pPr algn="l"/>
            <a:r>
              <a:rPr lang="en-US" sz="4000" dirty="0">
                <a:solidFill>
                  <a:schemeClr val="tx1"/>
                </a:solidFill>
                <a:latin typeface="Arial Rounded MT Bold" panose="020F0704030504030204" pitchFamily="34" charset="0"/>
              </a:rPr>
              <a:t>power </a:t>
            </a:r>
          </a:p>
          <a:p>
            <a:pPr algn="l"/>
            <a:r>
              <a:rPr lang="en-US" sz="4000" dirty="0">
                <a:solidFill>
                  <a:schemeClr val="tx1"/>
                </a:solidFill>
                <a:latin typeface="Arial Rounded MT Bold" panose="020F0704030504030204" pitchFamily="34" charset="0"/>
              </a:rPr>
              <a:t>riches </a:t>
            </a:r>
          </a:p>
          <a:p>
            <a:pPr algn="l"/>
            <a:r>
              <a:rPr lang="en-US" sz="4000" dirty="0">
                <a:solidFill>
                  <a:schemeClr val="tx1"/>
                </a:solidFill>
                <a:latin typeface="Arial Rounded MT Bold" panose="020F0704030504030204" pitchFamily="34" charset="0"/>
              </a:rPr>
              <a:t>wisdom </a:t>
            </a:r>
          </a:p>
          <a:p>
            <a:pPr algn="l"/>
            <a:r>
              <a:rPr lang="en-US" sz="4000" dirty="0">
                <a:solidFill>
                  <a:schemeClr val="tx1"/>
                </a:solidFill>
                <a:latin typeface="Arial Rounded MT Bold" panose="020F0704030504030204" pitchFamily="34" charset="0"/>
              </a:rPr>
              <a:t>might </a:t>
            </a:r>
          </a:p>
          <a:p>
            <a:pPr algn="l"/>
            <a:r>
              <a:rPr lang="en-US" sz="4000" dirty="0">
                <a:solidFill>
                  <a:schemeClr val="tx1"/>
                </a:solidFill>
                <a:latin typeface="Arial Rounded MT Bold" panose="020F0704030504030204" pitchFamily="34" charset="0"/>
              </a:rPr>
              <a:t>honor </a:t>
            </a:r>
          </a:p>
          <a:p>
            <a:pPr algn="l"/>
            <a:r>
              <a:rPr lang="en-US" sz="4000" dirty="0">
                <a:solidFill>
                  <a:schemeClr val="tx1"/>
                </a:solidFill>
                <a:latin typeface="Arial Rounded MT Bold" panose="020F0704030504030204" pitchFamily="34" charset="0"/>
              </a:rPr>
              <a:t>glory </a:t>
            </a:r>
          </a:p>
          <a:p>
            <a:pPr algn="l"/>
            <a:r>
              <a:rPr lang="en-US" sz="4000" dirty="0">
                <a:solidFill>
                  <a:schemeClr val="tx1"/>
                </a:solidFill>
                <a:latin typeface="Arial Rounded MT Bold" panose="020F0704030504030204" pitchFamily="34" charset="0"/>
              </a:rPr>
              <a:t>blessing </a:t>
            </a:r>
            <a:br>
              <a:rPr lang="en-US" sz="4000" dirty="0">
                <a:solidFill>
                  <a:schemeClr val="tx1"/>
                </a:solidFill>
                <a:latin typeface="Arial Rounded MT Bold" panose="020F0704030504030204" pitchFamily="34" charset="0"/>
              </a:rPr>
            </a:br>
            <a:endParaRPr lang="en-US" sz="4000" dirty="0">
              <a:solidFill>
                <a:schemeClr val="tx1"/>
              </a:solidFill>
              <a:latin typeface="Arial Rounded MT Bold" panose="020F0704030504030204" pitchFamily="34" charset="0"/>
            </a:endParaRPr>
          </a:p>
          <a:p>
            <a:pPr algn="l"/>
            <a:r>
              <a:rPr lang="en-US" sz="4000" dirty="0">
                <a:solidFill>
                  <a:schemeClr val="tx1"/>
                </a:solidFill>
                <a:latin typeface="Arial Rounded MT Bold" panose="020F0704030504030204" pitchFamily="34" charset="0"/>
              </a:rPr>
              <a:t>blessing  </a:t>
            </a:r>
          </a:p>
          <a:p>
            <a:pPr algn="l"/>
            <a:r>
              <a:rPr lang="en-US" sz="4000" dirty="0">
                <a:solidFill>
                  <a:schemeClr val="tx1"/>
                </a:solidFill>
                <a:latin typeface="Arial Rounded MT Bold" panose="020F0704030504030204" pitchFamily="34" charset="0"/>
              </a:rPr>
              <a:t>honor </a:t>
            </a:r>
          </a:p>
          <a:p>
            <a:pPr algn="l"/>
            <a:r>
              <a:rPr lang="en-US" sz="4000" dirty="0">
                <a:solidFill>
                  <a:schemeClr val="tx1"/>
                </a:solidFill>
                <a:latin typeface="Arial Rounded MT Bold" panose="020F0704030504030204" pitchFamily="34" charset="0"/>
              </a:rPr>
              <a:t>glory </a:t>
            </a:r>
          </a:p>
          <a:p>
            <a:pPr algn="l"/>
            <a:r>
              <a:rPr lang="en-US" sz="4000" dirty="0">
                <a:solidFill>
                  <a:schemeClr val="tx1"/>
                </a:solidFill>
                <a:latin typeface="Arial Rounded MT Bold" panose="020F0704030504030204" pitchFamily="34" charset="0"/>
              </a:rPr>
              <a:t>power</a:t>
            </a:r>
            <a:endParaRPr lang="en-US" sz="4000" b="1"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42107503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EF4D5D-F5BC-B2AE-1146-09B81052E63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58D4990-C463-CD22-584C-077D11A83E88}"/>
              </a:ext>
            </a:extLst>
          </p:cNvPr>
          <p:cNvSpPr>
            <a:spLocks noGrp="1"/>
          </p:cNvSpPr>
          <p:nvPr>
            <p:ph type="subTitle" idx="1"/>
          </p:nvPr>
        </p:nvSpPr>
        <p:spPr>
          <a:xfrm>
            <a:off x="152400" y="209550"/>
            <a:ext cx="8915400" cy="4800600"/>
          </a:xfrm>
        </p:spPr>
        <p:txBody>
          <a:bodyPr numCol="1" anchor="t">
            <a:normAutofit/>
          </a:bodyPr>
          <a:lstStyle/>
          <a:p>
            <a:pPr algn="l"/>
            <a:r>
              <a:rPr lang="en-US" sz="4000" u="sng" dirty="0">
                <a:solidFill>
                  <a:srgbClr val="FFFF66"/>
                </a:solidFill>
                <a:latin typeface="Arial Rounded MT Bold" panose="020F0704030504030204" pitchFamily="34" charset="0"/>
              </a:rPr>
              <a:t>Worthy  </a:t>
            </a:r>
            <a:r>
              <a:rPr lang="el-GR" sz="4000" u="sng" dirty="0">
                <a:solidFill>
                  <a:srgbClr val="FFFF66"/>
                </a:solidFill>
              </a:rPr>
              <a:t>ἄξιος</a:t>
            </a:r>
            <a:r>
              <a:rPr lang="en-US" sz="4000" u="sng" dirty="0">
                <a:solidFill>
                  <a:srgbClr val="FFFF66"/>
                </a:solidFill>
                <a:latin typeface="Arial Rounded MT Bold" panose="020F0704030504030204" pitchFamily="34" charset="0"/>
              </a:rPr>
              <a:t>  </a:t>
            </a:r>
            <a:r>
              <a:rPr lang="en-US" sz="4000" u="sng" dirty="0" err="1">
                <a:solidFill>
                  <a:srgbClr val="FFFF66"/>
                </a:solidFill>
                <a:latin typeface="Arial Rounded MT Bold" panose="020F0704030504030204" pitchFamily="34" charset="0"/>
              </a:rPr>
              <a:t>axios</a:t>
            </a:r>
            <a:r>
              <a:rPr lang="en-US" sz="4000" u="sng" dirty="0">
                <a:solidFill>
                  <a:srgbClr val="FFFF66"/>
                </a:solidFill>
                <a:latin typeface="Arial Rounded MT Bold" panose="020F0704030504030204" pitchFamily="34" charset="0"/>
              </a:rPr>
              <a:t> </a:t>
            </a:r>
          </a:p>
          <a:p>
            <a:pPr algn="l"/>
            <a:r>
              <a:rPr lang="en-US" sz="4000" dirty="0">
                <a:solidFill>
                  <a:schemeClr val="tx1"/>
                </a:solidFill>
                <a:latin typeface="Arial Rounded MT Bold" panose="020F0704030504030204" pitchFamily="34" charset="0"/>
              </a:rPr>
              <a:t> (</a:t>
            </a:r>
            <a:r>
              <a:rPr lang="en-US" sz="4000" dirty="0" err="1">
                <a:solidFill>
                  <a:schemeClr val="tx1"/>
                </a:solidFill>
                <a:latin typeface="Arial Rounded MT Bold" panose="020F0704030504030204" pitchFamily="34" charset="0"/>
              </a:rPr>
              <a:t>áksios</a:t>
            </a:r>
            <a:r>
              <a:rPr lang="en-US" sz="4000" dirty="0">
                <a:solidFill>
                  <a:schemeClr val="tx1"/>
                </a:solidFill>
                <a:latin typeface="Arial Rounded MT Bold" panose="020F0704030504030204" pitchFamily="34" charset="0"/>
              </a:rPr>
              <a:t>) is the root of the English term, "axis."  This also refers to a balance-scale, operating by off-setting weights.]</a:t>
            </a:r>
          </a:p>
          <a:p>
            <a:pPr algn="l"/>
            <a:endParaRPr lang="en-US" sz="4000" dirty="0">
              <a:solidFill>
                <a:schemeClr val="tx1"/>
              </a:solidFill>
              <a:latin typeface="Arial Rounded MT Bold" panose="020F0704030504030204" pitchFamily="34" charset="0"/>
            </a:endParaRPr>
          </a:p>
          <a:p>
            <a:pPr algn="l"/>
            <a:endParaRPr lang="en-US" sz="4000" b="1"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31160913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88A6A2-3A3A-6B88-D9FC-D3707E378E0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2A27FAB-7ED4-D274-AE9B-908D011A9883}"/>
              </a:ext>
            </a:extLst>
          </p:cNvPr>
          <p:cNvSpPr>
            <a:spLocks noGrp="1"/>
          </p:cNvSpPr>
          <p:nvPr>
            <p:ph type="subTitle" idx="1"/>
          </p:nvPr>
        </p:nvSpPr>
        <p:spPr>
          <a:xfrm>
            <a:off x="152400" y="209550"/>
            <a:ext cx="8915400" cy="4800600"/>
          </a:xfrm>
        </p:spPr>
        <p:txBody>
          <a:bodyPr anchor="t">
            <a:normAutofit lnSpcReduction="10000"/>
          </a:bodyPr>
          <a:lstStyle/>
          <a:p>
            <a:pPr algn="l"/>
            <a:r>
              <a:rPr lang="en-US" sz="4000" u="sng" dirty="0">
                <a:solidFill>
                  <a:srgbClr val="FFFF66"/>
                </a:solidFill>
                <a:latin typeface="Arial Rounded MT Bold" panose="020F0704030504030204" pitchFamily="34" charset="0"/>
              </a:rPr>
              <a:t>is the Lamb who was slain</a:t>
            </a:r>
            <a:r>
              <a:rPr lang="en-US" sz="4000" dirty="0">
                <a:solidFill>
                  <a:srgbClr val="FFFF66"/>
                </a:solidFill>
                <a:latin typeface="Arial Rounded MT Bold" panose="020F0704030504030204" pitchFamily="34" charset="0"/>
              </a:rPr>
              <a:t>  </a:t>
            </a:r>
            <a:r>
              <a:rPr lang="en-US" sz="4000" u="sng" dirty="0">
                <a:solidFill>
                  <a:srgbClr val="FFFF66"/>
                </a:solidFill>
                <a:latin typeface="Arial Rounded MT Bold" panose="020F0704030504030204" pitchFamily="34" charset="0"/>
              </a:rPr>
              <a:t>5x</a:t>
            </a:r>
          </a:p>
          <a:p>
            <a:pPr algn="l"/>
            <a:r>
              <a:rPr lang="en-US" sz="4000" u="sng" dirty="0" err="1">
                <a:solidFill>
                  <a:srgbClr val="FFFF66"/>
                </a:solidFill>
                <a:latin typeface="Arial Rounded MT Bold" panose="020F0704030504030204" pitchFamily="34" charset="0"/>
              </a:rPr>
              <a:t>Sphazó</a:t>
            </a:r>
            <a:r>
              <a:rPr lang="en-US" sz="4000" u="sng" dirty="0">
                <a:solidFill>
                  <a:srgbClr val="FFFF66"/>
                </a:solidFill>
                <a:latin typeface="Arial Rounded MT Bold" panose="020F0704030504030204" pitchFamily="34" charset="0"/>
              </a:rPr>
              <a:t> </a:t>
            </a:r>
            <a:r>
              <a:rPr lang="en-US" sz="4000" u="sng" dirty="0" err="1">
                <a:solidFill>
                  <a:srgbClr val="FFFF66"/>
                </a:solidFill>
                <a:latin typeface="Arial Rounded MT Bold" panose="020F0704030504030204" pitchFamily="34" charset="0"/>
              </a:rPr>
              <a:t>σφάζω</a:t>
            </a:r>
            <a:r>
              <a:rPr lang="en-US" sz="4000" u="sng" dirty="0">
                <a:solidFill>
                  <a:srgbClr val="FFFF66"/>
                </a:solidFill>
                <a:latin typeface="Arial Rounded MT Bold" panose="020F0704030504030204" pitchFamily="34" charset="0"/>
              </a:rPr>
              <a:t> : To slay, to slaughter, to kill  </a:t>
            </a:r>
          </a:p>
          <a:p>
            <a:pPr algn="l"/>
            <a:endParaRPr lang="en-US" sz="2000" dirty="0">
              <a:solidFill>
                <a:schemeClr val="tx1"/>
              </a:solidFill>
              <a:latin typeface="Arial Rounded MT Bold" panose="020F0704030504030204" pitchFamily="34" charset="0"/>
            </a:endParaRPr>
          </a:p>
          <a:p>
            <a:pPr algn="l"/>
            <a:r>
              <a:rPr lang="en-US" sz="4000" dirty="0">
                <a:solidFill>
                  <a:schemeClr val="tx1"/>
                </a:solidFill>
                <a:latin typeface="Arial Rounded MT Bold" panose="020F0704030504030204" pitchFamily="34" charset="0"/>
              </a:rPr>
              <a:t>While the verb denotes violent killing, its New Covenant range spans deliberate murder, judicial execution, ritual sacrifice, and symbolic imagery. </a:t>
            </a:r>
          </a:p>
        </p:txBody>
      </p:sp>
    </p:spTree>
    <p:extLst>
      <p:ext uri="{BB962C8B-B14F-4D97-AF65-F5344CB8AC3E}">
        <p14:creationId xmlns:p14="http://schemas.microsoft.com/office/powerpoint/2010/main" val="36667642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3C3CD-0D9D-7326-F74D-E631AFAAC45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5041A24-76A4-B7A2-403A-B04D32869BFB}"/>
              </a:ext>
            </a:extLst>
          </p:cNvPr>
          <p:cNvSpPr>
            <a:spLocks noGrp="1"/>
          </p:cNvSpPr>
          <p:nvPr>
            <p:ph type="subTitle" idx="1"/>
          </p:nvPr>
        </p:nvSpPr>
        <p:spPr>
          <a:xfrm>
            <a:off x="152400" y="209550"/>
            <a:ext cx="8915400" cy="4800600"/>
          </a:xfrm>
        </p:spPr>
        <p:txBody>
          <a:bodyPr anchor="t">
            <a:normAutofit fontScale="92500" lnSpcReduction="10000"/>
          </a:bodyPr>
          <a:lstStyle/>
          <a:p>
            <a:pPr algn="l"/>
            <a:r>
              <a:rPr lang="en-US" sz="4300" u="sng" dirty="0" err="1">
                <a:solidFill>
                  <a:srgbClr val="FFFF66"/>
                </a:solidFill>
                <a:latin typeface="Arial Rounded MT Bold" panose="020F0704030504030204" pitchFamily="34" charset="0"/>
              </a:rPr>
              <a:t>Sphazó</a:t>
            </a:r>
            <a:r>
              <a:rPr lang="en-US" sz="4300" u="sng" dirty="0">
                <a:solidFill>
                  <a:srgbClr val="FFFF66"/>
                </a:solidFill>
                <a:latin typeface="Arial Rounded MT Bold" panose="020F0704030504030204" pitchFamily="34" charset="0"/>
              </a:rPr>
              <a:t> </a:t>
            </a:r>
            <a:r>
              <a:rPr lang="en-US" sz="4300" u="sng" dirty="0" err="1">
                <a:solidFill>
                  <a:srgbClr val="FFFF66"/>
                </a:solidFill>
                <a:latin typeface="Arial Rounded MT Bold" panose="020F0704030504030204" pitchFamily="34" charset="0"/>
              </a:rPr>
              <a:t>σφάζω</a:t>
            </a:r>
            <a:r>
              <a:rPr lang="en-US" sz="4300" u="sng" dirty="0">
                <a:solidFill>
                  <a:srgbClr val="FFFF66"/>
                </a:solidFill>
                <a:latin typeface="Arial Rounded MT Bold" panose="020F0704030504030204" pitchFamily="34" charset="0"/>
              </a:rPr>
              <a:t> : To slay, to slaughter, to kill</a:t>
            </a:r>
          </a:p>
          <a:p>
            <a:pPr algn="l"/>
            <a:endParaRPr lang="en-US" sz="1500" dirty="0">
              <a:solidFill>
                <a:schemeClr val="tx1"/>
              </a:solidFill>
              <a:latin typeface="Arial Rounded MT Bold" panose="020F0704030504030204" pitchFamily="34" charset="0"/>
            </a:endParaRPr>
          </a:p>
          <a:p>
            <a:pPr algn="l"/>
            <a:r>
              <a:rPr lang="en-US" sz="4000" dirty="0">
                <a:solidFill>
                  <a:schemeClr val="tx1"/>
                </a:solidFill>
                <a:latin typeface="Arial Rounded MT Bold" panose="020F0704030504030204" pitchFamily="34" charset="0"/>
              </a:rPr>
              <a:t>The contexts determine whether the act is wicked (Cain, Babylon, the Beast) or redemptive (the Lamb, martyr-witnesses). In every occurrence the death is purposeful, not accidental, and carries theological weight.</a:t>
            </a:r>
          </a:p>
        </p:txBody>
      </p:sp>
    </p:spTree>
    <p:extLst>
      <p:ext uri="{BB962C8B-B14F-4D97-AF65-F5344CB8AC3E}">
        <p14:creationId xmlns:p14="http://schemas.microsoft.com/office/powerpoint/2010/main" val="3285999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254E8D-EF44-140A-718E-406703BE227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335DA3C-79FF-97C1-26F7-25549014384E}"/>
              </a:ext>
            </a:extLst>
          </p:cNvPr>
          <p:cNvSpPr>
            <a:spLocks noGrp="1"/>
          </p:cNvSpPr>
          <p:nvPr>
            <p:ph type="subTitle" idx="1"/>
          </p:nvPr>
        </p:nvSpPr>
        <p:spPr>
          <a:xfrm>
            <a:off x="152400" y="209550"/>
            <a:ext cx="8915400" cy="4800600"/>
          </a:xfrm>
        </p:spPr>
        <p:txBody>
          <a:bodyPr numCol="1" anchor="t">
            <a:normAutofit/>
          </a:bodyPr>
          <a:lstStyle/>
          <a:p>
            <a:pPr algn="l"/>
            <a:r>
              <a:rPr lang="en-US" sz="4000" u="sng" dirty="0">
                <a:solidFill>
                  <a:srgbClr val="FFFF66"/>
                </a:solidFill>
                <a:latin typeface="Arial Rounded MT Bold" panose="020F0704030504030204" pitchFamily="34" charset="0"/>
              </a:rPr>
              <a:t>power </a:t>
            </a:r>
            <a:r>
              <a:rPr lang="el-GR" sz="4000" u="sng" dirty="0">
                <a:solidFill>
                  <a:srgbClr val="FFFF66"/>
                </a:solidFill>
              </a:rPr>
              <a:t>δύναμις</a:t>
            </a:r>
            <a:r>
              <a:rPr lang="en-US" sz="4000" u="sng" dirty="0">
                <a:solidFill>
                  <a:srgbClr val="FFFF66"/>
                </a:solidFill>
                <a:latin typeface="Arial Rounded MT Bold" panose="020F0704030504030204" pitchFamily="34" charset="0"/>
              </a:rPr>
              <a:t> </a:t>
            </a:r>
            <a:r>
              <a:rPr lang="en-US" sz="4000" u="sng" dirty="0" err="1">
                <a:solidFill>
                  <a:srgbClr val="FFFF66"/>
                </a:solidFill>
                <a:latin typeface="Arial Rounded MT Bold" panose="020F0704030504030204" pitchFamily="34" charset="0"/>
              </a:rPr>
              <a:t>dunamis</a:t>
            </a:r>
            <a:r>
              <a:rPr lang="en-US" sz="4000" dirty="0">
                <a:solidFill>
                  <a:schemeClr val="tx1"/>
                </a:solidFill>
                <a:latin typeface="Arial Rounded MT Bold" panose="020F0704030504030204" pitchFamily="34" charset="0"/>
              </a:rPr>
              <a:t>: Power, strength, ability, might, miracle</a:t>
            </a:r>
          </a:p>
          <a:p>
            <a:pPr algn="l"/>
            <a:r>
              <a:rPr lang="en-US" sz="4000" dirty="0">
                <a:solidFill>
                  <a:schemeClr val="tx1"/>
                </a:solidFill>
                <a:latin typeface="Arial Rounded MT Bold" panose="020F0704030504030204" pitchFamily="34" charset="0"/>
              </a:rPr>
              <a:t>for </a:t>
            </a:r>
            <a:r>
              <a:rPr lang="he-IL" sz="4000" b="1" dirty="0">
                <a:solidFill>
                  <a:schemeClr val="tx1"/>
                </a:solidFill>
                <a:latin typeface="David" panose="020E0502060401010101" pitchFamily="34" charset="-79"/>
                <a:cs typeface="David" panose="020E0502060401010101" pitchFamily="34" charset="-79"/>
              </a:rPr>
              <a:t>חַיִל, גְּבוּרָה, עֹז, כֹּחַ, צָבָא </a:t>
            </a:r>
            <a:r>
              <a:rPr lang="he-IL" sz="4000" dirty="0">
                <a:solidFill>
                  <a:schemeClr val="tx1"/>
                </a:solidFill>
                <a:latin typeface="Arial Rounded MT Bold" panose="020F0704030504030204" pitchFamily="34" charset="0"/>
              </a:rPr>
              <a:t>(</a:t>
            </a:r>
            <a:r>
              <a:rPr lang="en-US" sz="4000" dirty="0">
                <a:solidFill>
                  <a:schemeClr val="tx1"/>
                </a:solidFill>
                <a:latin typeface="Arial Rounded MT Bold" panose="020F0704030504030204" pitchFamily="34" charset="0"/>
              </a:rPr>
              <a:t> an army, a host); strength, ability, power;</a:t>
            </a:r>
          </a:p>
          <a:p>
            <a:pPr algn="l"/>
            <a:r>
              <a:rPr lang="en-US" sz="4000" dirty="0">
                <a:solidFill>
                  <a:schemeClr val="tx1"/>
                </a:solidFill>
                <a:latin typeface="Arial Rounded MT Bold" panose="020F0704030504030204" pitchFamily="34" charset="0"/>
              </a:rPr>
              <a:t> universally, "inherent power, power residing in a thing by virtue of its nature, or which a person or thing exerts and puts forth"</a:t>
            </a:r>
          </a:p>
        </p:txBody>
      </p:sp>
    </p:spTree>
    <p:extLst>
      <p:ext uri="{BB962C8B-B14F-4D97-AF65-F5344CB8AC3E}">
        <p14:creationId xmlns:p14="http://schemas.microsoft.com/office/powerpoint/2010/main" val="16106339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725C92-87CF-8741-6B4D-B0AA77B3715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76D2AB6-649F-6353-4AA8-36AD6E0A379E}"/>
              </a:ext>
            </a:extLst>
          </p:cNvPr>
          <p:cNvSpPr>
            <a:spLocks noGrp="1"/>
          </p:cNvSpPr>
          <p:nvPr>
            <p:ph type="subTitle" idx="1"/>
          </p:nvPr>
        </p:nvSpPr>
        <p:spPr>
          <a:xfrm>
            <a:off x="152400" y="209550"/>
            <a:ext cx="8915400" cy="4800600"/>
          </a:xfrm>
        </p:spPr>
        <p:txBody>
          <a:bodyPr anchor="t">
            <a:normAutofit/>
          </a:bodyPr>
          <a:lstStyle/>
          <a:p>
            <a:pPr marL="233363" indent="-233363" algn="l">
              <a:buFont typeface="Arial" panose="020B0604020202020204" pitchFamily="34" charset="0"/>
              <a:buChar char="•"/>
            </a:pPr>
            <a:r>
              <a:rPr lang="en-US" sz="4000" dirty="0">
                <a:solidFill>
                  <a:schemeClr val="tx1"/>
                </a:solidFill>
                <a:latin typeface="Arial Rounded MT Bold" panose="020F0704030504030204" pitchFamily="34" charset="0"/>
              </a:rPr>
              <a:t>specifically, the power of performing miracles</a:t>
            </a:r>
          </a:p>
          <a:p>
            <a:pPr marL="233363" indent="-233363" algn="l">
              <a:buFont typeface="Arial" panose="020B0604020202020204" pitchFamily="34" charset="0"/>
              <a:buChar char="•"/>
            </a:pPr>
            <a:r>
              <a:rPr lang="en-US" sz="4000" dirty="0">
                <a:solidFill>
                  <a:schemeClr val="tx1"/>
                </a:solidFill>
                <a:latin typeface="Arial Rounded MT Bold" panose="020F0704030504030204" pitchFamily="34" charset="0"/>
              </a:rPr>
              <a:t>moral power and excellence of soul</a:t>
            </a:r>
          </a:p>
          <a:p>
            <a:pPr marL="233363" indent="-233363" algn="l">
              <a:buFont typeface="Arial" panose="020B0604020202020204" pitchFamily="34" charset="0"/>
              <a:buChar char="•"/>
            </a:pPr>
            <a:r>
              <a:rPr lang="en-US" sz="4000" dirty="0" err="1">
                <a:solidFill>
                  <a:schemeClr val="tx1"/>
                </a:solidFill>
                <a:latin typeface="Arial Rounded MT Bold" panose="020F0704030504030204" pitchFamily="34" charset="0"/>
              </a:rPr>
              <a:t>δύν</a:t>
            </a:r>
            <a:r>
              <a:rPr lang="en-US" sz="4000" dirty="0">
                <a:solidFill>
                  <a:schemeClr val="tx1"/>
                </a:solidFill>
                <a:latin typeface="Arial Rounded MT Bold" panose="020F0704030504030204" pitchFamily="34" charset="0"/>
              </a:rPr>
              <a:t>αμις foremost reveals the limitless ability of God,divine  omnipotence</a:t>
            </a:r>
          </a:p>
        </p:txBody>
      </p:sp>
    </p:spTree>
    <p:extLst>
      <p:ext uri="{BB962C8B-B14F-4D97-AF65-F5344CB8AC3E}">
        <p14:creationId xmlns:p14="http://schemas.microsoft.com/office/powerpoint/2010/main" val="26218555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2C7E6E-7132-323E-F6D8-42014B5626A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3AD6654-E513-B856-C7E1-284C78E4AC1B}"/>
              </a:ext>
            </a:extLst>
          </p:cNvPr>
          <p:cNvSpPr>
            <a:spLocks noGrp="1"/>
          </p:cNvSpPr>
          <p:nvPr>
            <p:ph type="subTitle" idx="1"/>
          </p:nvPr>
        </p:nvSpPr>
        <p:spPr>
          <a:xfrm>
            <a:off x="152400" y="209550"/>
            <a:ext cx="8915400" cy="4800600"/>
          </a:xfrm>
        </p:spPr>
        <p:txBody>
          <a:bodyPr anchor="t">
            <a:normAutofit fontScale="92500" lnSpcReduction="10000"/>
          </a:bodyPr>
          <a:lstStyle/>
          <a:p>
            <a:pPr algn="l"/>
            <a:r>
              <a:rPr lang="en-US" sz="4000" dirty="0">
                <a:solidFill>
                  <a:schemeClr val="tx1"/>
                </a:solidFill>
                <a:latin typeface="Arial Rounded MT Bold" panose="020F0704030504030204" pitchFamily="34" charset="0"/>
              </a:rPr>
              <a:t>1. Proclamation—Confidence rests not in human eloquence but in the inherent power of the gospel.</a:t>
            </a:r>
          </a:p>
          <a:p>
            <a:pPr algn="l"/>
            <a:r>
              <a:rPr lang="en-US" sz="4000" dirty="0">
                <a:solidFill>
                  <a:schemeClr val="tx1"/>
                </a:solidFill>
                <a:latin typeface="Arial Rounded MT Bold" panose="020F0704030504030204" pitchFamily="34" charset="0"/>
              </a:rPr>
              <a:t>2. Personal Holiness—Weakness becomes the arena for Messiah’s empowering grace.</a:t>
            </a:r>
          </a:p>
          <a:p>
            <a:pPr algn="l"/>
            <a:r>
              <a:rPr lang="en-US" sz="4000" dirty="0">
                <a:solidFill>
                  <a:schemeClr val="tx1"/>
                </a:solidFill>
                <a:latin typeface="Arial Rounded MT Bold" panose="020F0704030504030204" pitchFamily="34" charset="0"/>
              </a:rPr>
              <a:t>3. Corporate Worship—Songs and prayers rightly ascribe power to God, nurturing reverent dependence.</a:t>
            </a:r>
          </a:p>
        </p:txBody>
      </p:sp>
    </p:spTree>
    <p:extLst>
      <p:ext uri="{BB962C8B-B14F-4D97-AF65-F5344CB8AC3E}">
        <p14:creationId xmlns:p14="http://schemas.microsoft.com/office/powerpoint/2010/main" val="1305250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19D3E2-BD5F-BDEB-4686-5A30F9B7726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69B0BB6-D913-DD92-C136-4A3F92044387}"/>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BCDAD9E8-33D2-61B5-28BC-DBAE3BF169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433" y="0"/>
            <a:ext cx="7717134" cy="5143500"/>
          </a:xfrm>
          <a:prstGeom prst="rect">
            <a:avLst/>
          </a:prstGeom>
        </p:spPr>
      </p:pic>
    </p:spTree>
    <p:extLst>
      <p:ext uri="{BB962C8B-B14F-4D97-AF65-F5344CB8AC3E}">
        <p14:creationId xmlns:p14="http://schemas.microsoft.com/office/powerpoint/2010/main" val="40014768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8CA10-8E59-519C-3440-2FFEF93CEC1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854359B-A75C-2C50-6069-8F22A900A226}"/>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4. Mission—Evangelism and mercy ministry advance by the same power that raised Yeshua, ensuring hope amid opposition.</a:t>
            </a:r>
          </a:p>
          <a:p>
            <a:pPr algn="l"/>
            <a:r>
              <a:rPr lang="en-US" sz="4000" dirty="0">
                <a:solidFill>
                  <a:schemeClr val="tx1"/>
                </a:solidFill>
                <a:latin typeface="Arial Rounded MT Bold" panose="020F0704030504030204" pitchFamily="34" charset="0"/>
              </a:rPr>
              <a:t>5. Eschatology—Future expectations of resurrection and consummation flow from God’s proven power in history.</a:t>
            </a:r>
          </a:p>
        </p:txBody>
      </p:sp>
    </p:spTree>
    <p:extLst>
      <p:ext uri="{BB962C8B-B14F-4D97-AF65-F5344CB8AC3E}">
        <p14:creationId xmlns:p14="http://schemas.microsoft.com/office/powerpoint/2010/main" val="28638381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1D8A6-84EA-79BC-5712-ADCCCE6308B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575D011-DCA5-A392-A105-F604AA8D49EE}"/>
              </a:ext>
            </a:extLst>
          </p:cNvPr>
          <p:cNvSpPr>
            <a:spLocks noGrp="1"/>
          </p:cNvSpPr>
          <p:nvPr>
            <p:ph type="subTitle" idx="1"/>
          </p:nvPr>
        </p:nvSpPr>
        <p:spPr>
          <a:xfrm>
            <a:off x="152400" y="209550"/>
            <a:ext cx="8915400" cy="4800600"/>
          </a:xfrm>
        </p:spPr>
        <p:txBody>
          <a:bodyPr numCol="1" anchor="t">
            <a:normAutofit/>
          </a:bodyPr>
          <a:lstStyle/>
          <a:p>
            <a:pPr algn="l"/>
            <a:r>
              <a:rPr lang="en-US" sz="4000" u="sng" dirty="0">
                <a:solidFill>
                  <a:srgbClr val="FFFF66"/>
                </a:solidFill>
                <a:latin typeface="Arial Rounded MT Bold" panose="020F0704030504030204" pitchFamily="34" charset="0"/>
              </a:rPr>
              <a:t>riches </a:t>
            </a:r>
            <a:r>
              <a:rPr lang="en-US" sz="4000" b="1" u="sng" dirty="0">
                <a:solidFill>
                  <a:srgbClr val="FFFF66"/>
                </a:solidFill>
                <a:latin typeface="Arial Rounded MT Bold" panose="020F0704030504030204" pitchFamily="34" charset="0"/>
              </a:rPr>
              <a:t>π</a:t>
            </a:r>
            <a:r>
              <a:rPr lang="en-US" sz="4000" b="1" u="sng" dirty="0" err="1">
                <a:solidFill>
                  <a:srgbClr val="FFFF66"/>
                </a:solidFill>
                <a:latin typeface="Arial Rounded MT Bold" panose="020F0704030504030204" pitchFamily="34" charset="0"/>
              </a:rPr>
              <a:t>λοῦτος</a:t>
            </a:r>
            <a:r>
              <a:rPr lang="en-US" sz="4000" u="sng" dirty="0">
                <a:solidFill>
                  <a:srgbClr val="FFFF66"/>
                </a:solidFill>
                <a:latin typeface="Arial Rounded MT Bold" panose="020F0704030504030204" pitchFamily="34" charset="0"/>
              </a:rPr>
              <a:t> </a:t>
            </a:r>
            <a:r>
              <a:rPr lang="en-US" sz="4000" i="1" u="sng" dirty="0" err="1">
                <a:solidFill>
                  <a:srgbClr val="FFFF66"/>
                </a:solidFill>
                <a:latin typeface="Arial Rounded MT Bold" panose="020F0704030504030204" pitchFamily="34" charset="0"/>
              </a:rPr>
              <a:t>ploutos</a:t>
            </a:r>
            <a:r>
              <a:rPr lang="en-US" sz="4000" dirty="0">
                <a:solidFill>
                  <a:schemeClr val="tx1"/>
                </a:solidFill>
                <a:latin typeface="Arial Rounded MT Bold" panose="020F0704030504030204" pitchFamily="34" charset="0"/>
              </a:rPr>
              <a:t>: Riches, wealth, abundance From the base of </a:t>
            </a:r>
            <a:r>
              <a:rPr lang="en-US" sz="4000" dirty="0" err="1">
                <a:solidFill>
                  <a:schemeClr val="tx1"/>
                </a:solidFill>
                <a:latin typeface="Arial Rounded MT Bold" panose="020F0704030504030204" pitchFamily="34" charset="0"/>
              </a:rPr>
              <a:t>pletho</a:t>
            </a:r>
            <a:r>
              <a:rPr lang="en-US" sz="4000" dirty="0">
                <a:solidFill>
                  <a:schemeClr val="tx1"/>
                </a:solidFill>
                <a:latin typeface="Arial Rounded MT Bold" panose="020F0704030504030204" pitchFamily="34" charset="0"/>
              </a:rPr>
              <a:t>; wealth (as fulness), i.e. (literally) money, possessions, or (figuratively) abundance, richness, (specially), valuable bestowment -- riches.</a:t>
            </a:r>
            <a:endParaRPr lang="en-US" sz="4000" b="1"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12401169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39A7D-2B9E-3191-0D7B-DF571F2D5DA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D857CFE-775E-7152-3E17-453BBB9D71C9}"/>
              </a:ext>
            </a:extLst>
          </p:cNvPr>
          <p:cNvSpPr>
            <a:spLocks noGrp="1"/>
          </p:cNvSpPr>
          <p:nvPr>
            <p:ph type="subTitle" idx="1"/>
          </p:nvPr>
        </p:nvSpPr>
        <p:spPr>
          <a:xfrm>
            <a:off x="152400" y="209550"/>
            <a:ext cx="8915400" cy="4800600"/>
          </a:xfrm>
        </p:spPr>
        <p:txBody>
          <a:bodyPr numCol="1" anchor="t">
            <a:normAutofit fontScale="92500" lnSpcReduction="10000"/>
          </a:bodyPr>
          <a:lstStyle/>
          <a:p>
            <a:pPr algn="l"/>
            <a:r>
              <a:rPr lang="en-US" sz="4300" u="sng" dirty="0">
                <a:solidFill>
                  <a:srgbClr val="FFFF66"/>
                </a:solidFill>
                <a:latin typeface="Arial Rounded MT Bold" panose="020F0704030504030204" pitchFamily="34" charset="0"/>
              </a:rPr>
              <a:t>Wisdom </a:t>
            </a:r>
            <a:r>
              <a:rPr lang="en-US" sz="4300" u="sng" dirty="0" err="1">
                <a:solidFill>
                  <a:srgbClr val="FFFF66"/>
                </a:solidFill>
                <a:latin typeface="Arial Rounded MT Bold" panose="020F0704030504030204" pitchFamily="34" charset="0"/>
              </a:rPr>
              <a:t>sophia</a:t>
            </a:r>
            <a:r>
              <a:rPr lang="en-US" sz="4300" u="sng" dirty="0">
                <a:solidFill>
                  <a:srgbClr val="FFFF66"/>
                </a:solidFill>
                <a:latin typeface="Arial Rounded MT Bold" panose="020F0704030504030204" pitchFamily="34" charset="0"/>
              </a:rPr>
              <a:t>: </a:t>
            </a:r>
            <a:r>
              <a:rPr lang="en-US" sz="4300" u="sng" dirty="0" err="1">
                <a:solidFill>
                  <a:srgbClr val="FFFF66"/>
                </a:solidFill>
                <a:latin typeface="Arial Rounded MT Bold" panose="020F0704030504030204" pitchFamily="34" charset="0"/>
              </a:rPr>
              <a:t>σοφί</a:t>
            </a:r>
            <a:r>
              <a:rPr lang="en-US" sz="4300" u="sng" dirty="0">
                <a:solidFill>
                  <a:srgbClr val="FFFF66"/>
                </a:solidFill>
                <a:latin typeface="Arial Rounded MT Bold" panose="020F0704030504030204" pitchFamily="34" charset="0"/>
              </a:rPr>
              <a:t>α </a:t>
            </a:r>
            <a:r>
              <a:rPr lang="he-IL" sz="4000" b="1" dirty="0">
                <a:solidFill>
                  <a:schemeClr val="tx1"/>
                </a:solidFill>
                <a:latin typeface="David" panose="020E0502060401010101" pitchFamily="34" charset="-79"/>
                <a:cs typeface="David" panose="020E0502060401010101" pitchFamily="34" charset="-79"/>
              </a:rPr>
              <a:t>חָכְמָה</a:t>
            </a:r>
            <a:r>
              <a:rPr lang="he-IL" dirty="0"/>
              <a:t>, </a:t>
            </a:r>
            <a:r>
              <a:rPr lang="en-US" dirty="0"/>
              <a:t> </a:t>
            </a:r>
            <a:r>
              <a:rPr lang="en-US" sz="4000" dirty="0">
                <a:solidFill>
                  <a:schemeClr val="tx1"/>
                </a:solidFill>
                <a:latin typeface="Arial Rounded MT Bold" panose="020F0704030504030204" pitchFamily="34" charset="0"/>
              </a:rPr>
              <a:t>wisdom, broad and full intelligence</a:t>
            </a:r>
          </a:p>
          <a:p>
            <a:pPr algn="l"/>
            <a:r>
              <a:rPr lang="en-US" sz="4000" baseline="30000" dirty="0">
                <a:solidFill>
                  <a:schemeClr val="tx1"/>
                </a:solidFill>
                <a:latin typeface="Arial Rounded MT Bold" panose="020F0704030504030204" pitchFamily="34" charset="0"/>
              </a:rPr>
              <a:t>Ro 11.33-35 </a:t>
            </a:r>
            <a:r>
              <a:rPr lang="en-US" sz="4000" dirty="0">
                <a:solidFill>
                  <a:schemeClr val="tx1"/>
                </a:solidFill>
                <a:latin typeface="Arial Rounded MT Bold" panose="020F0704030504030204" pitchFamily="34" charset="0"/>
              </a:rPr>
              <a:t>O the depth of the riches, both of the wisdom and knowledge of God! How unsearchable are His judgments and how incomprehensible His ways! For “who has known the mind of Adonai, or who has been His counselor?” Or “who has first given to Him, that it shall be repaid to him?”</a:t>
            </a:r>
          </a:p>
        </p:txBody>
      </p:sp>
    </p:spTree>
    <p:extLst>
      <p:ext uri="{BB962C8B-B14F-4D97-AF65-F5344CB8AC3E}">
        <p14:creationId xmlns:p14="http://schemas.microsoft.com/office/powerpoint/2010/main" val="6009845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FB9D5E-0971-259F-6F34-1771FF32A84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EC606DD-865B-B905-0F1A-D415B936D790}"/>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Heavenly wisdom, in contrast, “is first pure, then peace-loving, gentle, accommodating, full of mercy and good fruit, impartial, and sincere” </a:t>
            </a:r>
            <a:r>
              <a:rPr lang="en-US" sz="4000" baseline="30000" dirty="0">
                <a:solidFill>
                  <a:schemeClr val="tx1"/>
                </a:solidFill>
                <a:latin typeface="Arial Rounded MT Bold" panose="020F0704030504030204" pitchFamily="34" charset="0"/>
              </a:rPr>
              <a:t>(Yaakov 3:17)</a:t>
            </a:r>
            <a:r>
              <a:rPr lang="en-US" sz="4000" dirty="0">
                <a:solidFill>
                  <a:schemeClr val="tx1"/>
                </a:solidFill>
                <a:latin typeface="Arial Rounded MT Bold" panose="020F0704030504030204" pitchFamily="34" charset="0"/>
              </a:rPr>
              <a:t>. The way to obtain it remains simple: “If any of you lacks wisdom, he should ask God” </a:t>
            </a:r>
            <a:r>
              <a:rPr lang="en-US" sz="4000" baseline="30000" dirty="0">
                <a:solidFill>
                  <a:schemeClr val="tx1"/>
                </a:solidFill>
                <a:latin typeface="Arial Rounded MT Bold" panose="020F0704030504030204" pitchFamily="34" charset="0"/>
              </a:rPr>
              <a:t>(Yaakov 1:5).</a:t>
            </a:r>
          </a:p>
        </p:txBody>
      </p:sp>
    </p:spTree>
    <p:extLst>
      <p:ext uri="{BB962C8B-B14F-4D97-AF65-F5344CB8AC3E}">
        <p14:creationId xmlns:p14="http://schemas.microsoft.com/office/powerpoint/2010/main" val="19263094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D317C-A0EE-5EA9-67F5-355186A26C6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52A0175-BDE5-70E0-C26B-5D23A29DB372}"/>
              </a:ext>
            </a:extLst>
          </p:cNvPr>
          <p:cNvSpPr>
            <a:spLocks noGrp="1"/>
          </p:cNvSpPr>
          <p:nvPr>
            <p:ph type="subTitle" idx="1"/>
          </p:nvPr>
        </p:nvSpPr>
        <p:spPr>
          <a:xfrm>
            <a:off x="152400" y="209550"/>
            <a:ext cx="8915400" cy="4800600"/>
          </a:xfrm>
        </p:spPr>
        <p:txBody>
          <a:bodyPr anchor="t">
            <a:normAutofit lnSpcReduction="10000"/>
          </a:bodyPr>
          <a:lstStyle/>
          <a:p>
            <a:pPr algn="l"/>
            <a:r>
              <a:rPr lang="en-US" sz="4000" dirty="0">
                <a:solidFill>
                  <a:schemeClr val="tx1"/>
                </a:solidFill>
                <a:latin typeface="Arial Rounded MT Bold" panose="020F0704030504030204" pitchFamily="34" charset="0"/>
              </a:rPr>
              <a:t>Paul distinguishes two kinds of </a:t>
            </a:r>
            <a:r>
              <a:rPr lang="en-US" sz="4000" dirty="0" err="1">
                <a:solidFill>
                  <a:schemeClr val="tx1"/>
                </a:solidFill>
                <a:latin typeface="Arial Rounded MT Bold" panose="020F0704030504030204" pitchFamily="34" charset="0"/>
              </a:rPr>
              <a:t>sophia</a:t>
            </a:r>
            <a:r>
              <a:rPr lang="en-US" sz="4000" dirty="0">
                <a:solidFill>
                  <a:schemeClr val="tx1"/>
                </a:solidFill>
                <a:latin typeface="Arial Rounded MT Bold" panose="020F0704030504030204" pitchFamily="34" charset="0"/>
              </a:rPr>
              <a:t>: the passing wisdom of this age and the “hidden wisdom of God” </a:t>
            </a:r>
            <a:r>
              <a:rPr lang="en-US" sz="4000" baseline="30000" dirty="0">
                <a:solidFill>
                  <a:schemeClr val="tx1"/>
                </a:solidFill>
                <a:latin typeface="Arial Rounded MT Bold" panose="020F0704030504030204" pitchFamily="34" charset="0"/>
              </a:rPr>
              <a:t>(1 Corinthians 2:6-7). </a:t>
            </a:r>
            <a:r>
              <a:rPr lang="en-US" sz="4000" dirty="0">
                <a:solidFill>
                  <a:schemeClr val="tx1"/>
                </a:solidFill>
                <a:latin typeface="Arial Rounded MT Bold" panose="020F0704030504030204" pitchFamily="34" charset="0"/>
              </a:rPr>
              <a:t>Preaching must therefore rest “not on man’s wisdom but on the power of God”  </a:t>
            </a:r>
            <a:r>
              <a:rPr lang="en-US" sz="4000" baseline="30000" dirty="0">
                <a:solidFill>
                  <a:schemeClr val="tx1"/>
                </a:solidFill>
                <a:latin typeface="Arial Rounded MT Bold" panose="020F0704030504030204" pitchFamily="34" charset="0"/>
              </a:rPr>
              <a:t>(1 Corinthians 2:5)</a:t>
            </a:r>
            <a:r>
              <a:rPr lang="en-US" sz="4000" dirty="0">
                <a:solidFill>
                  <a:schemeClr val="tx1"/>
                </a:solidFill>
                <a:latin typeface="Arial Rounded MT Bold" panose="020F0704030504030204" pitchFamily="34" charset="0"/>
              </a:rPr>
              <a:t>. Yet mature believers do speak wisdom—illumined by the Spirit, not philosophy.</a:t>
            </a:r>
          </a:p>
        </p:txBody>
      </p:sp>
    </p:spTree>
    <p:extLst>
      <p:ext uri="{BB962C8B-B14F-4D97-AF65-F5344CB8AC3E}">
        <p14:creationId xmlns:p14="http://schemas.microsoft.com/office/powerpoint/2010/main" val="28856364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2C266-7851-E9B3-CAAE-49DBBE5DEC8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CB78844-4688-AC51-2AE4-F794D4A0DB21}"/>
              </a:ext>
            </a:extLst>
          </p:cNvPr>
          <p:cNvSpPr>
            <a:spLocks noGrp="1"/>
          </p:cNvSpPr>
          <p:nvPr>
            <p:ph type="subTitle" idx="1"/>
          </p:nvPr>
        </p:nvSpPr>
        <p:spPr>
          <a:xfrm>
            <a:off x="152400" y="209550"/>
            <a:ext cx="8915400" cy="4800600"/>
          </a:xfrm>
        </p:spPr>
        <p:txBody>
          <a:bodyPr anchor="t">
            <a:normAutofit/>
          </a:bodyPr>
          <a:lstStyle/>
          <a:p>
            <a:pPr algn="l"/>
            <a:r>
              <a:rPr lang="en-US" sz="4000" baseline="30000" dirty="0">
                <a:solidFill>
                  <a:schemeClr val="tx1"/>
                </a:solidFill>
                <a:latin typeface="Arial Rounded MT Bold" panose="020F0704030504030204" pitchFamily="34" charset="0"/>
              </a:rPr>
              <a:t>1 Cor 1.25-27</a:t>
            </a:r>
            <a:r>
              <a:rPr lang="en-US" sz="4000" dirty="0">
                <a:solidFill>
                  <a:schemeClr val="tx1"/>
                </a:solidFill>
                <a:latin typeface="Arial Rounded MT Bold" panose="020F0704030504030204" pitchFamily="34" charset="0"/>
              </a:rPr>
              <a:t> For the foolishness of God is wiser than men, and the weakness of God is stronger than men. For you see your calling, brothers and sisters, that not many are wise according to human standards, not many are powerful, and not many are born well.  </a:t>
            </a:r>
          </a:p>
        </p:txBody>
      </p:sp>
    </p:spTree>
    <p:extLst>
      <p:ext uri="{BB962C8B-B14F-4D97-AF65-F5344CB8AC3E}">
        <p14:creationId xmlns:p14="http://schemas.microsoft.com/office/powerpoint/2010/main" val="19321603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B8A4C-14C1-6E27-4EAC-CAAAC5CD851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5846ED4-EC92-1C17-1591-81CDFD84BB57}"/>
              </a:ext>
            </a:extLst>
          </p:cNvPr>
          <p:cNvSpPr>
            <a:spLocks noGrp="1"/>
          </p:cNvSpPr>
          <p:nvPr>
            <p:ph type="subTitle" idx="1"/>
          </p:nvPr>
        </p:nvSpPr>
        <p:spPr>
          <a:xfrm>
            <a:off x="152400" y="209550"/>
            <a:ext cx="8915400" cy="4800600"/>
          </a:xfrm>
        </p:spPr>
        <p:txBody>
          <a:bodyPr anchor="t">
            <a:normAutofit/>
          </a:bodyPr>
          <a:lstStyle/>
          <a:p>
            <a:pPr algn="l"/>
            <a:r>
              <a:rPr lang="en-US" sz="4000" baseline="30000" dirty="0">
                <a:solidFill>
                  <a:schemeClr val="tx1"/>
                </a:solidFill>
                <a:latin typeface="Arial Rounded MT Bold" panose="020F0704030504030204" pitchFamily="34" charset="0"/>
              </a:rPr>
              <a:t>1 Cor 1.25-27</a:t>
            </a:r>
            <a:r>
              <a:rPr lang="en-US" sz="4000" dirty="0">
                <a:solidFill>
                  <a:schemeClr val="tx1"/>
                </a:solidFill>
                <a:latin typeface="Arial Rounded MT Bold" panose="020F0704030504030204" pitchFamily="34" charset="0"/>
              </a:rPr>
              <a:t>  Yet God chose the foolish things of the world so He might put to shame the wise; and God chose the weak things of the world so He might put to shame the strong;</a:t>
            </a:r>
          </a:p>
        </p:txBody>
      </p:sp>
    </p:spTree>
    <p:extLst>
      <p:ext uri="{BB962C8B-B14F-4D97-AF65-F5344CB8AC3E}">
        <p14:creationId xmlns:p14="http://schemas.microsoft.com/office/powerpoint/2010/main" val="29200622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1BA38-0B0E-D659-DB27-73CDA5F7FB7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98F150E-2852-23FC-2F22-172CCFC88121}"/>
              </a:ext>
            </a:extLst>
          </p:cNvPr>
          <p:cNvSpPr>
            <a:spLocks noGrp="1"/>
          </p:cNvSpPr>
          <p:nvPr>
            <p:ph type="subTitle" idx="1"/>
          </p:nvPr>
        </p:nvSpPr>
        <p:spPr>
          <a:xfrm>
            <a:off x="152400" y="209550"/>
            <a:ext cx="8915400" cy="4800600"/>
          </a:xfrm>
        </p:spPr>
        <p:txBody>
          <a:bodyPr numCol="1" anchor="t">
            <a:normAutofit fontScale="92500" lnSpcReduction="10000"/>
          </a:bodyPr>
          <a:lstStyle/>
          <a:p>
            <a:pPr algn="l"/>
            <a:r>
              <a:rPr lang="en-US" sz="4000" u="sng" dirty="0">
                <a:solidFill>
                  <a:srgbClr val="FFFF66"/>
                </a:solidFill>
                <a:latin typeface="Arial Rounded MT Bold" panose="020F0704030504030204" pitchFamily="34" charset="0"/>
              </a:rPr>
              <a:t>might </a:t>
            </a:r>
            <a:r>
              <a:rPr lang="en-US" sz="4000" b="1" u="sng" dirty="0" err="1">
                <a:solidFill>
                  <a:srgbClr val="FFFF66"/>
                </a:solidFill>
                <a:latin typeface="Arial Rounded MT Bold" panose="020F0704030504030204" pitchFamily="34" charset="0"/>
              </a:rPr>
              <a:t>ἰσχύς</a:t>
            </a:r>
            <a:r>
              <a:rPr lang="en-US" sz="4000" u="sng" dirty="0">
                <a:solidFill>
                  <a:srgbClr val="FFFF66"/>
                </a:solidFill>
                <a:latin typeface="Arial Rounded MT Bold" panose="020F0704030504030204" pitchFamily="34" charset="0"/>
              </a:rPr>
              <a:t>  </a:t>
            </a:r>
            <a:r>
              <a:rPr lang="en-US" sz="4000" i="1" u="sng" dirty="0" err="1">
                <a:solidFill>
                  <a:srgbClr val="FFFF66"/>
                </a:solidFill>
                <a:latin typeface="Arial Rounded MT Bold" panose="020F0704030504030204" pitchFamily="34" charset="0"/>
              </a:rPr>
              <a:t>ischus</a:t>
            </a:r>
            <a:r>
              <a:rPr lang="en-US" sz="4000" dirty="0">
                <a:solidFill>
                  <a:srgbClr val="FFFF66"/>
                </a:solidFill>
                <a:latin typeface="Arial Rounded MT Bold" panose="020F0704030504030204" pitchFamily="34" charset="0"/>
              </a:rPr>
              <a:t>: </a:t>
            </a:r>
          </a:p>
          <a:p>
            <a:pPr algn="l"/>
            <a:r>
              <a:rPr lang="en-US" sz="4000" dirty="0">
                <a:solidFill>
                  <a:schemeClr val="tx1"/>
                </a:solidFill>
                <a:latin typeface="Arial Rounded MT Bold" panose="020F0704030504030204" pitchFamily="34" charset="0"/>
              </a:rPr>
              <a:t>Strength, might, power, </a:t>
            </a:r>
          </a:p>
          <a:p>
            <a:pPr algn="l"/>
            <a:r>
              <a:rPr lang="en-US" sz="4000" dirty="0">
                <a:solidFill>
                  <a:schemeClr val="tx1"/>
                </a:solidFill>
                <a:latin typeface="Arial Rounded MT Bold" panose="020F0704030504030204" pitchFamily="34" charset="0"/>
              </a:rPr>
              <a:t>from the </a:t>
            </a:r>
            <a:r>
              <a:rPr lang="en-US" sz="4000" dirty="0" err="1">
                <a:solidFill>
                  <a:schemeClr val="tx1"/>
                </a:solidFill>
                <a:latin typeface="Arial Rounded MT Bold" panose="020F0704030504030204" pitchFamily="34" charset="0"/>
              </a:rPr>
              <a:t>Gk</a:t>
            </a:r>
            <a:r>
              <a:rPr lang="en-US" sz="4000" dirty="0">
                <a:solidFill>
                  <a:schemeClr val="tx1"/>
                </a:solidFill>
                <a:latin typeface="Arial Rounded MT Bold" panose="020F0704030504030204" pitchFamily="34" charset="0"/>
              </a:rPr>
              <a:t> root is, "force" </a:t>
            </a:r>
          </a:p>
          <a:p>
            <a:pPr algn="l"/>
            <a:r>
              <a:rPr lang="en-US" sz="4000" dirty="0">
                <a:solidFill>
                  <a:schemeClr val="tx1"/>
                </a:solidFill>
                <a:latin typeface="Arial Rounded MT Bold" panose="020F0704030504030204" pitchFamily="34" charset="0"/>
              </a:rPr>
              <a:t>and /</a:t>
            </a:r>
            <a:r>
              <a:rPr lang="en-US" sz="4000" dirty="0" err="1">
                <a:solidFill>
                  <a:schemeClr val="tx1"/>
                </a:solidFill>
                <a:latin typeface="Arial Rounded MT Bold" panose="020F0704030504030204" pitchFamily="34" charset="0"/>
              </a:rPr>
              <a:t>exō</a:t>
            </a:r>
            <a:r>
              <a:rPr lang="en-US" sz="4000" dirty="0">
                <a:solidFill>
                  <a:schemeClr val="tx1"/>
                </a:solidFill>
                <a:latin typeface="Arial Rounded MT Bold" panose="020F0704030504030204" pitchFamily="34" charset="0"/>
              </a:rPr>
              <a:t>, "have") – properly, force to overcoming immediate resistance. inherent strength, It is not merely the exercise of power (as with </a:t>
            </a:r>
            <a:r>
              <a:rPr lang="en-US" sz="4000" dirty="0" err="1">
                <a:solidFill>
                  <a:schemeClr val="tx1"/>
                </a:solidFill>
                <a:latin typeface="Arial Rounded MT Bold" panose="020F0704030504030204" pitchFamily="34" charset="0"/>
              </a:rPr>
              <a:t>δύν</a:t>
            </a:r>
            <a:r>
              <a:rPr lang="en-US" sz="4000" dirty="0">
                <a:solidFill>
                  <a:schemeClr val="tx1"/>
                </a:solidFill>
                <a:latin typeface="Arial Rounded MT Bold" panose="020F0704030504030204" pitchFamily="34" charset="0"/>
              </a:rPr>
              <a:t>αμις) but the capacity or resource that makes such action possible. </a:t>
            </a:r>
          </a:p>
        </p:txBody>
      </p:sp>
    </p:spTree>
    <p:extLst>
      <p:ext uri="{BB962C8B-B14F-4D97-AF65-F5344CB8AC3E}">
        <p14:creationId xmlns:p14="http://schemas.microsoft.com/office/powerpoint/2010/main" val="3886842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133BE0-7EAC-EEE1-A905-E3F51F1F97E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3E45F4A8-999F-0AAC-430E-BAEAE1ED7814}"/>
              </a:ext>
            </a:extLst>
          </p:cNvPr>
          <p:cNvSpPr>
            <a:spLocks noGrp="1"/>
          </p:cNvSpPr>
          <p:nvPr>
            <p:ph type="subTitle" idx="1"/>
          </p:nvPr>
        </p:nvSpPr>
        <p:spPr>
          <a:xfrm>
            <a:off x="152400" y="209550"/>
            <a:ext cx="8915400" cy="4800600"/>
          </a:xfrm>
        </p:spPr>
        <p:txBody>
          <a:bodyPr anchor="t">
            <a:normAutofit lnSpcReduction="10000"/>
          </a:bodyPr>
          <a:lstStyle/>
          <a:p>
            <a:pPr algn="l"/>
            <a:r>
              <a:rPr lang="en-US" sz="4000" dirty="0">
                <a:solidFill>
                  <a:schemeClr val="tx1"/>
                </a:solidFill>
                <a:latin typeface="Arial Rounded MT Bold" panose="020F0704030504030204" pitchFamily="34" charset="0"/>
              </a:rPr>
              <a:t>Shaul/Paul prays that believers would know “the surpassing greatness of His power toward us who believe… the might of His strength” </a:t>
            </a:r>
            <a:r>
              <a:rPr lang="en-US" sz="4000" baseline="30000" dirty="0">
                <a:solidFill>
                  <a:schemeClr val="tx1"/>
                </a:solidFill>
                <a:latin typeface="Arial Rounded MT Bold" panose="020F0704030504030204" pitchFamily="34" charset="0"/>
              </a:rPr>
              <a:t>(Ephesians 1:19). </a:t>
            </a:r>
            <a:r>
              <a:rPr lang="en-US" sz="4000" dirty="0">
                <a:solidFill>
                  <a:schemeClr val="tx1"/>
                </a:solidFill>
                <a:latin typeface="Arial Rounded MT Bold" panose="020F0704030504030204" pitchFamily="34" charset="0"/>
              </a:rPr>
              <a:t>The resurrection and exaltation of Messiah prove that God’s </a:t>
            </a:r>
            <a:r>
              <a:rPr lang="en-US" sz="4000" b="1" dirty="0" err="1">
                <a:solidFill>
                  <a:schemeClr val="tx1"/>
                </a:solidFill>
                <a:latin typeface="Arial Rounded MT Bold" panose="020F0704030504030204" pitchFamily="34" charset="0"/>
              </a:rPr>
              <a:t>ἰσχύς</a:t>
            </a:r>
            <a:r>
              <a:rPr lang="en-US" sz="4000" dirty="0">
                <a:solidFill>
                  <a:schemeClr val="tx1"/>
                </a:solidFill>
                <a:latin typeface="Arial Rounded MT Bold" panose="020F0704030504030204" pitchFamily="34" charset="0"/>
              </a:rPr>
              <a:t> is operative on behalf of the believers.</a:t>
            </a:r>
          </a:p>
        </p:txBody>
      </p:sp>
    </p:spTree>
    <p:extLst>
      <p:ext uri="{BB962C8B-B14F-4D97-AF65-F5344CB8AC3E}">
        <p14:creationId xmlns:p14="http://schemas.microsoft.com/office/powerpoint/2010/main" val="25152257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B82B9-9217-5144-FCF8-04D9439F3CA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0DFA974-445F-FF7D-E77C-D1F96E47DFE5}"/>
              </a:ext>
            </a:extLst>
          </p:cNvPr>
          <p:cNvSpPr>
            <a:spLocks noGrp="1"/>
          </p:cNvSpPr>
          <p:nvPr>
            <p:ph type="subTitle" idx="1"/>
          </p:nvPr>
        </p:nvSpPr>
        <p:spPr>
          <a:xfrm>
            <a:off x="152400" y="209550"/>
            <a:ext cx="8915400" cy="4800600"/>
          </a:xfrm>
        </p:spPr>
        <p:txBody>
          <a:bodyPr numCol="1" anchor="t">
            <a:normAutofit/>
          </a:bodyPr>
          <a:lstStyle/>
          <a:p>
            <a:pPr algn="l"/>
            <a:r>
              <a:rPr lang="en-US" sz="4000" u="sng" dirty="0">
                <a:solidFill>
                  <a:srgbClr val="FFFF66"/>
                </a:solidFill>
                <a:latin typeface="Arial Rounded MT Bold" panose="020F0704030504030204" pitchFamily="34" charset="0"/>
              </a:rPr>
              <a:t>Honor </a:t>
            </a:r>
            <a:r>
              <a:rPr lang="en-US" sz="4000" u="sng" dirty="0" err="1">
                <a:solidFill>
                  <a:srgbClr val="FFFF66"/>
                </a:solidFill>
                <a:latin typeface="Arial Rounded MT Bold" panose="020F0704030504030204" pitchFamily="34" charset="0"/>
              </a:rPr>
              <a:t>τιμή</a:t>
            </a:r>
            <a:r>
              <a:rPr lang="en-US" sz="4000" u="sng" dirty="0">
                <a:solidFill>
                  <a:srgbClr val="FFFF66"/>
                </a:solidFill>
                <a:latin typeface="Arial Rounded MT Bold" panose="020F0704030504030204" pitchFamily="34" charset="0"/>
              </a:rPr>
              <a:t> </a:t>
            </a:r>
            <a:r>
              <a:rPr lang="en-US" sz="4000" u="sng" dirty="0" err="1">
                <a:solidFill>
                  <a:srgbClr val="FFFF66"/>
                </a:solidFill>
                <a:latin typeface="Arial Rounded MT Bold" panose="020F0704030504030204" pitchFamily="34" charset="0"/>
              </a:rPr>
              <a:t>timé</a:t>
            </a:r>
            <a:r>
              <a:rPr lang="en-US" sz="4000" u="sng" dirty="0">
                <a:solidFill>
                  <a:srgbClr val="FFFF66"/>
                </a:solidFill>
                <a:latin typeface="Arial Rounded MT Bold" panose="020F0704030504030204" pitchFamily="34" charset="0"/>
              </a:rPr>
              <a:t>:</a:t>
            </a:r>
          </a:p>
          <a:p>
            <a:pPr algn="l"/>
            <a:r>
              <a:rPr lang="en-US" sz="4000" dirty="0">
                <a:solidFill>
                  <a:schemeClr val="tx1"/>
                </a:solidFill>
                <a:latin typeface="Arial Rounded MT Bold" panose="020F0704030504030204" pitchFamily="34" charset="0"/>
              </a:rPr>
              <a:t>value, price, respect</a:t>
            </a:r>
          </a:p>
          <a:p>
            <a:pPr algn="l"/>
            <a:r>
              <a:rPr lang="en-US" sz="4000" dirty="0">
                <a:solidFill>
                  <a:schemeClr val="tx1"/>
                </a:solidFill>
                <a:latin typeface="Arial Rounded MT Bold" panose="020F0704030504030204" pitchFamily="34" charset="0"/>
              </a:rPr>
              <a:t>In the Greco-Roman world, honor was a limited good fought over in public competition. Scripture reorients that culture: honor is received from God and shared in self-sacrificing love. </a:t>
            </a:r>
          </a:p>
        </p:txBody>
      </p:sp>
    </p:spTree>
    <p:extLst>
      <p:ext uri="{BB962C8B-B14F-4D97-AF65-F5344CB8AC3E}">
        <p14:creationId xmlns:p14="http://schemas.microsoft.com/office/powerpoint/2010/main" val="1712920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20DBF4-4DEE-AEAB-0DCA-EAE90BE4E2F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42D86F8-EBD3-AA30-EFB3-E9C671048ACF}"/>
              </a:ext>
            </a:extLst>
          </p:cNvPr>
          <p:cNvSpPr>
            <a:spLocks noGrp="1"/>
          </p:cNvSpPr>
          <p:nvPr>
            <p:ph type="subTitle" idx="1"/>
          </p:nvPr>
        </p:nvSpPr>
        <p:spPr>
          <a:xfrm>
            <a:off x="152400" y="209550"/>
            <a:ext cx="8915400" cy="4800600"/>
          </a:xfrm>
        </p:spPr>
        <p:txBody>
          <a:bodyPr anchor="t">
            <a:normAutofit/>
          </a:bodyPr>
          <a:lstStyle/>
          <a:p>
            <a:pPr algn="ctr"/>
            <a:endParaRPr lang="en-US" sz="4000" dirty="0">
              <a:solidFill>
                <a:schemeClr val="tx1"/>
              </a:solidFill>
              <a:latin typeface="Arial Rounded MT Bold" panose="020F0704030504030204" pitchFamily="34" charset="0"/>
            </a:endParaRPr>
          </a:p>
          <a:p>
            <a:pPr algn="ctr"/>
            <a:r>
              <a:rPr lang="en-US" sz="4000" dirty="0">
                <a:solidFill>
                  <a:schemeClr val="tx1"/>
                </a:solidFill>
                <a:latin typeface="Arial Rounded MT Bold" panose="020F0704030504030204" pitchFamily="34" charset="0"/>
              </a:rPr>
              <a:t>We are a blessed community.</a:t>
            </a:r>
          </a:p>
        </p:txBody>
      </p:sp>
    </p:spTree>
    <p:extLst>
      <p:ext uri="{BB962C8B-B14F-4D97-AF65-F5344CB8AC3E}">
        <p14:creationId xmlns:p14="http://schemas.microsoft.com/office/powerpoint/2010/main" val="64913358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C53AE7-AB64-004B-D2E1-C1BEC5268F8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C5E285A-4BDB-818A-3CBB-7A78EBAADB1E}"/>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Be devoted to one another in brotherly love. Outdo yourselves in </a:t>
            </a:r>
            <a:r>
              <a:rPr lang="en-US" sz="4000" u="sng" dirty="0">
                <a:solidFill>
                  <a:srgbClr val="FFFF66"/>
                </a:solidFill>
                <a:latin typeface="Arial Rounded MT Bold" panose="020F0704030504030204" pitchFamily="34" charset="0"/>
              </a:rPr>
              <a:t>honoring</a:t>
            </a:r>
            <a:r>
              <a:rPr lang="en-US" sz="4000" dirty="0">
                <a:solidFill>
                  <a:schemeClr val="tx1"/>
                </a:solidFill>
                <a:latin typeface="Arial Rounded MT Bold" panose="020F0704030504030204" pitchFamily="34" charset="0"/>
              </a:rPr>
              <a:t> one another” </a:t>
            </a:r>
            <a:r>
              <a:rPr lang="en-US" sz="4000" baseline="30000" dirty="0">
                <a:solidFill>
                  <a:schemeClr val="tx1"/>
                </a:solidFill>
                <a:latin typeface="Arial Rounded MT Bold" panose="020F0704030504030204" pitchFamily="34" charset="0"/>
              </a:rPr>
              <a:t>(Romans 12:10)</a:t>
            </a:r>
            <a:r>
              <a:rPr lang="en-US" sz="4000" dirty="0">
                <a:solidFill>
                  <a:schemeClr val="tx1"/>
                </a:solidFill>
                <a:latin typeface="Arial Rounded MT Bold" panose="020F0704030504030204" pitchFamily="34" charset="0"/>
              </a:rPr>
              <a:t>. Self-forgetting esteem imitates the Triune pattern of deferential love.</a:t>
            </a:r>
          </a:p>
        </p:txBody>
      </p:sp>
    </p:spTree>
    <p:extLst>
      <p:ext uri="{BB962C8B-B14F-4D97-AF65-F5344CB8AC3E}">
        <p14:creationId xmlns:p14="http://schemas.microsoft.com/office/powerpoint/2010/main" val="359902761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E1A86A-A2AF-9571-B613-09DA3C6B231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5E09C0D-A791-5BAB-2ECA-C5F9378D0A4D}"/>
              </a:ext>
            </a:extLst>
          </p:cNvPr>
          <p:cNvSpPr>
            <a:spLocks noGrp="1"/>
          </p:cNvSpPr>
          <p:nvPr>
            <p:ph type="subTitle" idx="1"/>
          </p:nvPr>
        </p:nvSpPr>
        <p:spPr>
          <a:xfrm>
            <a:off x="152400" y="209550"/>
            <a:ext cx="8915400" cy="4800600"/>
          </a:xfrm>
        </p:spPr>
        <p:txBody>
          <a:bodyPr numCol="1" anchor="t">
            <a:normAutofit lnSpcReduction="10000"/>
          </a:bodyPr>
          <a:lstStyle/>
          <a:p>
            <a:pPr algn="l"/>
            <a:r>
              <a:rPr lang="en-US" sz="4000" u="sng" dirty="0">
                <a:solidFill>
                  <a:srgbClr val="FFFF66"/>
                </a:solidFill>
                <a:latin typeface="Arial Rounded MT Bold" panose="020F0704030504030204" pitchFamily="34" charset="0"/>
              </a:rPr>
              <a:t>glory </a:t>
            </a:r>
            <a:r>
              <a:rPr lang="en-US" sz="4000" u="sng" dirty="0" err="1">
                <a:solidFill>
                  <a:srgbClr val="FFFF66"/>
                </a:solidFill>
                <a:latin typeface="Arial Rounded MT Bold" panose="020F0704030504030204" pitchFamily="34" charset="0"/>
              </a:rPr>
              <a:t>δόξ</a:t>
            </a:r>
            <a:r>
              <a:rPr lang="en-US" sz="4000" u="sng" dirty="0">
                <a:solidFill>
                  <a:srgbClr val="FFFF66"/>
                </a:solidFill>
                <a:latin typeface="Arial Rounded MT Bold" panose="020F0704030504030204" pitchFamily="34" charset="0"/>
              </a:rPr>
              <a:t>α doxa</a:t>
            </a:r>
            <a:r>
              <a:rPr lang="en-US" sz="4000" dirty="0">
                <a:solidFill>
                  <a:schemeClr val="tx1"/>
                </a:solidFill>
                <a:latin typeface="Arial Rounded MT Bold" panose="020F0704030504030204" pitchFamily="34" charset="0"/>
              </a:rPr>
              <a:t>:</a:t>
            </a:r>
          </a:p>
          <a:p>
            <a:pPr algn="l"/>
            <a:r>
              <a:rPr lang="en-US" sz="4000" dirty="0">
                <a:solidFill>
                  <a:schemeClr val="tx1"/>
                </a:solidFill>
                <a:latin typeface="Arial Rounded MT Bold" panose="020F0704030504030204" pitchFamily="34" charset="0"/>
              </a:rPr>
              <a:t>Glory, honor, splendor, majesty, good opinion, judgment, view:</a:t>
            </a:r>
          </a:p>
          <a:p>
            <a:pPr algn="l"/>
            <a:r>
              <a:rPr lang="en-US" sz="4000" dirty="0">
                <a:solidFill>
                  <a:schemeClr val="tx1"/>
                </a:solidFill>
                <a:latin typeface="Arial Rounded MT Bold" panose="020F0704030504030204" pitchFamily="34" charset="0"/>
              </a:rPr>
              <a:t>(from </a:t>
            </a:r>
            <a:r>
              <a:rPr lang="en-US" sz="4000" dirty="0" err="1">
                <a:solidFill>
                  <a:schemeClr val="tx1"/>
                </a:solidFill>
                <a:latin typeface="Arial Rounded MT Bold" panose="020F0704030504030204" pitchFamily="34" charset="0"/>
              </a:rPr>
              <a:t>dokeō</a:t>
            </a:r>
            <a:r>
              <a:rPr lang="en-US" sz="4000" dirty="0">
                <a:solidFill>
                  <a:schemeClr val="tx1"/>
                </a:solidFill>
                <a:latin typeface="Arial Rounded MT Bold" panose="020F0704030504030204" pitchFamily="34" charset="0"/>
              </a:rPr>
              <a:t>, "exercising personal opinion which determines value")</a:t>
            </a:r>
          </a:p>
          <a:p>
            <a:pPr algn="l"/>
            <a:r>
              <a:rPr lang="en-US" sz="4000" dirty="0">
                <a:solidFill>
                  <a:schemeClr val="tx1"/>
                </a:solidFill>
                <a:latin typeface="Arial Rounded MT Bold" panose="020F0704030504030204" pitchFamily="34" charset="0"/>
              </a:rPr>
              <a:t>As a translation of the Hebrew </a:t>
            </a:r>
            <a:r>
              <a:rPr lang="he-IL" sz="4400" b="1" dirty="0">
                <a:solidFill>
                  <a:schemeClr val="tx1"/>
                </a:solidFill>
                <a:latin typeface="David" panose="020E0502060401010101" pitchFamily="34" charset="-79"/>
                <a:cs typeface="David" panose="020E0502060401010101" pitchFamily="34" charset="-79"/>
              </a:rPr>
              <a:t>כָּבוד</a:t>
            </a:r>
            <a:r>
              <a:rPr lang="en-US" sz="4000" dirty="0">
                <a:solidFill>
                  <a:schemeClr val="tx1"/>
                </a:solidFill>
                <a:latin typeface="Arial Rounded MT Bold" panose="020F0704030504030204" pitchFamily="34" charset="0"/>
              </a:rPr>
              <a:t> in a use foreign to Greek: splendor, brightness;</a:t>
            </a:r>
          </a:p>
        </p:txBody>
      </p:sp>
    </p:spTree>
    <p:extLst>
      <p:ext uri="{BB962C8B-B14F-4D97-AF65-F5344CB8AC3E}">
        <p14:creationId xmlns:p14="http://schemas.microsoft.com/office/powerpoint/2010/main" val="242475608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E6574-C940-78D0-F14F-500354089F8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6E1CEE2-60DE-ED6E-CD65-3242B0D45D6C}"/>
              </a:ext>
            </a:extLst>
          </p:cNvPr>
          <p:cNvSpPr>
            <a:spLocks noGrp="1"/>
          </p:cNvSpPr>
          <p:nvPr>
            <p:ph type="subTitle" idx="1"/>
          </p:nvPr>
        </p:nvSpPr>
        <p:spPr>
          <a:xfrm>
            <a:off x="152400" y="209550"/>
            <a:ext cx="8915400" cy="4800600"/>
          </a:xfrm>
        </p:spPr>
        <p:txBody>
          <a:bodyPr anchor="t">
            <a:normAutofit/>
          </a:bodyPr>
          <a:lstStyle/>
          <a:p>
            <a:pPr algn="l"/>
            <a:r>
              <a:rPr lang="en-US" sz="4000" baseline="30000" dirty="0">
                <a:solidFill>
                  <a:schemeClr val="tx1"/>
                </a:solidFill>
                <a:latin typeface="Arial Rounded MT Bold" panose="020F0704030504030204" pitchFamily="34" charset="0"/>
              </a:rPr>
              <a:t>2 Cor 3.18 </a:t>
            </a:r>
            <a:r>
              <a:rPr lang="en-US" sz="4000" dirty="0">
                <a:solidFill>
                  <a:schemeClr val="tx1"/>
                </a:solidFill>
                <a:latin typeface="Arial Rounded MT Bold" panose="020F0704030504030204" pitchFamily="34" charset="0"/>
              </a:rPr>
              <a:t>So, all of us, with faces unveiled, see as in a mirror the glory of the Lord; and we are being changed into his very image, from one degree of </a:t>
            </a:r>
            <a:r>
              <a:rPr lang="en-US" sz="4000" u="sng" dirty="0">
                <a:solidFill>
                  <a:srgbClr val="FFFF66"/>
                </a:solidFill>
                <a:latin typeface="Arial Rounded MT Bold" panose="020F0704030504030204" pitchFamily="34" charset="0"/>
              </a:rPr>
              <a:t>glory</a:t>
            </a:r>
            <a:r>
              <a:rPr lang="en-US" sz="4000" dirty="0">
                <a:solidFill>
                  <a:schemeClr val="tx1"/>
                </a:solidFill>
                <a:latin typeface="Arial Rounded MT Bold" panose="020F0704030504030204" pitchFamily="34" charset="0"/>
              </a:rPr>
              <a:t> to the next, by Adonai the Spirit.</a:t>
            </a:r>
          </a:p>
        </p:txBody>
      </p:sp>
    </p:spTree>
    <p:extLst>
      <p:ext uri="{BB962C8B-B14F-4D97-AF65-F5344CB8AC3E}">
        <p14:creationId xmlns:p14="http://schemas.microsoft.com/office/powerpoint/2010/main" val="218472339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BCA30C-D4FD-06CD-4EB7-795E65766BD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6291DDC-E99F-8D06-D198-303D637604B4}"/>
              </a:ext>
            </a:extLst>
          </p:cNvPr>
          <p:cNvSpPr>
            <a:spLocks noGrp="1"/>
          </p:cNvSpPr>
          <p:nvPr>
            <p:ph type="subTitle" idx="1"/>
          </p:nvPr>
        </p:nvSpPr>
        <p:spPr>
          <a:xfrm>
            <a:off x="152400" y="209550"/>
            <a:ext cx="8915400" cy="4800600"/>
          </a:xfrm>
        </p:spPr>
        <p:txBody>
          <a:bodyPr anchor="t">
            <a:normAutofit/>
          </a:bodyPr>
          <a:lstStyle/>
          <a:p>
            <a:pPr algn="l"/>
            <a:r>
              <a:rPr lang="en-US" sz="4000" baseline="30000" dirty="0">
                <a:solidFill>
                  <a:schemeClr val="tx1"/>
                </a:solidFill>
                <a:latin typeface="Arial Rounded MT Bold" panose="020F0704030504030204" pitchFamily="34" charset="0"/>
              </a:rPr>
              <a:t>2 Cor 4.6 </a:t>
            </a:r>
            <a:r>
              <a:rPr lang="en-US" sz="4000" dirty="0">
                <a:solidFill>
                  <a:schemeClr val="tx1"/>
                </a:solidFill>
                <a:latin typeface="Arial Rounded MT Bold" panose="020F0704030504030204" pitchFamily="34" charset="0"/>
              </a:rPr>
              <a:t>For God, who said, “Let light shine out of darkness,” is the One who has shone in our hearts, to give the light of the knowledge of the </a:t>
            </a:r>
            <a:r>
              <a:rPr lang="en-US" sz="4000" u="sng" dirty="0">
                <a:solidFill>
                  <a:srgbClr val="FFFF66"/>
                </a:solidFill>
                <a:latin typeface="Arial Rounded MT Bold" panose="020F0704030504030204" pitchFamily="34" charset="0"/>
              </a:rPr>
              <a:t>glory</a:t>
            </a:r>
            <a:r>
              <a:rPr lang="en-US" sz="4000" dirty="0">
                <a:solidFill>
                  <a:schemeClr val="tx1"/>
                </a:solidFill>
                <a:latin typeface="Arial Rounded MT Bold" panose="020F0704030504030204" pitchFamily="34" charset="0"/>
              </a:rPr>
              <a:t> of God in the face of Messiah.</a:t>
            </a:r>
          </a:p>
        </p:txBody>
      </p:sp>
    </p:spTree>
    <p:extLst>
      <p:ext uri="{BB962C8B-B14F-4D97-AF65-F5344CB8AC3E}">
        <p14:creationId xmlns:p14="http://schemas.microsoft.com/office/powerpoint/2010/main" val="162847575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76D4F-3B08-1D55-6C64-008AD85D3B4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06F7A31-F70B-006D-140E-C40B211F8085}"/>
              </a:ext>
            </a:extLst>
          </p:cNvPr>
          <p:cNvSpPr>
            <a:spLocks noGrp="1"/>
          </p:cNvSpPr>
          <p:nvPr>
            <p:ph type="subTitle" idx="1"/>
          </p:nvPr>
        </p:nvSpPr>
        <p:spPr>
          <a:xfrm>
            <a:off x="152400" y="209550"/>
            <a:ext cx="8915400" cy="4800600"/>
          </a:xfrm>
        </p:spPr>
        <p:txBody>
          <a:bodyPr numCol="1" anchor="t">
            <a:normAutofit lnSpcReduction="10000"/>
          </a:bodyPr>
          <a:lstStyle/>
          <a:p>
            <a:pPr algn="l"/>
            <a:r>
              <a:rPr lang="en-US" sz="4000" u="sng" dirty="0">
                <a:solidFill>
                  <a:srgbClr val="FFFF66"/>
                </a:solidFill>
                <a:latin typeface="Arial Rounded MT Bold" panose="020F0704030504030204" pitchFamily="34" charset="0"/>
              </a:rPr>
              <a:t>Blessing </a:t>
            </a:r>
            <a:r>
              <a:rPr lang="en-US" sz="4000" u="sng" dirty="0" err="1">
                <a:solidFill>
                  <a:srgbClr val="FFFF66"/>
                </a:solidFill>
                <a:latin typeface="Arial Rounded MT Bold" panose="020F0704030504030204" pitchFamily="34" charset="0"/>
              </a:rPr>
              <a:t>εὐλογί</a:t>
            </a:r>
            <a:r>
              <a:rPr lang="en-US" sz="4000" u="sng" dirty="0">
                <a:solidFill>
                  <a:srgbClr val="FFFF66"/>
                </a:solidFill>
                <a:latin typeface="Arial Rounded MT Bold" panose="020F0704030504030204" pitchFamily="34" charset="0"/>
              </a:rPr>
              <a:t>α eulogia: </a:t>
            </a:r>
          </a:p>
          <a:p>
            <a:pPr algn="l"/>
            <a:r>
              <a:rPr lang="en-US" sz="4000" dirty="0">
                <a:solidFill>
                  <a:schemeClr val="tx1"/>
                </a:solidFill>
                <a:latin typeface="Arial Rounded MT Bold" panose="020F0704030504030204" pitchFamily="34" charset="0"/>
              </a:rPr>
              <a:t>praise, benefit  </a:t>
            </a:r>
          </a:p>
          <a:p>
            <a:pPr marL="168275" indent="-168275" algn="l">
              <a:buFont typeface="Arial" panose="020B0604020202020204" pitchFamily="34" charset="0"/>
              <a:buChar char="•"/>
            </a:pPr>
            <a:r>
              <a:rPr lang="en-US" sz="4000" dirty="0">
                <a:solidFill>
                  <a:schemeClr val="tx1"/>
                </a:solidFill>
                <a:latin typeface="Arial Rounded MT Bold" panose="020F0704030504030204" pitchFamily="34" charset="0"/>
              </a:rPr>
              <a:t> the full biblical idea of a verbal or enacted bestowal of good that comes ultimately from God. </a:t>
            </a:r>
          </a:p>
          <a:p>
            <a:pPr marL="168275" indent="-168275" algn="l">
              <a:buFont typeface="Arial" panose="020B0604020202020204" pitchFamily="34" charset="0"/>
              <a:buChar char="•"/>
            </a:pPr>
            <a:r>
              <a:rPr lang="en-US" sz="4000" dirty="0">
                <a:solidFill>
                  <a:schemeClr val="tx1"/>
                </a:solidFill>
                <a:latin typeface="Arial Rounded MT Bold" panose="020F0704030504030204" pitchFamily="34" charset="0"/>
              </a:rPr>
              <a:t>God’s favor, once pledged in promise to Abraham, now overflows through Messiah Yeshua and returns to God in praise.</a:t>
            </a:r>
          </a:p>
        </p:txBody>
      </p:sp>
    </p:spTree>
    <p:extLst>
      <p:ext uri="{BB962C8B-B14F-4D97-AF65-F5344CB8AC3E}">
        <p14:creationId xmlns:p14="http://schemas.microsoft.com/office/powerpoint/2010/main" val="259627735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456BC1-2F2D-37BD-7685-03FDFD39CA8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3ECE1FEC-560D-4CDC-85CA-D057AD0CC3FA}"/>
              </a:ext>
            </a:extLst>
          </p:cNvPr>
          <p:cNvSpPr>
            <a:spLocks noGrp="1"/>
          </p:cNvSpPr>
          <p:nvPr>
            <p:ph type="subTitle" idx="1"/>
          </p:nvPr>
        </p:nvSpPr>
        <p:spPr>
          <a:xfrm>
            <a:off x="152400" y="209550"/>
            <a:ext cx="8915400" cy="4800600"/>
          </a:xfrm>
        </p:spPr>
        <p:txBody>
          <a:bodyPr numCol="1" anchor="t">
            <a:normAutofit/>
          </a:bodyPr>
          <a:lstStyle/>
          <a:p>
            <a:pPr algn="l"/>
            <a:r>
              <a:rPr lang="en-US" sz="4000" u="sng" dirty="0">
                <a:solidFill>
                  <a:srgbClr val="FFFF66"/>
                </a:solidFill>
                <a:latin typeface="Arial Rounded MT Bold" panose="020F0704030504030204" pitchFamily="34" charset="0"/>
              </a:rPr>
              <a:t>Power </a:t>
            </a:r>
            <a:r>
              <a:rPr lang="en-US" sz="4000" b="1" u="sng" dirty="0" err="1">
                <a:solidFill>
                  <a:srgbClr val="FFFF66"/>
                </a:solidFill>
                <a:latin typeface="Arial Rounded MT Bold" panose="020F0704030504030204" pitchFamily="34" charset="0"/>
              </a:rPr>
              <a:t>κράτος</a:t>
            </a:r>
            <a:r>
              <a:rPr lang="en-US" sz="4000" u="sng" dirty="0">
                <a:solidFill>
                  <a:srgbClr val="FFFF66"/>
                </a:solidFill>
                <a:latin typeface="Arial Rounded MT Bold" panose="020F0704030504030204" pitchFamily="34" charset="0"/>
              </a:rPr>
              <a:t> </a:t>
            </a:r>
            <a:r>
              <a:rPr lang="en-US" sz="4000" u="sng" dirty="0" err="1">
                <a:solidFill>
                  <a:srgbClr val="FFFF66"/>
                </a:solidFill>
                <a:latin typeface="Arial Rounded MT Bold" panose="020F0704030504030204" pitchFamily="34" charset="0"/>
              </a:rPr>
              <a:t>kratos</a:t>
            </a:r>
            <a:r>
              <a:rPr lang="en-US" sz="4000" dirty="0">
                <a:solidFill>
                  <a:schemeClr val="tx1"/>
                </a:solidFill>
                <a:latin typeface="Arial Rounded MT Bold" panose="020F0704030504030204" pitchFamily="34" charset="0"/>
              </a:rPr>
              <a:t>: </a:t>
            </a:r>
          </a:p>
          <a:p>
            <a:pPr algn="l"/>
            <a:r>
              <a:rPr lang="en-US" sz="4000" dirty="0">
                <a:solidFill>
                  <a:schemeClr val="tx1"/>
                </a:solidFill>
                <a:latin typeface="Arial Rounded MT Bold" panose="020F0704030504030204" pitchFamily="34" charset="0"/>
              </a:rPr>
              <a:t>Power, might, dominion, strength</a:t>
            </a:r>
          </a:p>
          <a:p>
            <a:pPr algn="l"/>
            <a:r>
              <a:rPr lang="en-US" sz="4000" dirty="0" err="1">
                <a:solidFill>
                  <a:schemeClr val="tx1"/>
                </a:solidFill>
                <a:latin typeface="Arial Rounded MT Bold" panose="020F0704030504030204" pitchFamily="34" charset="0"/>
              </a:rPr>
              <a:t>krátos</a:t>
            </a:r>
            <a:r>
              <a:rPr lang="en-US" sz="4000" dirty="0">
                <a:solidFill>
                  <a:schemeClr val="tx1"/>
                </a:solidFill>
                <a:latin typeface="Arial Rounded MT Bold" panose="020F0704030504030204" pitchFamily="34" charset="0"/>
              </a:rPr>
              <a:t> (from a root meaning "to perfect, complete," dominion, exerted power.</a:t>
            </a:r>
          </a:p>
        </p:txBody>
      </p:sp>
    </p:spTree>
    <p:extLst>
      <p:ext uri="{BB962C8B-B14F-4D97-AF65-F5344CB8AC3E}">
        <p14:creationId xmlns:p14="http://schemas.microsoft.com/office/powerpoint/2010/main" val="167978784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AB16DE-FBD0-8531-9D53-99CCD3BCD0E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7C79ADD-C1B8-61C3-B9B5-4E8D6900E8F0}"/>
              </a:ext>
            </a:extLst>
          </p:cNvPr>
          <p:cNvSpPr>
            <a:spLocks noGrp="1"/>
          </p:cNvSpPr>
          <p:nvPr>
            <p:ph type="subTitle" idx="1"/>
          </p:nvPr>
        </p:nvSpPr>
        <p:spPr>
          <a:xfrm>
            <a:off x="152400" y="209550"/>
            <a:ext cx="8915400" cy="4800600"/>
          </a:xfrm>
        </p:spPr>
        <p:txBody>
          <a:bodyPr numCol="2" anchor="t">
            <a:normAutofit/>
          </a:bodyPr>
          <a:lstStyle/>
          <a:p>
            <a:pPr algn="l"/>
            <a:r>
              <a:rPr lang="en-US" sz="4000" dirty="0">
                <a:solidFill>
                  <a:schemeClr val="tx1"/>
                </a:solidFill>
                <a:latin typeface="Arial Rounded MT Bold" panose="020F0704030504030204" pitchFamily="34" charset="0"/>
              </a:rPr>
              <a:t>Worthy </a:t>
            </a:r>
          </a:p>
          <a:p>
            <a:pPr algn="l"/>
            <a:r>
              <a:rPr lang="en-US" sz="4000" dirty="0">
                <a:solidFill>
                  <a:schemeClr val="tx1"/>
                </a:solidFill>
                <a:latin typeface="Arial Rounded MT Bold" panose="020F0704030504030204" pitchFamily="34" charset="0"/>
              </a:rPr>
              <a:t>power </a:t>
            </a:r>
          </a:p>
          <a:p>
            <a:pPr algn="l"/>
            <a:r>
              <a:rPr lang="en-US" sz="4000" dirty="0">
                <a:solidFill>
                  <a:schemeClr val="tx1"/>
                </a:solidFill>
                <a:latin typeface="Arial Rounded MT Bold" panose="020F0704030504030204" pitchFamily="34" charset="0"/>
              </a:rPr>
              <a:t>riches </a:t>
            </a:r>
          </a:p>
          <a:p>
            <a:pPr algn="l"/>
            <a:r>
              <a:rPr lang="en-US" sz="4000" dirty="0">
                <a:solidFill>
                  <a:schemeClr val="tx1"/>
                </a:solidFill>
                <a:latin typeface="Arial Rounded MT Bold" panose="020F0704030504030204" pitchFamily="34" charset="0"/>
              </a:rPr>
              <a:t>wisdom </a:t>
            </a:r>
          </a:p>
          <a:p>
            <a:pPr algn="l"/>
            <a:r>
              <a:rPr lang="en-US" sz="4000" dirty="0">
                <a:solidFill>
                  <a:schemeClr val="tx1"/>
                </a:solidFill>
                <a:latin typeface="Arial Rounded MT Bold" panose="020F0704030504030204" pitchFamily="34" charset="0"/>
              </a:rPr>
              <a:t>might </a:t>
            </a:r>
          </a:p>
          <a:p>
            <a:pPr algn="l"/>
            <a:r>
              <a:rPr lang="en-US" sz="4000" dirty="0">
                <a:solidFill>
                  <a:schemeClr val="tx1"/>
                </a:solidFill>
                <a:latin typeface="Arial Rounded MT Bold" panose="020F0704030504030204" pitchFamily="34" charset="0"/>
              </a:rPr>
              <a:t>honor </a:t>
            </a:r>
          </a:p>
          <a:p>
            <a:pPr algn="l"/>
            <a:r>
              <a:rPr lang="en-US" sz="4000" dirty="0">
                <a:solidFill>
                  <a:schemeClr val="tx1"/>
                </a:solidFill>
                <a:latin typeface="Arial Rounded MT Bold" panose="020F0704030504030204" pitchFamily="34" charset="0"/>
              </a:rPr>
              <a:t>glory </a:t>
            </a:r>
          </a:p>
          <a:p>
            <a:pPr algn="l"/>
            <a:r>
              <a:rPr lang="en-US" sz="4000" dirty="0">
                <a:solidFill>
                  <a:schemeClr val="tx1"/>
                </a:solidFill>
                <a:latin typeface="Arial Rounded MT Bold" panose="020F0704030504030204" pitchFamily="34" charset="0"/>
              </a:rPr>
              <a:t>blessing </a:t>
            </a:r>
            <a:br>
              <a:rPr lang="en-US" sz="4000" dirty="0">
                <a:solidFill>
                  <a:schemeClr val="tx1"/>
                </a:solidFill>
                <a:latin typeface="Arial Rounded MT Bold" panose="020F0704030504030204" pitchFamily="34" charset="0"/>
              </a:rPr>
            </a:br>
            <a:r>
              <a:rPr lang="en-US" sz="4000" dirty="0" err="1">
                <a:solidFill>
                  <a:schemeClr val="tx1"/>
                </a:solidFill>
                <a:latin typeface="Arial Rounded MT Bold" panose="020F0704030504030204" pitchFamily="34" charset="0"/>
              </a:rPr>
              <a:t>blessing</a:t>
            </a:r>
            <a:r>
              <a:rPr lang="en-US" sz="4000" dirty="0">
                <a:solidFill>
                  <a:schemeClr val="tx1"/>
                </a:solidFill>
                <a:latin typeface="Arial Rounded MT Bold" panose="020F0704030504030204" pitchFamily="34" charset="0"/>
              </a:rPr>
              <a:t>  </a:t>
            </a:r>
          </a:p>
          <a:p>
            <a:pPr algn="l"/>
            <a:r>
              <a:rPr lang="en-US" sz="4000" dirty="0">
                <a:solidFill>
                  <a:schemeClr val="tx1"/>
                </a:solidFill>
                <a:latin typeface="Arial Rounded MT Bold" panose="020F0704030504030204" pitchFamily="34" charset="0"/>
              </a:rPr>
              <a:t>honor </a:t>
            </a:r>
          </a:p>
          <a:p>
            <a:pPr algn="l"/>
            <a:r>
              <a:rPr lang="en-US" sz="4000" dirty="0">
                <a:solidFill>
                  <a:schemeClr val="tx1"/>
                </a:solidFill>
                <a:latin typeface="Arial Rounded MT Bold" panose="020F0704030504030204" pitchFamily="34" charset="0"/>
              </a:rPr>
              <a:t>glory </a:t>
            </a:r>
          </a:p>
          <a:p>
            <a:pPr algn="l"/>
            <a:r>
              <a:rPr lang="en-US" sz="4000" dirty="0">
                <a:solidFill>
                  <a:schemeClr val="tx1"/>
                </a:solidFill>
                <a:latin typeface="Arial Rounded MT Bold" panose="020F0704030504030204" pitchFamily="34" charset="0"/>
              </a:rPr>
              <a:t>power</a:t>
            </a:r>
            <a:endParaRPr lang="en-US" sz="4000" b="1"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320323832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1086C2-F887-D972-E155-40A3F020EFA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28B1CBA-8A23-83D8-8489-94BDD1B6B7B2}"/>
              </a:ext>
            </a:extLst>
          </p:cNvPr>
          <p:cNvSpPr>
            <a:spLocks noGrp="1"/>
          </p:cNvSpPr>
          <p:nvPr>
            <p:ph type="subTitle" idx="1"/>
          </p:nvPr>
        </p:nvSpPr>
        <p:spPr>
          <a:xfrm>
            <a:off x="152400" y="209550"/>
            <a:ext cx="8915400" cy="4800600"/>
          </a:xfrm>
        </p:spPr>
        <p:txBody>
          <a:bodyPr anchor="t">
            <a:normAutofit/>
          </a:bodyPr>
          <a:lstStyle/>
          <a:p>
            <a:pPr algn="l"/>
            <a:endParaRPr lang="en-US" sz="4000" dirty="0">
              <a:solidFill>
                <a:schemeClr val="tx1"/>
              </a:solidFill>
              <a:latin typeface="Arial Rounded MT Bold" panose="020F0704030504030204" pitchFamily="34" charset="0"/>
            </a:endParaRPr>
          </a:p>
        </p:txBody>
      </p:sp>
      <p:pic>
        <p:nvPicPr>
          <p:cNvPr id="4" name="Picture 3">
            <a:extLst>
              <a:ext uri="{FF2B5EF4-FFF2-40B4-BE49-F238E27FC236}">
                <a16:creationId xmlns:a16="http://schemas.microsoft.com/office/drawing/2014/main" id="{2CE01860-170E-288E-D997-E479A5761C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291908346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C1C2D-B968-4262-C235-308606EDE91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68BB121-57B0-A68C-48A9-47636AC198C3}"/>
              </a:ext>
            </a:extLst>
          </p:cNvPr>
          <p:cNvSpPr>
            <a:spLocks noGrp="1"/>
          </p:cNvSpPr>
          <p:nvPr>
            <p:ph type="subTitle" idx="1"/>
          </p:nvPr>
        </p:nvSpPr>
        <p:spPr>
          <a:xfrm>
            <a:off x="152400" y="209550"/>
            <a:ext cx="8915400" cy="4800600"/>
          </a:xfrm>
        </p:spPr>
        <p:txBody>
          <a:bodyPr anchor="t">
            <a:normAutofit/>
          </a:bodyPr>
          <a:lstStyle/>
          <a:p>
            <a:pPr algn="l"/>
            <a:endParaRPr lang="en-US" sz="4000" dirty="0">
              <a:solidFill>
                <a:schemeClr val="tx1"/>
              </a:solidFill>
              <a:latin typeface="Arial Rounded MT Bold" panose="020F0704030504030204" pitchFamily="34" charset="0"/>
            </a:endParaRPr>
          </a:p>
        </p:txBody>
      </p:sp>
      <p:pic>
        <p:nvPicPr>
          <p:cNvPr id="4" name="Picture 3">
            <a:extLst>
              <a:ext uri="{FF2B5EF4-FFF2-40B4-BE49-F238E27FC236}">
                <a16:creationId xmlns:a16="http://schemas.microsoft.com/office/drawing/2014/main" id="{FD03E27A-7DE4-92E4-CB4A-72A59AECAA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TextBox 1">
            <a:extLst>
              <a:ext uri="{FF2B5EF4-FFF2-40B4-BE49-F238E27FC236}">
                <a16:creationId xmlns:a16="http://schemas.microsoft.com/office/drawing/2014/main" id="{6045E8F3-C0E4-6D19-0D17-24A369860363}"/>
              </a:ext>
            </a:extLst>
          </p:cNvPr>
          <p:cNvSpPr txBox="1"/>
          <p:nvPr/>
        </p:nvSpPr>
        <p:spPr>
          <a:xfrm>
            <a:off x="228600" y="235598"/>
            <a:ext cx="8586197" cy="3785652"/>
          </a:xfrm>
          <a:prstGeom prst="rect">
            <a:avLst/>
          </a:prstGeom>
          <a:noFill/>
        </p:spPr>
        <p:txBody>
          <a:bodyPr wrap="none" rtlCol="0">
            <a:spAutoFit/>
          </a:bodyPr>
          <a:lstStyle/>
          <a:p>
            <a:pPr algn="l"/>
            <a:r>
              <a:rPr lang="en-US" u="sng" dirty="0">
                <a:solidFill>
                  <a:srgbClr val="FFFF66"/>
                </a:solidFill>
                <a:effectLst>
                  <a:outerShdw blurRad="38100" dist="38100" dir="2700000" algn="tl">
                    <a:srgbClr val="000000">
                      <a:alpha val="43137"/>
                    </a:srgbClr>
                  </a:outerShdw>
                </a:effectLst>
              </a:rPr>
              <a:t>Worthy  Rev. 5.12-13</a:t>
            </a:r>
          </a:p>
          <a:p>
            <a:pPr marL="457200" indent="-457200" algn="l">
              <a:buFont typeface="+mj-lt"/>
              <a:buAutoNum type="arabicPeriod"/>
            </a:pPr>
            <a:r>
              <a:rPr lang="en-US" dirty="0">
                <a:solidFill>
                  <a:schemeClr val="tx1"/>
                </a:solidFill>
              </a:rPr>
              <a:t>Download story</a:t>
            </a:r>
          </a:p>
          <a:p>
            <a:pPr marL="457200" indent="-457200" algn="l">
              <a:buFont typeface="+mj-lt"/>
              <a:buAutoNum type="arabicPeriod"/>
            </a:pPr>
            <a:r>
              <a:rPr lang="en-US" dirty="0">
                <a:solidFill>
                  <a:schemeClr val="tx1"/>
                </a:solidFill>
              </a:rPr>
              <a:t>Heavenly context</a:t>
            </a:r>
          </a:p>
          <a:p>
            <a:pPr marL="457200" indent="-457200" algn="l">
              <a:buFont typeface="+mj-lt"/>
              <a:buAutoNum type="arabicPeriod"/>
            </a:pPr>
            <a:r>
              <a:rPr lang="en-US" dirty="0">
                <a:solidFill>
                  <a:schemeClr val="tx1"/>
                </a:solidFill>
              </a:rPr>
              <a:t>Scriptural and liturgy precedent</a:t>
            </a:r>
          </a:p>
          <a:p>
            <a:pPr marL="457200" indent="-457200" algn="l">
              <a:buFont typeface="+mj-lt"/>
              <a:buAutoNum type="arabicPeriod"/>
            </a:pPr>
            <a:r>
              <a:rPr lang="en-US" dirty="0">
                <a:solidFill>
                  <a:schemeClr val="tx1"/>
                </a:solidFill>
              </a:rPr>
              <a:t>Praises</a:t>
            </a:r>
          </a:p>
          <a:p>
            <a:pPr marL="742950" indent="-742950" algn="l">
              <a:buFont typeface="+mj-lt"/>
              <a:buAutoNum type="arabicPeriod"/>
            </a:pPr>
            <a:endParaRPr lang="en-US" dirty="0"/>
          </a:p>
        </p:txBody>
      </p:sp>
    </p:spTree>
    <p:extLst>
      <p:ext uri="{BB962C8B-B14F-4D97-AF65-F5344CB8AC3E}">
        <p14:creationId xmlns:p14="http://schemas.microsoft.com/office/powerpoint/2010/main" val="387112711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EE3E7E-1924-77EE-F470-B8739CF6EE99}"/>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AD74CC7-0C43-D882-F32C-D457E2D06171}"/>
              </a:ext>
            </a:extLst>
          </p:cNvPr>
          <p:cNvSpPr>
            <a:spLocks noGrp="1"/>
          </p:cNvSpPr>
          <p:nvPr>
            <p:ph type="subTitle" idx="1"/>
          </p:nvPr>
        </p:nvSpPr>
        <p:spPr>
          <a:xfrm>
            <a:off x="152400" y="209550"/>
            <a:ext cx="8915400" cy="4800600"/>
          </a:xfrm>
        </p:spPr>
        <p:txBody>
          <a:bodyPr anchor="t">
            <a:normAutofit/>
          </a:bodyPr>
          <a:lstStyle/>
          <a:p>
            <a:pPr algn="l"/>
            <a:r>
              <a:rPr lang="en-US" sz="4000" baseline="30000" dirty="0">
                <a:solidFill>
                  <a:schemeClr val="tx1"/>
                </a:solidFill>
                <a:latin typeface="Arial Rounded MT Bold" panose="020F0704030504030204" pitchFamily="34" charset="0"/>
              </a:rPr>
              <a:t>Rev 5.12-13 </a:t>
            </a:r>
            <a:r>
              <a:rPr lang="en-US" sz="4000" dirty="0">
                <a:solidFill>
                  <a:schemeClr val="tx1"/>
                </a:solidFill>
                <a:latin typeface="Arial Rounded MT Bold" panose="020F0704030504030204" pitchFamily="34" charset="0"/>
              </a:rPr>
              <a:t>“Worthy is the Lamb who was slain, to receive </a:t>
            </a:r>
            <a:r>
              <a:rPr lang="en-US" sz="4000" u="sng" dirty="0">
                <a:solidFill>
                  <a:srgbClr val="FFFF66"/>
                </a:solidFill>
                <a:latin typeface="Arial Rounded MT Bold" panose="020F0704030504030204" pitchFamily="34" charset="0"/>
              </a:rPr>
              <a:t>power and riches and wisdom and might and honor and glory and blessing</a:t>
            </a:r>
            <a:r>
              <a:rPr lang="en-US" sz="4000" dirty="0">
                <a:solidFill>
                  <a:schemeClr val="tx1"/>
                </a:solidFill>
                <a:latin typeface="Arial Rounded MT Bold" panose="020F0704030504030204" pitchFamily="34" charset="0"/>
              </a:rPr>
              <a:t>!”</a:t>
            </a:r>
          </a:p>
        </p:txBody>
      </p:sp>
    </p:spTree>
    <p:extLst>
      <p:ext uri="{BB962C8B-B14F-4D97-AF65-F5344CB8AC3E}">
        <p14:creationId xmlns:p14="http://schemas.microsoft.com/office/powerpoint/2010/main" val="3801415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B53C19-EBE5-F782-1D02-7AFC55A97F3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AFB894F-4638-A952-0DA7-8774BC3AF4E3}"/>
              </a:ext>
            </a:extLst>
          </p:cNvPr>
          <p:cNvSpPr>
            <a:spLocks noGrp="1"/>
          </p:cNvSpPr>
          <p:nvPr>
            <p:ph type="subTitle" idx="1"/>
          </p:nvPr>
        </p:nvSpPr>
        <p:spPr>
          <a:xfrm>
            <a:off x="152400" y="209550"/>
            <a:ext cx="8915400" cy="4800600"/>
          </a:xfrm>
        </p:spPr>
        <p:txBody>
          <a:bodyPr anchor="t">
            <a:normAutofit/>
          </a:bodyPr>
          <a:lstStyle/>
          <a:p>
            <a:pPr algn="l"/>
            <a:endParaRPr lang="en-US" sz="4000" dirty="0">
              <a:solidFill>
                <a:schemeClr val="tx1"/>
              </a:solidFill>
              <a:latin typeface="Arial Rounded MT Bold" panose="020F0704030504030204" pitchFamily="34" charset="0"/>
            </a:endParaRPr>
          </a:p>
        </p:txBody>
      </p:sp>
      <p:pic>
        <p:nvPicPr>
          <p:cNvPr id="4" name="Picture 3">
            <a:extLst>
              <a:ext uri="{FF2B5EF4-FFF2-40B4-BE49-F238E27FC236}">
                <a16:creationId xmlns:a16="http://schemas.microsoft.com/office/drawing/2014/main" id="{AE66B3D6-FEDF-A9FA-05F0-33741754BC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132101674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13F55-6158-9AF4-2DFF-FFD88422378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D23C56D-EF58-3B7D-7502-F91B864F8844}"/>
              </a:ext>
            </a:extLst>
          </p:cNvPr>
          <p:cNvSpPr>
            <a:spLocks noGrp="1"/>
          </p:cNvSpPr>
          <p:nvPr>
            <p:ph type="subTitle" idx="1"/>
          </p:nvPr>
        </p:nvSpPr>
        <p:spPr>
          <a:xfrm>
            <a:off x="152400" y="209550"/>
            <a:ext cx="8915400" cy="4800600"/>
          </a:xfrm>
        </p:spPr>
        <p:txBody>
          <a:bodyPr anchor="t">
            <a:normAutofit/>
          </a:bodyPr>
          <a:lstStyle/>
          <a:p>
            <a:pPr algn="l"/>
            <a:r>
              <a:rPr lang="en-US" sz="4000" baseline="30000" dirty="0">
                <a:solidFill>
                  <a:schemeClr val="tx1"/>
                </a:solidFill>
                <a:latin typeface="Arial Rounded MT Bold" panose="020F0704030504030204" pitchFamily="34" charset="0"/>
              </a:rPr>
              <a:t>Rev 5.12-13 </a:t>
            </a:r>
            <a:r>
              <a:rPr lang="en-US" sz="4000" dirty="0">
                <a:solidFill>
                  <a:schemeClr val="tx1"/>
                </a:solidFill>
                <a:latin typeface="Arial Rounded MT Bold" panose="020F0704030504030204" pitchFamily="34" charset="0"/>
              </a:rPr>
              <a:t>And I heard every creature in heaven and on the earth and under the earth and on the sea and everything in them, responding, “To the One seated on the throne and to the Lamb </a:t>
            </a:r>
            <a:r>
              <a:rPr lang="en-US" sz="4000" u="sng" dirty="0">
                <a:solidFill>
                  <a:srgbClr val="FFFF66"/>
                </a:solidFill>
                <a:latin typeface="Arial Rounded MT Bold" panose="020F0704030504030204" pitchFamily="34" charset="0"/>
              </a:rPr>
              <a:t>be blessing and honor and glory and power </a:t>
            </a:r>
            <a:r>
              <a:rPr lang="en-US" sz="4000" dirty="0">
                <a:solidFill>
                  <a:schemeClr val="tx1"/>
                </a:solidFill>
                <a:latin typeface="Arial Rounded MT Bold" panose="020F0704030504030204" pitchFamily="34" charset="0"/>
              </a:rPr>
              <a:t>forever and ever!”</a:t>
            </a:r>
          </a:p>
        </p:txBody>
      </p:sp>
    </p:spTree>
    <p:extLst>
      <p:ext uri="{BB962C8B-B14F-4D97-AF65-F5344CB8AC3E}">
        <p14:creationId xmlns:p14="http://schemas.microsoft.com/office/powerpoint/2010/main" val="60439204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7EC846-E710-DB67-A736-65F2FA8EE4B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63E8032-C76C-17A2-952D-436DFE039D5C}"/>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Thirty of us attended the Messiah Conference for  a week, and some have praise to report:</a:t>
            </a:r>
          </a:p>
          <a:p>
            <a:pPr algn="l"/>
            <a:r>
              <a:rPr lang="en-US" sz="4000" dirty="0">
                <a:solidFill>
                  <a:schemeClr val="tx1"/>
                </a:solidFill>
                <a:latin typeface="Arial Rounded MT Bold" panose="020F0704030504030204" pitchFamily="34" charset="0"/>
              </a:rPr>
              <a:t>Jason, Zeke, Jaedyn, Kathi</a:t>
            </a:r>
          </a:p>
        </p:txBody>
      </p:sp>
    </p:spTree>
    <p:extLst>
      <p:ext uri="{BB962C8B-B14F-4D97-AF65-F5344CB8AC3E}">
        <p14:creationId xmlns:p14="http://schemas.microsoft.com/office/powerpoint/2010/main" val="23916348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9C6A60-9657-BE90-BDF7-52B9DF7A101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A8A78D9-65F5-AFF3-4693-BDB115507D45}"/>
              </a:ext>
            </a:extLst>
          </p:cNvPr>
          <p:cNvSpPr>
            <a:spLocks noGrp="1"/>
          </p:cNvSpPr>
          <p:nvPr>
            <p:ph type="subTitle" idx="1"/>
          </p:nvPr>
        </p:nvSpPr>
        <p:spPr>
          <a:xfrm>
            <a:off x="152400" y="209550"/>
            <a:ext cx="8915400" cy="4800600"/>
          </a:xfrm>
        </p:spPr>
        <p:txBody>
          <a:bodyPr anchor="t">
            <a:normAutofit/>
          </a:bodyPr>
          <a:lstStyle/>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2895057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BF6F10-C480-9C79-2FDE-CC2EED1935D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18B1153-ADE1-8866-EA3E-C08CC734C86D}"/>
              </a:ext>
            </a:extLst>
          </p:cNvPr>
          <p:cNvSpPr>
            <a:spLocks noGrp="1"/>
          </p:cNvSpPr>
          <p:nvPr>
            <p:ph type="subTitle" idx="1"/>
          </p:nvPr>
        </p:nvSpPr>
        <p:spPr>
          <a:xfrm>
            <a:off x="152400" y="209550"/>
            <a:ext cx="8915400" cy="4800600"/>
          </a:xfrm>
        </p:spPr>
        <p:txBody>
          <a:bodyPr anchor="t">
            <a:normAutofit/>
          </a:bodyPr>
          <a:lstStyle/>
          <a:p>
            <a:pPr algn="l"/>
            <a:endParaRPr lang="en-US" sz="4000" dirty="0">
              <a:solidFill>
                <a:schemeClr val="tx1"/>
              </a:solidFill>
              <a:latin typeface="Arial Rounded MT Bold" panose="020F0704030504030204" pitchFamily="34" charset="0"/>
            </a:endParaRPr>
          </a:p>
        </p:txBody>
      </p:sp>
      <p:pic>
        <p:nvPicPr>
          <p:cNvPr id="4" name="Picture 3">
            <a:extLst>
              <a:ext uri="{FF2B5EF4-FFF2-40B4-BE49-F238E27FC236}">
                <a16:creationId xmlns:a16="http://schemas.microsoft.com/office/drawing/2014/main" id="{18009B50-00F6-6FEF-0E90-49011DD914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TextBox 1">
            <a:extLst>
              <a:ext uri="{FF2B5EF4-FFF2-40B4-BE49-F238E27FC236}">
                <a16:creationId xmlns:a16="http://schemas.microsoft.com/office/drawing/2014/main" id="{29317480-5012-6DCF-F133-C4F7DC107BDF}"/>
              </a:ext>
            </a:extLst>
          </p:cNvPr>
          <p:cNvSpPr txBox="1"/>
          <p:nvPr/>
        </p:nvSpPr>
        <p:spPr>
          <a:xfrm>
            <a:off x="228600" y="235598"/>
            <a:ext cx="8586197" cy="3785652"/>
          </a:xfrm>
          <a:prstGeom prst="rect">
            <a:avLst/>
          </a:prstGeom>
          <a:noFill/>
        </p:spPr>
        <p:txBody>
          <a:bodyPr wrap="none" rtlCol="0">
            <a:spAutoFit/>
          </a:bodyPr>
          <a:lstStyle/>
          <a:p>
            <a:pPr algn="l"/>
            <a:r>
              <a:rPr lang="en-US" u="sng" dirty="0">
                <a:solidFill>
                  <a:srgbClr val="FFFF66"/>
                </a:solidFill>
                <a:effectLst>
                  <a:outerShdw blurRad="38100" dist="38100" dir="2700000" algn="tl">
                    <a:srgbClr val="000000">
                      <a:alpha val="43137"/>
                    </a:srgbClr>
                  </a:outerShdw>
                </a:effectLst>
              </a:rPr>
              <a:t>Worthy  Rev. 5.12-13</a:t>
            </a:r>
          </a:p>
          <a:p>
            <a:pPr marL="457200" indent="-457200" algn="l">
              <a:buFont typeface="+mj-lt"/>
              <a:buAutoNum type="arabicPeriod"/>
            </a:pPr>
            <a:r>
              <a:rPr lang="en-US" dirty="0">
                <a:solidFill>
                  <a:schemeClr val="tx1"/>
                </a:solidFill>
              </a:rPr>
              <a:t>Download story</a:t>
            </a:r>
          </a:p>
          <a:p>
            <a:pPr marL="457200" indent="-457200" algn="l">
              <a:buFont typeface="+mj-lt"/>
              <a:buAutoNum type="arabicPeriod"/>
            </a:pPr>
            <a:r>
              <a:rPr lang="en-US" dirty="0">
                <a:solidFill>
                  <a:schemeClr val="tx1"/>
                </a:solidFill>
              </a:rPr>
              <a:t>Heavenly context</a:t>
            </a:r>
          </a:p>
          <a:p>
            <a:pPr marL="457200" indent="-457200" algn="l">
              <a:buFont typeface="+mj-lt"/>
              <a:buAutoNum type="arabicPeriod"/>
            </a:pPr>
            <a:r>
              <a:rPr lang="en-US" dirty="0">
                <a:solidFill>
                  <a:schemeClr val="tx1"/>
                </a:solidFill>
              </a:rPr>
              <a:t>Scriptural and liturgy precedent</a:t>
            </a:r>
          </a:p>
          <a:p>
            <a:pPr marL="457200" indent="-457200" algn="l">
              <a:buFont typeface="+mj-lt"/>
              <a:buAutoNum type="arabicPeriod"/>
            </a:pPr>
            <a:r>
              <a:rPr lang="en-US" dirty="0">
                <a:solidFill>
                  <a:schemeClr val="tx1"/>
                </a:solidFill>
              </a:rPr>
              <a:t>Praises</a:t>
            </a:r>
          </a:p>
          <a:p>
            <a:pPr marL="742950" indent="-742950" algn="l">
              <a:buFont typeface="+mj-lt"/>
              <a:buAutoNum type="arabicPeriod"/>
            </a:pPr>
            <a:endParaRPr lang="en-US" dirty="0"/>
          </a:p>
        </p:txBody>
      </p:sp>
    </p:spTree>
    <p:extLst>
      <p:ext uri="{BB962C8B-B14F-4D97-AF65-F5344CB8AC3E}">
        <p14:creationId xmlns:p14="http://schemas.microsoft.com/office/powerpoint/2010/main" val="4056172362"/>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Ribbons">
  <a:themeElements>
    <a:clrScheme name="Ribbons 6">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fontScheme name="Ribbons">
      <a:majorFont>
        <a:latin typeface="Arial Rounded MT Bold"/>
        <a:ea typeface=""/>
        <a:cs typeface="Times New Roman"/>
      </a:majorFont>
      <a:minorFont>
        <a:latin typeface="Arial Rounded MT Bold"/>
        <a:ea typeface=""/>
        <a:cs typeface="Narkisim"/>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Rounded MT Bold"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Rounded MT Bold" pitchFamily="34" charset="0"/>
            <a:cs typeface="Times New Roman" pitchFamily="18" charset="0"/>
          </a:defRPr>
        </a:defPPr>
      </a:lstStyle>
    </a:lnDef>
  </a:objectDefaults>
  <a:extraClrSchemeLst>
    <a:extraClrScheme>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clrMap bg1="dk2" tx1="lt1" bg2="dk1" tx2="lt2" accent1="accent1" accent2="accent2" accent3="accent3" accent4="accent4" accent5="accent5" accent6="accent6" hlink="hlink" folHlink="folHlink"/>
    </a:extraClrScheme>
    <a:extraClrScheme>
      <a:clrScheme name="Ribbons 2">
        <a:dk1>
          <a:srgbClr val="001600"/>
        </a:dk1>
        <a:lt1>
          <a:srgbClr val="669900"/>
        </a:lt1>
        <a:dk2>
          <a:srgbClr val="000000"/>
        </a:dk2>
        <a:lt2>
          <a:srgbClr val="006600"/>
        </a:lt2>
        <a:accent1>
          <a:srgbClr val="336600"/>
        </a:accent1>
        <a:accent2>
          <a:srgbClr val="89BA00"/>
        </a:accent2>
        <a:accent3>
          <a:srgbClr val="B8CAAA"/>
        </a:accent3>
        <a:accent4>
          <a:srgbClr val="001100"/>
        </a:accent4>
        <a:accent5>
          <a:srgbClr val="ADB8AA"/>
        </a:accent5>
        <a:accent6>
          <a:srgbClr val="7CA800"/>
        </a:accent6>
        <a:hlink>
          <a:srgbClr val="FFCC00"/>
        </a:hlink>
        <a:folHlink>
          <a:srgbClr val="FF7C80"/>
        </a:folHlink>
      </a:clrScheme>
      <a:clrMap bg1="lt1" tx1="dk1" bg2="lt2" tx2="dk2" accent1="accent1" accent2="accent2" accent3="accent3" accent4="accent4" accent5="accent5" accent6="accent6" hlink="hlink" folHlink="folHlink"/>
    </a:extraClrScheme>
    <a:extraClrScheme>
      <a:clrScheme name="Ribbons 3">
        <a:dk1>
          <a:srgbClr val="000000"/>
        </a:dk1>
        <a:lt1>
          <a:srgbClr val="B2B2B2"/>
        </a:lt1>
        <a:dk2>
          <a:srgbClr val="000000"/>
        </a:dk2>
        <a:lt2>
          <a:srgbClr val="777777"/>
        </a:lt2>
        <a:accent1>
          <a:srgbClr val="CBCBCB"/>
        </a:accent1>
        <a:accent2>
          <a:srgbClr val="969696"/>
        </a:accent2>
        <a:accent3>
          <a:srgbClr val="D5D5D5"/>
        </a:accent3>
        <a:accent4>
          <a:srgbClr val="000000"/>
        </a:accent4>
        <a:accent5>
          <a:srgbClr val="E2E2E2"/>
        </a:accent5>
        <a:accent6>
          <a:srgbClr val="878787"/>
        </a:accent6>
        <a:hlink>
          <a:srgbClr val="333333"/>
        </a:hlink>
        <a:folHlink>
          <a:srgbClr val="777777"/>
        </a:folHlink>
      </a:clrScheme>
      <a:clrMap bg1="lt1" tx1="dk1" bg2="lt2" tx2="dk2" accent1="accent1" accent2="accent2" accent3="accent3" accent4="accent4" accent5="accent5" accent6="accent6" hlink="hlink" folHlink="folHlink"/>
    </a:extraClrScheme>
    <a:extraClrScheme>
      <a:clrScheme name="Ribbons 4">
        <a:dk1>
          <a:srgbClr val="000F1E"/>
        </a:dk1>
        <a:lt1>
          <a:srgbClr val="FFFFFF"/>
        </a:lt1>
        <a:dk2>
          <a:srgbClr val="003366"/>
        </a:dk2>
        <a:lt2>
          <a:srgbClr val="33CCCC"/>
        </a:lt2>
        <a:accent1>
          <a:srgbClr val="006699"/>
        </a:accent1>
        <a:accent2>
          <a:srgbClr val="003366"/>
        </a:accent2>
        <a:accent3>
          <a:srgbClr val="AAADB8"/>
        </a:accent3>
        <a:accent4>
          <a:srgbClr val="DADADA"/>
        </a:accent4>
        <a:accent5>
          <a:srgbClr val="AAB8CA"/>
        </a:accent5>
        <a:accent6>
          <a:srgbClr val="002D5C"/>
        </a:accent6>
        <a:hlink>
          <a:srgbClr val="0099CC"/>
        </a:hlink>
        <a:folHlink>
          <a:srgbClr val="009999"/>
        </a:folHlink>
      </a:clrScheme>
      <a:clrMap bg1="dk2" tx1="lt1" bg2="dk1" tx2="lt2" accent1="accent1" accent2="accent2" accent3="accent3" accent4="accent4" accent5="accent5" accent6="accent6" hlink="hlink" folHlink="folHlink"/>
    </a:extraClrScheme>
    <a:extraClrScheme>
      <a:clrScheme name="Ribbons 5">
        <a:dk1>
          <a:srgbClr val="002F2E"/>
        </a:dk1>
        <a:lt1>
          <a:srgbClr val="FFFFFF"/>
        </a:lt1>
        <a:dk2>
          <a:srgbClr val="008080"/>
        </a:dk2>
        <a:lt2>
          <a:srgbClr val="66FFCC"/>
        </a:lt2>
        <a:accent1>
          <a:srgbClr val="0099CC"/>
        </a:accent1>
        <a:accent2>
          <a:srgbClr val="005250"/>
        </a:accent2>
        <a:accent3>
          <a:srgbClr val="AAC0C0"/>
        </a:accent3>
        <a:accent4>
          <a:srgbClr val="DADADA"/>
        </a:accent4>
        <a:accent5>
          <a:srgbClr val="AACAE2"/>
        </a:accent5>
        <a:accent6>
          <a:srgbClr val="004948"/>
        </a:accent6>
        <a:hlink>
          <a:srgbClr val="00CC99"/>
        </a:hlink>
        <a:folHlink>
          <a:srgbClr val="009999"/>
        </a:folHlink>
      </a:clrScheme>
      <a:clrMap bg1="dk2" tx1="lt1" bg2="dk1" tx2="lt2" accent1="accent1" accent2="accent2" accent3="accent3" accent4="accent4" accent5="accent5" accent6="accent6" hlink="hlink" folHlink="folHlink"/>
    </a:extraClrScheme>
    <a:extraClrScheme>
      <a:clrScheme name="Ribbons 6">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251846</TotalTime>
  <Words>3848</Words>
  <Application>Microsoft Office PowerPoint</Application>
  <PresentationFormat>On-screen Show (16:9)</PresentationFormat>
  <Paragraphs>497</Paragraphs>
  <Slides>82</Slides>
  <Notes>82</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82</vt:i4>
      </vt:variant>
    </vt:vector>
  </HeadingPairs>
  <TitlesOfParts>
    <vt:vector size="89" baseType="lpstr">
      <vt:lpstr>Arial</vt:lpstr>
      <vt:lpstr>Arial Rounded MT Bold</vt:lpstr>
      <vt:lpstr>Corbel</vt:lpstr>
      <vt:lpstr>David</vt:lpstr>
      <vt:lpstr>Times New Roman</vt:lpstr>
      <vt:lpstr>Depth</vt:lpstr>
      <vt:lpstr>Ribbons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שמואל Wolkenfeld</cp:lastModifiedBy>
  <cp:revision>5525</cp:revision>
  <dcterms:created xsi:type="dcterms:W3CDTF">2006-04-21T19:34:43Z</dcterms:created>
  <dcterms:modified xsi:type="dcterms:W3CDTF">2025-07-12T13:48:52Z</dcterms:modified>
</cp:coreProperties>
</file>