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Lst>
  <p:notesMasterIdLst>
    <p:notesMasterId r:id="rId109"/>
  </p:notesMasterIdLst>
  <p:handoutMasterIdLst>
    <p:handoutMasterId r:id="rId110"/>
  </p:handoutMasterIdLst>
  <p:sldIdLst>
    <p:sldId id="67336" r:id="rId3"/>
    <p:sldId id="67354" r:id="rId4"/>
    <p:sldId id="67337" r:id="rId5"/>
    <p:sldId id="67339" r:id="rId6"/>
    <p:sldId id="67338" r:id="rId7"/>
    <p:sldId id="67272" r:id="rId8"/>
    <p:sldId id="67260" r:id="rId9"/>
    <p:sldId id="67261" r:id="rId10"/>
    <p:sldId id="67265" r:id="rId11"/>
    <p:sldId id="67263" r:id="rId12"/>
    <p:sldId id="67262" r:id="rId13"/>
    <p:sldId id="67274" r:id="rId14"/>
    <p:sldId id="67273" r:id="rId15"/>
    <p:sldId id="67275" r:id="rId16"/>
    <p:sldId id="67271" r:id="rId17"/>
    <p:sldId id="67277" r:id="rId18"/>
    <p:sldId id="67340" r:id="rId19"/>
    <p:sldId id="67280" r:id="rId20"/>
    <p:sldId id="67276" r:id="rId21"/>
    <p:sldId id="67279" r:id="rId22"/>
    <p:sldId id="67281" r:id="rId23"/>
    <p:sldId id="67278" r:id="rId24"/>
    <p:sldId id="67357" r:id="rId25"/>
    <p:sldId id="67317" r:id="rId26"/>
    <p:sldId id="67318" r:id="rId27"/>
    <p:sldId id="67360" r:id="rId28"/>
    <p:sldId id="67282" r:id="rId29"/>
    <p:sldId id="67283" r:id="rId30"/>
    <p:sldId id="67284" r:id="rId31"/>
    <p:sldId id="67285" r:id="rId32"/>
    <p:sldId id="67291" r:id="rId33"/>
    <p:sldId id="67289" r:id="rId34"/>
    <p:sldId id="65267" r:id="rId35"/>
    <p:sldId id="65217" r:id="rId36"/>
    <p:sldId id="65207" r:id="rId37"/>
    <p:sldId id="65236" r:id="rId38"/>
    <p:sldId id="65218" r:id="rId39"/>
    <p:sldId id="65233" r:id="rId40"/>
    <p:sldId id="65235" r:id="rId41"/>
    <p:sldId id="65237" r:id="rId42"/>
    <p:sldId id="65238" r:id="rId43"/>
    <p:sldId id="67333" r:id="rId44"/>
    <p:sldId id="67252" r:id="rId45"/>
    <p:sldId id="67344" r:id="rId46"/>
    <p:sldId id="67346" r:id="rId47"/>
    <p:sldId id="67345" r:id="rId48"/>
    <p:sldId id="67361" r:id="rId49"/>
    <p:sldId id="67362" r:id="rId50"/>
    <p:sldId id="67287" r:id="rId51"/>
    <p:sldId id="67329" r:id="rId52"/>
    <p:sldId id="67328" r:id="rId53"/>
    <p:sldId id="67325" r:id="rId54"/>
    <p:sldId id="67286" r:id="rId55"/>
    <p:sldId id="67330" r:id="rId56"/>
    <p:sldId id="67321" r:id="rId57"/>
    <p:sldId id="67322" r:id="rId58"/>
    <p:sldId id="67320" r:id="rId59"/>
    <p:sldId id="67288" r:id="rId60"/>
    <p:sldId id="67323" r:id="rId61"/>
    <p:sldId id="67324" r:id="rId62"/>
    <p:sldId id="67266" r:id="rId63"/>
    <p:sldId id="67258" r:id="rId64"/>
    <p:sldId id="67334" r:id="rId65"/>
    <p:sldId id="67335" r:id="rId66"/>
    <p:sldId id="67363" r:id="rId67"/>
    <p:sldId id="67364" r:id="rId68"/>
    <p:sldId id="65203" r:id="rId69"/>
    <p:sldId id="65206" r:id="rId70"/>
    <p:sldId id="65292" r:id="rId71"/>
    <p:sldId id="65301" r:id="rId72"/>
    <p:sldId id="65302" r:id="rId73"/>
    <p:sldId id="65303" r:id="rId74"/>
    <p:sldId id="65300" r:id="rId75"/>
    <p:sldId id="65293" r:id="rId76"/>
    <p:sldId id="65299" r:id="rId77"/>
    <p:sldId id="65314" r:id="rId78"/>
    <p:sldId id="67327" r:id="rId79"/>
    <p:sldId id="67290" r:id="rId80"/>
    <p:sldId id="67365" r:id="rId81"/>
    <p:sldId id="67366" r:id="rId82"/>
    <p:sldId id="67343" r:id="rId83"/>
    <p:sldId id="67259" r:id="rId84"/>
    <p:sldId id="67326" r:id="rId85"/>
    <p:sldId id="67332" r:id="rId86"/>
    <p:sldId id="67341" r:id="rId87"/>
    <p:sldId id="67342" r:id="rId88"/>
    <p:sldId id="67347" r:id="rId89"/>
    <p:sldId id="67359" r:id="rId90"/>
    <p:sldId id="67331" r:id="rId91"/>
    <p:sldId id="67367" r:id="rId92"/>
    <p:sldId id="67368" r:id="rId93"/>
    <p:sldId id="67358" r:id="rId94"/>
    <p:sldId id="67238" r:id="rId95"/>
    <p:sldId id="67250" r:id="rId96"/>
    <p:sldId id="67244" r:id="rId97"/>
    <p:sldId id="67236" r:id="rId98"/>
    <p:sldId id="67267" r:id="rId99"/>
    <p:sldId id="67268" r:id="rId100"/>
    <p:sldId id="67270" r:id="rId101"/>
    <p:sldId id="67269" r:id="rId102"/>
    <p:sldId id="67353" r:id="rId103"/>
    <p:sldId id="67256" r:id="rId104"/>
    <p:sldId id="67348" r:id="rId105"/>
    <p:sldId id="67253" r:id="rId106"/>
    <p:sldId id="67255" r:id="rId107"/>
    <p:sldId id="67254" r:id="rId108"/>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980" autoAdjust="0"/>
    <p:restoredTop sz="87933" autoAdjust="0"/>
  </p:normalViewPr>
  <p:slideViewPr>
    <p:cSldViewPr>
      <p:cViewPr varScale="1">
        <p:scale>
          <a:sx n="103" d="100"/>
          <a:sy n="103" d="100"/>
        </p:scale>
        <p:origin x="114" y="39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320"/>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Community T'hillim  Ps 133.1</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16, 2025 5785</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Community T'hillim  Ps 133.1</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16, 2025 5785</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maasaimara.com/entries/great-wildebeest-migration-maasai-mara"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Help:Pronunciation_respelling_ke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Greenwich_Villag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n.wikipedia.org/wiki/New_York_University" TargetMode="External"/><Relationship Id="rId4" Type="http://schemas.openxmlformats.org/officeDocument/2006/relationships/hyperlink" Target="https://en.wikipedia.org/wiki/East_Village,_Manhattan"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n.wikipedia.org/wiki/Anthology_television_series"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en.wikipedia.org/wiki/CBS"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6B2DE-14D9-563A-76AF-E78320D2792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D4D7CAB-2EFB-1AB0-2858-61B5BD8BDD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62348453-4845-D56A-03BA-7E7BBD9EE73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679E76BC-5803-843A-B86D-E04BCCEDAB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A5A519A-1FBF-1F10-B6F3-E872CC05B27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7D5B33-0E52-0B08-9CFC-2EE4735DE6CB}"/>
              </a:ext>
            </a:extLst>
          </p:cNvPr>
          <p:cNvSpPr>
            <a:spLocks noGrp="1" noChangeArrowheads="1"/>
          </p:cNvSpPr>
          <p:nvPr>
            <p:ph type="body" idx="1"/>
          </p:nvPr>
        </p:nvSpPr>
        <p:spPr>
          <a:xfrm>
            <a:off x="152400" y="4114800"/>
            <a:ext cx="6553200" cy="4876800"/>
          </a:xfrm>
        </p:spPr>
        <p:txBody>
          <a:bodyPr/>
          <a:lstStyle/>
          <a:p>
            <a:pPr algn="l"/>
            <a:r>
              <a:rPr lang="en-US" altLang="en-US" dirty="0"/>
              <a:t>I failed to promote this.  My lame excuse is the plethora of special events this summer, since conference.  I am grateful for all, especially Amy and Angela and the Youth Camp.</a:t>
            </a:r>
          </a:p>
        </p:txBody>
      </p:sp>
      <p:cxnSp>
        <p:nvCxnSpPr>
          <p:cNvPr id="3" name="Straight Connector 2">
            <a:extLst>
              <a:ext uri="{FF2B5EF4-FFF2-40B4-BE49-F238E27FC236}">
                <a16:creationId xmlns:a16="http://schemas.microsoft.com/office/drawing/2014/main" id="{AF8FAB35-B70B-14B4-B7AD-3B35AF0DED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942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452F-8B22-CEC7-F272-B72936ACD6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B5E53DE-B9F8-7036-5849-F7C8A1A6BB0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BDDF911D-0A64-1E91-7857-BD7C552849C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2755EF39-A36D-9963-8258-C043C6B31A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3DAD11E-929F-3DD7-5823-D1CBAB6C583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884D51E-D129-A52E-B8C4-4C65CFF03CDF}"/>
              </a:ext>
            </a:extLst>
          </p:cNvPr>
          <p:cNvSpPr>
            <a:spLocks noGrp="1" noChangeArrowheads="1"/>
          </p:cNvSpPr>
          <p:nvPr>
            <p:ph type="body" idx="1"/>
          </p:nvPr>
        </p:nvSpPr>
        <p:spPr>
          <a:xfrm>
            <a:off x="152400" y="4114800"/>
            <a:ext cx="6553200" cy="4876800"/>
          </a:xfrm>
        </p:spPr>
        <p:txBody>
          <a:bodyPr/>
          <a:lstStyle/>
          <a:p>
            <a:pPr algn="l"/>
            <a:r>
              <a:rPr lang="en-US" altLang="en-US" dirty="0"/>
              <a:t>https://www.cia.gov/readingroom/docs/CIA-RDP73-00475R000201460001-4.pdf</a:t>
            </a:r>
          </a:p>
        </p:txBody>
      </p:sp>
      <p:cxnSp>
        <p:nvCxnSpPr>
          <p:cNvPr id="3" name="Straight Connector 2">
            <a:extLst>
              <a:ext uri="{FF2B5EF4-FFF2-40B4-BE49-F238E27FC236}">
                <a16:creationId xmlns:a16="http://schemas.microsoft.com/office/drawing/2014/main" id="{FE7DE9AF-21A3-9FE6-48A8-B421D39A38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0738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2C737-022A-7850-5647-CD78AF9126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31DCAB-CBD3-2A80-AB92-E0B401ED43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931381B-EA39-DD4B-1A2D-93F5CC0A08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2C2D3E22-7383-B10C-25E8-FECE87E41D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4E92C4E-262A-8CE3-9A83-9E360216F22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576067-BB87-6ECB-8F3F-96A4863B1CC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270DAE4-23FC-77FD-6CFE-EFD051C8081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3329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1FD4E-D1FD-E48F-D084-9613403F7E1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D15FF7D-E021-34FA-6782-D399072DDF5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91547562-F0FC-539B-8C0F-8D47829F8C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B9FC64DE-33D7-B58A-6505-0DD52408C7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C008943-AB66-8CE3-E00B-ADD6EC8DE23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4F03B8E-02D1-C12D-7709-841D21FD57E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ACF6D3B-4215-6D66-7B37-BB2D1E9CA3E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0306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52A3-0EA2-E2CF-A3B9-55C770EB8AC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103E67E-0FBF-EDE4-9AD4-2ACB6AB79D1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1DAC0BCE-6FDE-5198-22A7-21F6ECDAF9C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6C24FDB-F75A-3208-F866-3FC00B4684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95140B6-77EC-52D8-B4F1-10A2CB0106C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884062D-3038-3AFD-21C9-9D0767F8FD7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E4E930B-6507-C0DA-1AA5-78C1E4BF507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0569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8A90F-8EB4-BD1D-EA5B-F34C4427933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1AD046-EB1A-D386-D7A2-ED7D85BFAB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060ED8B-B122-17D2-9C1C-637A32B6D8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62EB675-96E2-C9C6-24A6-4418FF1303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9127E02-989A-A8E1-41E1-880EF6DDB39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F11F166-04DC-EAB1-1E7A-1B42D2F0F3C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6E2234A-2AC2-739F-CFBF-7FDBBED8EDE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102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81DF2-2EFB-5D11-299D-A43744D37BD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D7C61B7-970D-1137-60A4-926F0B0BF6B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2F42C4F6-7317-08A9-76C9-F7393F04BD7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95B981A0-BD7B-3457-B57B-73008C69480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24F640-712B-7E90-3ECE-955302FACC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19A8629-EA20-89B2-9301-13BBDE2F725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D53B2D4-673B-1145-D102-017244D469E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4812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25561-E189-CDFB-F474-5F49FC7BFA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F226BDC-DC48-6F00-7314-52AEE15F78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7AA7AAC6-E670-FFF3-9533-CE9FF45A4A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AAC36F9D-B60B-032A-0532-154AB787FD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B1141A9-1FAF-1927-0A12-4B0E4007A4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05DF37C-113F-0CC4-7C63-89A8DC0F4EB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DAEF261-1C5A-A52D-3954-A4950F16C53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3167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C9597-614D-45F5-8970-BB832AC4BF9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55F8F05-DDAD-ACE4-ECC9-23F4AB7C4CD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B30FF820-1D99-0F59-DBBD-6DC343F75C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FFDABB05-D73C-95BE-48F1-526D477817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D39518E-31D6-275A-BE90-19D1EBDEF8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55A37F-BA49-9DFD-430E-83B58B52EC2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667B5A6-9618-C9FA-65E6-3704CB305B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99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00B6E-659F-2ACE-615C-43DE3E28E6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2A1516-237F-E0E5-CC4A-A25E4D4723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C673F7F-F72A-A355-AC74-E5B7006D12B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039B2884-D4D4-4C0E-C171-B35F1C83C5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398FFDA-12B0-97B1-7E32-0B455F43967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92652D4-A342-3F63-71F4-2ABC5DC382F5}"/>
              </a:ext>
            </a:extLst>
          </p:cNvPr>
          <p:cNvSpPr>
            <a:spLocks noGrp="1" noChangeArrowheads="1"/>
          </p:cNvSpPr>
          <p:nvPr>
            <p:ph type="body" idx="1"/>
          </p:nvPr>
        </p:nvSpPr>
        <p:spPr>
          <a:xfrm>
            <a:off x="152400" y="4114800"/>
            <a:ext cx="6553200" cy="4876800"/>
          </a:xfrm>
        </p:spPr>
        <p:txBody>
          <a:bodyPr/>
          <a:lstStyle/>
          <a:p>
            <a:pPr algn="l"/>
            <a:r>
              <a:rPr lang="en-US" altLang="en-US" dirty="0"/>
              <a:t>https://www.cia.gov/readingroom/docs/CIA-RDP73-00475R000201460001-4.pdf</a:t>
            </a:r>
          </a:p>
          <a:p>
            <a:pPr algn="l"/>
            <a:r>
              <a:rPr lang="en-US" altLang="en-US" dirty="0"/>
              <a:t>This may have been the class I took.</a:t>
            </a:r>
          </a:p>
        </p:txBody>
      </p:sp>
      <p:cxnSp>
        <p:nvCxnSpPr>
          <p:cNvPr id="3" name="Straight Connector 2">
            <a:extLst>
              <a:ext uri="{FF2B5EF4-FFF2-40B4-BE49-F238E27FC236}">
                <a16:creationId xmlns:a16="http://schemas.microsoft.com/office/drawing/2014/main" id="{DFE98D5B-FD95-61B4-6BCF-1460FFC898F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889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58782-13C5-E885-CE71-222206FC74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F3F95C3-E396-0ED5-7D7B-2433EFBEF6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2EA2AAC-2072-8607-00B5-F6CCEF8444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C1F7492B-2433-2C8F-3EEE-2861AF72113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DD4D5F4-12B1-59A3-DD6C-C643014855F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E07109-E163-68F5-4C9E-C5C9DBBA46A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F2E49B9-3E3E-7DB8-F195-ADEAD91D0AD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596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F39DB-1C51-1706-E301-BB43AFF71C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0B9F7B-1767-EE8E-209D-08C1ABB8943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E0C479A5-92FC-1357-4A13-8B55676D7E2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2C44126-088B-D6C0-85DE-C04D9FD04C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423D09-04ED-5F3F-F9DA-AA09A5A8A8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34BFB7-31BC-BF61-7D37-6A24DEE6B2EA}"/>
              </a:ext>
            </a:extLst>
          </p:cNvPr>
          <p:cNvSpPr>
            <a:spLocks noGrp="1" noChangeArrowheads="1"/>
          </p:cNvSpPr>
          <p:nvPr>
            <p:ph type="body" idx="1"/>
          </p:nvPr>
        </p:nvSpPr>
        <p:spPr>
          <a:xfrm>
            <a:off x="152400" y="4114800"/>
            <a:ext cx="6553200" cy="4876800"/>
          </a:xfrm>
        </p:spPr>
        <p:txBody>
          <a:bodyPr/>
          <a:lstStyle/>
          <a:p>
            <a:pPr algn="l"/>
            <a:r>
              <a:rPr lang="en-US" altLang="en-US" dirty="0"/>
              <a:t>Great ideal.  No greedy property ownership.  Sounds nice.  Doesn’t work.  I didn’t know that then.</a:t>
            </a:r>
          </a:p>
        </p:txBody>
      </p:sp>
      <p:cxnSp>
        <p:nvCxnSpPr>
          <p:cNvPr id="3" name="Straight Connector 2">
            <a:extLst>
              <a:ext uri="{FF2B5EF4-FFF2-40B4-BE49-F238E27FC236}">
                <a16:creationId xmlns:a16="http://schemas.microsoft.com/office/drawing/2014/main" id="{2CFA8007-372F-F47A-BDCD-12752DA755A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666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76F25-1A2D-3674-6269-27C8BAA131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F85FC0-5E9B-7D76-AA34-F279C58EF4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67E4F9DB-D415-DBCA-EC3C-291BD2D1FF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4049FAD3-E5E8-9B8C-C0BB-8BA6A19445D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835D31-0AD3-948D-FC7D-0C35959FFCF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14C97F-2F32-7BF4-5ADD-CE40978CB1F1}"/>
              </a:ext>
            </a:extLst>
          </p:cNvPr>
          <p:cNvSpPr>
            <a:spLocks noGrp="1" noChangeArrowheads="1"/>
          </p:cNvSpPr>
          <p:nvPr>
            <p:ph type="body" idx="1"/>
          </p:nvPr>
        </p:nvSpPr>
        <p:spPr>
          <a:xfrm>
            <a:off x="152400" y="4114800"/>
            <a:ext cx="6553200" cy="4876800"/>
          </a:xfrm>
        </p:spPr>
        <p:txBody>
          <a:bodyPr/>
          <a:lstStyle/>
          <a:p>
            <a:pPr algn="l"/>
            <a:r>
              <a:rPr lang="en-US" altLang="en-US" sz="1050" dirty="0"/>
              <a:t>https://en.wikipedia.org/wiki/From_each_according_to_his_ability,_to_each_according_to_his_needs</a:t>
            </a:r>
          </a:p>
          <a:p>
            <a:pPr algn="l"/>
            <a:r>
              <a:rPr lang="en-US" altLang="en-US" sz="1050" dirty="0"/>
              <a:t>https://upload.wikimedia.org/wikipedia/commons/2/2d/Karl-Marx_%28cropped%29.jpg</a:t>
            </a:r>
          </a:p>
        </p:txBody>
      </p:sp>
      <p:cxnSp>
        <p:nvCxnSpPr>
          <p:cNvPr id="3" name="Straight Connector 2">
            <a:extLst>
              <a:ext uri="{FF2B5EF4-FFF2-40B4-BE49-F238E27FC236}">
                <a16:creationId xmlns:a16="http://schemas.microsoft.com/office/drawing/2014/main" id="{76A441AC-85AF-D4FB-6FA1-CA064B04FA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4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5DCF-EEB8-BA0A-EA43-9769029999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50703A7-F90B-B6EB-A693-DBD30F689D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20573288-4C2A-F543-2C0A-26C41CC408A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85BFD8A-CAD0-5AB3-9D2C-E4D36135FD7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690F1AE-8C2F-DF10-5A51-451C47B299B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35224E-94A1-40AD-5E6F-011F9D8FA42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FDBFD6E-1F56-2D6E-3BE3-BC0A36462B8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58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20CAF-7F2D-98B2-3998-A3A360DB05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DC11C68-F52A-6610-0B54-D451FB1434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4E0BC69C-F568-5B79-56E3-A28DCDEDBDD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FB8F8977-92FB-401D-A6C3-F4A07D7D090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CD3D08A-B782-07AC-0B9D-74C0EA1146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BE5E40B-8970-A55A-EC11-D8530DE99C6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1AE9735-7A00-8CA5-52A9-021954A241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543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6248B-E407-866A-1C81-F684A0F9B92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2F70ECB-31DC-8E1F-4E4A-26A747FFF27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CF25BFF1-73BF-C946-82EC-5FBCE26FF98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666E312B-9DEB-6BA9-7157-6BCF6877145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EFB347D-BCE8-627C-C6F1-94F40044DD1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0467E7-33C7-CF56-3150-AAA147584BB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ABAE0B2-FB55-5676-1458-E90A0EAA607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147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64AF0-34A7-5951-9488-171CE4E1EE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D2002E-3A55-8400-7586-7E0001F4782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2A3FD8AE-2B5A-C5D8-4F8D-A029C7A8F74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939C81C6-ACD3-0F6B-9686-1E22A67DA9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43A6F2-F9DD-02C6-C946-2EC20B442A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699820C-F643-53C3-1245-79FFA19E21F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20CC781-BAD3-6617-61DD-EC194BBC8A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295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4C800-4CDA-C70A-4121-8D2F5A877DA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06B9B66-8C2B-2301-63AB-640C051F53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AD8BAEC6-E79B-DB1C-84A8-F6BC7548C9F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E6FCCD29-E374-44BC-2AF2-8791754200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483659D-9BD3-A725-089A-584A4EAFB0F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0A4CD8-6A7B-E4DA-A8E5-059308D6D68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243B560-5EDB-220D-2465-F7CE88DFB93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29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53F19-7D18-14A9-DB77-6116A969F8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1A3C4C-D317-7252-9FD7-32A2E5FF025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17C69B6-A255-B38B-8D74-29624DCB105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9D8B347F-08F8-FCC5-156E-2B1C9CB4E8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67AA9EC-1FB7-F3B3-D0A2-EA588E82D7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2613200-FE60-64DE-9D52-662E3968A9AF}"/>
              </a:ext>
            </a:extLst>
          </p:cNvPr>
          <p:cNvSpPr>
            <a:spLocks noGrp="1" noChangeArrowheads="1"/>
          </p:cNvSpPr>
          <p:nvPr>
            <p:ph type="body" idx="1"/>
          </p:nvPr>
        </p:nvSpPr>
        <p:spPr>
          <a:xfrm>
            <a:off x="152400" y="4114800"/>
            <a:ext cx="6553200" cy="4876800"/>
          </a:xfrm>
        </p:spPr>
        <p:txBody>
          <a:bodyPr/>
          <a:lstStyle/>
          <a:p>
            <a:pPr algn="l"/>
            <a:r>
              <a:rPr lang="en-US" altLang="en-US" dirty="0"/>
              <a:t>Oxana’s mom lives here</a:t>
            </a:r>
          </a:p>
        </p:txBody>
      </p:sp>
      <p:cxnSp>
        <p:nvCxnSpPr>
          <p:cNvPr id="3" name="Straight Connector 2">
            <a:extLst>
              <a:ext uri="{FF2B5EF4-FFF2-40B4-BE49-F238E27FC236}">
                <a16:creationId xmlns:a16="http://schemas.microsoft.com/office/drawing/2014/main" id="{BEB52215-2595-5506-7314-CF3367C0A9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190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4293-13B8-0FA7-E0ED-51B5FDFAEBA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EDA38B-4D60-5AAD-6912-4E324F734A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1085C669-F415-9AFE-BA19-8A047F3947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4829E96-B440-1CAC-E9DD-1AABD93376E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59BD784-7C62-EC12-758C-59D7FDA1EAB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4BCB4FA-C2E7-47E7-45DA-B94E4584F38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BCFE60D-A850-A960-FCB7-DFF5F28CF1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371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029AC-F284-BE86-A9B0-FC20D5F938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3586730-88C1-3D6F-8821-7CBA7F12F27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E073A81-D2AB-E529-3D53-0C170F58B4F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B6CABCA7-E1D4-1DEC-A342-93DB30EEB5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83ED1E3-66AB-C26D-1DF7-93021910203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D21B64B-BB3E-89CF-8218-254C8535BA1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7D44C87-52E2-07DB-FE42-C93F00D2B46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357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0E1A0-D7ED-268B-5E77-1752AAD6B7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CC9F6A0-EB24-F16A-0132-6E127CAB304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47DF2859-F8AD-528A-BC13-2BE82A84B4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49A04060-3E26-91EA-8F31-9E67313FF63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26DB86-3517-C50E-6CFD-D4629984C88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124234-66AF-EC32-33B2-B7A44CF43FE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BB7508A-9DD0-811A-32E8-8993738087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302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304C6-DC31-BE14-4B97-0C7D455399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4CF636-E6AC-A90F-283A-0A9F1F7D6E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09D6F68D-E113-CFDD-D8F0-EE3D6DBD95A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E8CD11F3-7536-1264-11E5-847EB7C3B1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8155F55-0686-BBF6-0F52-1216FF6BAE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FEFCEDB-58FE-A1D6-6BE6-DC9AA31D0C5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E41CEF5-B37A-DEAF-A079-C0F8176295F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186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3135-14DB-D5A1-1D36-7DFAD53946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D77B06-4693-C473-71E4-761941479DD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9DBF8CE8-AA58-D181-886B-7DF29153D8D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AF2A33D7-4CCB-7F7D-2AAF-D749F935AA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2DF1092-5E51-A8A8-C3F4-C0D2D82DC28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8A3528-40EC-2AD9-1F12-9622C4B9FABE}"/>
              </a:ext>
            </a:extLst>
          </p:cNvPr>
          <p:cNvSpPr>
            <a:spLocks noGrp="1" noChangeArrowheads="1"/>
          </p:cNvSpPr>
          <p:nvPr>
            <p:ph type="body" idx="1"/>
          </p:nvPr>
        </p:nvSpPr>
        <p:spPr>
          <a:xfrm>
            <a:off x="152400" y="4114800"/>
            <a:ext cx="6553200" cy="4876800"/>
          </a:xfrm>
        </p:spPr>
        <p:txBody>
          <a:bodyPr/>
          <a:lstStyle/>
          <a:p>
            <a:pPr algn="l"/>
            <a:r>
              <a:rPr lang="en-US" altLang="en-US" dirty="0"/>
              <a:t>If you have a saving relationship with Yeshua, this invites him into your life.</a:t>
            </a:r>
          </a:p>
          <a:p>
            <a:pPr algn="l"/>
            <a:r>
              <a:rPr lang="en-US" altLang="en-US" dirty="0"/>
              <a:t>If you don’t have a saving relationship with Yeshua, this concept should draw you to such!!</a:t>
            </a:r>
          </a:p>
        </p:txBody>
      </p:sp>
      <p:cxnSp>
        <p:nvCxnSpPr>
          <p:cNvPr id="3" name="Straight Connector 2">
            <a:extLst>
              <a:ext uri="{FF2B5EF4-FFF2-40B4-BE49-F238E27FC236}">
                <a16:creationId xmlns:a16="http://schemas.microsoft.com/office/drawing/2014/main" id="{ED3CC0D7-8D27-7ACD-7B40-09CF0924D1E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423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CA5C2-3725-E1A5-3E94-3C9F413DF1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EC4F07-3C4C-1414-C8F4-0E8D19636D8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A81A3AC-8DF9-7956-35C4-56141381F71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EA780892-F8F5-D63D-D371-9E58C25DD8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BA48810-2B13-8B98-7F58-59186F20585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16CBC75-CB52-685E-E9D4-732F1E6E6AB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A39B959-E4A1-9F87-9121-8A9D5DDBE7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333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7ABFC-3493-F2AA-A1C6-9EE1388D9D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DFB63B-760A-85D8-5843-19E8EA90464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528F5FE8-08D1-E10F-4161-BCB18E2E33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7439C0D-0A1C-0D11-03A6-7F05042AFE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30D5928-8FDF-4ED6-0C79-854146FAA6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03FB3E-2733-9BE0-4D1B-18233457AA1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BD408ED-AC1A-7DB9-48B9-6691C2BE6E3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196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5CF6-9930-32E5-81F5-EABE7DF782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478036-E106-30DA-F442-6A7A1F08900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1A5FAFD5-403B-A423-A3D0-856394128B6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1C41510E-5ACF-2517-E953-3C28C29BCDD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B942DC0-A031-DA52-FFFE-86C5238BE7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0C5A7EE-F3AF-1763-4D2E-0188E1A12D65}"/>
              </a:ext>
            </a:extLst>
          </p:cNvPr>
          <p:cNvSpPr>
            <a:spLocks noGrp="1" noChangeArrowheads="1"/>
          </p:cNvSpPr>
          <p:nvPr>
            <p:ph type="body" idx="1"/>
          </p:nvPr>
        </p:nvSpPr>
        <p:spPr>
          <a:xfrm>
            <a:off x="152400" y="4114800"/>
            <a:ext cx="6553200" cy="4876800"/>
          </a:xfrm>
        </p:spPr>
        <p:txBody>
          <a:bodyPr/>
          <a:lstStyle/>
          <a:p>
            <a:pPr algn="l"/>
            <a:r>
              <a:rPr lang="en-US" altLang="en-US" dirty="0"/>
              <a:t>Holy, Messiah like in character, relationships.</a:t>
            </a:r>
          </a:p>
        </p:txBody>
      </p:sp>
      <p:cxnSp>
        <p:nvCxnSpPr>
          <p:cNvPr id="3" name="Straight Connector 2">
            <a:extLst>
              <a:ext uri="{FF2B5EF4-FFF2-40B4-BE49-F238E27FC236}">
                <a16:creationId xmlns:a16="http://schemas.microsoft.com/office/drawing/2014/main" id="{DD7987C4-9EF3-BBD0-B3C5-48AEE7F1809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271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4D41-8A28-5EBB-4EF3-BEC76A4C5B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C15C22-0F0B-B301-9464-1DCA6C0900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0780F360-9E06-068A-4861-66838D6433A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B21C7118-E6E6-912D-99DC-212250E105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6A0CC8-404A-C6A0-2F9F-5A7D67620F4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674CBE5-2748-5683-7F91-EFBC112FE94A}"/>
              </a:ext>
            </a:extLst>
          </p:cNvPr>
          <p:cNvSpPr>
            <a:spLocks noGrp="1" noChangeArrowheads="1"/>
          </p:cNvSpPr>
          <p:nvPr>
            <p:ph type="body" idx="1"/>
          </p:nvPr>
        </p:nvSpPr>
        <p:spPr>
          <a:xfrm>
            <a:off x="152400" y="4114800"/>
            <a:ext cx="6553200" cy="4876800"/>
          </a:xfrm>
        </p:spPr>
        <p:txBody>
          <a:bodyPr/>
          <a:lstStyle/>
          <a:p>
            <a:pPr algn="l"/>
            <a:r>
              <a:rPr lang="en-US" altLang="en-US" dirty="0"/>
              <a:t>Essence of holiness of character is deep unity.</a:t>
            </a:r>
          </a:p>
          <a:p>
            <a:pPr algn="l"/>
            <a:r>
              <a:rPr lang="en-US" altLang="en-US" dirty="0"/>
              <a:t>This is the primary evidence of the divine mission, the deity of Yeshua the Messiah!</a:t>
            </a:r>
          </a:p>
        </p:txBody>
      </p:sp>
      <p:cxnSp>
        <p:nvCxnSpPr>
          <p:cNvPr id="3" name="Straight Connector 2">
            <a:extLst>
              <a:ext uri="{FF2B5EF4-FFF2-40B4-BE49-F238E27FC236}">
                <a16:creationId xmlns:a16="http://schemas.microsoft.com/office/drawing/2014/main" id="{0B95EB63-4E80-C415-2DB5-80B98292234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429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1F9B4-485C-4C84-11C1-17FB6C8AEC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D95ACF-91D6-381D-60DC-763287BD7A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110621D-D0A2-0395-9DB8-2DE4D023571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5291D537-6EB2-1193-B9CB-7E19AAE385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9796D62-241F-B930-1020-5298F5A9B4E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9D5B3A3-B5C0-5014-74A1-317B15CD9569}"/>
              </a:ext>
            </a:extLst>
          </p:cNvPr>
          <p:cNvSpPr>
            <a:spLocks noGrp="1" noChangeArrowheads="1"/>
          </p:cNvSpPr>
          <p:nvPr>
            <p:ph type="body" idx="1"/>
          </p:nvPr>
        </p:nvSpPr>
        <p:spPr>
          <a:xfrm>
            <a:off x="152400" y="4114800"/>
            <a:ext cx="6553200" cy="4876800"/>
          </a:xfrm>
        </p:spPr>
        <p:txBody>
          <a:bodyPr/>
          <a:lstStyle/>
          <a:p>
            <a:pPr algn="l"/>
            <a:r>
              <a:rPr lang="en-US" altLang="en-US" dirty="0"/>
              <a:t>Liquid love, Presence</a:t>
            </a:r>
          </a:p>
          <a:p>
            <a:r>
              <a:rPr lang="en-US" altLang="en-US" dirty="0"/>
              <a:t>Repeat: Essence of holiness of character is deep unity.</a:t>
            </a:r>
          </a:p>
          <a:p>
            <a:r>
              <a:rPr lang="en-US" altLang="en-US" dirty="0"/>
              <a:t>This is the primary evidence of the divine mission, the deity of Yeshua the Messiah!</a:t>
            </a:r>
          </a:p>
          <a:p>
            <a:pPr algn="l"/>
            <a:endParaRPr lang="en-US" altLang="en-US" dirty="0"/>
          </a:p>
        </p:txBody>
      </p:sp>
      <p:cxnSp>
        <p:nvCxnSpPr>
          <p:cNvPr id="3" name="Straight Connector 2">
            <a:extLst>
              <a:ext uri="{FF2B5EF4-FFF2-40B4-BE49-F238E27FC236}">
                <a16:creationId xmlns:a16="http://schemas.microsoft.com/office/drawing/2014/main" id="{99B3AADB-C642-47E7-87D3-65BBE91F8E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19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98E1-242B-72BA-0F09-F8455C0D943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995FA7-3B66-BC57-201A-13CD73122A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66732076-AA27-5D70-37B5-45A8E2A7418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84C86801-43D6-61E6-0112-06549ADFF1D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DAACF1E-28BA-1078-0662-2DB3110AA6D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21F7F09-78B2-B335-397D-636220D67F5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3738220-B2AE-1D34-D73E-12D249807B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298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F7EA-D883-EA1F-F9A2-0E1628D1B50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98BD41E-DF90-D87C-F811-F04E9C9B39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98CA527-0B1A-B00A-6FF5-D7FF186282A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AA59EAD0-B751-D9E3-4AC3-FC6C19280C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676F96-7EE0-0079-98A2-73D077183C5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D628824-2530-58C0-9E09-EB541F9D27B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2F696A4-3E5A-18EE-FF0D-2A79EBB262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372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25F5-6D0B-14F8-901F-78687FC9F5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BD1AA8-B76F-0B54-FCEE-D90D719BFAA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1BCDE57B-CA83-B3D4-2DEB-82A73C6EE2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1CBCA193-35F1-EC79-E16B-8F6B3A30A2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9AEC5C-95B8-C058-A2BB-889B708DD7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74F7431-7824-F3C1-F367-A4408AC7770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06B7A21-FEED-71F7-F143-24A51DEF45B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937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A5BB-D62E-5701-2609-575B9C8D326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16EC5F-801D-F17D-E186-1A25E67514E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CCC9AF71-D4DD-F607-6F48-5F8D60E4F9F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7C0E3670-C55F-33FB-CE44-D026D927B2F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9A7C7F4-E5D7-8AFB-3478-56E68ABFE05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DC8618C-A79E-2957-C57B-8234DA4B1BD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Rejection is a BIG issue.  According to RTF founders, Jim </a:t>
            </a:r>
            <a:r>
              <a:rPr lang="en-US" sz="2000" dirty="0" err="1">
                <a:solidFill>
                  <a:schemeClr val="tx1"/>
                </a:solidFill>
                <a:latin typeface="Arial Rounded MT Bold" panose="020F0704030504030204" pitchFamily="34" charset="0"/>
              </a:rPr>
              <a:t>Keelstra</a:t>
            </a:r>
            <a:r>
              <a:rPr lang="en-US" sz="2000" dirty="0">
                <a:solidFill>
                  <a:schemeClr val="tx1"/>
                </a:solidFill>
                <a:latin typeface="Arial Rounded MT Bold" panose="020F0704030504030204" pitchFamily="34" charset="0"/>
              </a:rPr>
              <a:t>, abandonment underlies all other wounds.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Disputes are NOT, </a:t>
            </a:r>
            <a:r>
              <a:rPr lang="en-US" sz="2800" b="1" dirty="0">
                <a:solidFill>
                  <a:schemeClr val="tx1"/>
                </a:solidFill>
                <a:latin typeface="Arial Rounded MT Bold" panose="020F0704030504030204" pitchFamily="34" charset="0"/>
              </a:rPr>
              <a:t>≠</a:t>
            </a:r>
            <a:r>
              <a:rPr lang="en-US" sz="1600" dirty="0"/>
              <a:t>  </a:t>
            </a:r>
            <a:r>
              <a:rPr lang="en-US" dirty="0"/>
              <a:t> </a:t>
            </a:r>
            <a:r>
              <a:rPr lang="en-US" sz="2000" dirty="0">
                <a:solidFill>
                  <a:schemeClr val="tx1"/>
                </a:solidFill>
                <a:latin typeface="Arial Rounded MT Bold" panose="020F0704030504030204" pitchFamily="34" charset="0"/>
              </a:rPr>
              <a:t>personal rejection.</a:t>
            </a:r>
          </a:p>
          <a:p>
            <a:pPr algn="l"/>
            <a:endParaRPr lang="en-US" altLang="en-US" dirty="0"/>
          </a:p>
        </p:txBody>
      </p:sp>
      <p:cxnSp>
        <p:nvCxnSpPr>
          <p:cNvPr id="3" name="Straight Connector 2">
            <a:extLst>
              <a:ext uri="{FF2B5EF4-FFF2-40B4-BE49-F238E27FC236}">
                <a16:creationId xmlns:a16="http://schemas.microsoft.com/office/drawing/2014/main" id="{6EAC3012-6038-F94C-F9C6-56D35E75A36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821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DC37-B2FF-E841-C31B-63784F9C151A}"/>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24F6A83C-749E-8388-8F2D-631B5D711DA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8EECEFD7-11E8-A43C-D6E6-C4228C9A1FC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3104E434-5FD8-9156-0335-79A4C1B63A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236589EA-796A-4EF7-281B-20651EB77A37}"/>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B7F08060-3E9C-8E96-0A8E-8DEC79F84634}"/>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25734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E8F47-4A7C-C41F-ABB5-5F9B6BAA55A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51F48FA-DFBC-1E0B-97BB-19855069867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182DBC63-83F6-D9FE-E1FC-7553CCAF57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BD38D4B2-FDBC-81CE-60AD-170B3242237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5508D189-DF47-B7B3-DDAA-F9E719F9463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746C5F0C-000F-ABDF-F3D1-49489E262504}"/>
              </a:ext>
            </a:extLst>
          </p:cNvPr>
          <p:cNvSpPr>
            <a:spLocks noGrp="1" noChangeArrowheads="1"/>
          </p:cNvSpPr>
          <p:nvPr>
            <p:ph type="body" idx="1"/>
          </p:nvPr>
        </p:nvSpPr>
        <p:spPr>
          <a:xfrm>
            <a:off x="152400" y="4114800"/>
            <a:ext cx="6553200" cy="4876800"/>
          </a:xfrm>
        </p:spPr>
        <p:txBody>
          <a:bodyPr/>
          <a:lstStyle/>
          <a:p>
            <a:r>
              <a:rPr lang="en-US" sz="1050" b="0" i="0" dirty="0">
                <a:solidFill>
                  <a:srgbClr val="A9ABAC"/>
                </a:solidFill>
                <a:effectLst/>
                <a:latin typeface="Arial" panose="020B0604020202020204" pitchFamily="34" charset="0"/>
              </a:rPr>
              <a:t>https://darkroom.baltimoresun.com/2016/09/annual-great-wildebeest-migration-in-kenya/#1</a:t>
            </a:r>
          </a:p>
          <a:p>
            <a:r>
              <a:rPr lang="en-US" b="0" i="0" dirty="0">
                <a:effectLst/>
              </a:rPr>
              <a:t>More than two million animals migrate from the Serengeti National Park in Tanzania to the Maasai Mara National Reserve in Kenya from July to October annually, </a:t>
            </a:r>
            <a:r>
              <a:rPr lang="en-US" b="0" i="0" u="none" strike="noStrike" dirty="0">
                <a:effectLst/>
                <a:hlinkClick r:id="rId3">
                  <a:extLst>
                    <a:ext uri="{A12FA001-AC4F-418D-AE19-62706E023703}">
                      <ahyp:hlinkClr xmlns:ahyp="http://schemas.microsoft.com/office/drawing/2018/hyperlinkcolor" val="tx"/>
                    </a:ext>
                  </a:extLst>
                </a:hlinkClick>
              </a:rPr>
              <a:t>according to Maasai Mara.</a:t>
            </a:r>
            <a:endParaRPr lang="en-US" altLang="en-US" dirty="0"/>
          </a:p>
        </p:txBody>
      </p:sp>
    </p:spTree>
    <p:extLst>
      <p:ext uri="{BB962C8B-B14F-4D97-AF65-F5344CB8AC3E}">
        <p14:creationId xmlns:p14="http://schemas.microsoft.com/office/powerpoint/2010/main" val="286339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CE82C-DA4C-F123-3F4D-7E563DE74841}"/>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22BA4EC-4E79-49AD-121E-C413B6F2166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E48FD47F-506D-A490-845E-11E60C438F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CF769B2F-DC15-43DC-6AB0-09C4B6FCBC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8B8F05B6-D99E-CFD0-1319-D2C39552E611}"/>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869FA617-83AD-A89E-6E11-03EF8A372A21}"/>
              </a:ext>
            </a:extLst>
          </p:cNvPr>
          <p:cNvSpPr>
            <a:spLocks noGrp="1" noChangeArrowheads="1"/>
          </p:cNvSpPr>
          <p:nvPr>
            <p:ph type="body" idx="1"/>
          </p:nvPr>
        </p:nvSpPr>
        <p:spPr>
          <a:xfrm>
            <a:off x="152400" y="4114800"/>
            <a:ext cx="6553200" cy="4876800"/>
          </a:xfrm>
        </p:spPr>
        <p:txBody>
          <a:bodyPr/>
          <a:lstStyle/>
          <a:p>
            <a:r>
              <a:rPr lang="en-US" altLang="en-US" dirty="0"/>
              <a:t>George Whitten   </a:t>
            </a:r>
            <a:r>
              <a:rPr lang="en-US" b="0" i="0" dirty="0">
                <a:solidFill>
                  <a:srgbClr val="202122"/>
                </a:solidFill>
                <a:effectLst/>
                <a:latin typeface="Arial" panose="020B0604020202020204" pitchFamily="34" charset="0"/>
              </a:rPr>
              <a:t> </a:t>
            </a:r>
            <a:r>
              <a:rPr lang="en-US" b="0" i="1" u="none" strike="noStrike" dirty="0">
                <a:solidFill>
                  <a:srgbClr val="3366CC"/>
                </a:solidFill>
                <a:effectLst/>
                <a:latin typeface="Arial" panose="020B0604020202020204" pitchFamily="34" charset="0"/>
                <a:hlinkClick r:id="rId3" tooltip="Help:Pronunciation respelling key"/>
              </a:rPr>
              <a:t>WIL-dib-</a:t>
            </a:r>
            <a:r>
              <a:rPr lang="en-US" b="0" i="1" u="none" strike="noStrike" dirty="0" err="1">
                <a:solidFill>
                  <a:srgbClr val="3366CC"/>
                </a:solidFill>
                <a:effectLst/>
                <a:latin typeface="Arial" panose="020B0604020202020204" pitchFamily="34" charset="0"/>
                <a:hlinkClick r:id="rId3" tooltip="Help:Pronunciation respelling key"/>
              </a:rPr>
              <a:t>eest</a:t>
            </a:r>
            <a:endParaRPr lang="en-US" altLang="en-US" dirty="0"/>
          </a:p>
        </p:txBody>
      </p:sp>
    </p:spTree>
    <p:extLst>
      <p:ext uri="{BB962C8B-B14F-4D97-AF65-F5344CB8AC3E}">
        <p14:creationId xmlns:p14="http://schemas.microsoft.com/office/powerpoint/2010/main" val="1239553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61AD-F014-C231-04D1-FB1C50CBFBF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605E10A1-E9C6-4884-C889-F656558E87C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36486FC0-063C-57B5-1EE7-BD13A07636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7A1CC34F-88C7-A0E9-7F93-1A72FE52319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35BDCBF0-39A8-2B12-DED3-A5979658FB64}"/>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851E5980-6C21-A56C-AE7D-8B2667971C37}"/>
              </a:ext>
            </a:extLst>
          </p:cNvPr>
          <p:cNvSpPr>
            <a:spLocks noGrp="1" noChangeArrowheads="1"/>
          </p:cNvSpPr>
          <p:nvPr>
            <p:ph type="body" idx="1"/>
          </p:nvPr>
        </p:nvSpPr>
        <p:spPr>
          <a:xfrm>
            <a:off x="152400" y="4114800"/>
            <a:ext cx="6553200" cy="4876800"/>
          </a:xfrm>
        </p:spPr>
        <p:txBody>
          <a:bodyPr/>
          <a:lstStyle/>
          <a:p>
            <a:r>
              <a:rPr lang="en-US" altLang="en-US" dirty="0"/>
              <a:t>George Whitten</a:t>
            </a:r>
          </a:p>
        </p:txBody>
      </p:sp>
    </p:spTree>
    <p:extLst>
      <p:ext uri="{BB962C8B-B14F-4D97-AF65-F5344CB8AC3E}">
        <p14:creationId xmlns:p14="http://schemas.microsoft.com/office/powerpoint/2010/main" val="3671425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55AEF-582D-D41E-38C4-2204CDE039B7}"/>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E9A7BFB7-FDA0-62D0-F14B-16229FD9A52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088514B7-7FCC-DB93-F766-C576A0E0103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A35CC71B-520C-8E6F-BEB7-25E00D138B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2DC4A593-FD58-A829-D2EF-40A1EB618504}"/>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82E706AD-AA1D-9FBC-A7F2-1F4633B32BFA}"/>
              </a:ext>
            </a:extLst>
          </p:cNvPr>
          <p:cNvSpPr>
            <a:spLocks noGrp="1" noChangeArrowheads="1"/>
          </p:cNvSpPr>
          <p:nvPr>
            <p:ph type="body" idx="1"/>
          </p:nvPr>
        </p:nvSpPr>
        <p:spPr>
          <a:xfrm>
            <a:off x="152400" y="4114800"/>
            <a:ext cx="6553200" cy="4876800"/>
          </a:xfrm>
        </p:spPr>
        <p:txBody>
          <a:bodyPr/>
          <a:lstStyle/>
          <a:p>
            <a:r>
              <a:rPr lang="en-US" altLang="en-US" dirty="0"/>
              <a:t>https://africansermonsafaris.com/blog/wp-content/uploads/2018/05/serengeti-migration.jpeg</a:t>
            </a:r>
          </a:p>
        </p:txBody>
      </p:sp>
    </p:spTree>
    <p:extLst>
      <p:ext uri="{BB962C8B-B14F-4D97-AF65-F5344CB8AC3E}">
        <p14:creationId xmlns:p14="http://schemas.microsoft.com/office/powerpoint/2010/main" val="1574430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6E814-F28C-9125-DAB8-9A46E043CF8B}"/>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7D311BBD-A466-76AC-3F48-C67FF1B409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9A9366E6-5F94-059E-6EF2-D881B58D27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9C5ED347-DFE1-91D8-959D-B9E79E28D3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FD66D1AC-19D1-3364-F73B-1E3936D144A1}"/>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3AAADBAF-4DD0-5B93-C071-0F66E8F9B26B}"/>
              </a:ext>
            </a:extLst>
          </p:cNvPr>
          <p:cNvSpPr>
            <a:spLocks noGrp="1" noChangeArrowheads="1"/>
          </p:cNvSpPr>
          <p:nvPr>
            <p:ph type="body" idx="1"/>
          </p:nvPr>
        </p:nvSpPr>
        <p:spPr>
          <a:xfrm>
            <a:off x="152400" y="4114800"/>
            <a:ext cx="6553200" cy="4876800"/>
          </a:xfrm>
        </p:spPr>
        <p:txBody>
          <a:bodyPr/>
          <a:lstStyle/>
          <a:p>
            <a:r>
              <a:rPr lang="en-US" altLang="en-US" dirty="0"/>
              <a:t>https://youtu.be/3syRvlIzCmI</a:t>
            </a:r>
          </a:p>
        </p:txBody>
      </p:sp>
    </p:spTree>
    <p:extLst>
      <p:ext uri="{BB962C8B-B14F-4D97-AF65-F5344CB8AC3E}">
        <p14:creationId xmlns:p14="http://schemas.microsoft.com/office/powerpoint/2010/main" val="2031319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198A3-B492-1289-8350-19597F95F0DB}"/>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3A02A2EF-9716-2FF5-8ADC-85304763B5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A853B66F-84BD-456F-EC98-2B1F9F967C9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E8B20F0F-EA9C-726E-00F8-F1A26B7BB7D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919F8B93-DD9B-14C1-5419-1B1B63F6C498}"/>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3A97A93E-F56A-3D40-95CC-33124B2D015F}"/>
              </a:ext>
            </a:extLst>
          </p:cNvPr>
          <p:cNvSpPr>
            <a:spLocks noGrp="1" noChangeArrowheads="1"/>
          </p:cNvSpPr>
          <p:nvPr>
            <p:ph type="body" idx="1"/>
          </p:nvPr>
        </p:nvSpPr>
        <p:spPr>
          <a:xfrm>
            <a:off x="152400" y="4114800"/>
            <a:ext cx="6553200" cy="4876800"/>
          </a:xfrm>
        </p:spPr>
        <p:txBody>
          <a:bodyPr/>
          <a:lstStyle/>
          <a:p>
            <a:r>
              <a:rPr lang="en-US" altLang="en-US" dirty="0"/>
              <a:t>George Whitten</a:t>
            </a:r>
          </a:p>
        </p:txBody>
      </p:sp>
    </p:spTree>
    <p:extLst>
      <p:ext uri="{BB962C8B-B14F-4D97-AF65-F5344CB8AC3E}">
        <p14:creationId xmlns:p14="http://schemas.microsoft.com/office/powerpoint/2010/main" val="1277282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19FB2-8C46-E39A-2A8C-E07E7276419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9D2A82-76EE-64C7-6688-F72EB787C4D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64668800-05BB-6891-274E-86BDBC55E44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00BC2847-D6D6-3992-AD95-DB8FC678B47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6C0BA6F-8E78-D42F-6E82-F2832E694AD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6400145-9375-09E7-C235-7E9179688012}"/>
              </a:ext>
            </a:extLst>
          </p:cNvPr>
          <p:cNvSpPr>
            <a:spLocks noGrp="1" noChangeArrowheads="1"/>
          </p:cNvSpPr>
          <p:nvPr>
            <p:ph type="body" idx="1"/>
          </p:nvPr>
        </p:nvSpPr>
        <p:spPr>
          <a:xfrm>
            <a:off x="152400" y="4114800"/>
            <a:ext cx="6553200" cy="4876800"/>
          </a:xfrm>
        </p:spPr>
        <p:txBody>
          <a:bodyPr/>
          <a:lstStyle/>
          <a:p>
            <a:pPr algn="l"/>
            <a:r>
              <a:rPr lang="en-US" altLang="en-US" dirty="0"/>
              <a:t>Sent by Glenn and Tamela Stockton</a:t>
            </a:r>
          </a:p>
        </p:txBody>
      </p:sp>
      <p:cxnSp>
        <p:nvCxnSpPr>
          <p:cNvPr id="3" name="Straight Connector 2">
            <a:extLst>
              <a:ext uri="{FF2B5EF4-FFF2-40B4-BE49-F238E27FC236}">
                <a16:creationId xmlns:a16="http://schemas.microsoft.com/office/drawing/2014/main" id="{99A88037-9BEA-C126-26EB-BAB25CA5F1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124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C2682-383A-D7EC-AB35-1D276969C40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E70E326-989E-9D59-146D-FC7F9A92A3B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0D21F2B4-74EB-EA1E-975C-C856598197E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295A7E50-B5A9-C526-5531-0F68F6042F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12FAA416-42B8-5D55-EC67-912AC480E8BB}"/>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4404577A-3E5B-8026-5F18-01CCC11951D2}"/>
              </a:ext>
            </a:extLst>
          </p:cNvPr>
          <p:cNvSpPr>
            <a:spLocks noGrp="1" noChangeArrowheads="1"/>
          </p:cNvSpPr>
          <p:nvPr>
            <p:ph type="body" idx="1"/>
          </p:nvPr>
        </p:nvSpPr>
        <p:spPr>
          <a:xfrm>
            <a:off x="152400" y="4114800"/>
            <a:ext cx="6553200" cy="4876800"/>
          </a:xfrm>
        </p:spPr>
        <p:txBody>
          <a:bodyPr/>
          <a:lstStyle/>
          <a:p>
            <a:r>
              <a:rPr lang="en-US" altLang="en-US" dirty="0"/>
              <a:t>George Whitten</a:t>
            </a:r>
          </a:p>
          <a:p>
            <a:r>
              <a:rPr lang="en-US" altLang="en-US" dirty="0"/>
              <a:t>Note in reports, Some not tithing?</a:t>
            </a:r>
          </a:p>
          <a:p>
            <a:r>
              <a:rPr lang="en-US" altLang="en-US" dirty="0"/>
              <a:t>Hoping to do outreach/ Ingathering as follow up to camp.  </a:t>
            </a:r>
          </a:p>
        </p:txBody>
      </p:sp>
    </p:spTree>
    <p:extLst>
      <p:ext uri="{BB962C8B-B14F-4D97-AF65-F5344CB8AC3E}">
        <p14:creationId xmlns:p14="http://schemas.microsoft.com/office/powerpoint/2010/main" val="2525742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A35CB-CC01-0A44-4B96-977F7D9B64C0}"/>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98DB69F-8FB0-2D4E-CF12-3539D69D7B7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EACAD63F-B580-AAEB-C663-3E200684AC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9C41E77A-9666-C7E6-2A08-F7FF94DB5E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3CF40AC6-14D2-2E5B-DC37-C5844793E21D}"/>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DA160759-D25D-10DF-4437-712BB4866DD0}"/>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30267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06542-F4E2-CAF5-21B8-57BD0010AB2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B6CE5A-1E5B-1566-F647-29B26E4EE2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7B8CF2F8-52DB-BA0E-1184-99473A86A3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2AFFF28-CACF-5360-9CEE-B30266603BA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887703-4171-3153-1217-F93250480E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A1E8041-13A7-2DA4-2CAC-9FA2ED15A72D}"/>
              </a:ext>
            </a:extLst>
          </p:cNvPr>
          <p:cNvSpPr>
            <a:spLocks noGrp="1" noChangeArrowheads="1"/>
          </p:cNvSpPr>
          <p:nvPr>
            <p:ph type="body" idx="1"/>
          </p:nvPr>
        </p:nvSpPr>
        <p:spPr>
          <a:xfrm>
            <a:off x="152400" y="4114800"/>
            <a:ext cx="6553200" cy="4876800"/>
          </a:xfrm>
        </p:spPr>
        <p:txBody>
          <a:bodyPr/>
          <a:lstStyle/>
          <a:p>
            <a:pPr algn="l"/>
            <a:r>
              <a:rPr lang="en-US" altLang="en-US" dirty="0"/>
              <a:t>Side hugs, neck hugs with opposite gender.</a:t>
            </a:r>
          </a:p>
        </p:txBody>
      </p:sp>
      <p:cxnSp>
        <p:nvCxnSpPr>
          <p:cNvPr id="3" name="Straight Connector 2">
            <a:extLst>
              <a:ext uri="{FF2B5EF4-FFF2-40B4-BE49-F238E27FC236}">
                <a16:creationId xmlns:a16="http://schemas.microsoft.com/office/drawing/2014/main" id="{45A73CA3-B93B-F852-3978-B142400CA51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586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985C-B95E-9041-533B-6A7B48F4A2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B2DEFE-A20D-F2DD-BBAF-18DF6AD1855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E35A548-7E19-7D7C-E70B-A92FF3E46E1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0093EDCD-D1DD-AFC2-96F6-99FDADD7D3E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67D16B-E9E4-7E54-5B57-05C99787539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4976234-A542-F921-0F43-53D112DB593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3F1ABAF-C291-4DCF-38F4-AE78E846295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319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11337-7B84-0DA3-1E75-BBF8097F2CD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CEFABA-F4CA-9BAD-3254-4D80C39AE66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50349D4-1A42-7821-69B7-2BC92BA1655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B98BD52-BC0A-3B00-A6FE-719FF2A4C28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047737E-4CC1-8F56-A18C-B31B8D3D27A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BCE11B-FBAF-606F-8794-26E085634035}"/>
              </a:ext>
            </a:extLst>
          </p:cNvPr>
          <p:cNvSpPr>
            <a:spLocks noGrp="1" noChangeArrowheads="1"/>
          </p:cNvSpPr>
          <p:nvPr>
            <p:ph type="body" idx="1"/>
          </p:nvPr>
        </p:nvSpPr>
        <p:spPr>
          <a:xfrm>
            <a:off x="152400" y="4114800"/>
            <a:ext cx="6553200" cy="4876800"/>
          </a:xfrm>
        </p:spPr>
        <p:txBody>
          <a:bodyPr/>
          <a:lstStyle/>
          <a:p>
            <a:pPr algn="l"/>
            <a:r>
              <a:rPr lang="en-US" altLang="en-US" sz="1050" dirty="0"/>
              <a:t>https://www.theepochtimes.com/health/the-perfect-hug-length-to-improve-immunity-and-reduce-stress-5879735?utm_source=Health_well&amp;utm_medium=email&amp;utm_campaign=well-2025-07-19&amp;src_src=Health_well&amp;src_cmp=well-2025-07-19&amp;est=BPnHHSFbE39UP1S4tbQyv5%2BV4zkXdpj%2F8Bxht8CsdrCpJ7zqVlZKMwaWc7qReykx0Q%3D%3D</a:t>
            </a:r>
          </a:p>
        </p:txBody>
      </p:sp>
      <p:cxnSp>
        <p:nvCxnSpPr>
          <p:cNvPr id="3" name="Straight Connector 2">
            <a:extLst>
              <a:ext uri="{FF2B5EF4-FFF2-40B4-BE49-F238E27FC236}">
                <a16:creationId xmlns:a16="http://schemas.microsoft.com/office/drawing/2014/main" id="{BAE597ED-1556-15B9-6229-A2572B35EB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14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7C627-1578-A4A7-EC4D-D075EA95802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9646A4E-0230-D859-E316-B9BEED03D7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924B892-4FFF-BE8F-A2DD-4BA9A2C8F58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65002668-D87E-6B26-99DB-5DC9D11A85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F4B9E79-9464-634D-8279-2AFE244F57A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420B55-8C9D-1BDC-70AF-589FEAEAD98D}"/>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health/the-perfect-hug-length-to-improve-immunity-and-reduce-stress-5879735?utm_source=Health_well&amp;utm_medium=email&amp;utm_campaign=well-2025-07-19&amp;src_src=Health_well&amp;src_cmp=well-2025-07-19&amp;est=BPnHHSFbE39UP1S4tbQyv5%2BV4zkXdpj%2F8Bxht8CsdrCpJ7zqVlZKMwaWc7qReykx0Q%3D%3D</a:t>
            </a:r>
          </a:p>
        </p:txBody>
      </p:sp>
      <p:cxnSp>
        <p:nvCxnSpPr>
          <p:cNvPr id="3" name="Straight Connector 2">
            <a:extLst>
              <a:ext uri="{FF2B5EF4-FFF2-40B4-BE49-F238E27FC236}">
                <a16:creationId xmlns:a16="http://schemas.microsoft.com/office/drawing/2014/main" id="{E9516C50-3575-FD34-EBA3-836264ECF3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329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94302-0510-3C6E-2D21-905A6D1C228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ECFB9B-F894-7634-A71B-84FEC29D83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056ED084-B1F4-4B90-1261-8214E0EFC9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CF59E77-3E9C-D24C-F901-0641962F6A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B2C9304-C911-CBB6-214F-E3A6C23BD05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62216E9-AF83-48EB-416B-01838239A6DD}"/>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health/the-perfect-hug-length-to-improve-immunity-and-reduce-stress-5879735?utm_source=Health_well&amp;utm_medium=email&amp;utm_campaign=well-2025-07-19&amp;src_src=Health_well&amp;src_cmp=well-2025-07-19&amp;est=BPnHHSFbE39UP1S4tbQyv5%2BV4zkXdpj%2F8Bxht8CsdrCpJ7zqVlZKMwaWc7qReykx0Q%3D%3D</a:t>
            </a:r>
          </a:p>
        </p:txBody>
      </p:sp>
      <p:cxnSp>
        <p:nvCxnSpPr>
          <p:cNvPr id="3" name="Straight Connector 2">
            <a:extLst>
              <a:ext uri="{FF2B5EF4-FFF2-40B4-BE49-F238E27FC236}">
                <a16:creationId xmlns:a16="http://schemas.microsoft.com/office/drawing/2014/main" id="{94AB077E-B08D-8D62-2AFA-4AD74A5846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19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3D43-D24E-C23A-A934-A7BA5FABC0A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526C40-BB9C-45F2-7E9F-F46B8F7024D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4D3C9181-5EA4-F77F-6CD4-A193A75059A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4817BF93-7D9A-D285-19B7-5AE1F1C66E4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BCF053A-7508-2BC8-81FE-6AA81939F4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29DD2DA-DBA1-912D-19C0-573C7FC4C22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729EA38-31AD-0B20-3ACB-EF5B37B7B3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0002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50BD3-F1F4-7F75-7080-2D3768FCEE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893FE7-4F2E-63A5-114F-79DD22288FA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E237681E-0469-BD07-D569-71A7701949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EDB7DAE6-718D-D8CD-28DE-DF29F1198F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E54970A-1298-4843-F7AA-6BA3667792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BEDBA2B-3EC3-33AA-0C8F-8DD1C845296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E7C18E5-E5F8-C637-0D00-8F778BDD551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80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03161-11E4-1B0A-C407-28D89487C1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81BB8A-93DA-5801-F6BB-011D65DB90A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9D51F2E9-E792-D2CD-B209-EF052734DE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8E94E8A3-E190-6025-6C94-3DB0DC88B2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1906FDC-3227-76BB-B7CD-DC245D82735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8AD6DF1-31DA-F6B9-085D-9BB720BB179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336A932-6CB6-9F7B-58EB-FE592A0D3C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180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4E0-6A67-5F86-D42C-1157CBDA94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C219F1-328F-5C46-82EB-13F5B85488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C971D698-F202-A8D7-351B-216E42FC00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49655B97-7C34-81F2-17B7-0D414B962AA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1AEB807-9361-6055-4473-AA1277A47F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133E2B0-F8A1-3B38-B3DB-C631642195F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C1CE173-07A9-DDFF-BFE9-CC01AE29E41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916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C4D85-0CD8-E157-D5F8-AFE32EEB944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D71FA5-9E07-58D6-A298-8E87D6B572D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415388ED-0AFB-4734-70C3-23E360C9210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587B9816-FDE1-0AB9-054B-669CA1C8B1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6E1613-C299-7630-8043-15539183C14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B152CE4-2F67-32BD-2292-D4F24528D53A}"/>
              </a:ext>
            </a:extLst>
          </p:cNvPr>
          <p:cNvSpPr>
            <a:spLocks noGrp="1" noChangeArrowheads="1"/>
          </p:cNvSpPr>
          <p:nvPr>
            <p:ph type="body" idx="1"/>
          </p:nvPr>
        </p:nvSpPr>
        <p:spPr>
          <a:xfrm>
            <a:off x="152400" y="4114800"/>
            <a:ext cx="6553200" cy="4876800"/>
          </a:xfrm>
        </p:spPr>
        <p:txBody>
          <a:bodyPr/>
          <a:lstStyle/>
          <a:p>
            <a:r>
              <a:rPr lang="en-US" altLang="en-US" sz="1050" dirty="0"/>
              <a:t>https://thumbs.dreamstime.com/b/offended-upset-young-woman-arms-crossed-feeling-mad-someone-teen-maximalism-facial-expressions-emotions-feelings-body-280872195.jpg</a:t>
            </a:r>
          </a:p>
        </p:txBody>
      </p:sp>
      <p:cxnSp>
        <p:nvCxnSpPr>
          <p:cNvPr id="3" name="Straight Connector 2">
            <a:extLst>
              <a:ext uri="{FF2B5EF4-FFF2-40B4-BE49-F238E27FC236}">
                <a16:creationId xmlns:a16="http://schemas.microsoft.com/office/drawing/2014/main" id="{703F8661-0067-B2F6-E304-FC8B45BA797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577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9E612-783F-013B-D08F-D296B772DAD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1F6E35-9359-7C80-F813-544C0CD5C96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054EE7F-82E1-AF1D-BD4A-4FFA37144D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5D05D33-37CC-A459-9EAE-9314D0048D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EF63211-7A07-A239-A0EC-355991DDD5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D1CDDC-D74F-3B6E-E0E9-14064FE3FE22}"/>
              </a:ext>
            </a:extLst>
          </p:cNvPr>
          <p:cNvSpPr>
            <a:spLocks noGrp="1" noChangeArrowheads="1"/>
          </p:cNvSpPr>
          <p:nvPr>
            <p:ph type="body" idx="1"/>
          </p:nvPr>
        </p:nvSpPr>
        <p:spPr>
          <a:xfrm>
            <a:off x="152400" y="4114800"/>
            <a:ext cx="6553200" cy="4876800"/>
          </a:xfrm>
        </p:spPr>
        <p:txBody>
          <a:bodyPr/>
          <a:lstStyle/>
          <a:p>
            <a:r>
              <a:rPr lang="en-US" altLang="en-US" sz="1050" dirty="0"/>
              <a:t>https://thumbs.dreamstime.com/z/offended-upset-young-guy-arms-crossed-feeling-mad-someone-teen-maximalism-facial-expressions-emotions-feelings-body-278018304.jpg</a:t>
            </a:r>
          </a:p>
        </p:txBody>
      </p:sp>
      <p:cxnSp>
        <p:nvCxnSpPr>
          <p:cNvPr id="3" name="Straight Connector 2">
            <a:extLst>
              <a:ext uri="{FF2B5EF4-FFF2-40B4-BE49-F238E27FC236}">
                <a16:creationId xmlns:a16="http://schemas.microsoft.com/office/drawing/2014/main" id="{3DA8AF3C-C819-3C31-A417-C488739BDAD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099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2D78F-973F-A298-96F1-6F0DAA32AC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D03242E-267E-412A-375E-8AD53844F78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6D1E289D-CA03-4F3D-8E7C-D84311B358C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7DEB3ADA-B870-AC7C-A452-806DB708AE7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D6E56A2-B79D-0F77-D28C-657B16496BA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2172E2A-CD1C-795C-0ED8-6EB2789E484D}"/>
              </a:ext>
            </a:extLst>
          </p:cNvPr>
          <p:cNvSpPr>
            <a:spLocks noGrp="1" noChangeArrowheads="1"/>
          </p:cNvSpPr>
          <p:nvPr>
            <p:ph type="body" idx="1"/>
          </p:nvPr>
        </p:nvSpPr>
        <p:spPr>
          <a:xfrm>
            <a:off x="152400" y="4114800"/>
            <a:ext cx="6553200" cy="4876800"/>
          </a:xfrm>
        </p:spPr>
        <p:txBody>
          <a:bodyPr/>
          <a:lstStyle/>
          <a:p>
            <a:r>
              <a:rPr lang="en-US" altLang="en-US" sz="1050" dirty="0"/>
              <a:t>https://tse1.mm.bing.net/th/id/OIP.KlfHL4wTDZwKYHxDdSho2wAAAA?pid=Api&amp;P=0&amp;h=180</a:t>
            </a:r>
          </a:p>
        </p:txBody>
      </p:sp>
      <p:cxnSp>
        <p:nvCxnSpPr>
          <p:cNvPr id="3" name="Straight Connector 2">
            <a:extLst>
              <a:ext uri="{FF2B5EF4-FFF2-40B4-BE49-F238E27FC236}">
                <a16:creationId xmlns:a16="http://schemas.microsoft.com/office/drawing/2014/main" id="{C58ABC5C-F194-B224-FA50-BA73DA5846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993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4CBC-B8A7-2329-D099-076CF2116A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11CB411-0573-1A13-0931-46878A6E0C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06EE73A6-16EC-4AC3-BC79-4CB5E44F5C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2A86D39D-6DD0-3D13-B5C3-0D4E4028A6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574241-75B5-A195-22E0-E4FCA659E9E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513C9CA-741E-9613-5179-0848FFC798D9}"/>
              </a:ext>
            </a:extLst>
          </p:cNvPr>
          <p:cNvSpPr>
            <a:spLocks noGrp="1" noChangeArrowheads="1"/>
          </p:cNvSpPr>
          <p:nvPr>
            <p:ph type="body" idx="1"/>
          </p:nvPr>
        </p:nvSpPr>
        <p:spPr>
          <a:xfrm>
            <a:off x="152400" y="4114800"/>
            <a:ext cx="6553200" cy="4876800"/>
          </a:xfrm>
        </p:spPr>
        <p:txBody>
          <a:bodyPr/>
          <a:lstStyle/>
          <a:p>
            <a:pPr algn="l"/>
            <a:r>
              <a:rPr lang="en-US" altLang="en-US" dirty="0"/>
              <a:t>Rabbi, fix this…</a:t>
            </a:r>
          </a:p>
        </p:txBody>
      </p:sp>
      <p:cxnSp>
        <p:nvCxnSpPr>
          <p:cNvPr id="3" name="Straight Connector 2">
            <a:extLst>
              <a:ext uri="{FF2B5EF4-FFF2-40B4-BE49-F238E27FC236}">
                <a16:creationId xmlns:a16="http://schemas.microsoft.com/office/drawing/2014/main" id="{62E65334-BD1F-A69B-D0AD-E0DE5B90F96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03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DF7AC-B400-AF9E-E921-08B288B5EE4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543C6D-8E55-85C4-2D40-42B86EDCA3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F9C6B1B3-9EC9-9B16-9DA7-CCF6E2999A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6E5DB910-6914-CB38-4F2D-B547C161DC9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5A0B8F2-9CE6-DB12-034B-51DB2DAA15C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78D3424-6EEA-03ED-3A28-BDE87D803F55}"/>
              </a:ext>
            </a:extLst>
          </p:cNvPr>
          <p:cNvSpPr>
            <a:spLocks noGrp="1" noChangeArrowheads="1"/>
          </p:cNvSpPr>
          <p:nvPr>
            <p:ph type="body" idx="1"/>
          </p:nvPr>
        </p:nvSpPr>
        <p:spPr>
          <a:xfrm>
            <a:off x="152400" y="4114800"/>
            <a:ext cx="6553200" cy="4876800"/>
          </a:xfrm>
        </p:spPr>
        <p:txBody>
          <a:bodyPr/>
          <a:lstStyle/>
          <a:p>
            <a:pPr algn="l"/>
            <a:r>
              <a:rPr lang="en-US" altLang="en-US" dirty="0"/>
              <a:t>Cf complaint, denunciation, and tell him or her off.   Give him a piece of my mind [assuming you have a piece to spare!]</a:t>
            </a:r>
          </a:p>
        </p:txBody>
      </p:sp>
      <p:cxnSp>
        <p:nvCxnSpPr>
          <p:cNvPr id="3" name="Straight Connector 2">
            <a:extLst>
              <a:ext uri="{FF2B5EF4-FFF2-40B4-BE49-F238E27FC236}">
                <a16:creationId xmlns:a16="http://schemas.microsoft.com/office/drawing/2014/main" id="{557C3C7A-FE1C-9DE8-E3C5-1E715B1ACF5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027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EC18-509B-35DF-286B-D55E7F2E14C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4A6206-7DB5-89FF-534C-D251ADF70E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009C3FC2-512B-B362-41E2-C179BD0CDCD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AF0580A5-E401-D229-D23E-B649799605E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42F74A-635D-ED62-B491-BB3ECE60707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6BF763F-4761-2EA2-014C-95AA20B1BE9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7FE99C1-8DFE-79E6-64E4-1AA2FA49ED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2736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7BB2C-D08D-3811-38D2-C03AB4835CC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3A34C0F-870E-F23D-B2D7-EDB74E1363B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A90C4023-7628-D453-428D-E2B780DBD38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F49B41AC-2D78-5D87-F8C9-CDDCA9EC1F1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60A8FE4-CC2C-99E1-1385-7605060165A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8BDA6C7-2CCD-00B1-319F-233B8B26A0C9}"/>
              </a:ext>
            </a:extLst>
          </p:cNvPr>
          <p:cNvSpPr>
            <a:spLocks noGrp="1" noChangeArrowheads="1"/>
          </p:cNvSpPr>
          <p:nvPr>
            <p:ph type="body" idx="1"/>
          </p:nvPr>
        </p:nvSpPr>
        <p:spPr>
          <a:xfrm>
            <a:off x="152400" y="4114800"/>
            <a:ext cx="6553200" cy="4876800"/>
          </a:xfrm>
        </p:spPr>
        <p:txBody>
          <a:bodyPr/>
          <a:lstStyle/>
          <a:p>
            <a:pPr algn="l"/>
            <a:r>
              <a:rPr lang="en-US" altLang="en-US" dirty="0"/>
              <a:t>That’s where me or Jeremy or Ulises or our wives come in, or a professional counselor.  </a:t>
            </a:r>
          </a:p>
        </p:txBody>
      </p:sp>
      <p:cxnSp>
        <p:nvCxnSpPr>
          <p:cNvPr id="3" name="Straight Connector 2">
            <a:extLst>
              <a:ext uri="{FF2B5EF4-FFF2-40B4-BE49-F238E27FC236}">
                <a16:creationId xmlns:a16="http://schemas.microsoft.com/office/drawing/2014/main" id="{8B568910-36DA-813B-8EB7-A292265C82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529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8B3A0-E35D-0FDB-B01D-A9D24878338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F1FD94-05C4-5E75-C2C3-33B92868A2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BC71E387-76A9-E871-FC5E-12FFB5B3197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FA85491-F8C3-5A9F-C296-1542AA970F9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A2814D9-29F0-F4A6-E3A4-98D76A488BD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7BA6470-8772-DB78-82DD-E94772D21E0E}"/>
              </a:ext>
            </a:extLst>
          </p:cNvPr>
          <p:cNvSpPr>
            <a:spLocks noGrp="1" noChangeArrowheads="1"/>
          </p:cNvSpPr>
          <p:nvPr>
            <p:ph type="body" idx="1"/>
          </p:nvPr>
        </p:nvSpPr>
        <p:spPr>
          <a:xfrm>
            <a:off x="152400" y="4114800"/>
            <a:ext cx="6553200" cy="4876800"/>
          </a:xfrm>
        </p:spPr>
        <p:txBody>
          <a:bodyPr/>
          <a:lstStyle/>
          <a:p>
            <a:pPr algn="l"/>
            <a:r>
              <a:rPr lang="en-US" altLang="en-US" dirty="0"/>
              <a:t>But how do we feel about outsiders, not-yet-believers?   Compassion, grief, solicitousness!!</a:t>
            </a:r>
          </a:p>
        </p:txBody>
      </p:sp>
      <p:cxnSp>
        <p:nvCxnSpPr>
          <p:cNvPr id="3" name="Straight Connector 2">
            <a:extLst>
              <a:ext uri="{FF2B5EF4-FFF2-40B4-BE49-F238E27FC236}">
                <a16:creationId xmlns:a16="http://schemas.microsoft.com/office/drawing/2014/main" id="{F973D373-B7AE-0D6A-6AE9-1FC4636F66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0819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9C024-255B-8937-093B-EDEA690DAF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AE25565-B203-5DBC-C4DB-6A7E7E2DEB2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2C95E944-4877-DAE7-7B7C-5035362F9CA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F656D0E9-7715-CB96-D6A2-72C921216B0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399D7B5-485C-7869-1B8B-8903FD5E710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5212FA-D7C1-0941-8C05-461F45AE9750}"/>
              </a:ext>
            </a:extLst>
          </p:cNvPr>
          <p:cNvSpPr>
            <a:spLocks noGrp="1" noChangeArrowheads="1"/>
          </p:cNvSpPr>
          <p:nvPr>
            <p:ph type="body" idx="1"/>
          </p:nvPr>
        </p:nvSpPr>
        <p:spPr>
          <a:xfrm>
            <a:off x="152400" y="4114800"/>
            <a:ext cx="6553200" cy="4876800"/>
          </a:xfrm>
        </p:spPr>
        <p:txBody>
          <a:bodyPr/>
          <a:lstStyle/>
          <a:p>
            <a:pPr algn="l"/>
            <a:r>
              <a:rPr lang="en-US" altLang="en-US" dirty="0"/>
              <a:t>When there is resolution, usually repentance and humbling and tears and hugs.  The Ruakh is wonderfully present!!</a:t>
            </a:r>
          </a:p>
        </p:txBody>
      </p:sp>
      <p:cxnSp>
        <p:nvCxnSpPr>
          <p:cNvPr id="3" name="Straight Connector 2">
            <a:extLst>
              <a:ext uri="{FF2B5EF4-FFF2-40B4-BE49-F238E27FC236}">
                <a16:creationId xmlns:a16="http://schemas.microsoft.com/office/drawing/2014/main" id="{538852B7-4A4F-4996-9A8B-5BED84DB46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7383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2312D-E6F2-2C73-2292-C8677EABBD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BE57710-6EBD-0543-1870-28E91936052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0CFA978-08AE-B469-4477-D03BF2B8DF8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98BF3CF8-E0E9-0CBA-0FF1-81A3C56607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4DA695-30FA-F805-5E3F-E3AC2B403E0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07D39D7-0642-B47D-ABCF-E8A42FAA6CEC}"/>
              </a:ext>
            </a:extLst>
          </p:cNvPr>
          <p:cNvSpPr>
            <a:spLocks noGrp="1" noChangeArrowheads="1"/>
          </p:cNvSpPr>
          <p:nvPr>
            <p:ph type="body" idx="1"/>
          </p:nvPr>
        </p:nvSpPr>
        <p:spPr>
          <a:xfrm>
            <a:off x="152400" y="4114800"/>
            <a:ext cx="6553200" cy="4876800"/>
          </a:xfrm>
        </p:spPr>
        <p:txBody>
          <a:bodyPr/>
          <a:lstStyle/>
          <a:p>
            <a:pPr algn="l"/>
            <a:r>
              <a:rPr lang="en-US" altLang="en-US" dirty="0"/>
              <a:t>We have lost some.  Never a split, but not everyone who was part of our community is still here.  Some are!</a:t>
            </a:r>
          </a:p>
        </p:txBody>
      </p:sp>
      <p:cxnSp>
        <p:nvCxnSpPr>
          <p:cNvPr id="3" name="Straight Connector 2">
            <a:extLst>
              <a:ext uri="{FF2B5EF4-FFF2-40B4-BE49-F238E27FC236}">
                <a16:creationId xmlns:a16="http://schemas.microsoft.com/office/drawing/2014/main" id="{29EAC21C-BE89-84D7-1BA5-3C9531C3B2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41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AC41-8A94-764E-DF2B-2D15BA0F78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F48884-6FCE-7169-1F26-476F9A7B2D6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511E102A-D1C4-0ADC-9E47-B351000F270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269009FC-28C3-0A2F-7978-2B4B156965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FB3181E-45D1-ACF0-A349-798309A655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10E5C72-D890-1D29-E095-4C545FF2A5D0}"/>
              </a:ext>
            </a:extLst>
          </p:cNvPr>
          <p:cNvSpPr>
            <a:spLocks noGrp="1" noChangeArrowheads="1"/>
          </p:cNvSpPr>
          <p:nvPr>
            <p:ph type="body" idx="1"/>
          </p:nvPr>
        </p:nvSpPr>
        <p:spPr>
          <a:xfrm>
            <a:off x="152400" y="4114800"/>
            <a:ext cx="6553200" cy="4876800"/>
          </a:xfrm>
        </p:spPr>
        <p:txBody>
          <a:bodyPr/>
          <a:lstStyle/>
          <a:p>
            <a:pPr algn="l"/>
            <a:r>
              <a:rPr lang="en-US" sz="2000" b="0" i="0" u="none" strike="noStrike" kern="1200" dirty="0">
                <a:solidFill>
                  <a:schemeClr val="tx1"/>
                </a:solidFill>
                <a:effectLst/>
                <a:latin typeface="Arial Rounded MT Bold" pitchFamily="34" charset="0"/>
                <a:ea typeface="+mn-ea"/>
                <a:cs typeface="Arial" charset="0"/>
                <a:hlinkClick r:id="rId3" tooltip="Greenwich Village"/>
              </a:rPr>
              <a:t>Greenwich Village</a:t>
            </a:r>
            <a:r>
              <a:rPr lang="en-US" sz="2000" b="0" i="0" kern="1200" dirty="0">
                <a:solidFill>
                  <a:schemeClr val="tx1"/>
                </a:solidFill>
                <a:effectLst/>
                <a:latin typeface="Arial Rounded MT Bold" pitchFamily="34" charset="0"/>
                <a:ea typeface="+mn-ea"/>
                <a:cs typeface="Arial" charset="0"/>
              </a:rPr>
              <a:t> to the southwest, </a:t>
            </a:r>
            <a:r>
              <a:rPr lang="en-US" sz="2000" b="0" i="0" u="none" strike="noStrike" kern="1200" dirty="0">
                <a:solidFill>
                  <a:schemeClr val="tx1"/>
                </a:solidFill>
                <a:effectLst/>
                <a:latin typeface="Arial Rounded MT Bold" pitchFamily="34" charset="0"/>
                <a:ea typeface="+mn-ea"/>
                <a:cs typeface="Arial" charset="0"/>
                <a:hlinkClick r:id="rId4" tooltip="East Village, Manhattan"/>
              </a:rPr>
              <a:t>East Village</a:t>
            </a:r>
            <a:r>
              <a:rPr lang="en-US" sz="2000" b="0" i="0" kern="1200" dirty="0">
                <a:solidFill>
                  <a:schemeClr val="tx1"/>
                </a:solidFill>
                <a:effectLst/>
                <a:latin typeface="Arial Rounded MT Bold" pitchFamily="34" charset="0"/>
                <a:ea typeface="+mn-ea"/>
                <a:cs typeface="Arial" charset="0"/>
              </a:rPr>
              <a:t> to the southeast near the square are several dormitories of </a:t>
            </a:r>
            <a:r>
              <a:rPr lang="en-US" sz="2000" b="0" i="0" u="none" strike="noStrike" kern="1200" dirty="0">
                <a:solidFill>
                  <a:schemeClr val="tx1"/>
                </a:solidFill>
                <a:effectLst/>
                <a:latin typeface="Arial Rounded MT Bold" pitchFamily="34" charset="0"/>
                <a:ea typeface="+mn-ea"/>
                <a:cs typeface="Arial" charset="0"/>
                <a:hlinkClick r:id="rId5" tooltip="New York University"/>
              </a:rPr>
              <a:t>New York University</a:t>
            </a:r>
            <a:r>
              <a:rPr lang="en-US" sz="2000" b="0" i="0" u="none" strike="noStrike" kern="1200" dirty="0">
                <a:solidFill>
                  <a:schemeClr val="tx1"/>
                </a:solidFill>
                <a:effectLst/>
                <a:latin typeface="Arial Rounded MT Bold" pitchFamily="34" charset="0"/>
                <a:ea typeface="+mn-ea"/>
                <a:cs typeface="Arial" charset="0"/>
              </a:rPr>
              <a:t> where Baron Trump is attending.</a:t>
            </a:r>
            <a:endParaRPr lang="en-US" altLang="en-US" dirty="0"/>
          </a:p>
        </p:txBody>
      </p:sp>
      <p:cxnSp>
        <p:nvCxnSpPr>
          <p:cNvPr id="3" name="Straight Connector 2">
            <a:extLst>
              <a:ext uri="{FF2B5EF4-FFF2-40B4-BE49-F238E27FC236}">
                <a16:creationId xmlns:a16="http://schemas.microsoft.com/office/drawing/2014/main" id="{3EC4C385-054F-26A9-0A96-4E96074F2FA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1399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72E19-8FFE-9291-8EFB-C9B70E8167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39A87F-8BCA-CC75-CAFA-EBA7A2CA5BF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CB6866E1-FB3E-46F4-1FB3-5CEFA346BF9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6E99AC92-8770-2A43-402C-1A4BB5072E8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4B98A5-F4B4-8BBB-5E6A-BF190FEE35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6DC981-02A6-EBFA-317E-066F588389D6}"/>
              </a:ext>
            </a:extLst>
          </p:cNvPr>
          <p:cNvSpPr>
            <a:spLocks noGrp="1" noChangeArrowheads="1"/>
          </p:cNvSpPr>
          <p:nvPr>
            <p:ph type="body" idx="1"/>
          </p:nvPr>
        </p:nvSpPr>
        <p:spPr>
          <a:xfrm>
            <a:off x="152400" y="4114800"/>
            <a:ext cx="6553200" cy="4876800"/>
          </a:xfrm>
        </p:spPr>
        <p:txBody>
          <a:bodyPr/>
          <a:lstStyle/>
          <a:p>
            <a:pPr algn="l"/>
            <a:r>
              <a:rPr lang="en-US" altLang="en-US" dirty="0"/>
              <a:t>This is a half measure that is sometimes the best we can do.</a:t>
            </a:r>
          </a:p>
        </p:txBody>
      </p:sp>
      <p:cxnSp>
        <p:nvCxnSpPr>
          <p:cNvPr id="3" name="Straight Connector 2">
            <a:extLst>
              <a:ext uri="{FF2B5EF4-FFF2-40B4-BE49-F238E27FC236}">
                <a16:creationId xmlns:a16="http://schemas.microsoft.com/office/drawing/2014/main" id="{38B71ADD-650B-3F79-C4F1-6BAEC9691CB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047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DA35F-9BA1-AA6B-EBFB-FEEEB44C25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37F318-82F4-0509-AE11-2AB7E2436C5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48A52543-0C0C-49B0-F194-89699EFFF0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645B20DC-B12A-433C-913F-CC69232C43D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5D0C10F-E758-5506-1AA0-40AF45C23CA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72E0F4-AE79-1EEA-94A8-111478D580F5}"/>
              </a:ext>
            </a:extLst>
          </p:cNvPr>
          <p:cNvSpPr>
            <a:spLocks noGrp="1" noChangeArrowheads="1"/>
          </p:cNvSpPr>
          <p:nvPr>
            <p:ph type="body" idx="1"/>
          </p:nvPr>
        </p:nvSpPr>
        <p:spPr>
          <a:xfrm>
            <a:off x="152400" y="4114800"/>
            <a:ext cx="6553200" cy="4876800"/>
          </a:xfrm>
        </p:spPr>
        <p:txBody>
          <a:bodyPr/>
          <a:lstStyle/>
          <a:p>
            <a:pPr algn="l"/>
            <a:r>
              <a:rPr lang="en-US" sz="2000" b="1" i="1" kern="1200" dirty="0">
                <a:solidFill>
                  <a:schemeClr val="tx1"/>
                </a:solidFill>
                <a:effectLst/>
                <a:latin typeface="Arial Rounded MT Bold" pitchFamily="34" charset="0"/>
                <a:ea typeface="+mn-ea"/>
                <a:cs typeface="Arial" charset="0"/>
              </a:rPr>
              <a:t>Copyright © 2025 Messianic Publishing Company. Use by permission only. All rights reserved.</a:t>
            </a:r>
            <a:endParaRPr lang="en-US" altLang="en-US" dirty="0"/>
          </a:p>
        </p:txBody>
      </p:sp>
      <p:cxnSp>
        <p:nvCxnSpPr>
          <p:cNvPr id="3" name="Straight Connector 2">
            <a:extLst>
              <a:ext uri="{FF2B5EF4-FFF2-40B4-BE49-F238E27FC236}">
                <a16:creationId xmlns:a16="http://schemas.microsoft.com/office/drawing/2014/main" id="{E0E4051D-C2FA-1FE6-69DF-06274FED88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279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0B120-3683-B5A2-E758-27E4AAF0286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B4EC737-6B94-5EA3-C340-444D33E4CC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86ED21B-FBAA-075B-3451-63621F818F6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A0497620-57D0-4149-CB7A-6167E607AE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9F58B9-83A2-E387-6641-5459740D6B1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837EC0F-8285-0A3C-261C-308B68816CF2}"/>
              </a:ext>
            </a:extLst>
          </p:cNvPr>
          <p:cNvSpPr>
            <a:spLocks noGrp="1" noChangeArrowheads="1"/>
          </p:cNvSpPr>
          <p:nvPr>
            <p:ph type="body" idx="1"/>
          </p:nvPr>
        </p:nvSpPr>
        <p:spPr>
          <a:xfrm>
            <a:off x="152400" y="4114800"/>
            <a:ext cx="6553200" cy="4876800"/>
          </a:xfrm>
        </p:spPr>
        <p:txBody>
          <a:bodyPr/>
          <a:lstStyle/>
          <a:p>
            <a:pPr algn="l"/>
            <a:r>
              <a:rPr lang="en-US" sz="2000" b="1" i="1" kern="1200" dirty="0">
                <a:solidFill>
                  <a:schemeClr val="tx1"/>
                </a:solidFill>
                <a:effectLst/>
                <a:latin typeface="Arial Rounded MT Bold" pitchFamily="34" charset="0"/>
                <a:ea typeface="+mn-ea"/>
                <a:cs typeface="Arial" charset="0"/>
              </a:rPr>
              <a:t>Copyright © 2025 Messianic Publishing Company. Use by permission only. All rights reserved.</a:t>
            </a:r>
            <a:endParaRPr lang="en-US" altLang="en-US" dirty="0"/>
          </a:p>
        </p:txBody>
      </p:sp>
      <p:cxnSp>
        <p:nvCxnSpPr>
          <p:cNvPr id="3" name="Straight Connector 2">
            <a:extLst>
              <a:ext uri="{FF2B5EF4-FFF2-40B4-BE49-F238E27FC236}">
                <a16:creationId xmlns:a16="http://schemas.microsoft.com/office/drawing/2014/main" id="{1A8919F5-A95E-C4AA-32D3-C0CDE0884B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0164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26B51-03F4-AC0F-B885-D60CBDE7119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5F75FC1-4857-5CA1-246B-3D53470C40D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41ADC037-44AD-6841-591B-7EB6D00CDF9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0206627-4768-7C39-44DD-3C159D25FAA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11D33EB-7126-D9D4-006F-2DADA4B5FC9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4296DDB-4BE9-66ED-ABCD-A19FB8A9E485}"/>
              </a:ext>
            </a:extLst>
          </p:cNvPr>
          <p:cNvSpPr>
            <a:spLocks noGrp="1" noChangeArrowheads="1"/>
          </p:cNvSpPr>
          <p:nvPr>
            <p:ph type="body" idx="1"/>
          </p:nvPr>
        </p:nvSpPr>
        <p:spPr>
          <a:xfrm>
            <a:off x="152400" y="4114800"/>
            <a:ext cx="6553200" cy="4876800"/>
          </a:xfrm>
        </p:spPr>
        <p:txBody>
          <a:bodyPr/>
          <a:lstStyle/>
          <a:p>
            <a:pPr algn="l"/>
            <a:r>
              <a:rPr lang="en-US" sz="2000" b="1" i="1" kern="1200" dirty="0">
                <a:solidFill>
                  <a:schemeClr val="tx1"/>
                </a:solidFill>
                <a:effectLst/>
                <a:latin typeface="Arial Rounded MT Bold" pitchFamily="34" charset="0"/>
                <a:ea typeface="+mn-ea"/>
                <a:cs typeface="Arial" charset="0"/>
              </a:rPr>
              <a:t>Copyright © 2025 Messianic Publishing Company. Use by permission only. All rights reserved.</a:t>
            </a:r>
            <a:endParaRPr lang="en-US" altLang="en-US" dirty="0"/>
          </a:p>
        </p:txBody>
      </p:sp>
      <p:cxnSp>
        <p:nvCxnSpPr>
          <p:cNvPr id="3" name="Straight Connector 2">
            <a:extLst>
              <a:ext uri="{FF2B5EF4-FFF2-40B4-BE49-F238E27FC236}">
                <a16:creationId xmlns:a16="http://schemas.microsoft.com/office/drawing/2014/main" id="{CEC8F0D6-28D0-8B15-6BE0-E4D78184760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7670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09A35-B046-3246-353C-5523965D2E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E1925CC-22CA-826E-9A37-B72802FA449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2320DDF8-DB75-4610-55B1-89B334D782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F47C9BE-62D1-1094-93D4-E48DE5111F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2686C17-1C17-F941-FFF2-D3D0238DB0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61B5C8-A447-AB5C-5E7E-BCF1DF40738E}"/>
              </a:ext>
            </a:extLst>
          </p:cNvPr>
          <p:cNvSpPr>
            <a:spLocks noGrp="1" noChangeArrowheads="1"/>
          </p:cNvSpPr>
          <p:nvPr>
            <p:ph type="body" idx="1"/>
          </p:nvPr>
        </p:nvSpPr>
        <p:spPr>
          <a:xfrm>
            <a:off x="152400" y="4114800"/>
            <a:ext cx="6553200" cy="4876800"/>
          </a:xfrm>
        </p:spPr>
        <p:txBody>
          <a:bodyPr/>
          <a:lstStyle/>
          <a:p>
            <a:pPr algn="l"/>
            <a:r>
              <a:rPr lang="en-US" sz="2000" b="1" i="1" kern="1200" dirty="0">
                <a:solidFill>
                  <a:schemeClr val="tx1"/>
                </a:solidFill>
                <a:effectLst/>
                <a:latin typeface="Arial Rounded MT Bold" pitchFamily="34" charset="0"/>
                <a:ea typeface="+mn-ea"/>
                <a:cs typeface="Arial" charset="0"/>
              </a:rPr>
              <a:t>Copyright © 2025 Messianic Publishing Company. Use by permission only. All rights reserved.</a:t>
            </a:r>
            <a:endParaRPr lang="en-US" altLang="en-US" dirty="0"/>
          </a:p>
        </p:txBody>
      </p:sp>
      <p:cxnSp>
        <p:nvCxnSpPr>
          <p:cNvPr id="3" name="Straight Connector 2">
            <a:extLst>
              <a:ext uri="{FF2B5EF4-FFF2-40B4-BE49-F238E27FC236}">
                <a16:creationId xmlns:a16="http://schemas.microsoft.com/office/drawing/2014/main" id="{93C0911B-FD0E-1964-7683-CE0C2B7701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771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F2E9D-1945-9D9E-DCC5-23739591EE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D94CE0-8469-A90B-2314-1C6F441ACD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69C2F53-EF5C-F956-9479-87FA928E6E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28327830-BD0C-A76E-1060-0FB5482DA0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6F4660-E687-C6CD-6CBB-5FDC4CDCB65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AF9432-6340-A6BA-D589-8A7E79099DF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A598F9C-36C8-5E5E-F55B-6A66897D86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41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CF37E-FB67-98EF-3250-E4EF9C021C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2BF7A5F-59E0-425D-4E85-6B88181F059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4A74F2ED-377E-0941-F26E-12552E4AF4C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BDAD954C-2CB7-0D23-230D-A4F633346A7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33AE4C-D7C9-4B67-A195-F772DE3930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F6463DA-9539-568F-5844-C3A932DC5C8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4BA1502-11DE-C1EC-95FF-BDABC8A9DE2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9227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https://upload.wikimedia.org/wikipedia/commons/5/58/Millionaire_1956.JPG</a:t>
            </a:r>
          </a:p>
          <a:p>
            <a:r>
              <a:rPr lang="en-US" b="1" i="1" dirty="0">
                <a:solidFill>
                  <a:srgbClr val="202122"/>
                </a:solidFill>
                <a:effectLst/>
                <a:latin typeface="Arial" panose="020B0604020202020204" pitchFamily="34" charset="0"/>
              </a:rPr>
              <a:t>The Millionaire</a:t>
            </a:r>
            <a:r>
              <a:rPr lang="en-US" b="0" i="0" dirty="0">
                <a:solidFill>
                  <a:srgbClr val="202122"/>
                </a:solidFill>
                <a:effectLst/>
                <a:latin typeface="Arial" panose="020B0604020202020204" pitchFamily="34" charset="0"/>
              </a:rPr>
              <a:t> </a:t>
            </a:r>
            <a:r>
              <a:rPr lang="en-US" dirty="0"/>
              <a:t>is an American </a:t>
            </a:r>
            <a:r>
              <a:rPr lang="en-US" dirty="0">
                <a:hlinkClick r:id="rId3" tooltip="Anthology television series">
                  <a:extLst>
                    <a:ext uri="{A12FA001-AC4F-418D-AE19-62706E023703}">
                      <ahyp:hlinkClr xmlns:ahyp="http://schemas.microsoft.com/office/drawing/2018/hyperlinkcolor" val="tx"/>
                    </a:ext>
                  </a:extLst>
                </a:hlinkClick>
              </a:rPr>
              <a:t>anthology series</a:t>
            </a:r>
            <a:r>
              <a:rPr lang="en-US" dirty="0"/>
              <a:t> that aired on </a:t>
            </a:r>
            <a:r>
              <a:rPr lang="en-US" dirty="0">
                <a:hlinkClick r:id="rId4" tooltip="CBS">
                  <a:extLst>
                    <a:ext uri="{A12FA001-AC4F-418D-AE19-62706E023703}">
                      <ahyp:hlinkClr xmlns:ahyp="http://schemas.microsoft.com/office/drawing/2018/hyperlinkcolor" val="tx"/>
                    </a:ext>
                  </a:extLst>
                </a:hlinkClick>
              </a:rPr>
              <a:t>CBS</a:t>
            </a:r>
            <a:r>
              <a:rPr lang="en-US" dirty="0"/>
              <a:t> from 1955 to 1960.  It told the stories of people who were given one million dollars ($10.9 million in 2022 dollars) from a benefactor who insisted they must never know his identity.</a:t>
            </a:r>
            <a:endParaRPr lang="en-US" altLang="en-US" dirty="0"/>
          </a:p>
        </p:txBody>
      </p:sp>
    </p:spTree>
    <p:extLst>
      <p:ext uri="{BB962C8B-B14F-4D97-AF65-F5344CB8AC3E}">
        <p14:creationId xmlns:p14="http://schemas.microsoft.com/office/powerpoint/2010/main" val="3439264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lgn="l"/>
            <a:r>
              <a:rPr lang="en-US" b="0" i="0" dirty="0">
                <a:solidFill>
                  <a:srgbClr val="1155CC"/>
                </a:solidFill>
                <a:effectLst/>
                <a:latin typeface="arial" panose="020B0604020202020204" pitchFamily="34" charset="0"/>
              </a:rPr>
              <a:t>https://youtu.be/rjdHrB5YOeA?t=146</a:t>
            </a:r>
          </a:p>
          <a:p>
            <a:endParaRPr lang="en-US" altLang="en-US" dirty="0"/>
          </a:p>
        </p:txBody>
      </p:sp>
    </p:spTree>
    <p:extLst>
      <p:ext uri="{BB962C8B-B14F-4D97-AF65-F5344CB8AC3E}">
        <p14:creationId xmlns:p14="http://schemas.microsoft.com/office/powerpoint/2010/main" val="33732850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945D-8E9C-D790-0A06-6FD3D2CB11A0}"/>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B4E7D9F5-0C51-4E4F-9C82-7CC2C4CF30E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F109B603-7225-9010-721B-170B0E276C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6EE41DF3-6E5B-438B-CBF1-E85FA05801B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75104592-0395-C4B5-7404-71B379EA5D03}"/>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0ABB3165-4BF0-DF14-2864-D2300FC2B232}"/>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502362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51141-4AD9-794B-7CB5-3560859EE9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99866D-4419-F336-E52A-4944D8C3FF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288D425-1233-5F76-7EB7-A49E0AC4D0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8A235883-C453-4184-9AC9-C911002E331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E8B1D02-B090-177F-9382-FBF44C0F4F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0569810-B46F-AD93-08F2-A046F09DB175}"/>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https://en.wikipedia.org/wiki/Free_University_of_New_York</a:t>
            </a:r>
          </a:p>
          <a:p>
            <a:pPr algn="l"/>
            <a:r>
              <a:rPr lang="en-US" altLang="en-US" dirty="0"/>
              <a:t>14</a:t>
            </a:r>
            <a:r>
              <a:rPr lang="en-US" altLang="en-US" baseline="30000" dirty="0"/>
              <a:t>th</a:t>
            </a:r>
            <a:r>
              <a:rPr lang="en-US" altLang="en-US" dirty="0"/>
              <a:t> St., near Union Park, NYU.</a:t>
            </a:r>
          </a:p>
        </p:txBody>
      </p:sp>
      <p:cxnSp>
        <p:nvCxnSpPr>
          <p:cNvPr id="3" name="Straight Connector 2">
            <a:extLst>
              <a:ext uri="{FF2B5EF4-FFF2-40B4-BE49-F238E27FC236}">
                <a16:creationId xmlns:a16="http://schemas.microsoft.com/office/drawing/2014/main" id="{AE16CC5B-64DB-41C6-9FA1-E06E5B5FBDC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52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D30E9-1C03-E7C7-25E6-087883A3C33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898CFAB-0812-5120-134E-A55F11D58E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C3D24DC2-9A53-D844-C12E-E2F6017BDC1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CC62929C-AE7B-F555-E6B3-B91DFACF30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C2B5EC0A-C341-69AF-3701-6E089E69384A}"/>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A779480A-6528-D63C-CB5B-4B76FA371A23}"/>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202142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A9AA7-4793-46AD-4EC7-DB06034837F3}"/>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781D3C1E-F3F7-982D-8824-8F824501AF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73BD68FB-52A3-2E25-150E-61B1F7D71E9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AD6BA920-EA93-08B7-5188-0BBCDDD5FB8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8B007CE4-E9A8-2014-D463-15EB0B52567B}"/>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B95E0144-78B3-3B0F-89F7-29249BD8111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67670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85FCB-75D1-4D9D-AC5A-1DF6ECCF625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F0C5C30-1712-6150-A8D3-11894A7CAE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B9425397-2B7A-67FC-B3B5-476F2B06FC9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BABEDFD4-323F-C347-987D-421FE21A1B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6C95D67C-6AE7-6BAB-F60B-EE28F60A621B}"/>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91FEFF26-6820-C41B-7A43-2219A3DFD142}"/>
              </a:ext>
            </a:extLst>
          </p:cNvPr>
          <p:cNvSpPr>
            <a:spLocks noGrp="1" noChangeArrowheads="1"/>
          </p:cNvSpPr>
          <p:nvPr>
            <p:ph type="body" idx="1"/>
          </p:nvPr>
        </p:nvSpPr>
        <p:spPr>
          <a:xfrm>
            <a:off x="152400" y="4114800"/>
            <a:ext cx="6553200" cy="4876800"/>
          </a:xfrm>
        </p:spPr>
        <p:txBody>
          <a:bodyPr/>
          <a:lstStyle/>
          <a:p>
            <a:r>
              <a:rPr lang="en-US" altLang="en-US" dirty="0"/>
              <a:t>Maybe uses this mixed metaphor because the next revelation is shocking…</a:t>
            </a:r>
          </a:p>
        </p:txBody>
      </p:sp>
    </p:spTree>
    <p:extLst>
      <p:ext uri="{BB962C8B-B14F-4D97-AF65-F5344CB8AC3E}">
        <p14:creationId xmlns:p14="http://schemas.microsoft.com/office/powerpoint/2010/main" val="3788919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56C23-5598-A809-4BF5-36341ACACBA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3D3C40A-859A-FD65-DB07-F541692D47B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B8D3C140-DD89-1FDB-CD03-5E8F46AD72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2DA8404A-C754-D4AD-2AEF-95CA0CED58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519B3718-CE9C-DAF3-80DB-9C2930F9081F}"/>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AC86BADD-7229-DD51-08FD-B1075B83B3EC}"/>
              </a:ext>
            </a:extLst>
          </p:cNvPr>
          <p:cNvSpPr>
            <a:spLocks noGrp="1" noChangeArrowheads="1"/>
          </p:cNvSpPr>
          <p:nvPr>
            <p:ph type="body" idx="1"/>
          </p:nvPr>
        </p:nvSpPr>
        <p:spPr>
          <a:xfrm>
            <a:off x="152400" y="4114800"/>
            <a:ext cx="6553200" cy="4876800"/>
          </a:xfrm>
        </p:spPr>
        <p:txBody>
          <a:bodyPr/>
          <a:lstStyle/>
          <a:p>
            <a:r>
              <a:rPr lang="en-US" altLang="en-US" dirty="0"/>
              <a:t>I have good news and bad news. The inheritance is in love direct from G-d in Messiah, but it’s ALSO in the people.  The people around you.  $10 meg.</a:t>
            </a:r>
          </a:p>
          <a:p>
            <a:r>
              <a:rPr lang="en-US" altLang="en-US" dirty="0"/>
              <a:t>These people?  The ones with the faults?   The wrong opinions, annoy me, rude, wrong Siddur/prayer book, too charismatic, not charismatic, old Earth, young Earth, pre-</a:t>
            </a:r>
            <a:r>
              <a:rPr lang="en-US" altLang="en-US" dirty="0" err="1"/>
              <a:t>trib</a:t>
            </a:r>
            <a:r>
              <a:rPr lang="en-US" altLang="en-US" dirty="0"/>
              <a:t>, Sunday Shabbat, Saturday Shabbat, holidays.  These that are [at times, in your opinion] inconsiderate, impolite, abrasive, difficult.  </a:t>
            </a:r>
          </a:p>
          <a:p>
            <a:r>
              <a:rPr lang="en-US" altLang="en-US" dirty="0"/>
              <a:t>Look at someone.   “You are my glorious inheritance.”   </a:t>
            </a:r>
          </a:p>
          <a:p>
            <a:r>
              <a:rPr lang="en-US" altLang="en-US" dirty="0"/>
              <a:t>Community.  Support.  Revolving door?</a:t>
            </a:r>
          </a:p>
        </p:txBody>
      </p:sp>
    </p:spTree>
    <p:extLst>
      <p:ext uri="{BB962C8B-B14F-4D97-AF65-F5344CB8AC3E}">
        <p14:creationId xmlns:p14="http://schemas.microsoft.com/office/powerpoint/2010/main" val="3632287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74C21-27CD-1A4A-0246-182C5A223893}"/>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0D0B4298-D229-DCEB-4725-8E5BB20FDB4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BDAD7803-501D-30B4-BC37-C6E2724337E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83317785-4F06-BBBA-30F1-A4A388B4EC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2260FD1D-A945-BC71-32FB-C7322E65F358}"/>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56EEB5F8-CED0-DB1E-A2FE-873598718ECE}"/>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816207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BB9D1-D521-F8B0-C70D-E6A1E83F9C1B}"/>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091FFA47-FAE3-402D-0897-44615F8FE54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C9FB5697-0393-6EED-1787-4DC4CC2D643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5EB17FF1-3A6A-2825-81FD-D382B8BAAA7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178B1E9C-8AC5-396D-AB88-EEC63C188FF9}"/>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AEA94A66-943B-C833-6DEA-0121C602BC57}"/>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321437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0DAF4-FB0B-87E9-F499-65854EFDD8E8}"/>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FFDCC77-9D75-C021-9ED3-F5B2113988B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T'hillim  Ps 133.1</a:t>
            </a:r>
          </a:p>
        </p:txBody>
      </p:sp>
      <p:sp>
        <p:nvSpPr>
          <p:cNvPr id="3" name="Rectangle 3">
            <a:extLst>
              <a:ext uri="{FF2B5EF4-FFF2-40B4-BE49-F238E27FC236}">
                <a16:creationId xmlns:a16="http://schemas.microsoft.com/office/drawing/2014/main" id="{66945DD3-6A75-C209-3D90-A59892DD23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Aug 16, 2025 5785</a:t>
            </a:r>
          </a:p>
        </p:txBody>
      </p:sp>
      <p:sp>
        <p:nvSpPr>
          <p:cNvPr id="4" name="Rectangle 7">
            <a:extLst>
              <a:ext uri="{FF2B5EF4-FFF2-40B4-BE49-F238E27FC236}">
                <a16:creationId xmlns:a16="http://schemas.microsoft.com/office/drawing/2014/main" id="{CDE4A984-914A-9974-FFFE-DAE75B7FE8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5CB48DD4-17C1-F534-2B03-773DD9B947A7}"/>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12B98A77-4EEC-B6D8-2095-85CC863ACE0D}"/>
              </a:ext>
            </a:extLst>
          </p:cNvPr>
          <p:cNvSpPr>
            <a:spLocks noGrp="1" noChangeArrowheads="1"/>
          </p:cNvSpPr>
          <p:nvPr>
            <p:ph type="body" idx="1"/>
          </p:nvPr>
        </p:nvSpPr>
        <p:spPr>
          <a:xfrm>
            <a:off x="152400" y="4114800"/>
            <a:ext cx="6553200" cy="4876800"/>
          </a:xfrm>
        </p:spPr>
        <p:txBody>
          <a:bodyPr/>
          <a:lstStyle/>
          <a:p>
            <a:r>
              <a:rPr lang="en-US" altLang="en-US" dirty="0"/>
              <a:t>Francis Chan: can only understand the love of G-d through the community of believers.</a:t>
            </a:r>
          </a:p>
          <a:p>
            <a:r>
              <a:rPr lang="en-US" altLang="en-US" dirty="0"/>
              <a:t>Cf: expect rejection ki guilt, hurts.</a:t>
            </a:r>
          </a:p>
        </p:txBody>
      </p:sp>
    </p:spTree>
    <p:extLst>
      <p:ext uri="{BB962C8B-B14F-4D97-AF65-F5344CB8AC3E}">
        <p14:creationId xmlns:p14="http://schemas.microsoft.com/office/powerpoint/2010/main" val="5995920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4C6F3-1BF6-077D-7441-23C7530FC07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3FBFC8-3F94-E332-DE81-0667E7A603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B5E36898-D158-C491-E9CF-AA5AE01CE9D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258795E2-14D8-59C4-7492-AC5A2AF825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A8BBA9A-29E7-14EB-0E83-B12385988B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CDBA564-2B0B-6211-FC79-BFA88FE372CF}"/>
              </a:ext>
            </a:extLst>
          </p:cNvPr>
          <p:cNvSpPr>
            <a:spLocks noGrp="1" noChangeArrowheads="1"/>
          </p:cNvSpPr>
          <p:nvPr>
            <p:ph type="body" idx="1"/>
          </p:nvPr>
        </p:nvSpPr>
        <p:spPr>
          <a:xfrm>
            <a:off x="152400" y="4114800"/>
            <a:ext cx="6553200" cy="4876800"/>
          </a:xfrm>
        </p:spPr>
        <p:txBody>
          <a:bodyPr/>
          <a:lstStyle/>
          <a:p>
            <a:pPr algn="l"/>
            <a:r>
              <a:rPr lang="en-US" altLang="en-US" dirty="0"/>
              <a:t>There is one thing/possession that we WILL have in eternity.</a:t>
            </a:r>
          </a:p>
        </p:txBody>
      </p:sp>
      <p:cxnSp>
        <p:nvCxnSpPr>
          <p:cNvPr id="3" name="Straight Connector 2">
            <a:extLst>
              <a:ext uri="{FF2B5EF4-FFF2-40B4-BE49-F238E27FC236}">
                <a16:creationId xmlns:a16="http://schemas.microsoft.com/office/drawing/2014/main" id="{0EE36862-CCCC-99EF-F7BD-567DB0AFEEC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51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F1BA6-6491-2EBC-A617-1DEE067246D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802243-1B6D-68A7-792F-9AB0926FE3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CA9795F6-3F01-2A8E-F7DC-B1DF94A1ED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3C88418-CF0C-4B89-FD6C-4E2B5B822F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9524FD-9178-CF53-658F-2EDFB7077C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5436C1-F690-FC15-96D6-BD6E9E3057E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3A48FF8-0629-ABB3-8BB8-6079E4BAE6D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3439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8B20-2459-DD7F-1A53-89FE9E7243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7EFF48-7525-363F-D917-D8507837339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AE52AEED-E420-2B06-970E-2D5FC7E5DC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AA07A0AE-9081-6470-DEC2-9754E4D1609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DCBFD00-B853-D9D5-3145-5366D673B2E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595823-D257-EEA5-B56A-983E5577420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952D231-6E8C-7A82-4A35-53ED2977AF6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00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EDFE-D948-5EDA-D116-7D191A80343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97CD31A-5D41-3EC6-6736-470A38B8C22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27C381E6-3040-8976-1D87-107C887E3A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1DB83BBE-42F2-D87F-F56E-B355A129D75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4D8A6B3-079E-E4EF-8000-85679A70FD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A649A97-26CE-CB11-7BCB-01CA6E861E80}"/>
              </a:ext>
            </a:extLst>
          </p:cNvPr>
          <p:cNvSpPr>
            <a:spLocks noGrp="1" noChangeArrowheads="1"/>
          </p:cNvSpPr>
          <p:nvPr>
            <p:ph type="body" idx="1"/>
          </p:nvPr>
        </p:nvSpPr>
        <p:spPr>
          <a:xfrm>
            <a:off x="152400" y="4114800"/>
            <a:ext cx="6553200" cy="4876800"/>
          </a:xfrm>
        </p:spPr>
        <p:txBody>
          <a:bodyPr/>
          <a:lstStyle/>
          <a:p>
            <a:pPr algn="l"/>
            <a:r>
              <a:rPr lang="en-US" altLang="en-US" dirty="0"/>
              <a:t>https://www.cia.gov/readingroom/docs/CIA-RDP73-00475R000201460001-4.pdf</a:t>
            </a:r>
          </a:p>
          <a:p>
            <a:pPr algn="l"/>
            <a:r>
              <a:rPr lang="en-US" altLang="en-US" dirty="0"/>
              <a:t>So, I attended at about age 18, 1967</a:t>
            </a:r>
          </a:p>
        </p:txBody>
      </p:sp>
      <p:cxnSp>
        <p:nvCxnSpPr>
          <p:cNvPr id="3" name="Straight Connector 2">
            <a:extLst>
              <a:ext uri="{FF2B5EF4-FFF2-40B4-BE49-F238E27FC236}">
                <a16:creationId xmlns:a16="http://schemas.microsoft.com/office/drawing/2014/main" id="{FE212A5E-55BC-148B-CAA1-B72817D66C7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9724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2B7E1-A5DF-F0CA-1362-344FCA1F69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C806BC-D652-3D2A-E3E1-D6A3DA8D6C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49C4338-32D1-0968-83BF-077D3BC56B2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55BAF9E5-F187-3F5A-1F63-78002314807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F113ED-E45A-493D-0EE3-DBDE8065145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D4A4AC9-E111-DE86-69D7-399F85B6908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C64D037-6337-865A-5595-2F0CCFB861D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427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7445B-87CA-767B-5C5A-EEF669C1CA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FE7850-E69C-F2A5-356C-62F23BEDDD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C8B4456B-B61D-E76A-CA37-39EC0E5289F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EAC7388B-7091-8FDD-7D0B-47467147376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499C5ED-FA77-E8C7-8BEC-C843CB8EB8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85B6405-E540-C5F6-B268-1F7466EFA22F}"/>
              </a:ext>
            </a:extLst>
          </p:cNvPr>
          <p:cNvSpPr>
            <a:spLocks noGrp="1" noChangeArrowheads="1"/>
          </p:cNvSpPr>
          <p:nvPr>
            <p:ph type="body" idx="1"/>
          </p:nvPr>
        </p:nvSpPr>
        <p:spPr>
          <a:xfrm>
            <a:off x="152400" y="4114800"/>
            <a:ext cx="6553200" cy="4876800"/>
          </a:xfrm>
        </p:spPr>
        <p:txBody>
          <a:bodyPr/>
          <a:lstStyle/>
          <a:p>
            <a:pPr algn="l"/>
            <a:r>
              <a:rPr lang="en-US" altLang="en-US" dirty="0"/>
              <a:t>P 55</a:t>
            </a:r>
          </a:p>
        </p:txBody>
      </p:sp>
      <p:cxnSp>
        <p:nvCxnSpPr>
          <p:cNvPr id="3" name="Straight Connector 2">
            <a:extLst>
              <a:ext uri="{FF2B5EF4-FFF2-40B4-BE49-F238E27FC236}">
                <a16:creationId xmlns:a16="http://schemas.microsoft.com/office/drawing/2014/main" id="{6EDA098B-BC59-7F79-BC1D-A683A82D4E7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268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E3F4A-5D0E-FCB6-705A-26CC22F5A6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14F43F0-84F6-128F-CD04-E5D163AC8D8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7BAB9BD6-A1B7-AB1B-B68B-AA97F3032A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568EC3C1-5CD2-BCFA-0FC1-06E228F9DD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B53AE07-B13C-674E-70DF-2A4E1F3410E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4F9B652-6490-DD13-BDD0-62B72AC83FD6}"/>
              </a:ext>
            </a:extLst>
          </p:cNvPr>
          <p:cNvSpPr>
            <a:spLocks noGrp="1" noChangeArrowheads="1"/>
          </p:cNvSpPr>
          <p:nvPr>
            <p:ph type="body" idx="1"/>
          </p:nvPr>
        </p:nvSpPr>
        <p:spPr>
          <a:xfrm>
            <a:off x="152400" y="4114800"/>
            <a:ext cx="6553200" cy="4876800"/>
          </a:xfrm>
        </p:spPr>
        <p:txBody>
          <a:bodyPr/>
          <a:lstStyle/>
          <a:p>
            <a:pPr algn="l"/>
            <a:r>
              <a:rPr lang="en-US" altLang="en-US" dirty="0"/>
              <a:t>We NEVER bad mouth other groups.</a:t>
            </a:r>
          </a:p>
        </p:txBody>
      </p:sp>
      <p:cxnSp>
        <p:nvCxnSpPr>
          <p:cNvPr id="3" name="Straight Connector 2">
            <a:extLst>
              <a:ext uri="{FF2B5EF4-FFF2-40B4-BE49-F238E27FC236}">
                <a16:creationId xmlns:a16="http://schemas.microsoft.com/office/drawing/2014/main" id="{81488DD4-0707-7385-B818-7EBAAF9D50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7352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C138B-4A10-33B4-F6B6-C3A6F0554D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FF6AFFE-1C82-37E7-9065-EEF781A2B56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BC4C0940-79FB-7B52-1727-03B27FB495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F22F12F2-8282-675D-CE76-8C96EA93D19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0C00121-45A9-FFD3-99A5-7CCCD52907C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1FD8F09-9D58-2CC2-0E8E-8AB0D4F237B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9CAB9CE-317C-765C-7754-42F94CCE5D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1717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3E7D5-F552-0A43-1338-15237E16CC8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DBD8136-C412-934D-88A9-E1501A68B91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6E3EF80E-2490-5258-CADD-E3C7EE70154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454689FD-9583-D86E-4F5E-3E0B7EF219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6C8FBE2-B773-FA8F-F6BA-0F57B35ABC7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974C402-AB67-F4DC-063C-9B5E60DC90F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20DA499-8545-3910-FD9A-11459ECE5B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1195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AA499-6554-272E-73F1-0300111E964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D70A956-9136-7BD0-596A-9A34D7E317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FFB7B5B1-91B6-CA3E-EA02-15C3B21C555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60A60508-FA05-7F86-9C16-03B631A3AC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302F84E-C534-E8AB-7A81-8729AF7D500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49D2AE0-3479-3FE7-E960-EC95FAF0C3E2}"/>
              </a:ext>
            </a:extLst>
          </p:cNvPr>
          <p:cNvSpPr>
            <a:spLocks noGrp="1" noChangeArrowheads="1"/>
          </p:cNvSpPr>
          <p:nvPr>
            <p:ph type="body" idx="1"/>
          </p:nvPr>
        </p:nvSpPr>
        <p:spPr>
          <a:xfrm>
            <a:off x="152400" y="4114800"/>
            <a:ext cx="6553200" cy="4876800"/>
          </a:xfrm>
        </p:spPr>
        <p:txBody>
          <a:bodyPr/>
          <a:lstStyle/>
          <a:p>
            <a:pPr algn="l"/>
            <a:r>
              <a:rPr lang="en-US" altLang="en-US" dirty="0"/>
              <a:t>Easy for the girls to dance well.</a:t>
            </a:r>
          </a:p>
          <a:p>
            <a:pPr algn="l"/>
            <a:r>
              <a:rPr lang="en-US" altLang="en-US" dirty="0"/>
              <a:t>Here is the commissioning and call of the old men.  </a:t>
            </a:r>
          </a:p>
        </p:txBody>
      </p:sp>
      <p:cxnSp>
        <p:nvCxnSpPr>
          <p:cNvPr id="3" name="Straight Connector 2">
            <a:extLst>
              <a:ext uri="{FF2B5EF4-FFF2-40B4-BE49-F238E27FC236}">
                <a16:creationId xmlns:a16="http://schemas.microsoft.com/office/drawing/2014/main" id="{90239FDA-00F4-544C-CAFD-915EC9C39E7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520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3ACA-F234-26B4-750E-C3AE15EEA8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A1D8F26-26AD-A7CD-8333-8FE893520D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96209603-AF67-C018-4F77-29757AD4C1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B3E7F9F-F299-9668-9F91-5B8B59F04B6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1D5AB1-F90A-8231-FDD8-19DE9E6EF6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F653A7B-77FC-05DB-2F35-6A48439BFBC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1C1B62F-E2BD-8161-C8E2-96043DB1F3E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938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22F5-B383-7712-A1BE-0D9C769620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A104FA-1E41-B9B7-228A-F966DE909B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BB4DF976-7CAD-4EB7-8AA7-362F9D440FA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DC83351E-C177-1008-3E55-3FE9D39EBA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A8A42A8-E395-89F5-0E98-11F444E297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576D8F9-C7D0-56A1-32B6-AEBF2D2E28E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D2B3C76-6F7B-A01F-7353-16C1B061EB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2197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06898-BCDE-3AAF-8358-58E45380748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3E3597-588D-21E7-0E7C-0F106619EE4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CF60977F-CDEA-AC61-3D40-61603971E53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7C1550AD-9A72-FD83-904D-9A9A20778B9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C2D112-39C9-8668-7994-F21ED17AA1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188D993-20BF-835C-2C4C-6CFA0FDBE782}"/>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I shared my thought with Greg, who received it graciously</a:t>
            </a:r>
          </a:p>
          <a:p>
            <a:pPr algn="l"/>
            <a:endParaRPr lang="en-US" altLang="en-US" dirty="0"/>
          </a:p>
        </p:txBody>
      </p:sp>
      <p:cxnSp>
        <p:nvCxnSpPr>
          <p:cNvPr id="3" name="Straight Connector 2">
            <a:extLst>
              <a:ext uri="{FF2B5EF4-FFF2-40B4-BE49-F238E27FC236}">
                <a16:creationId xmlns:a16="http://schemas.microsoft.com/office/drawing/2014/main" id="{B675A0F9-6F80-E09A-1D68-8EAD056030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4501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26900-BFC2-A2D3-CCB0-ECD83C2C93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0EB8AB-8C38-3851-4D87-60AD16D107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9DEA0C21-A87E-B598-B3BD-EADE4D4A284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9F45074C-122E-81B8-048D-F3A2FDDF564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D78438E-1CCB-0D21-9630-F1625839322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483EF31-AA11-FCB2-6912-544AD0D9A23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81BAC79-68D8-6389-FC77-C6E72422A5C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50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1CD29-EDAA-D1ED-4F32-D7B5331B9D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50A586-A53A-069A-2080-313DA0F6DCC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017D5E0D-AA14-32CA-2144-1BBA408BAE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0A59CFDC-610E-327A-D8DC-83EF5DC09AE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FC98AD8-E323-1F7F-F49D-692E7D636C7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BF8B44F-1BF4-8D2D-FCDD-8E1BD26C86DB}"/>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https://en.wikipedia.org/wiki/Free_University_of_New_York</a:t>
            </a:r>
          </a:p>
        </p:txBody>
      </p:sp>
      <p:cxnSp>
        <p:nvCxnSpPr>
          <p:cNvPr id="3" name="Straight Connector 2">
            <a:extLst>
              <a:ext uri="{FF2B5EF4-FFF2-40B4-BE49-F238E27FC236}">
                <a16:creationId xmlns:a16="http://schemas.microsoft.com/office/drawing/2014/main" id="{BB927796-6F2E-C751-6E4A-FD62CB42F21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35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75763-76EA-74A2-3BD8-1EAA147F89F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FCD27B-0820-FC5A-5DDC-21D6C973FBF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60744D77-A48D-62D8-2360-467C2133F7D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6CD1EF26-1659-6EE0-913A-E36251B1792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F5097E7-8FAA-E2A9-5705-FEA72D2E324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8F661B-B151-3E56-D424-C95E422F298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87BEEDE-0B96-8505-1DB1-7AC16A50A42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0855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A1ED-21EC-F165-5F0E-56B25BE84B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3AAE78-AB58-3705-7B53-C1139772AA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42C81D2C-7074-206E-E755-741338309D0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A261FD29-F4BC-BAB3-4868-F20EEC61B21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D755DDC-C839-D36B-5467-224721A82CF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53F4C68-333F-A7C3-02BA-B2A6006E4E9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7EDC67D-4EF9-7853-59B7-775BDE8DF73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128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E7997-F646-55D0-826D-7CC2B4243D2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A7C373-7B49-CB10-DE5D-A0276C198DB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80AB0F83-3B2A-7D52-E84B-9066413B80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1A90B9BE-E424-C48B-0916-DCAA5FD3D0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7C163E3-66B3-E2DC-464F-EF37D40BD15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332552B-BDF2-8B1A-27D0-01A3B88F6EC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C27A3F2-E7C1-1348-AB2C-D7C4B1591B5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5404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89673-DBCB-6C5D-373C-18DB732A29F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8759706-D5E5-7514-F3AF-F25F20483A4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F57CC09D-2103-F82B-7FCF-98F7153FCC4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12EF517D-675A-F7D9-E2C9-03DA42528C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9F2DA11-8DA5-D1A3-98A9-7C0E09414CB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C708461-5F3F-3EF4-DD0E-B0041795214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200BE24-C025-03C5-B5FD-DD049388A67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0058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DAAED-484F-35CC-158C-C96070BA5F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11318CD-64B7-D5DA-070F-9B263372B10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7DBCC791-1E7D-1993-4B0D-246D64E10C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863295D4-EACD-7EB4-9299-A0F448D94E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236CF2-B6C5-3399-B8A5-75B46E01003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5E10850-C9AD-1C89-1E35-8F9DBDBE9BF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1CC5E85-BF28-53D7-707E-DF0A519CF8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6468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5AA36-7ABF-F1E2-6CE4-4F0FBB922AA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EDBA0F7-20D0-9E7A-17FC-5A79C78666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1F1A50E1-BE7F-9605-D07E-DEC174445F8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3B0B03BD-9652-01F8-76D5-C62FE0198B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1264630-F597-FA90-451B-CDD80500B7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B51DDAD-EE4F-6331-5CF2-80654B6391D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3EA9B2F-9A96-490F-3A62-3C0974A5A6C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4397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79781-89FC-2DCE-1E40-273E1B10E14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1E54CBE-D719-BE7F-706A-D8E1DDB82DB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3A96AFAF-2AE2-67CA-3BF8-B307FBE035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BEBBBC84-E686-5B0B-D8B4-DB47C2165D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30B0ADB-ECB1-861B-071A-0A7E8E0742D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8D332E-516B-9DCD-9ABC-4114BF604FD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F6095C2-32EB-B544-9C45-3D5AA7AFB60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7256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70930-83F8-3848-CF6F-789DED88B38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2FBBA1A-DEF5-A4DC-5FA0-B911087FB28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F770A3D4-17A0-48CB-3271-716E9EFDAE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5320EFD9-2D27-3908-A9CF-DD70C6E143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3F2C389-ABE6-A104-4F39-0BE8A90E8BF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F5F9FCB-F347-DDD7-322F-1BA5F6E3D5EF}"/>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https://youtu.be/YYl-CPyQDrs</a:t>
            </a:r>
          </a:p>
          <a:p>
            <a:pPr algn="l"/>
            <a:endParaRPr lang="en-US" altLang="en-US" dirty="0"/>
          </a:p>
        </p:txBody>
      </p:sp>
      <p:cxnSp>
        <p:nvCxnSpPr>
          <p:cNvPr id="3" name="Straight Connector 2">
            <a:extLst>
              <a:ext uri="{FF2B5EF4-FFF2-40B4-BE49-F238E27FC236}">
                <a16:creationId xmlns:a16="http://schemas.microsoft.com/office/drawing/2014/main" id="{97719606-3EB5-DFE5-A22E-F8659A4C5F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4725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7452E-BF04-BD00-595A-E4FF8AC5FE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C029D7-6DDF-A430-5AFE-BAD6E0FD20B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F9CD1297-D89F-4E7B-DF58-40ADEF3ADF9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719F5769-CDAA-EAFC-890B-960722ECAED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9A0A4A7-6103-59AE-A01C-D15CD6E2B13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8C8CFE2-47F4-734E-36D0-F70E2942D7E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3994B02-35FB-D2A1-FE82-D807F8F067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4748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B125-A05B-B08C-7752-0FD9E01644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052095B-C73C-A16B-A650-7D05138174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Community T'hillim  Ps 133.1</a:t>
            </a:r>
          </a:p>
        </p:txBody>
      </p:sp>
      <p:sp>
        <p:nvSpPr>
          <p:cNvPr id="5" name="Rectangle 3">
            <a:extLst>
              <a:ext uri="{FF2B5EF4-FFF2-40B4-BE49-F238E27FC236}">
                <a16:creationId xmlns:a16="http://schemas.microsoft.com/office/drawing/2014/main" id="{E26F189A-7062-3DD8-AA60-A3B0A49627F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Aug 16, 2025 5785</a:t>
            </a:r>
          </a:p>
        </p:txBody>
      </p:sp>
      <p:sp>
        <p:nvSpPr>
          <p:cNvPr id="6" name="Rectangle 7">
            <a:extLst>
              <a:ext uri="{FF2B5EF4-FFF2-40B4-BE49-F238E27FC236}">
                <a16:creationId xmlns:a16="http://schemas.microsoft.com/office/drawing/2014/main" id="{1B5528C0-A377-01A0-9716-482F565731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1174B7C-52B0-F552-D1DC-8C70475C4E3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EA6129C-89CD-9D7E-0C88-FB41EC668F7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8372390-D69E-6AF7-F85F-BDE5EB78B23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21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5219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396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1413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0088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401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2430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167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179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6371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7543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1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23276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youtu.be/Yp9ErZimcgU" TargetMode="External"/><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hyperlink" Target="https://youtu.be/Yp9ErZimcgU" TargetMode="External"/><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pmc.ncbi.nlm.nih.gov/articles/PMC8906645/"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7908A-668A-A1F0-80A2-0488B9C707F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E2F8B8A-4742-B49E-5108-7887311A7BAE}"/>
              </a:ext>
            </a:extLst>
          </p:cNvPr>
          <p:cNvSpPr>
            <a:spLocks noGrp="1"/>
          </p:cNvSpPr>
          <p:nvPr>
            <p:ph type="subTitle" idx="1"/>
          </p:nvPr>
        </p:nvSpPr>
        <p:spPr>
          <a:xfrm>
            <a:off x="152400" y="209550"/>
            <a:ext cx="4618198" cy="4800600"/>
          </a:xfrm>
        </p:spPr>
        <p:txBody>
          <a:bodyPr anchor="t">
            <a:normAutofit lnSpcReduction="10000"/>
          </a:bodyPr>
          <a:lstStyle/>
          <a:p>
            <a:pPr algn="l"/>
            <a:r>
              <a:rPr lang="en-US" sz="4000" dirty="0">
                <a:solidFill>
                  <a:schemeClr val="tx1"/>
                </a:solidFill>
                <a:latin typeface="Arial Rounded MT Bold" panose="020F0704030504030204" pitchFamily="34" charset="0"/>
              </a:rPr>
              <a:t>Stewart and Chantal Winograd.   Stewart will be our guest speaker from Jerusalem by Zoom next Shabbat.</a:t>
            </a:r>
          </a:p>
        </p:txBody>
      </p:sp>
      <p:pic>
        <p:nvPicPr>
          <p:cNvPr id="4" name="Picture 3">
            <a:extLst>
              <a:ext uri="{FF2B5EF4-FFF2-40B4-BE49-F238E27FC236}">
                <a16:creationId xmlns:a16="http://schemas.microsoft.com/office/drawing/2014/main" id="{0F471060-DEDF-8698-FE1D-70623A89F8A6}"/>
              </a:ext>
            </a:extLst>
          </p:cNvPr>
          <p:cNvPicPr>
            <a:picLocks noChangeAspect="1"/>
          </p:cNvPicPr>
          <p:nvPr/>
        </p:nvPicPr>
        <p:blipFill>
          <a:blip r:embed="rId3"/>
          <a:stretch>
            <a:fillRect/>
          </a:stretch>
        </p:blipFill>
        <p:spPr>
          <a:xfrm>
            <a:off x="4770598" y="0"/>
            <a:ext cx="4373402" cy="5143500"/>
          </a:xfrm>
          <a:prstGeom prst="rect">
            <a:avLst/>
          </a:prstGeom>
        </p:spPr>
      </p:pic>
    </p:spTree>
    <p:extLst>
      <p:ext uri="{BB962C8B-B14F-4D97-AF65-F5344CB8AC3E}">
        <p14:creationId xmlns:p14="http://schemas.microsoft.com/office/powerpoint/2010/main" val="2806486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60A68-EB3A-B965-D8F4-4D221FC6125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60DE29F-1CF6-EBFB-464D-928C43201482}"/>
              </a:ext>
            </a:extLst>
          </p:cNvPr>
          <p:cNvSpPr>
            <a:spLocks noGrp="1"/>
          </p:cNvSpPr>
          <p:nvPr>
            <p:ph type="subTitle" idx="1"/>
          </p:nvPr>
        </p:nvSpPr>
        <p:spPr>
          <a:xfrm>
            <a:off x="152400" y="209550"/>
            <a:ext cx="8915400" cy="4800600"/>
          </a:xfrm>
        </p:spPr>
        <p:txBody>
          <a:bodyPr anchor="t">
            <a:normAutofit/>
          </a:bodyPr>
          <a:lstStyle/>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MAO FOR BEGINNERS: Charles Johnson, black Marxist-Leninist, visited Cuba, 1964. </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MARXISM AND AMERICAN DECADENCE HISTORY OF THE LEFT IN THE U.S.: George Kruger, editor, The Internationalist. </a:t>
            </a:r>
          </a:p>
        </p:txBody>
      </p:sp>
    </p:spTree>
    <p:extLst>
      <p:ext uri="{BB962C8B-B14F-4D97-AF65-F5344CB8AC3E}">
        <p14:creationId xmlns:p14="http://schemas.microsoft.com/office/powerpoint/2010/main" val="16008330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D6D2-FCF7-5768-8AA0-9213DF7F907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2AD6446-D063-7FAB-3DD8-07840837FC5F}"/>
              </a:ext>
            </a:extLst>
          </p:cNvPr>
          <p:cNvSpPr>
            <a:spLocks noGrp="1"/>
          </p:cNvSpPr>
          <p:nvPr>
            <p:ph type="subTitle" idx="1"/>
          </p:nvPr>
        </p:nvSpPr>
        <p:spPr>
          <a:xfrm>
            <a:off x="152400" y="209550"/>
            <a:ext cx="89154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hlinkClick r:id="rId3"/>
              </a:rPr>
              <a:t>https://youtu.be/Yp9ErZimcgU</a:t>
            </a:r>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From Sally Shiff</a:t>
            </a:r>
          </a:p>
          <a:p>
            <a:pPr algn="l"/>
            <a:r>
              <a:rPr lang="en-US" sz="4000" dirty="0">
                <a:solidFill>
                  <a:schemeClr val="tx1"/>
                </a:solidFill>
                <a:latin typeface="Arial Rounded MT Bold" panose="020F0704030504030204" pitchFamily="34" charset="0"/>
              </a:rPr>
              <a:t>The Ministry of Health has sent its latest findings on the condition of Israeli hostages in Gaza to the ICRC (Red Cross), and the details are horrific:</a:t>
            </a:r>
          </a:p>
          <a:p>
            <a:pPr algn="l"/>
            <a:r>
              <a:rPr lang="en-US" sz="4000" dirty="0">
                <a:solidFill>
                  <a:schemeClr val="tx1"/>
                </a:solidFill>
                <a:latin typeface="Arial Rounded MT Bold" panose="020F0704030504030204" pitchFamily="34" charset="0"/>
              </a:rPr>
              <a:t>• FOOD &amp; WATER: Fed expired, rotting food crawling with worms. Forced to drink contaminated water such as sewerage and sea water.</a:t>
            </a:r>
          </a:p>
        </p:txBody>
      </p:sp>
    </p:spTree>
    <p:extLst>
      <p:ext uri="{BB962C8B-B14F-4D97-AF65-F5344CB8AC3E}">
        <p14:creationId xmlns:p14="http://schemas.microsoft.com/office/powerpoint/2010/main" val="20093254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851A-8C04-0E7A-9365-63914816E4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E48B3CA-2709-2DAC-F32E-79BDA25521AB}"/>
              </a:ext>
            </a:extLst>
          </p:cNvPr>
          <p:cNvSpPr>
            <a:spLocks noGrp="1"/>
          </p:cNvSpPr>
          <p:nvPr>
            <p:ph type="subTitle" idx="1"/>
          </p:nvPr>
        </p:nvSpPr>
        <p:spPr>
          <a:xfrm>
            <a:off x="152400" y="209550"/>
            <a:ext cx="8915400" cy="4800600"/>
          </a:xfrm>
        </p:spPr>
        <p:txBody>
          <a:bodyPr anchor="t">
            <a:normAutofit fontScale="70000" lnSpcReduction="20000"/>
          </a:bodyPr>
          <a:lstStyle/>
          <a:p>
            <a:pPr algn="l"/>
            <a:r>
              <a:rPr lang="en-US" sz="4000" dirty="0">
                <a:solidFill>
                  <a:schemeClr val="tx1"/>
                </a:solidFill>
                <a:latin typeface="Arial Rounded MT Bold" panose="020F0704030504030204" pitchFamily="34" charset="0"/>
                <a:hlinkClick r:id="rId3"/>
              </a:rPr>
              <a:t>https://youtu.be/Yp9ErZimcgU</a:t>
            </a:r>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From Sally Shiff</a:t>
            </a:r>
          </a:p>
          <a:p>
            <a:pPr algn="l"/>
            <a:r>
              <a:rPr lang="en-US" sz="4000" dirty="0">
                <a:solidFill>
                  <a:schemeClr val="tx1"/>
                </a:solidFill>
                <a:latin typeface="Arial Rounded MT Bold" panose="020F0704030504030204" pitchFamily="34" charset="0"/>
              </a:rPr>
              <a:t>• HEALTH: Suffering from constant diarrhea, high fevers, severe metabolic issues, lice, parasites, skin infections, and dangerous external and internal inflammation.</a:t>
            </a:r>
          </a:p>
          <a:p>
            <a:pPr algn="l"/>
            <a:r>
              <a:rPr lang="en-US" sz="4000" dirty="0">
                <a:solidFill>
                  <a:schemeClr val="tx1"/>
                </a:solidFill>
                <a:latin typeface="Arial Rounded MT Bold" panose="020F0704030504030204" pitchFamily="34" charset="0"/>
              </a:rPr>
              <a:t>• ABUSE: Enduring daily beatings, relentless psychological torture, chronic sexual assault, and sustained trauma.</a:t>
            </a:r>
          </a:p>
          <a:p>
            <a:pPr algn="l"/>
            <a:r>
              <a:rPr lang="en-US" sz="4000" dirty="0">
                <a:solidFill>
                  <a:schemeClr val="tx1"/>
                </a:solidFill>
                <a:latin typeface="Arial Rounded MT Bold" panose="020F0704030504030204" pitchFamily="34" charset="0"/>
              </a:rPr>
              <a:t>As a result of ongoing neglecting and the ICRC not providing them with medicines, The hostages lost 40% of their body weight and are on the verge of death due to untreated injuries and other medical conditions.</a:t>
            </a:r>
          </a:p>
        </p:txBody>
      </p:sp>
    </p:spTree>
    <p:extLst>
      <p:ext uri="{BB962C8B-B14F-4D97-AF65-F5344CB8AC3E}">
        <p14:creationId xmlns:p14="http://schemas.microsoft.com/office/powerpoint/2010/main" val="23916707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5AEF3-7660-1CD6-BFD7-E7B38E607B8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E55251A-AF4F-F63F-427C-58D0FCF5376A}"/>
              </a:ext>
            </a:extLst>
          </p:cNvPr>
          <p:cNvSpPr>
            <a:spLocks noGrp="1"/>
          </p:cNvSpPr>
          <p:nvPr>
            <p:ph type="subTitle" idx="1"/>
          </p:nvPr>
        </p:nvSpPr>
        <p:spPr>
          <a:xfrm>
            <a:off x="152400" y="209550"/>
            <a:ext cx="8915400" cy="4800600"/>
          </a:xfrm>
        </p:spPr>
        <p:txBody>
          <a:bodyPr numCol="2" anchor="t">
            <a:normAutofit/>
          </a:bodyPr>
          <a:lstStyle/>
          <a:p>
            <a:pPr algn="l"/>
            <a:r>
              <a:rPr lang="en-US" sz="4000" u="sng" dirty="0">
                <a:solidFill>
                  <a:srgbClr val="FFFF66"/>
                </a:solidFill>
                <a:latin typeface="Arial Rounded MT Bold" panose="020F0704030504030204" pitchFamily="34" charset="0"/>
              </a:rPr>
              <a:t>Pray for the Hostages by Name</a:t>
            </a:r>
          </a:p>
          <a:p>
            <a:pPr algn="l"/>
            <a:r>
              <a:rPr lang="en-US" sz="4000" dirty="0">
                <a:solidFill>
                  <a:schemeClr val="tx1"/>
                </a:solidFill>
                <a:latin typeface="Arial Rounded MT Bold" panose="020F0704030504030204" pitchFamily="34" charset="0"/>
              </a:rPr>
              <a:t>Alon (24)</a:t>
            </a:r>
          </a:p>
          <a:p>
            <a:pPr algn="l"/>
            <a:r>
              <a:rPr lang="en-US" sz="4000" dirty="0">
                <a:solidFill>
                  <a:schemeClr val="tx1"/>
                </a:solidFill>
                <a:latin typeface="Arial Rounded MT Bold" panose="020F0704030504030204" pitchFamily="34" charset="0"/>
              </a:rPr>
              <a:t>Ariel (27)</a:t>
            </a:r>
          </a:p>
          <a:p>
            <a:pPr algn="l"/>
            <a:r>
              <a:rPr lang="en-US" sz="4000" dirty="0" err="1">
                <a:solidFill>
                  <a:schemeClr val="tx1"/>
                </a:solidFill>
                <a:latin typeface="Arial Rounded MT Bold" panose="020F0704030504030204" pitchFamily="34" charset="0"/>
              </a:rPr>
              <a:t>Avitnatan</a:t>
            </a:r>
            <a:r>
              <a:rPr lang="en-US" sz="4000" dirty="0">
                <a:solidFill>
                  <a:schemeClr val="tx1"/>
                </a:solidFill>
                <a:latin typeface="Arial Rounded MT Bold" panose="020F0704030504030204" pitchFamily="34" charset="0"/>
              </a:rPr>
              <a:t> (32)</a:t>
            </a:r>
          </a:p>
          <a:p>
            <a:pPr algn="l"/>
            <a:r>
              <a:rPr lang="en-US" sz="4000" dirty="0">
                <a:solidFill>
                  <a:schemeClr val="tx1"/>
                </a:solidFill>
                <a:latin typeface="Arial Rounded MT Bold" panose="020F0704030504030204" pitchFamily="34" charset="0"/>
              </a:rPr>
              <a:t>Bar (22)</a:t>
            </a:r>
          </a:p>
          <a:p>
            <a:pPr algn="l"/>
            <a:r>
              <a:rPr lang="en-US" sz="4000" dirty="0">
                <a:solidFill>
                  <a:schemeClr val="tx1"/>
                </a:solidFill>
                <a:latin typeface="Arial Rounded MT Bold" panose="020F0704030504030204" pitchFamily="34" charset="0"/>
              </a:rPr>
              <a:t>David (34)</a:t>
            </a:r>
          </a:p>
          <a:p>
            <a:pPr algn="l"/>
            <a:r>
              <a:rPr lang="en-US" sz="4000" dirty="0">
                <a:solidFill>
                  <a:schemeClr val="tx1"/>
                </a:solidFill>
                <a:latin typeface="Arial Rounded MT Bold" panose="020F0704030504030204" pitchFamily="34" charset="0"/>
              </a:rPr>
              <a:t>Eitan H. (37)</a:t>
            </a:r>
          </a:p>
          <a:p>
            <a:pPr algn="l"/>
            <a:r>
              <a:rPr lang="en-US" sz="4000" dirty="0">
                <a:solidFill>
                  <a:schemeClr val="tx1"/>
                </a:solidFill>
                <a:latin typeface="Arial Rounded MT Bold" panose="020F0704030504030204" pitchFamily="34" charset="0"/>
              </a:rPr>
              <a:t>Eitan M. (24)</a:t>
            </a:r>
          </a:p>
          <a:p>
            <a:pPr algn="l"/>
            <a:r>
              <a:rPr lang="en-US" sz="4000" dirty="0">
                <a:solidFill>
                  <a:schemeClr val="tx1"/>
                </a:solidFill>
                <a:latin typeface="Arial Rounded MT Bold" panose="020F0704030504030204" pitchFamily="34" charset="0"/>
              </a:rPr>
              <a:t>Elkana (35)</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6546468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12DE-F826-022B-8F51-E11101A9BFC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5C13A6-26AE-46D6-1AD5-B5B868810022}"/>
              </a:ext>
            </a:extLst>
          </p:cNvPr>
          <p:cNvSpPr>
            <a:spLocks noGrp="1"/>
          </p:cNvSpPr>
          <p:nvPr>
            <p:ph type="subTitle" idx="1"/>
          </p:nvPr>
        </p:nvSpPr>
        <p:spPr>
          <a:xfrm>
            <a:off x="152400" y="209550"/>
            <a:ext cx="8915400" cy="4800600"/>
          </a:xfrm>
        </p:spPr>
        <p:txBody>
          <a:bodyPr numCol="2" anchor="t">
            <a:normAutofit/>
          </a:bodyPr>
          <a:lstStyle/>
          <a:p>
            <a:pPr algn="l"/>
            <a:r>
              <a:rPr lang="en-US" sz="4000" u="sng" dirty="0">
                <a:solidFill>
                  <a:srgbClr val="FFFF66"/>
                </a:solidFill>
                <a:latin typeface="Arial Rounded MT Bold" panose="020F0704030504030204" pitchFamily="34" charset="0"/>
              </a:rPr>
              <a:t>Pray for the Hostages by Name</a:t>
            </a:r>
          </a:p>
          <a:p>
            <a:pPr algn="l"/>
            <a:r>
              <a:rPr lang="en-US" sz="4000" dirty="0" err="1">
                <a:solidFill>
                  <a:schemeClr val="tx1"/>
                </a:solidFill>
                <a:latin typeface="Arial Rounded MT Bold" panose="020F0704030504030204" pitchFamily="34" charset="0"/>
              </a:rPr>
              <a:t>Evyatar</a:t>
            </a:r>
            <a:r>
              <a:rPr lang="en-US" sz="4000" dirty="0">
                <a:solidFill>
                  <a:schemeClr val="tx1"/>
                </a:solidFill>
                <a:latin typeface="Arial Rounded MT Bold" panose="020F0704030504030204" pitchFamily="34" charset="0"/>
              </a:rPr>
              <a:t> (24)</a:t>
            </a:r>
          </a:p>
          <a:p>
            <a:pPr algn="l"/>
            <a:r>
              <a:rPr lang="en-US" sz="4000" dirty="0">
                <a:solidFill>
                  <a:schemeClr val="tx1"/>
                </a:solidFill>
                <a:latin typeface="Arial Rounded MT Bold" panose="020F0704030504030204" pitchFamily="34" charset="0"/>
              </a:rPr>
              <a:t>Gali (27)</a:t>
            </a:r>
          </a:p>
          <a:p>
            <a:pPr algn="l"/>
            <a:r>
              <a:rPr lang="en-US" sz="4000" dirty="0">
                <a:solidFill>
                  <a:schemeClr val="tx1"/>
                </a:solidFill>
                <a:latin typeface="Arial Rounded MT Bold" panose="020F0704030504030204" pitchFamily="34" charset="0"/>
              </a:rPr>
              <a:t>Guy (23)</a:t>
            </a:r>
          </a:p>
          <a:p>
            <a:pPr algn="l"/>
            <a:r>
              <a:rPr lang="en-US" sz="4000" dirty="0">
                <a:solidFill>
                  <a:schemeClr val="tx1"/>
                </a:solidFill>
                <a:latin typeface="Arial Rounded MT Bold" panose="020F0704030504030204" pitchFamily="34" charset="0"/>
              </a:rPr>
              <a:t>Matan A. (22)</a:t>
            </a:r>
          </a:p>
          <a:p>
            <a:pPr algn="l"/>
            <a:r>
              <a:rPr lang="en-US" sz="4000" dirty="0">
                <a:solidFill>
                  <a:schemeClr val="tx1"/>
                </a:solidFill>
                <a:latin typeface="Arial Rounded MT Bold" panose="020F0704030504030204" pitchFamily="34" charset="0"/>
              </a:rPr>
              <a:t>Matan Z. (24)</a:t>
            </a:r>
          </a:p>
          <a:p>
            <a:pPr algn="l"/>
            <a:r>
              <a:rPr lang="en-US" sz="4000" dirty="0">
                <a:solidFill>
                  <a:schemeClr val="tx1"/>
                </a:solidFill>
                <a:latin typeface="Arial Rounded MT Bold" panose="020F0704030504030204" pitchFamily="34" charset="0"/>
              </a:rPr>
              <a:t>Maxim 36)</a:t>
            </a:r>
          </a:p>
          <a:p>
            <a:pPr algn="l"/>
            <a:r>
              <a:rPr lang="en-US" sz="4000" dirty="0">
                <a:solidFill>
                  <a:schemeClr val="tx1"/>
                </a:solidFill>
                <a:latin typeface="Arial Rounded MT Bold" panose="020F0704030504030204" pitchFamily="34" charset="0"/>
              </a:rPr>
              <a:t>Nimrod (20)</a:t>
            </a:r>
          </a:p>
          <a:p>
            <a:pPr algn="l"/>
            <a:r>
              <a:rPr lang="en-US" sz="4000" dirty="0">
                <a:solidFill>
                  <a:schemeClr val="tx1"/>
                </a:solidFill>
                <a:latin typeface="Arial Rounded MT Bold" panose="020F0704030504030204" pitchFamily="34" charset="0"/>
              </a:rPr>
              <a:t>Omri (47)</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9502583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B5676-AE0E-A578-7608-B4A588A885A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3BF07B5-F430-AD69-E0E3-D0D2A8292569}"/>
              </a:ext>
            </a:extLst>
          </p:cNvPr>
          <p:cNvSpPr>
            <a:spLocks noGrp="1"/>
          </p:cNvSpPr>
          <p:nvPr>
            <p:ph type="subTitle" idx="1"/>
          </p:nvPr>
        </p:nvSpPr>
        <p:spPr>
          <a:xfrm>
            <a:off x="152400" y="209550"/>
            <a:ext cx="8915400" cy="4800600"/>
          </a:xfrm>
        </p:spPr>
        <p:txBody>
          <a:bodyPr numCol="2" anchor="t">
            <a:normAutofit fontScale="77500" lnSpcReduction="20000"/>
          </a:bodyPr>
          <a:lstStyle/>
          <a:p>
            <a:pPr algn="l">
              <a:lnSpc>
                <a:spcPct val="110000"/>
              </a:lnSpc>
            </a:pPr>
            <a:r>
              <a:rPr lang="en-US" sz="4300" u="sng" dirty="0">
                <a:solidFill>
                  <a:srgbClr val="FFFF66"/>
                </a:solidFill>
                <a:latin typeface="Arial Rounded MT Bold" panose="020F0704030504030204" pitchFamily="34" charset="0"/>
              </a:rPr>
              <a:t>Pray for the Hostages by Name</a:t>
            </a:r>
          </a:p>
          <a:p>
            <a:pPr algn="l"/>
            <a:r>
              <a:rPr lang="en-US" sz="4000" dirty="0">
                <a:solidFill>
                  <a:schemeClr val="tx1"/>
                </a:solidFill>
                <a:latin typeface="Arial Rounded MT Bold" panose="020F0704030504030204" pitchFamily="34" charset="0"/>
              </a:rPr>
              <a:t>Rom (21)</a:t>
            </a:r>
          </a:p>
          <a:p>
            <a:pPr algn="l"/>
            <a:r>
              <a:rPr lang="en-US" sz="4000" dirty="0">
                <a:solidFill>
                  <a:schemeClr val="tx1"/>
                </a:solidFill>
                <a:latin typeface="Arial Rounded MT Bold" panose="020F0704030504030204" pitchFamily="34" charset="0"/>
              </a:rPr>
              <a:t>Segev 27)</a:t>
            </a:r>
          </a:p>
          <a:p>
            <a:pPr algn="l"/>
            <a:r>
              <a:rPr lang="en-US" sz="4000" dirty="0">
                <a:solidFill>
                  <a:schemeClr val="tx1"/>
                </a:solidFill>
                <a:latin typeface="Arial Rounded MT Bold" panose="020F0704030504030204" pitchFamily="34" charset="0"/>
              </a:rPr>
              <a:t>Yosef-Haim (24)</a:t>
            </a:r>
          </a:p>
          <a:p>
            <a:pPr algn="l"/>
            <a:r>
              <a:rPr lang="en-US" sz="4000" dirty="0">
                <a:solidFill>
                  <a:schemeClr val="tx1"/>
                </a:solidFill>
                <a:latin typeface="Arial Rounded MT Bold" panose="020F0704030504030204" pitchFamily="34" charset="0"/>
              </a:rPr>
              <a:t>Ziv (27)</a:t>
            </a:r>
          </a:p>
          <a:p>
            <a:pPr algn="l"/>
            <a:r>
              <a:rPr lang="en-US" sz="4000" dirty="0">
                <a:solidFill>
                  <a:schemeClr val="tx1"/>
                </a:solidFill>
                <a:latin typeface="Arial Rounded MT Bold" panose="020F0704030504030204" pitchFamily="34" charset="0"/>
              </a:rPr>
              <a:t>Bipin (24)</a:t>
            </a:r>
          </a:p>
          <a:p>
            <a:pPr algn="l"/>
            <a:r>
              <a:rPr lang="en-US" sz="4000" dirty="0">
                <a:solidFill>
                  <a:schemeClr val="tx1"/>
                </a:solidFill>
                <a:latin typeface="Arial Rounded MT Bold" panose="020F0704030504030204" pitchFamily="34" charset="0"/>
              </a:rPr>
              <a:t>Tamir (20)</a:t>
            </a:r>
          </a:p>
          <a:p>
            <a:pPr algn="l">
              <a:lnSpc>
                <a:spcPct val="110000"/>
              </a:lnSpc>
            </a:pPr>
            <a:r>
              <a:rPr lang="en-US" sz="4700" u="sng" dirty="0">
                <a:solidFill>
                  <a:srgbClr val="FFFF66"/>
                </a:solidFill>
                <a:latin typeface="Arial Rounded MT Bold" panose="020F0704030504030204" pitchFamily="34" charset="0"/>
              </a:rPr>
              <a:t>Chaim Malespin </a:t>
            </a:r>
            <a:r>
              <a:rPr lang="he-IL" sz="4600" b="1" u="sng" dirty="0">
                <a:solidFill>
                  <a:srgbClr val="FFFF66"/>
                </a:solidFill>
                <a:latin typeface="David" panose="020E0502060401010101" pitchFamily="34" charset="-79"/>
                <a:cs typeface="David" panose="020E0502060401010101" pitchFamily="34" charset="-79"/>
              </a:rPr>
              <a:t>חיים מלספין </a:t>
            </a:r>
          </a:p>
          <a:p>
            <a:pPr algn="l">
              <a:lnSpc>
                <a:spcPct val="110000"/>
              </a:lnSpc>
            </a:pPr>
            <a:r>
              <a:rPr lang="ja-JP" altLang="en-US" sz="4700" u="sng" dirty="0">
                <a:solidFill>
                  <a:srgbClr val="FFFF66"/>
                </a:solidFill>
                <a:latin typeface="Arial Rounded MT Bold" panose="020F0704030504030204" pitchFamily="34" charset="0"/>
              </a:rPr>
              <a:t>新生活</a:t>
            </a:r>
            <a:r>
              <a:rPr lang="en-US" altLang="ja-JP" sz="4700" u="sng" dirty="0">
                <a:solidFill>
                  <a:srgbClr val="FFFF66"/>
                </a:solidFill>
                <a:latin typeface="Arial Rounded MT Bold" panose="020F0704030504030204" pitchFamily="34" charset="0"/>
              </a:rPr>
              <a:t>- </a:t>
            </a:r>
            <a:r>
              <a:rPr lang="ja-JP" altLang="en-US" sz="4700" u="sng" dirty="0">
                <a:solidFill>
                  <a:srgbClr val="FFFF66"/>
                </a:solidFill>
                <a:latin typeface="Arial Rounded MT Bold" panose="020F0704030504030204" pitchFamily="34" charset="0"/>
              </a:rPr>
              <a:t>生命</a:t>
            </a:r>
          </a:p>
          <a:p>
            <a:pPr algn="l">
              <a:lnSpc>
                <a:spcPct val="110000"/>
              </a:lnSpc>
            </a:pPr>
            <a:r>
              <a:rPr lang="en-US" sz="4700" u="sng" dirty="0">
                <a:solidFill>
                  <a:srgbClr val="FFFF66"/>
                </a:solidFill>
                <a:latin typeface="Arial Rounded MT Bold" panose="020F0704030504030204" pitchFamily="34" charset="0"/>
              </a:rPr>
              <a:t>Executive Director/Chairman:</a:t>
            </a:r>
          </a:p>
          <a:p>
            <a:pPr algn="l">
              <a:lnSpc>
                <a:spcPct val="110000"/>
              </a:lnSpc>
            </a:pPr>
            <a:r>
              <a:rPr lang="en-US" sz="4700" u="sng" dirty="0">
                <a:solidFill>
                  <a:srgbClr val="FFFF66"/>
                </a:solidFill>
                <a:latin typeface="Arial Rounded MT Bold" panose="020F0704030504030204" pitchFamily="34" charset="0"/>
              </a:rPr>
              <a:t> A.R.C. </a:t>
            </a:r>
          </a:p>
          <a:p>
            <a:pPr algn="l">
              <a:lnSpc>
                <a:spcPct val="110000"/>
              </a:lnSpc>
            </a:pPr>
            <a:r>
              <a:rPr lang="en-US" sz="4700" u="sng" dirty="0">
                <a:solidFill>
                  <a:srgbClr val="FFFF66"/>
                </a:solidFill>
                <a:latin typeface="Arial Rounded MT Bold" panose="020F0704030504030204" pitchFamily="34" charset="0"/>
              </a:rPr>
              <a:t>*Infinite Blessings* </a:t>
            </a:r>
            <a:r>
              <a:rPr lang="he-IL" sz="4700" b="1" u="sng" dirty="0">
                <a:solidFill>
                  <a:srgbClr val="FFFF66"/>
                </a:solidFill>
                <a:latin typeface="David" panose="020E0502060401010101" pitchFamily="34" charset="-79"/>
                <a:cs typeface="David" panose="020E0502060401010101" pitchFamily="34" charset="-79"/>
              </a:rPr>
              <a:t>ברכות נצחיות*</a:t>
            </a:r>
            <a:endParaRPr lang="he-IL" sz="4700" u="sng" dirty="0">
              <a:solidFill>
                <a:srgbClr val="FFFF66"/>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F14E911F-07E6-2FBA-9EB6-7C7D5C5A99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527749"/>
            <a:ext cx="1447800" cy="1447800"/>
          </a:xfrm>
          <a:prstGeom prst="rect">
            <a:avLst/>
          </a:prstGeom>
          <a:noFill/>
          <a:ln>
            <a:noFill/>
          </a:ln>
        </p:spPr>
      </p:pic>
    </p:spTree>
    <p:extLst>
      <p:ext uri="{BB962C8B-B14F-4D97-AF65-F5344CB8AC3E}">
        <p14:creationId xmlns:p14="http://schemas.microsoft.com/office/powerpoint/2010/main" val="7624899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ACB74-92EF-676B-AB4D-1D3FB2A0849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34C1BBB-4777-0BE8-1D4E-EF797CA10E68}"/>
              </a:ext>
            </a:extLst>
          </p:cNvPr>
          <p:cNvSpPr>
            <a:spLocks noGrp="1"/>
          </p:cNvSpPr>
          <p:nvPr>
            <p:ph type="subTitle" idx="1"/>
          </p:nvPr>
        </p:nvSpPr>
        <p:spPr>
          <a:xfrm>
            <a:off x="152400" y="209550"/>
            <a:ext cx="8915400" cy="4800600"/>
          </a:xfrm>
        </p:spPr>
        <p:txBody>
          <a:bodyPr anchor="t">
            <a:normAutofit fontScale="47500" lnSpcReduction="20000"/>
          </a:bodyPr>
          <a:lstStyle/>
          <a:p>
            <a:pPr algn="l"/>
            <a:r>
              <a:rPr lang="en-US" sz="4000" dirty="0">
                <a:solidFill>
                  <a:schemeClr val="tx1"/>
                </a:solidFill>
                <a:latin typeface="Arial Rounded MT Bold" panose="020F0704030504030204" pitchFamily="34" charset="0"/>
              </a:rPr>
              <a:t>We declare Isaiah 61:1:</a:t>
            </a:r>
          </a:p>
          <a:p>
            <a:pPr algn="l"/>
            <a:r>
              <a:rPr lang="en-US" sz="4000" dirty="0">
                <a:solidFill>
                  <a:schemeClr val="tx1"/>
                </a:solidFill>
                <a:latin typeface="Arial Rounded MT Bold" panose="020F0704030504030204" pitchFamily="34" charset="0"/>
              </a:rPr>
              <a:t>"The Spirit of the Lord is upon us to proclaim liberty to the captives and the opening of the prison to those who are bound.“ Lord, stretch out Your mighty arm over them. Send deliverance. Reveal hidden places. Expose the darkness. Confuse the plans of the wicked. Surround the hostages with Your shield. Give them strength in their bodies and peace in their minds. Let them feel hope—supernatural hope—rising within them. We pray for supernatural intelligence and wisdom for the Israeli leadership, the IDF, and all those working for their release. Guide them with clarity, protect them from error, and direct their steps as You did for David in battle. We declare Psalm 107:14 over every hostage: ”He brought them out of darkness, the utter darkness, and broke away their chains.” Lord, bring these captives home soon, we pray! We believe that nothing is impossible for You. No situation is too hard for You. You are the God who shuts the mouths of lions, opens prison doors, parts the Red Sea, and pushes back the enemy. We look to You to deliver all the remaining hostages from the hand of their captors. We ask this in the name of Yeshua, the Deliverer of Israel.</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0937416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C1EA0-A9C0-B50F-BAE8-82D5305AD8C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E7A3007-B0CF-34DA-0B4B-802B010B71BD}"/>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370175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1474C-D586-E7F6-36C7-D0550F2CD8D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24B49C-B205-6EDD-6E6C-DF01D068E271}"/>
              </a:ext>
            </a:extLst>
          </p:cNvPr>
          <p:cNvSpPr>
            <a:spLocks noGrp="1"/>
          </p:cNvSpPr>
          <p:nvPr>
            <p:ph type="subTitle" idx="1"/>
          </p:nvPr>
        </p:nvSpPr>
        <p:spPr>
          <a:xfrm>
            <a:off x="152400" y="209550"/>
            <a:ext cx="8915400" cy="4800600"/>
          </a:xfrm>
        </p:spPr>
        <p:txBody>
          <a:bodyPr anchor="t">
            <a:normAutofit lnSpcReduction="10000"/>
          </a:bodyPr>
          <a:lstStyle/>
          <a:p>
            <a:pPr marL="288925" indent="-288925" algn="l">
              <a:buFont typeface="Arial" panose="020B0604020202020204" pitchFamily="34" charset="0"/>
              <a:buChar char="•"/>
            </a:pPr>
            <a:r>
              <a:rPr lang="en-US" sz="4000" dirty="0">
                <a:solidFill>
                  <a:srgbClr val="FFFF66"/>
                </a:solidFill>
                <a:latin typeface="Arial Rounded MT Bold" panose="020F0704030504030204" pitchFamily="34" charset="0"/>
              </a:rPr>
              <a:t>ELEMENTARY COURSE IN MARXIST ECONOMICS: L. Marcus, professional economist and Marxist</a:t>
            </a:r>
            <a:r>
              <a:rPr lang="en-US" sz="4000" dirty="0">
                <a:solidFill>
                  <a:schemeClr val="tx1"/>
                </a:solidFill>
                <a:latin typeface="Arial Rounded MT Bold" panose="020F0704030504030204" pitchFamily="34" charset="0"/>
              </a:rPr>
              <a:t>. </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PERSPECTIVES FOR REVOLUTIONARY CHANGE: "This course will attempt to define a political orientation for Revolutionary Socialism.</a:t>
            </a:r>
          </a:p>
          <a:p>
            <a:pPr marL="288925" indent="-288925" algn="l">
              <a:buFont typeface="Arial" panose="020B0604020202020204" pitchFamily="34" charset="0"/>
              <a:buChar char="•"/>
            </a:pP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862043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18176-54B4-1FED-15FD-B4C46EA5897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52A716-EC09-DA95-274B-8AFCB12E8054}"/>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In my undergraduate years, age 18, I bought into Marxism</a:t>
            </a:r>
          </a:p>
        </p:txBody>
      </p:sp>
    </p:spTree>
    <p:extLst>
      <p:ext uri="{BB962C8B-B14F-4D97-AF65-F5344CB8AC3E}">
        <p14:creationId xmlns:p14="http://schemas.microsoft.com/office/powerpoint/2010/main" val="2353205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B54E4-9BD7-9DB5-BE15-2A5B1B0239E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CD3CC8-64F0-85C2-FC5D-FFF0FC57ECCC}"/>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2050" name="Picture 2">
            <a:extLst>
              <a:ext uri="{FF2B5EF4-FFF2-40B4-BE49-F238E27FC236}">
                <a16:creationId xmlns:a16="http://schemas.microsoft.com/office/drawing/2014/main" id="{96C66EE6-E306-F6B9-EC76-99F9A3A55B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52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B7DD9-3A3C-E89E-2CE9-677FB35D43F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AC09DCD-B0B0-0D75-1B52-D88D92B4E213}"/>
              </a:ext>
            </a:extLst>
          </p:cNvPr>
          <p:cNvSpPr>
            <a:spLocks noGrp="1"/>
          </p:cNvSpPr>
          <p:nvPr>
            <p:ph type="subTitle" idx="1"/>
          </p:nvPr>
        </p:nvSpPr>
        <p:spPr>
          <a:xfrm>
            <a:off x="152400" y="114300"/>
            <a:ext cx="5384800" cy="4800600"/>
          </a:xfrm>
        </p:spPr>
        <p:txBody>
          <a:bodyPr anchor="t">
            <a:normAutofit/>
          </a:bodyPr>
          <a:lstStyle/>
          <a:p>
            <a:pPr algn="l"/>
            <a:r>
              <a:rPr lang="en-US" sz="4000" dirty="0">
                <a:solidFill>
                  <a:schemeClr val="tx1"/>
                </a:solidFill>
                <a:latin typeface="Arial Rounded MT Bold" panose="020F0704030504030204" pitchFamily="34" charset="0"/>
              </a:rPr>
              <a:t>is a slogan popularized by Karl Marx In his 1875 </a:t>
            </a:r>
            <a:r>
              <a:rPr lang="en-US" sz="4000" i="1" dirty="0">
                <a:solidFill>
                  <a:schemeClr val="tx1"/>
                </a:solidFill>
                <a:latin typeface="Arial Rounded MT Bold" panose="020F0704030504030204" pitchFamily="34" charset="0"/>
              </a:rPr>
              <a:t>Critique of the Gotha </a:t>
            </a:r>
            <a:r>
              <a:rPr lang="en-US" sz="4000" i="1" dirty="0" err="1">
                <a:solidFill>
                  <a:schemeClr val="tx1"/>
                </a:solidFill>
                <a:latin typeface="Arial Rounded MT Bold" panose="020F0704030504030204" pitchFamily="34" charset="0"/>
              </a:rPr>
              <a:t>Programme</a:t>
            </a:r>
            <a:r>
              <a:rPr lang="en-US" sz="4000" dirty="0">
                <a:solidFill>
                  <a:schemeClr val="tx1"/>
                </a:solidFill>
                <a:latin typeface="Arial Rounded MT Bold" panose="020F0704030504030204" pitchFamily="34" charset="0"/>
              </a:rPr>
              <a:t>.</a:t>
            </a:r>
          </a:p>
        </p:txBody>
      </p:sp>
      <p:pic>
        <p:nvPicPr>
          <p:cNvPr id="8194" name="Picture 2">
            <a:extLst>
              <a:ext uri="{FF2B5EF4-FFF2-40B4-BE49-F238E27FC236}">
                <a16:creationId xmlns:a16="http://schemas.microsoft.com/office/drawing/2014/main" id="{D23B8E3E-79A8-09DF-0E20-FC9C054C5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4277"/>
            <a:ext cx="35306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54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8F98E-9AD8-E74A-3E28-3CA61088B6D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08EF7A5-CAAD-2F12-4415-9DA8C3E744C6}"/>
              </a:ext>
            </a:extLst>
          </p:cNvPr>
          <p:cNvSpPr>
            <a:spLocks noGrp="1"/>
          </p:cNvSpPr>
          <p:nvPr>
            <p:ph type="subTitle" idx="1"/>
          </p:nvPr>
        </p:nvSpPr>
        <p:spPr>
          <a:xfrm>
            <a:off x="152400" y="209550"/>
            <a:ext cx="89154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I studied and followed this utopian ideal, until one meeting in which I heard a communist leader express his </a:t>
            </a:r>
            <a:r>
              <a:rPr lang="en-US" sz="4000" u="sng" dirty="0">
                <a:solidFill>
                  <a:srgbClr val="FFFF66"/>
                </a:solidFill>
                <a:latin typeface="Arial Rounded MT Bold" panose="020F0704030504030204" pitchFamily="34" charset="0"/>
              </a:rPr>
              <a:t>contempt</a:t>
            </a:r>
            <a:r>
              <a:rPr lang="en-US" sz="4000" dirty="0">
                <a:solidFill>
                  <a:schemeClr val="tx1"/>
                </a:solidFill>
                <a:latin typeface="Arial Rounded MT Bold" panose="020F0704030504030204" pitchFamily="34" charset="0"/>
              </a:rPr>
              <a:t> of the socialists.</a:t>
            </a:r>
          </a:p>
          <a:p>
            <a:pPr algn="l"/>
            <a:r>
              <a:rPr lang="en-US" sz="4000" dirty="0">
                <a:solidFill>
                  <a:schemeClr val="tx1"/>
                </a:solidFill>
                <a:latin typeface="Arial Rounded MT Bold" panose="020F0704030504030204" pitchFamily="34" charset="0"/>
              </a:rPr>
              <a:t>To me, a hair’s breadth of difference, but a blast of vitriol.  If there could such hostility and lovelessness, then Marxism was no utopia and </a:t>
            </a:r>
            <a:r>
              <a:rPr lang="en-US" sz="4000" u="sng" dirty="0">
                <a:solidFill>
                  <a:srgbClr val="FFFF66"/>
                </a:solidFill>
                <a:latin typeface="Arial Rounded MT Bold" panose="020F0704030504030204" pitchFamily="34" charset="0"/>
              </a:rPr>
              <a:t>answer</a:t>
            </a:r>
            <a:r>
              <a:rPr lang="en-US" sz="4000" dirty="0">
                <a:solidFill>
                  <a:schemeClr val="tx1"/>
                </a:solidFill>
                <a:latin typeface="Arial Rounded MT Bold" panose="020F0704030504030204" pitchFamily="34" charset="0"/>
              </a:rPr>
              <a:t>. </a:t>
            </a:r>
          </a:p>
          <a:p>
            <a:pPr algn="l"/>
            <a:r>
              <a:rPr lang="en-US" sz="4000" dirty="0">
                <a:solidFill>
                  <a:schemeClr val="tx1"/>
                </a:solidFill>
                <a:latin typeface="Arial Rounded MT Bold" panose="020F0704030504030204" pitchFamily="34" charset="0"/>
              </a:rPr>
              <a:t>So, I continued to search…</a:t>
            </a:r>
          </a:p>
        </p:txBody>
      </p:sp>
    </p:spTree>
    <p:extLst>
      <p:ext uri="{BB962C8B-B14F-4D97-AF65-F5344CB8AC3E}">
        <p14:creationId xmlns:p14="http://schemas.microsoft.com/office/powerpoint/2010/main" val="3251254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0577D-3F98-9520-78F7-F7F0A018EF1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059C7F7-C948-9E90-6106-A878B0E2F8E3}"/>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 found a community of supernatural love and joy and hope in Messiah in the Spring of 1969.</a:t>
            </a:r>
          </a:p>
        </p:txBody>
      </p:sp>
    </p:spTree>
    <p:extLst>
      <p:ext uri="{BB962C8B-B14F-4D97-AF65-F5344CB8AC3E}">
        <p14:creationId xmlns:p14="http://schemas.microsoft.com/office/powerpoint/2010/main" val="216012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041AB-5F18-05B4-5868-9620700756F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FA2879B-30F7-5442-7E5D-313FA30C2A55}"/>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72E35F3-43FB-AB4A-D037-D68F5B386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87587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13041-16CE-3319-3546-925CDF9D11C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54B7306-1A41-7ABE-D201-6EA22DF50836}"/>
              </a:ext>
            </a:extLst>
          </p:cNvPr>
          <p:cNvSpPr>
            <a:spLocks noGrp="1"/>
          </p:cNvSpPr>
          <p:nvPr>
            <p:ph type="subTitle" idx="1"/>
          </p:nvPr>
        </p:nvSpPr>
        <p:spPr>
          <a:xfrm>
            <a:off x="152400" y="209550"/>
            <a:ext cx="8915400" cy="4800600"/>
          </a:xfrm>
        </p:spPr>
        <p:txBody>
          <a:bodyPr anchor="t">
            <a:normAutofit/>
          </a:bodyPr>
          <a:lstStyle/>
          <a:p>
            <a:pPr algn="l"/>
            <a:r>
              <a:rPr lang="en-US" sz="4000" u="sng" dirty="0">
                <a:solidFill>
                  <a:srgbClr val="FFFF66"/>
                </a:solidFill>
                <a:latin typeface="Arial Rounded MT Bold" panose="020F0704030504030204" pitchFamily="34" charset="0"/>
              </a:rPr>
              <a:t>Community T'hillim / Ps 133.1</a:t>
            </a:r>
          </a:p>
          <a:p>
            <a:pPr algn="l"/>
            <a:r>
              <a:rPr lang="en-US" sz="4000" dirty="0">
                <a:solidFill>
                  <a:schemeClr val="tx1"/>
                </a:solidFill>
                <a:latin typeface="Arial Rounded MT Bold" panose="020F0704030504030204" pitchFamily="34" charset="0"/>
              </a:rPr>
              <a:t>Oh, how good, how pleasant it is</a:t>
            </a:r>
          </a:p>
          <a:p>
            <a:pPr algn="l"/>
            <a:r>
              <a:rPr lang="en-US" sz="4000" dirty="0">
                <a:solidFill>
                  <a:schemeClr val="tx1"/>
                </a:solidFill>
                <a:latin typeface="Arial Rounded MT Bold" panose="020F0704030504030204" pitchFamily="34" charset="0"/>
              </a:rPr>
              <a:t>for brothers to live together in harmony.</a:t>
            </a:r>
          </a:p>
          <a:p>
            <a:pPr rtl="1"/>
            <a:r>
              <a:rPr lang="he-IL" sz="4400" b="1" dirty="0">
                <a:solidFill>
                  <a:schemeClr val="tx1"/>
                </a:solidFill>
                <a:latin typeface="David" panose="020E0502060401010101" pitchFamily="34" charset="-79"/>
                <a:cs typeface="David" panose="020E0502060401010101" pitchFamily="34" charset="-79"/>
              </a:rPr>
              <a:t>הִנֵּה מַה־טּוֹב, וּמַה־נָּעִים,שֶׁבֶת אַחִים גַּם־יָחַד.</a:t>
            </a:r>
            <a:endParaRPr lang="en-US" sz="4400" b="1" dirty="0">
              <a:solidFill>
                <a:schemeClr val="tx1"/>
              </a:solidFill>
              <a:latin typeface="David" panose="020E0502060401010101" pitchFamily="34" charset="-79"/>
              <a:cs typeface="David" panose="020E0502060401010101" pitchFamily="34" charset="-79"/>
            </a:endParaRPr>
          </a:p>
          <a:p>
            <a:pPr algn="l"/>
            <a:r>
              <a:rPr lang="en-US" sz="4000" i="1" dirty="0" err="1">
                <a:solidFill>
                  <a:schemeClr val="tx1"/>
                </a:solidFill>
                <a:latin typeface="Arial Rounded MT Bold" panose="020F0704030504030204" pitchFamily="34" charset="0"/>
              </a:rPr>
              <a:t>Hinay</a:t>
            </a:r>
            <a:r>
              <a:rPr lang="en-US" sz="4000" i="1" dirty="0">
                <a:solidFill>
                  <a:schemeClr val="tx1"/>
                </a:solidFill>
                <a:latin typeface="Arial Rounded MT Bold" panose="020F0704030504030204" pitchFamily="34" charset="0"/>
              </a:rPr>
              <a:t> </a:t>
            </a:r>
            <a:r>
              <a:rPr lang="en-US" sz="4000" i="1" dirty="0" err="1">
                <a:solidFill>
                  <a:schemeClr val="tx1"/>
                </a:solidFill>
                <a:latin typeface="Arial Rounded MT Bold" panose="020F0704030504030204" pitchFamily="34" charset="0"/>
              </a:rPr>
              <a:t>mah</a:t>
            </a:r>
            <a:r>
              <a:rPr lang="en-US" sz="4000" i="1" dirty="0">
                <a:solidFill>
                  <a:schemeClr val="tx1"/>
                </a:solidFill>
                <a:latin typeface="Arial Rounded MT Bold" panose="020F0704030504030204" pitchFamily="34" charset="0"/>
              </a:rPr>
              <a:t> tov, </a:t>
            </a:r>
            <a:r>
              <a:rPr lang="en-US" sz="4000" i="1" dirty="0" err="1">
                <a:solidFill>
                  <a:schemeClr val="tx1"/>
                </a:solidFill>
                <a:latin typeface="Arial Rounded MT Bold" panose="020F0704030504030204" pitchFamily="34" charset="0"/>
              </a:rPr>
              <a:t>umah</a:t>
            </a:r>
            <a:r>
              <a:rPr lang="en-US" sz="4000" i="1" dirty="0">
                <a:solidFill>
                  <a:schemeClr val="tx1"/>
                </a:solidFill>
                <a:latin typeface="Arial Rounded MT Bold" panose="020F0704030504030204" pitchFamily="34" charset="0"/>
              </a:rPr>
              <a:t> </a:t>
            </a:r>
            <a:r>
              <a:rPr lang="en-US" sz="4000" i="1" dirty="0" err="1">
                <a:solidFill>
                  <a:schemeClr val="tx1"/>
                </a:solidFill>
                <a:latin typeface="Arial Rounded MT Bold" panose="020F0704030504030204" pitchFamily="34" charset="0"/>
              </a:rPr>
              <a:t>naim</a:t>
            </a:r>
            <a:r>
              <a:rPr lang="en-US" sz="4000" i="1" dirty="0">
                <a:solidFill>
                  <a:schemeClr val="tx1"/>
                </a:solidFill>
                <a:latin typeface="Arial Rounded MT Bold" panose="020F0704030504030204" pitchFamily="34" charset="0"/>
              </a:rPr>
              <a:t>, </a:t>
            </a:r>
            <a:r>
              <a:rPr lang="en-US" sz="4000" i="1" dirty="0" err="1">
                <a:solidFill>
                  <a:schemeClr val="tx1"/>
                </a:solidFill>
                <a:latin typeface="Arial Rounded MT Bold" panose="020F0704030504030204" pitchFamily="34" charset="0"/>
              </a:rPr>
              <a:t>shevet</a:t>
            </a:r>
            <a:r>
              <a:rPr lang="en-US" sz="4000" i="1" dirty="0">
                <a:solidFill>
                  <a:schemeClr val="tx1"/>
                </a:solidFill>
                <a:latin typeface="Arial Rounded MT Bold" panose="020F0704030504030204" pitchFamily="34" charset="0"/>
              </a:rPr>
              <a:t> </a:t>
            </a:r>
            <a:r>
              <a:rPr lang="en-US" sz="4000" i="1" dirty="0" err="1">
                <a:solidFill>
                  <a:schemeClr val="tx1"/>
                </a:solidFill>
                <a:latin typeface="Arial Rounded MT Bold" panose="020F0704030504030204" pitchFamily="34" charset="0"/>
              </a:rPr>
              <a:t>akhim</a:t>
            </a:r>
            <a:r>
              <a:rPr lang="en-US" sz="4000" i="1" dirty="0">
                <a:solidFill>
                  <a:schemeClr val="tx1"/>
                </a:solidFill>
                <a:latin typeface="Arial Rounded MT Bold" panose="020F0704030504030204" pitchFamily="34" charset="0"/>
              </a:rPr>
              <a:t> gam </a:t>
            </a:r>
            <a:r>
              <a:rPr lang="en-US" sz="4000" i="1" dirty="0" err="1">
                <a:solidFill>
                  <a:schemeClr val="tx1"/>
                </a:solidFill>
                <a:latin typeface="Arial Rounded MT Bold" panose="020F0704030504030204" pitchFamily="34" charset="0"/>
              </a:rPr>
              <a:t>yadad</a:t>
            </a:r>
            <a:r>
              <a:rPr lang="en-US" sz="4000" i="1"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2099749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142A1-F150-1AA8-1DF7-26251CB8670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8885CFD-1432-6018-784B-4634576E2F4E}"/>
              </a:ext>
            </a:extLst>
          </p:cNvPr>
          <p:cNvSpPr>
            <a:spLocks noGrp="1"/>
          </p:cNvSpPr>
          <p:nvPr>
            <p:ph type="subTitle" idx="1"/>
          </p:nvPr>
        </p:nvSpPr>
        <p:spPr>
          <a:xfrm>
            <a:off x="152400" y="209550"/>
            <a:ext cx="8915400" cy="4800600"/>
          </a:xfrm>
        </p:spPr>
        <p:txBody>
          <a:bodyPr anchor="t">
            <a:normAutofit/>
          </a:bodyPr>
          <a:lstStyle/>
          <a:p>
            <a:pPr algn="l"/>
            <a:r>
              <a:rPr lang="en-US" sz="4000" u="sng" dirty="0">
                <a:solidFill>
                  <a:srgbClr val="FFFF66"/>
                </a:solidFill>
                <a:latin typeface="Arial Rounded MT Bold" panose="020F0704030504030204" pitchFamily="34" charset="0"/>
              </a:rPr>
              <a:t>Community T'hillim / Ps 133.1</a:t>
            </a:r>
          </a:p>
          <a:p>
            <a:pPr algn="l"/>
            <a:r>
              <a:rPr lang="en-US" sz="4000" dirty="0">
                <a:solidFill>
                  <a:schemeClr val="tx1"/>
                </a:solidFill>
                <a:latin typeface="Arial Rounded MT Bold" panose="020F0704030504030204" pitchFamily="34" charset="0"/>
              </a:rPr>
              <a:t>It is like fragrant oil on the head that runs down over the beard, over the beard of Aharon, and flows down on the collar of his robes.  </a:t>
            </a:r>
          </a:p>
        </p:txBody>
      </p:sp>
    </p:spTree>
    <p:extLst>
      <p:ext uri="{BB962C8B-B14F-4D97-AF65-F5344CB8AC3E}">
        <p14:creationId xmlns:p14="http://schemas.microsoft.com/office/powerpoint/2010/main" val="937108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7AA2F-33F0-0040-56DC-44286B08708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91012A9-1D94-B55D-06B9-988D92A8236E}"/>
              </a:ext>
            </a:extLst>
          </p:cNvPr>
          <p:cNvSpPr>
            <a:spLocks noGrp="1"/>
          </p:cNvSpPr>
          <p:nvPr>
            <p:ph type="subTitle" idx="1"/>
          </p:nvPr>
        </p:nvSpPr>
        <p:spPr>
          <a:xfrm>
            <a:off x="152400" y="209550"/>
            <a:ext cx="3760030" cy="4800600"/>
          </a:xfrm>
        </p:spPr>
        <p:txBody>
          <a:bodyPr anchor="t">
            <a:normAutofit/>
          </a:bodyPr>
          <a:lstStyle/>
          <a:p>
            <a:pPr algn="l"/>
            <a:r>
              <a:rPr lang="en-US" sz="4000" dirty="0">
                <a:solidFill>
                  <a:schemeClr val="tx1"/>
                </a:solidFill>
                <a:latin typeface="Arial Rounded MT Bold" panose="020F0704030504030204" pitchFamily="34" charset="0"/>
              </a:rPr>
              <a:t>Bat Yam [daughter of the sea]</a:t>
            </a:r>
          </a:p>
          <a:p>
            <a:pPr algn="l"/>
            <a:r>
              <a:rPr lang="en-US" sz="4000" dirty="0">
                <a:solidFill>
                  <a:schemeClr val="tx1"/>
                </a:solidFill>
                <a:latin typeface="Arial Rounded MT Bold" panose="020F0704030504030204" pitchFamily="34" charset="0"/>
              </a:rPr>
              <a:t>South of Tel Aviv</a:t>
            </a:r>
          </a:p>
        </p:txBody>
      </p:sp>
      <p:pic>
        <p:nvPicPr>
          <p:cNvPr id="4" name="Picture 3">
            <a:extLst>
              <a:ext uri="{FF2B5EF4-FFF2-40B4-BE49-F238E27FC236}">
                <a16:creationId xmlns:a16="http://schemas.microsoft.com/office/drawing/2014/main" id="{65E37BB8-60FB-E99E-246A-CF70AD4A6341}"/>
              </a:ext>
            </a:extLst>
          </p:cNvPr>
          <p:cNvPicPr>
            <a:picLocks noChangeAspect="1"/>
          </p:cNvPicPr>
          <p:nvPr/>
        </p:nvPicPr>
        <p:blipFill>
          <a:blip r:embed="rId3"/>
          <a:stretch>
            <a:fillRect/>
          </a:stretch>
        </p:blipFill>
        <p:spPr>
          <a:xfrm>
            <a:off x="3912430" y="0"/>
            <a:ext cx="5229511" cy="5143500"/>
          </a:xfrm>
          <a:prstGeom prst="rect">
            <a:avLst/>
          </a:prstGeom>
        </p:spPr>
      </p:pic>
      <p:cxnSp>
        <p:nvCxnSpPr>
          <p:cNvPr id="6" name="Straight Arrow Connector 5">
            <a:extLst>
              <a:ext uri="{FF2B5EF4-FFF2-40B4-BE49-F238E27FC236}">
                <a16:creationId xmlns:a16="http://schemas.microsoft.com/office/drawing/2014/main" id="{E7C416D8-E4C8-1D8D-642F-96D436042A3C}"/>
              </a:ext>
            </a:extLst>
          </p:cNvPr>
          <p:cNvCxnSpPr>
            <a:cxnSpLocks/>
          </p:cNvCxnSpPr>
          <p:nvPr/>
        </p:nvCxnSpPr>
        <p:spPr>
          <a:xfrm>
            <a:off x="3912430" y="1047750"/>
            <a:ext cx="659570" cy="2362200"/>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184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FED48-500F-A1B2-3EFB-495F19F039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093FBDB-19D4-62C4-631F-04F661B86AF3}"/>
              </a:ext>
            </a:extLst>
          </p:cNvPr>
          <p:cNvSpPr>
            <a:spLocks noGrp="1"/>
          </p:cNvSpPr>
          <p:nvPr>
            <p:ph type="subTitle" idx="1"/>
          </p:nvPr>
        </p:nvSpPr>
        <p:spPr>
          <a:xfrm>
            <a:off x="114300" y="209549"/>
            <a:ext cx="8915400" cy="4621763"/>
          </a:xfrm>
        </p:spPr>
        <p:txBody>
          <a:bodyPr anchor="t">
            <a:normAutofit/>
          </a:bodyPr>
          <a:lstStyle/>
          <a:p>
            <a:pPr algn="l"/>
            <a:r>
              <a:rPr lang="en-US" sz="4000" u="sng" dirty="0">
                <a:solidFill>
                  <a:srgbClr val="FFFF66"/>
                </a:solidFill>
                <a:latin typeface="Arial Rounded MT Bold" panose="020F0704030504030204" pitchFamily="34" charset="0"/>
              </a:rPr>
              <a:t>Community T'hillim / Ps 133.1</a:t>
            </a:r>
          </a:p>
          <a:p>
            <a:pPr algn="l"/>
            <a:r>
              <a:rPr lang="en-US" sz="4000" dirty="0">
                <a:solidFill>
                  <a:schemeClr val="tx1"/>
                </a:solidFill>
                <a:latin typeface="Arial Rounded MT Bold" panose="020F0704030504030204" pitchFamily="34" charset="0"/>
              </a:rPr>
              <a:t>It is like the dew of Hermon</a:t>
            </a:r>
          </a:p>
          <a:p>
            <a:pPr algn="l"/>
            <a:r>
              <a:rPr lang="en-US" sz="4000" dirty="0">
                <a:solidFill>
                  <a:schemeClr val="tx1"/>
                </a:solidFill>
                <a:latin typeface="Arial Rounded MT Bold" panose="020F0704030504030204" pitchFamily="34" charset="0"/>
              </a:rPr>
              <a:t>that settles on the mountains of Tziyon. For it was there that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ordained the blessing of everlasting life.</a:t>
            </a:r>
          </a:p>
        </p:txBody>
      </p:sp>
    </p:spTree>
    <p:extLst>
      <p:ext uri="{BB962C8B-B14F-4D97-AF65-F5344CB8AC3E}">
        <p14:creationId xmlns:p14="http://schemas.microsoft.com/office/powerpoint/2010/main" val="4204417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C65E-7C69-C3A5-7F96-0FB654915F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316EE63-88C4-391A-4554-E1E92B765EAA}"/>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AB6A126-7976-FF06-F206-B3ED60F89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896057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7F3C4-E4D6-068A-B9A6-9F2B7E617E9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CFDE847-E299-B8F3-68D1-4FBEF121E6FB}"/>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90D7774A-B916-F4C1-1552-7BEFC90B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1C4887F5-EA1D-80C0-97E0-99A34A600670}"/>
              </a:ext>
            </a:extLst>
          </p:cNvPr>
          <p:cNvSpPr txBox="1"/>
          <p:nvPr/>
        </p:nvSpPr>
        <p:spPr>
          <a:xfrm>
            <a:off x="304800" y="76522"/>
            <a:ext cx="7410683" cy="3170099"/>
          </a:xfrm>
          <a:prstGeom prst="rect">
            <a:avLst/>
          </a:prstGeom>
          <a:noFill/>
        </p:spPr>
        <p:txBody>
          <a:bodyPr wrap="none" rtlCol="0">
            <a:spAutoFit/>
          </a:bodyPr>
          <a:lstStyle/>
          <a:p>
            <a:pPr algn="l"/>
            <a:r>
              <a:rPr lang="en-US" u="sng" dirty="0">
                <a:solidFill>
                  <a:srgbClr val="FFFF66"/>
                </a:solidFill>
              </a:rPr>
              <a:t>Community T'hillim / Ps 133.1</a:t>
            </a:r>
          </a:p>
          <a:p>
            <a:pPr marL="457200" indent="-457200" algn="l">
              <a:buFont typeface="+mj-lt"/>
              <a:buAutoNum type="arabicPeriod"/>
            </a:pPr>
            <a:r>
              <a:rPr lang="en-US" dirty="0">
                <a:solidFill>
                  <a:schemeClr val="tx1"/>
                </a:solidFill>
              </a:rPr>
              <a:t>Community is normative</a:t>
            </a:r>
          </a:p>
          <a:p>
            <a:pPr marL="457200" indent="-457200" algn="l">
              <a:buFont typeface="+mj-lt"/>
              <a:buAutoNum type="arabicPeriod"/>
            </a:pPr>
            <a:r>
              <a:rPr lang="en-US" dirty="0">
                <a:solidFill>
                  <a:schemeClr val="tx1"/>
                </a:solidFill>
              </a:rPr>
              <a:t>What if there are problems</a:t>
            </a:r>
          </a:p>
          <a:p>
            <a:pPr marL="457200" indent="-457200" algn="l">
              <a:buFont typeface="+mj-lt"/>
              <a:buAutoNum type="arabicPeriod"/>
            </a:pPr>
            <a:r>
              <a:rPr lang="en-US" dirty="0">
                <a:solidFill>
                  <a:schemeClr val="tx1"/>
                </a:solidFill>
              </a:rPr>
              <a:t>People are our treasure</a:t>
            </a:r>
          </a:p>
          <a:p>
            <a:pPr marL="457200" indent="-457200" algn="l">
              <a:buFont typeface="+mj-lt"/>
              <a:buAutoNum type="arabicPeriod"/>
            </a:pPr>
            <a:r>
              <a:rPr lang="en-US" dirty="0">
                <a:solidFill>
                  <a:schemeClr val="tx1"/>
                </a:solidFill>
              </a:rPr>
              <a:t>Jew and Gentile</a:t>
            </a:r>
          </a:p>
        </p:txBody>
      </p:sp>
    </p:spTree>
    <p:extLst>
      <p:ext uri="{BB962C8B-B14F-4D97-AF65-F5344CB8AC3E}">
        <p14:creationId xmlns:p14="http://schemas.microsoft.com/office/powerpoint/2010/main" val="319739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4241F-ECA2-F7E3-5C47-3B07C8094D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27E419C-15AF-0336-F396-BB40C97849BC}"/>
              </a:ext>
            </a:extLst>
          </p:cNvPr>
          <p:cNvSpPr>
            <a:spLocks noGrp="1"/>
          </p:cNvSpPr>
          <p:nvPr>
            <p:ph type="subTitle" idx="1"/>
          </p:nvPr>
        </p:nvSpPr>
        <p:spPr>
          <a:xfrm>
            <a:off x="152400" y="209550"/>
            <a:ext cx="89154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What empowers our </a:t>
            </a:r>
          </a:p>
          <a:p>
            <a:pPr algn="ctr"/>
            <a:r>
              <a:rPr lang="en-US" sz="4000" dirty="0">
                <a:solidFill>
                  <a:schemeClr val="tx1"/>
                </a:solidFill>
                <a:latin typeface="Arial Rounded MT Bold" panose="020F0704030504030204" pitchFamily="34" charset="0"/>
              </a:rPr>
              <a:t>community identity</a:t>
            </a:r>
          </a:p>
        </p:txBody>
      </p:sp>
    </p:spTree>
    <p:extLst>
      <p:ext uri="{BB962C8B-B14F-4D97-AF65-F5344CB8AC3E}">
        <p14:creationId xmlns:p14="http://schemas.microsoft.com/office/powerpoint/2010/main" val="3692606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53822-B408-400E-AFC8-8E1C5FFE65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B04AEC9-4EB6-1E9F-B401-144EAA101621}"/>
              </a:ext>
            </a:extLst>
          </p:cNvPr>
          <p:cNvSpPr>
            <a:spLocks noGrp="1"/>
          </p:cNvSpPr>
          <p:nvPr>
            <p:ph type="subTitle" idx="1"/>
          </p:nvPr>
        </p:nvSpPr>
        <p:spPr>
          <a:xfrm>
            <a:off x="152400" y="209550"/>
            <a:ext cx="8915400" cy="4800600"/>
          </a:xfrm>
        </p:spPr>
        <p:txBody>
          <a:bodyPr anchor="t">
            <a:normAutofit lnSpcReduction="10000"/>
          </a:bodyPr>
          <a:lstStyle/>
          <a:p>
            <a:pPr algn="ctr"/>
            <a:r>
              <a:rPr lang="en-US" sz="4000" dirty="0">
                <a:solidFill>
                  <a:schemeClr val="tx1"/>
                </a:solidFill>
                <a:latin typeface="Arial Rounded MT Bold" panose="020F0704030504030204" pitchFamily="34" charset="0"/>
              </a:rPr>
              <a:t>When we say </a:t>
            </a:r>
            <a:r>
              <a:rPr lang="en-US" sz="3600" u="sng" dirty="0">
                <a:solidFill>
                  <a:schemeClr val="tx1"/>
                </a:solidFill>
                <a:latin typeface="Arial Rounded MT Bold" panose="020F0704030504030204" pitchFamily="34" charset="0"/>
              </a:rPr>
              <a:t>Welcome</a:t>
            </a:r>
            <a:r>
              <a:rPr lang="he-IL" sz="3600" u="sng" dirty="0">
                <a:solidFill>
                  <a:schemeClr val="tx1"/>
                </a:solidFill>
                <a:latin typeface="Arial Rounded MT Bold" panose="020F0704030504030204" pitchFamily="34" charset="0"/>
              </a:rPr>
              <a:t> </a:t>
            </a:r>
            <a:r>
              <a:rPr lang="en-US" sz="3600" u="sng" dirty="0">
                <a:solidFill>
                  <a:schemeClr val="tx1"/>
                </a:solidFill>
                <a:latin typeface="Arial Rounded MT Bold" panose="020F0704030504030204" pitchFamily="34" charset="0"/>
              </a:rPr>
              <a:t>Immanuel </a:t>
            </a:r>
            <a:r>
              <a:rPr lang="he-IL" sz="4000" b="1" u="sng" dirty="0">
                <a:solidFill>
                  <a:schemeClr val="tx1"/>
                </a:solidFill>
                <a:latin typeface="Arial Rounded MT Bold" panose="020F0704030504030204" pitchFamily="34" charset="0"/>
                <a:cs typeface="David" panose="020E0502060401010101" pitchFamily="34" charset="-79"/>
              </a:rPr>
              <a:t> </a:t>
            </a:r>
            <a:r>
              <a:rPr lang="he-IL" sz="4000" b="1" u="sng" dirty="0">
                <a:solidFill>
                  <a:schemeClr val="tx1"/>
                </a:solidFill>
                <a:latin typeface="David" panose="020E0502060401010101" pitchFamily="34" charset="-79"/>
                <a:cs typeface="David" panose="020E0502060401010101" pitchFamily="34" charset="-79"/>
              </a:rPr>
              <a:t>בָּרוּךְ הַבָּא</a:t>
            </a:r>
            <a:r>
              <a:rPr lang="en-US" sz="4000" b="1" u="sng" dirty="0">
                <a:solidFill>
                  <a:schemeClr val="tx1"/>
                </a:solidFill>
                <a:latin typeface="David" panose="020E0502060401010101" pitchFamily="34" charset="-79"/>
                <a:cs typeface="David" panose="020E0502060401010101" pitchFamily="34" charset="-79"/>
              </a:rPr>
              <a:t> </a:t>
            </a:r>
            <a:r>
              <a:rPr lang="he-IL" sz="4000" b="1" u="sng" dirty="0">
                <a:solidFill>
                  <a:schemeClr val="tx1"/>
                </a:solidFill>
                <a:latin typeface="David" panose="020E0502060401010101" pitchFamily="34" charset="-79"/>
                <a:cs typeface="David" panose="020E0502060401010101" pitchFamily="34" charset="-79"/>
              </a:rPr>
              <a:t>עִמָּנוּאֵל</a:t>
            </a:r>
            <a:r>
              <a:rPr lang="en-US" sz="4000" b="1" u="sng" dirty="0">
                <a:solidFill>
                  <a:schemeClr val="tx1"/>
                </a:solidFill>
                <a:latin typeface="David" panose="020E0502060401010101" pitchFamily="34" charset="-79"/>
                <a:cs typeface="David" panose="020E0502060401010101" pitchFamily="34" charset="-79"/>
              </a:rPr>
              <a:t> </a:t>
            </a:r>
            <a:r>
              <a:rPr lang="en-US" sz="3600" u="sng" dirty="0">
                <a:solidFill>
                  <a:schemeClr val="tx1"/>
                </a:solidFill>
                <a:latin typeface="Arial Rounded MT Bold" panose="020F0704030504030204" pitchFamily="34" charset="0"/>
              </a:rPr>
              <a:t>Immanuel, Barukh Haba</a:t>
            </a:r>
          </a:p>
          <a:p>
            <a:pPr marL="457200" indent="-457200" algn="l">
              <a:buFont typeface="+mj-lt"/>
              <a:buAutoNum type="arabicPeriod"/>
            </a:pPr>
            <a:r>
              <a:rPr lang="en-US" sz="4000" dirty="0">
                <a:solidFill>
                  <a:schemeClr val="tx1"/>
                </a:solidFill>
                <a:latin typeface="Arial Rounded MT Bold" panose="020F0704030504030204" pitchFamily="34" charset="0"/>
              </a:rPr>
              <a:t>We are in one word acknowledging the whole plan of salvation: His coming to earth, living among us, G-d with us.  Coming to earth of G-d! to be with us, walk with us, suffer with us, then for us, then in us!</a:t>
            </a:r>
          </a:p>
        </p:txBody>
      </p:sp>
    </p:spTree>
    <p:extLst>
      <p:ext uri="{BB962C8B-B14F-4D97-AF65-F5344CB8AC3E}">
        <p14:creationId xmlns:p14="http://schemas.microsoft.com/office/powerpoint/2010/main" val="3394993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88D44-E06F-721A-EBC8-E79263465F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8ED78A2-4A8B-6BB9-DAF6-26F32FE0B13B}"/>
              </a:ext>
            </a:extLst>
          </p:cNvPr>
          <p:cNvSpPr>
            <a:spLocks noGrp="1"/>
          </p:cNvSpPr>
          <p:nvPr>
            <p:ph type="subTitle" idx="1"/>
          </p:nvPr>
        </p:nvSpPr>
        <p:spPr>
          <a:xfrm>
            <a:off x="152400" y="209550"/>
            <a:ext cx="8915400" cy="4800600"/>
          </a:xfrm>
        </p:spPr>
        <p:txBody>
          <a:bodyPr anchor="t">
            <a:normAutofit/>
          </a:bodyPr>
          <a:lstStyle/>
          <a:p>
            <a:pPr algn="ctr"/>
            <a:r>
              <a:rPr lang="en-US" sz="4000" dirty="0">
                <a:solidFill>
                  <a:schemeClr val="tx1"/>
                </a:solidFill>
                <a:latin typeface="Arial Rounded MT Bold" panose="020F0704030504030204" pitchFamily="34" charset="0"/>
              </a:rPr>
              <a:t>When we say </a:t>
            </a:r>
            <a:r>
              <a:rPr lang="en-US" sz="3600" u="sng" dirty="0">
                <a:solidFill>
                  <a:schemeClr val="tx1"/>
                </a:solidFill>
                <a:latin typeface="Arial Rounded MT Bold" panose="020F0704030504030204" pitchFamily="34" charset="0"/>
              </a:rPr>
              <a:t>Welcome</a:t>
            </a:r>
            <a:r>
              <a:rPr lang="he-IL" sz="3600" u="sng" dirty="0">
                <a:solidFill>
                  <a:schemeClr val="tx1"/>
                </a:solidFill>
                <a:latin typeface="Arial Rounded MT Bold" panose="020F0704030504030204" pitchFamily="34" charset="0"/>
              </a:rPr>
              <a:t> </a:t>
            </a:r>
            <a:r>
              <a:rPr lang="en-US" sz="3600" u="sng" dirty="0">
                <a:solidFill>
                  <a:schemeClr val="tx1"/>
                </a:solidFill>
                <a:latin typeface="Arial Rounded MT Bold" panose="020F0704030504030204" pitchFamily="34" charset="0"/>
              </a:rPr>
              <a:t>Immanuel </a:t>
            </a:r>
            <a:r>
              <a:rPr lang="he-IL" sz="4000" b="1" u="sng" dirty="0">
                <a:solidFill>
                  <a:schemeClr val="tx1"/>
                </a:solidFill>
                <a:latin typeface="Arial Rounded MT Bold" panose="020F0704030504030204" pitchFamily="34" charset="0"/>
                <a:cs typeface="David" panose="020E0502060401010101" pitchFamily="34" charset="-79"/>
              </a:rPr>
              <a:t> </a:t>
            </a:r>
            <a:r>
              <a:rPr lang="he-IL" sz="4000" b="1" u="sng" dirty="0">
                <a:solidFill>
                  <a:schemeClr val="tx1"/>
                </a:solidFill>
                <a:latin typeface="David" panose="020E0502060401010101" pitchFamily="34" charset="-79"/>
                <a:cs typeface="David" panose="020E0502060401010101" pitchFamily="34" charset="-79"/>
              </a:rPr>
              <a:t>בָּרוּךְ הַבָּא</a:t>
            </a:r>
            <a:r>
              <a:rPr lang="en-US" sz="4000" b="1" u="sng" dirty="0">
                <a:solidFill>
                  <a:schemeClr val="tx1"/>
                </a:solidFill>
                <a:latin typeface="David" panose="020E0502060401010101" pitchFamily="34" charset="-79"/>
                <a:cs typeface="David" panose="020E0502060401010101" pitchFamily="34" charset="-79"/>
              </a:rPr>
              <a:t> </a:t>
            </a:r>
            <a:r>
              <a:rPr lang="he-IL" sz="4000" b="1" u="sng" dirty="0">
                <a:solidFill>
                  <a:schemeClr val="tx1"/>
                </a:solidFill>
                <a:latin typeface="David" panose="020E0502060401010101" pitchFamily="34" charset="-79"/>
                <a:cs typeface="David" panose="020E0502060401010101" pitchFamily="34" charset="-79"/>
              </a:rPr>
              <a:t>עִמָּנוּאֵל</a:t>
            </a:r>
            <a:r>
              <a:rPr lang="en-US" sz="4000" b="1" u="sng" dirty="0">
                <a:solidFill>
                  <a:schemeClr val="tx1"/>
                </a:solidFill>
                <a:latin typeface="David" panose="020E0502060401010101" pitchFamily="34" charset="-79"/>
                <a:cs typeface="David" panose="020E0502060401010101" pitchFamily="34" charset="-79"/>
              </a:rPr>
              <a:t> </a:t>
            </a:r>
            <a:r>
              <a:rPr lang="en-US" sz="3600" u="sng" dirty="0">
                <a:solidFill>
                  <a:schemeClr val="tx1"/>
                </a:solidFill>
                <a:latin typeface="Arial Rounded MT Bold" panose="020F0704030504030204" pitchFamily="34" charset="0"/>
              </a:rPr>
              <a:t>Immanuel, Barukh Haba</a:t>
            </a:r>
          </a:p>
          <a:p>
            <a:pPr marL="457200" indent="-457200" algn="l">
              <a:buFont typeface="+mj-lt"/>
              <a:buAutoNum type="arabicPeriod" startAt="2"/>
            </a:pPr>
            <a:r>
              <a:rPr lang="en-US" sz="4000" dirty="0">
                <a:solidFill>
                  <a:schemeClr val="tx1"/>
                </a:solidFill>
                <a:latin typeface="Arial Rounded MT Bold" panose="020F0704030504030204" pitchFamily="34" charset="0"/>
              </a:rPr>
              <a:t>We are welcoming Him to rule in our lives, our emotions, our relationships as G-d/ man with us.  </a:t>
            </a:r>
          </a:p>
          <a:p>
            <a:pPr marL="457200" indent="-457200" algn="l">
              <a:buFont typeface="+mj-lt"/>
              <a:buAutoNum type="arabicPeriod" startAt="2"/>
            </a:pPr>
            <a:r>
              <a:rPr lang="en-US" sz="4000" dirty="0">
                <a:solidFill>
                  <a:schemeClr val="tx1"/>
                </a:solidFill>
                <a:latin typeface="Arial Rounded MT Bold" panose="020F0704030504030204" pitchFamily="34" charset="0"/>
              </a:rPr>
              <a:t>We are giving Him authority over our response to life, to difficulties, to needs.  </a:t>
            </a:r>
          </a:p>
        </p:txBody>
      </p:sp>
    </p:spTree>
    <p:extLst>
      <p:ext uri="{BB962C8B-B14F-4D97-AF65-F5344CB8AC3E}">
        <p14:creationId xmlns:p14="http://schemas.microsoft.com/office/powerpoint/2010/main" val="1393709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9F824-5A95-C5AB-CF51-564FD7F05F6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9FE6798-A90D-1344-4956-CBA0BB4898C7}"/>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B0AA30BE-1F75-5177-EA9A-3229BC5AA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65F4239D-94BA-E0AB-E6D8-7B0CD4F44492}"/>
              </a:ext>
            </a:extLst>
          </p:cNvPr>
          <p:cNvSpPr txBox="1"/>
          <p:nvPr/>
        </p:nvSpPr>
        <p:spPr>
          <a:xfrm>
            <a:off x="304800" y="76522"/>
            <a:ext cx="7410683" cy="3170099"/>
          </a:xfrm>
          <a:prstGeom prst="rect">
            <a:avLst/>
          </a:prstGeom>
          <a:noFill/>
        </p:spPr>
        <p:txBody>
          <a:bodyPr wrap="none" rtlCol="0">
            <a:spAutoFit/>
          </a:bodyPr>
          <a:lstStyle/>
          <a:p>
            <a:pPr algn="l"/>
            <a:r>
              <a:rPr lang="en-US" u="sng" dirty="0">
                <a:solidFill>
                  <a:srgbClr val="FFFF66"/>
                </a:solidFill>
              </a:rPr>
              <a:t>Community T'hillim / Ps 133.1</a:t>
            </a:r>
          </a:p>
          <a:p>
            <a:pPr marL="457200" indent="-457200" algn="l">
              <a:buFont typeface="+mj-lt"/>
              <a:buAutoNum type="arabicPeriod"/>
            </a:pPr>
            <a:r>
              <a:rPr lang="en-US" u="sng" dirty="0">
                <a:solidFill>
                  <a:srgbClr val="FFFF66"/>
                </a:solidFill>
              </a:rPr>
              <a:t>Community is normative</a:t>
            </a:r>
          </a:p>
          <a:p>
            <a:pPr marL="457200" indent="-457200" algn="l">
              <a:buFont typeface="+mj-lt"/>
              <a:buAutoNum type="arabicPeriod"/>
            </a:pPr>
            <a:r>
              <a:rPr lang="en-US" dirty="0">
                <a:solidFill>
                  <a:schemeClr val="tx1"/>
                </a:solidFill>
              </a:rPr>
              <a:t>What if there are problems</a:t>
            </a:r>
          </a:p>
          <a:p>
            <a:pPr marL="457200" indent="-457200" algn="l">
              <a:buFont typeface="+mj-lt"/>
              <a:buAutoNum type="arabicPeriod"/>
            </a:pPr>
            <a:r>
              <a:rPr lang="en-US" dirty="0">
                <a:solidFill>
                  <a:schemeClr val="tx1"/>
                </a:solidFill>
              </a:rPr>
              <a:t>People are our treasure</a:t>
            </a:r>
          </a:p>
          <a:p>
            <a:pPr marL="457200" indent="-457200" algn="l">
              <a:buFont typeface="+mj-lt"/>
              <a:buAutoNum type="arabicPeriod"/>
            </a:pPr>
            <a:r>
              <a:rPr lang="en-US" dirty="0">
                <a:solidFill>
                  <a:schemeClr val="tx1"/>
                </a:solidFill>
              </a:rPr>
              <a:t>Jew and Gentile</a:t>
            </a:r>
          </a:p>
        </p:txBody>
      </p:sp>
    </p:spTree>
    <p:extLst>
      <p:ext uri="{BB962C8B-B14F-4D97-AF65-F5344CB8AC3E}">
        <p14:creationId xmlns:p14="http://schemas.microsoft.com/office/powerpoint/2010/main" val="3613410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004C5-AF6A-769B-6A72-343AA7956F1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2E778CB-DA1C-11BF-7B8D-EB00DF078DF0}"/>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Yn 17.17-23</a:t>
            </a:r>
            <a:r>
              <a:rPr lang="en-US" sz="4000" dirty="0">
                <a:solidFill>
                  <a:schemeClr val="tx1"/>
                </a:solidFill>
                <a:latin typeface="Arial Rounded MT Bold" panose="020F0704030504030204" pitchFamily="34" charset="0"/>
              </a:rPr>
              <a:t> “Make them holy in the truth. Your word is truth.  Just as You sent Me into the world, so I have sent them into the world.  And for their sakes I make Myself holy, so that they also may be made holy in truth. I pray not on behalf of these only,</a:t>
            </a:r>
          </a:p>
        </p:txBody>
      </p:sp>
    </p:spTree>
    <p:extLst>
      <p:ext uri="{BB962C8B-B14F-4D97-AF65-F5344CB8AC3E}">
        <p14:creationId xmlns:p14="http://schemas.microsoft.com/office/powerpoint/2010/main" val="2054779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DD0CD-2355-7494-CA0A-A442BD4508F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06A74D6-FCB8-79F9-D906-8AA84ED00AD2}"/>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Yn 17.17-23</a:t>
            </a:r>
            <a:r>
              <a:rPr lang="en-US" sz="4000" dirty="0">
                <a:solidFill>
                  <a:schemeClr val="tx1"/>
                </a:solidFill>
                <a:latin typeface="Arial Rounded MT Bold" panose="020F0704030504030204" pitchFamily="34" charset="0"/>
              </a:rPr>
              <a:t> but also for those who believe in Me through their message, that </a:t>
            </a:r>
            <a:r>
              <a:rPr lang="en-US" sz="4000" u="sng" dirty="0">
                <a:solidFill>
                  <a:srgbClr val="FFFF66"/>
                </a:solidFill>
                <a:latin typeface="Arial Rounded MT Bold" panose="020F0704030504030204" pitchFamily="34" charset="0"/>
              </a:rPr>
              <a:t>they all may be one</a:t>
            </a:r>
            <a:r>
              <a:rPr lang="en-US" sz="4000" dirty="0">
                <a:solidFill>
                  <a:schemeClr val="tx1"/>
                </a:solidFill>
                <a:latin typeface="Arial Rounded MT Bold" panose="020F0704030504030204" pitchFamily="34" charset="0"/>
              </a:rPr>
              <a:t>. Just as You, Father, are in Me and I am in You, so also may they be one in Us, </a:t>
            </a:r>
            <a:r>
              <a:rPr lang="en-US" sz="4000" u="sng" dirty="0">
                <a:solidFill>
                  <a:srgbClr val="FFFF66"/>
                </a:solidFill>
                <a:latin typeface="Arial Rounded MT Bold" panose="020F0704030504030204" pitchFamily="34" charset="0"/>
              </a:rPr>
              <a:t>so the world may believe that You sent Me. </a:t>
            </a:r>
          </a:p>
        </p:txBody>
      </p:sp>
    </p:spTree>
    <p:extLst>
      <p:ext uri="{BB962C8B-B14F-4D97-AF65-F5344CB8AC3E}">
        <p14:creationId xmlns:p14="http://schemas.microsoft.com/office/powerpoint/2010/main" val="5331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5DD64-6198-66ED-6672-FA099272564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F551A07-1C13-19CE-D6C7-D5FCF6EB3527}"/>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Yn 17.17-23</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The glory that You have given to Me I have given to them</a:t>
            </a:r>
            <a:r>
              <a:rPr lang="en-US" sz="4000" dirty="0">
                <a:solidFill>
                  <a:schemeClr val="tx1"/>
                </a:solidFill>
                <a:latin typeface="Arial Rounded MT Bold" panose="020F0704030504030204" pitchFamily="34" charset="0"/>
              </a:rPr>
              <a:t>, that they may be one just as We are one— I in them and You in Me—that they may be perfected in unity, </a:t>
            </a:r>
            <a:r>
              <a:rPr lang="en-US" sz="4000" u="sng" dirty="0">
                <a:solidFill>
                  <a:srgbClr val="FFFF66"/>
                </a:solidFill>
                <a:latin typeface="Arial Rounded MT Bold" panose="020F0704030504030204" pitchFamily="34" charset="0"/>
              </a:rPr>
              <a:t>so that the world may know that You sent Me </a:t>
            </a:r>
            <a:r>
              <a:rPr lang="en-US" sz="4000" dirty="0">
                <a:solidFill>
                  <a:schemeClr val="tx1"/>
                </a:solidFill>
                <a:latin typeface="Arial Rounded MT Bold" panose="020F0704030504030204" pitchFamily="34" charset="0"/>
              </a:rPr>
              <a:t>and loved them as You loved Me.</a:t>
            </a:r>
          </a:p>
        </p:txBody>
      </p:sp>
    </p:spTree>
    <p:extLst>
      <p:ext uri="{BB962C8B-B14F-4D97-AF65-F5344CB8AC3E}">
        <p14:creationId xmlns:p14="http://schemas.microsoft.com/office/powerpoint/2010/main" val="1630904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2E2F2-29EB-24EA-E988-954621E11EB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B8A954C-8DDE-C46A-55E7-BB73E292D9BC}"/>
              </a:ext>
            </a:extLst>
          </p:cNvPr>
          <p:cNvSpPr>
            <a:spLocks noGrp="1"/>
          </p:cNvSpPr>
          <p:nvPr>
            <p:ph type="subTitle" idx="1"/>
          </p:nvPr>
        </p:nvSpPr>
        <p:spPr>
          <a:xfrm>
            <a:off x="152400" y="209550"/>
            <a:ext cx="5321407" cy="4800600"/>
          </a:xfrm>
        </p:spPr>
        <p:txBody>
          <a:bodyPr anchor="t">
            <a:normAutofit/>
          </a:bodyPr>
          <a:lstStyle/>
          <a:p>
            <a:pPr algn="l"/>
            <a:r>
              <a:rPr lang="en-US" sz="4000" dirty="0">
                <a:solidFill>
                  <a:schemeClr val="tx1"/>
                </a:solidFill>
                <a:latin typeface="Arial Rounded MT Bold" panose="020F0704030504030204" pitchFamily="34" charset="0"/>
              </a:rPr>
              <a:t>You can be a part of reaching thousands of hurting and traumatized Israelis like these, bringing them Yeshua's comfort and love. </a:t>
            </a:r>
          </a:p>
          <a:p>
            <a:pPr algn="l"/>
            <a:r>
              <a:rPr lang="en-US" sz="4000" dirty="0">
                <a:solidFill>
                  <a:schemeClr val="tx1"/>
                </a:solidFill>
                <a:latin typeface="Arial Rounded MT Bold" panose="020F0704030504030204" pitchFamily="34" charset="0"/>
              </a:rPr>
              <a:t>The city of Bat Yam</a:t>
            </a:r>
          </a:p>
        </p:txBody>
      </p:sp>
      <p:pic>
        <p:nvPicPr>
          <p:cNvPr id="4" name="Picture 3">
            <a:extLst>
              <a:ext uri="{FF2B5EF4-FFF2-40B4-BE49-F238E27FC236}">
                <a16:creationId xmlns:a16="http://schemas.microsoft.com/office/drawing/2014/main" id="{49AA918D-6D47-3D9F-FB54-2D2AEB8BBE27}"/>
              </a:ext>
            </a:extLst>
          </p:cNvPr>
          <p:cNvPicPr>
            <a:picLocks noChangeAspect="1"/>
          </p:cNvPicPr>
          <p:nvPr/>
        </p:nvPicPr>
        <p:blipFill>
          <a:blip r:embed="rId3"/>
          <a:stretch>
            <a:fillRect/>
          </a:stretch>
        </p:blipFill>
        <p:spPr>
          <a:xfrm>
            <a:off x="5473807" y="0"/>
            <a:ext cx="3670193" cy="5143500"/>
          </a:xfrm>
          <a:prstGeom prst="rect">
            <a:avLst/>
          </a:prstGeom>
        </p:spPr>
      </p:pic>
    </p:spTree>
    <p:extLst>
      <p:ext uri="{BB962C8B-B14F-4D97-AF65-F5344CB8AC3E}">
        <p14:creationId xmlns:p14="http://schemas.microsoft.com/office/powerpoint/2010/main" val="2970997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39FF8-03DB-05E9-6B62-2BC3EF22C12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3789D92-FFED-58FC-EEDF-E16ACBC51D79}"/>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Eph 4.29-32 </a:t>
            </a:r>
            <a:r>
              <a:rPr lang="en-US" sz="4000" dirty="0">
                <a:solidFill>
                  <a:schemeClr val="tx1"/>
                </a:solidFill>
                <a:latin typeface="Arial Rounded MT Bold" panose="020F0704030504030204" pitchFamily="34" charset="0"/>
              </a:rPr>
              <a:t>Let no harmful word come out of your mouth, but only what is beneficial for building others up according to the need, so that it gives grace to those who hear it. Do not grieve the Ruach ha-Kodesh of God,</a:t>
            </a:r>
          </a:p>
        </p:txBody>
      </p:sp>
    </p:spTree>
    <p:extLst>
      <p:ext uri="{BB962C8B-B14F-4D97-AF65-F5344CB8AC3E}">
        <p14:creationId xmlns:p14="http://schemas.microsoft.com/office/powerpoint/2010/main" val="1010564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3DEFF-E6EB-4663-E2A5-A7EBE1165E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8FB6202-57E5-0CDD-7AC2-B84BEDF56CB4}"/>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Eph 4.29-32 </a:t>
            </a:r>
            <a:r>
              <a:rPr lang="en-US" sz="4000" dirty="0">
                <a:solidFill>
                  <a:schemeClr val="tx1"/>
                </a:solidFill>
                <a:latin typeface="Arial Rounded MT Bold" panose="020F0704030504030204" pitchFamily="34" charset="0"/>
              </a:rPr>
              <a:t>by whom you were sealed for the day of redemption. Get rid of all bitterness and rage and anger and quarreling and slander, along with all malice. Instead, be </a:t>
            </a:r>
            <a:r>
              <a:rPr lang="en-US" sz="4000" u="sng" dirty="0">
                <a:solidFill>
                  <a:srgbClr val="FFFF66"/>
                </a:solidFill>
                <a:latin typeface="Arial Rounded MT Bold" panose="020F0704030504030204" pitchFamily="34" charset="0"/>
              </a:rPr>
              <a:t>kind to one another, </a:t>
            </a:r>
            <a:r>
              <a:rPr lang="en-US" sz="3600" u="sng" dirty="0">
                <a:solidFill>
                  <a:srgbClr val="FFFF66"/>
                </a:solidFill>
                <a:latin typeface="Arial Rounded MT Bold" panose="020F0704030504030204" pitchFamily="34" charset="0"/>
              </a:rPr>
              <a:t>compassionate,</a:t>
            </a:r>
            <a:r>
              <a:rPr lang="en-US" sz="4000" u="sng" dirty="0">
                <a:solidFill>
                  <a:srgbClr val="FFFF66"/>
                </a:solidFill>
                <a:latin typeface="Arial Rounded MT Bold" panose="020F0704030504030204" pitchFamily="34" charset="0"/>
              </a:rPr>
              <a:t> forgiving </a:t>
            </a:r>
            <a:r>
              <a:rPr lang="en-US" sz="4000" dirty="0">
                <a:solidFill>
                  <a:schemeClr val="tx1"/>
                </a:solidFill>
                <a:latin typeface="Arial Rounded MT Bold" panose="020F0704030504030204" pitchFamily="34" charset="0"/>
              </a:rPr>
              <a:t>each other just as God in Messiah also forgave you.</a:t>
            </a:r>
          </a:p>
        </p:txBody>
      </p:sp>
    </p:spTree>
    <p:extLst>
      <p:ext uri="{BB962C8B-B14F-4D97-AF65-F5344CB8AC3E}">
        <p14:creationId xmlns:p14="http://schemas.microsoft.com/office/powerpoint/2010/main" val="2500917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2CDBA-ADFB-9468-DA34-7C6567E8032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934FEBE-752C-1897-DC6B-6ED970B6D8B9}"/>
              </a:ext>
            </a:extLst>
          </p:cNvPr>
          <p:cNvSpPr>
            <a:spLocks noGrp="1"/>
          </p:cNvSpPr>
          <p:nvPr>
            <p:ph type="subTitle" idx="1"/>
          </p:nvPr>
        </p:nvSpPr>
        <p:spPr>
          <a:xfrm>
            <a:off x="152400" y="209550"/>
            <a:ext cx="8915400" cy="4800600"/>
          </a:xfrm>
        </p:spPr>
        <p:txBody>
          <a:bodyPr anchor="t">
            <a:normAutofit fontScale="92500"/>
          </a:bodyPr>
          <a:lstStyle/>
          <a:p>
            <a:pPr algn="l"/>
            <a:r>
              <a:rPr lang="en-US" sz="4000" baseline="30000" dirty="0">
                <a:solidFill>
                  <a:schemeClr val="tx1"/>
                </a:solidFill>
                <a:latin typeface="Arial Rounded MT Bold" panose="020F0704030504030204" pitchFamily="34" charset="0"/>
              </a:rPr>
              <a:t>Eph 1.4-6</a:t>
            </a:r>
            <a:r>
              <a:rPr lang="en-US" sz="4000" dirty="0">
                <a:solidFill>
                  <a:schemeClr val="tx1"/>
                </a:solidFill>
                <a:latin typeface="Arial Rounded MT Bold" panose="020F0704030504030204" pitchFamily="34" charset="0"/>
              </a:rPr>
              <a:t> He chose us in the Messiah before the foundation of the world, to be holy and blameless before Him in love. He predestined us for adoption as sons through Messiah Yeshua, in keeping with the good pleasure of His will—  to the glorious praise of His grace, with which </a:t>
            </a:r>
            <a:r>
              <a:rPr lang="en-US" sz="4000" u="sng" dirty="0">
                <a:solidFill>
                  <a:srgbClr val="FFFF66"/>
                </a:solidFill>
                <a:latin typeface="Arial Rounded MT Bold" panose="020F0704030504030204" pitchFamily="34" charset="0"/>
              </a:rPr>
              <a:t>He has accepted us </a:t>
            </a:r>
            <a:r>
              <a:rPr lang="en-US" sz="4000" dirty="0">
                <a:solidFill>
                  <a:schemeClr val="tx1"/>
                </a:solidFill>
                <a:latin typeface="Arial Rounded MT Bold" panose="020F0704030504030204" pitchFamily="34" charset="0"/>
              </a:rPr>
              <a:t>through the One He loves!</a:t>
            </a:r>
          </a:p>
        </p:txBody>
      </p:sp>
    </p:spTree>
    <p:extLst>
      <p:ext uri="{BB962C8B-B14F-4D97-AF65-F5344CB8AC3E}">
        <p14:creationId xmlns:p14="http://schemas.microsoft.com/office/powerpoint/2010/main" val="1412871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37DC5-618B-62DF-C4D6-8911C94AD9A6}"/>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787C3E10-6309-872D-D348-33045CD10316}"/>
              </a:ext>
            </a:extLst>
          </p:cNvPr>
          <p:cNvSpPr>
            <a:spLocks noGrp="1" noChangeArrowheads="1"/>
          </p:cNvSpPr>
          <p:nvPr>
            <p:ph type="subTitle" idx="1"/>
          </p:nvPr>
        </p:nvSpPr>
        <p:spPr>
          <a:xfrm>
            <a:off x="304800" y="209550"/>
            <a:ext cx="8534400" cy="4648200"/>
          </a:xfrm>
        </p:spPr>
        <p:txBody>
          <a:bodyPr>
            <a:normAutofit/>
          </a:bodyPr>
          <a:lstStyle/>
          <a:p>
            <a:pPr>
              <a:lnSpc>
                <a:spcPct val="90000"/>
              </a:lnSpc>
            </a:pPr>
            <a:endParaRPr lang="en-US" altLang="en-US" sz="4000" dirty="0"/>
          </a:p>
          <a:p>
            <a:pPr>
              <a:lnSpc>
                <a:spcPct val="90000"/>
              </a:lnSpc>
            </a:pPr>
            <a:r>
              <a:rPr lang="en-US" altLang="en-US" sz="4000" dirty="0"/>
              <a:t>An illustration of community </a:t>
            </a:r>
          </a:p>
          <a:p>
            <a:pPr>
              <a:lnSpc>
                <a:spcPct val="90000"/>
              </a:lnSpc>
            </a:pPr>
            <a:r>
              <a:rPr lang="en-US" altLang="en-US" sz="4000" dirty="0"/>
              <a:t>from nature.</a:t>
            </a:r>
          </a:p>
        </p:txBody>
      </p:sp>
    </p:spTree>
    <p:extLst>
      <p:ext uri="{BB962C8B-B14F-4D97-AF65-F5344CB8AC3E}">
        <p14:creationId xmlns:p14="http://schemas.microsoft.com/office/powerpoint/2010/main" val="3551416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9A65-274F-6032-8988-28A08EC1E0C3}"/>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C699CF9E-0408-332B-9F6F-C79251B40EE8}"/>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2050" name="Picture 2" descr="Annual Great Wildebeest Migration in Kenya">
            <a:extLst>
              <a:ext uri="{FF2B5EF4-FFF2-40B4-BE49-F238E27FC236}">
                <a16:creationId xmlns:a16="http://schemas.microsoft.com/office/drawing/2014/main" id="{DED8E9BE-78D6-B60D-346C-F7F8E5E71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8" y="0"/>
            <a:ext cx="833913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A453A4-2E25-B6E5-89BF-07BFFA8A63EC}"/>
              </a:ext>
            </a:extLst>
          </p:cNvPr>
          <p:cNvSpPr txBox="1"/>
          <p:nvPr/>
        </p:nvSpPr>
        <p:spPr>
          <a:xfrm>
            <a:off x="1203034" y="438150"/>
            <a:ext cx="5557419"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Wildebeest  migration</a:t>
            </a:r>
          </a:p>
        </p:txBody>
      </p:sp>
    </p:spTree>
    <p:extLst>
      <p:ext uri="{BB962C8B-B14F-4D97-AF65-F5344CB8AC3E}">
        <p14:creationId xmlns:p14="http://schemas.microsoft.com/office/powerpoint/2010/main" val="1480203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0B8B7-7B3E-F604-B40A-09B11FBC0E18}"/>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E8BF37B4-1985-96A6-8A4C-120331DCF99D}"/>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sz="4000" b="0" i="0" dirty="0">
                <a:effectLst/>
              </a:rPr>
              <a:t>A program by National Geographic gives a powerful illustration for us. In the great annual wildebeest migration in Serengeti National Park in Africa a giant herd, thousands of wildebeest, slowly move in groups across the plain. They are invariably followed by stalking lions. </a:t>
            </a:r>
            <a:endParaRPr lang="en-US" altLang="en-US" sz="4800" dirty="0"/>
          </a:p>
        </p:txBody>
      </p:sp>
    </p:spTree>
    <p:extLst>
      <p:ext uri="{BB962C8B-B14F-4D97-AF65-F5344CB8AC3E}">
        <p14:creationId xmlns:p14="http://schemas.microsoft.com/office/powerpoint/2010/main" val="2333357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5B745-9DDC-33A9-766F-28DC8E49C467}"/>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BEF8EED5-E0E8-E472-161B-110439E0FCFA}"/>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sz="4000" b="0" i="0" dirty="0">
                <a:effectLst/>
              </a:rPr>
              <a:t>But the lions never attack the herd - they simply watch carefully for the stray wildebeest, either careless or seeking greener grass, who separates himself from the larger groups of animals. The isolated wildebeest will become the sudden prey of the lions who attack with lightening speed and ferocity.</a:t>
            </a:r>
            <a:endParaRPr lang="en-US" altLang="en-US" sz="4800" dirty="0"/>
          </a:p>
        </p:txBody>
      </p:sp>
    </p:spTree>
    <p:extLst>
      <p:ext uri="{BB962C8B-B14F-4D97-AF65-F5344CB8AC3E}">
        <p14:creationId xmlns:p14="http://schemas.microsoft.com/office/powerpoint/2010/main" val="928867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85F5E-9F6C-DC66-2C7D-D7EFE09D24AF}"/>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417F4932-66B7-08E8-6E5F-2B02E38518CE}"/>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074" name="Picture 2">
            <a:extLst>
              <a:ext uri="{FF2B5EF4-FFF2-40B4-BE49-F238E27FC236}">
                <a16:creationId xmlns:a16="http://schemas.microsoft.com/office/drawing/2014/main" id="{AB0309F6-23F6-44CE-776E-47DB37C854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54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24EBD-9D93-70EA-2DAA-EAAD5719F802}"/>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4D2B443C-0D15-E2D6-405D-99420966AE7C}"/>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5DD3709C-0310-7C5C-1230-D2F9712F3196}"/>
              </a:ext>
            </a:extLst>
          </p:cNvPr>
          <p:cNvPicPr>
            <a:picLocks noChangeAspect="1"/>
          </p:cNvPicPr>
          <p:nvPr/>
        </p:nvPicPr>
        <p:blipFill>
          <a:blip r:embed="rId3"/>
          <a:stretch>
            <a:fillRect/>
          </a:stretch>
        </p:blipFill>
        <p:spPr>
          <a:xfrm>
            <a:off x="767571" y="0"/>
            <a:ext cx="7608858" cy="5143500"/>
          </a:xfrm>
          <a:prstGeom prst="rect">
            <a:avLst/>
          </a:prstGeom>
        </p:spPr>
      </p:pic>
      <p:cxnSp>
        <p:nvCxnSpPr>
          <p:cNvPr id="4" name="Straight Arrow Connector 3">
            <a:extLst>
              <a:ext uri="{FF2B5EF4-FFF2-40B4-BE49-F238E27FC236}">
                <a16:creationId xmlns:a16="http://schemas.microsoft.com/office/drawing/2014/main" id="{A89DC2F6-3362-6111-981E-98A575F181EA}"/>
              </a:ext>
            </a:extLst>
          </p:cNvPr>
          <p:cNvCxnSpPr/>
          <p:nvPr/>
        </p:nvCxnSpPr>
        <p:spPr bwMode="auto">
          <a:xfrm flipH="1">
            <a:off x="7924800" y="1123950"/>
            <a:ext cx="609600" cy="19812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3870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ECCEA-C348-44A8-3BCC-844BA5EF6F9D}"/>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E72BBC5C-C2FF-20DE-B829-2D4F4B2FA7AA}"/>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4000" b="0" i="0" dirty="0">
                <a:effectLst/>
              </a:rPr>
              <a:t>In spiritual warfare isolation is equally dangerous, as our enemy roams like a roaring lion looking for separated brethren to prey upon. We all need real relationship and spiritual community for protection against our enemy who is constantly stalking vulnerable prey. </a:t>
            </a:r>
            <a:endParaRPr lang="en-US" altLang="en-US" sz="4800" dirty="0"/>
          </a:p>
        </p:txBody>
      </p:sp>
    </p:spTree>
    <p:extLst>
      <p:ext uri="{BB962C8B-B14F-4D97-AF65-F5344CB8AC3E}">
        <p14:creationId xmlns:p14="http://schemas.microsoft.com/office/powerpoint/2010/main" val="1762200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C6DC-1CAF-B46C-453A-6BB68C02A90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978BBD-72CF-EB36-7FA2-443EAE88DEB1}"/>
              </a:ext>
            </a:extLst>
          </p:cNvPr>
          <p:cNvSpPr>
            <a:spLocks noGrp="1"/>
          </p:cNvSpPr>
          <p:nvPr>
            <p:ph type="subTitle" idx="1"/>
          </p:nvPr>
        </p:nvSpPr>
        <p:spPr>
          <a:xfrm>
            <a:off x="152400" y="209550"/>
            <a:ext cx="2133600" cy="4800600"/>
          </a:xfrm>
        </p:spPr>
        <p:txBody>
          <a:bodyPr anchor="t">
            <a:normAutofit/>
          </a:bodyPr>
          <a:lstStyle/>
          <a:p>
            <a:pPr algn="l"/>
            <a:r>
              <a:rPr lang="en-US" sz="4000" dirty="0">
                <a:solidFill>
                  <a:schemeClr val="tx1"/>
                </a:solidFill>
                <a:latin typeface="Arial Rounded MT Bold" panose="020F0704030504030204" pitchFamily="34" charset="0"/>
              </a:rPr>
              <a:t>Our immer-</a:t>
            </a:r>
            <a:r>
              <a:rPr lang="en-US" sz="4000" dirty="0" err="1">
                <a:solidFill>
                  <a:schemeClr val="tx1"/>
                </a:solidFill>
                <a:latin typeface="Arial Rounded MT Bold" panose="020F0704030504030204" pitchFamily="34" charset="0"/>
              </a:rPr>
              <a:t>sion</a:t>
            </a:r>
            <a:r>
              <a:rPr lang="en-US" sz="4000" dirty="0">
                <a:solidFill>
                  <a:schemeClr val="tx1"/>
                </a:solidFill>
                <a:latin typeface="Arial Rounded MT Bold" panose="020F0704030504030204" pitchFamily="34" charset="0"/>
              </a:rPr>
              <a:t> service Sunday Aug. 10 </a:t>
            </a:r>
          </a:p>
        </p:txBody>
      </p:sp>
      <p:pic>
        <p:nvPicPr>
          <p:cNvPr id="6" name="Picture 5">
            <a:extLst>
              <a:ext uri="{FF2B5EF4-FFF2-40B4-BE49-F238E27FC236}">
                <a16:creationId xmlns:a16="http://schemas.microsoft.com/office/drawing/2014/main" id="{DC2B2625-FFAA-3941-CC4D-CE0310A89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0"/>
            <a:ext cx="6858000" cy="5143500"/>
          </a:xfrm>
          <a:prstGeom prst="rect">
            <a:avLst/>
          </a:prstGeom>
        </p:spPr>
      </p:pic>
    </p:spTree>
    <p:extLst>
      <p:ext uri="{BB962C8B-B14F-4D97-AF65-F5344CB8AC3E}">
        <p14:creationId xmlns:p14="http://schemas.microsoft.com/office/powerpoint/2010/main" val="932318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37A5-A6FB-BA53-CE6C-F75B4321500B}"/>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3D43138B-68AA-1121-FA8C-F8A46A5DA642}"/>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4000" b="0" i="0" dirty="0">
                <a:effectLst/>
              </a:rPr>
              <a:t>It's not enough to simply "go to service". We need to be the community of believers, </a:t>
            </a:r>
            <a:r>
              <a:rPr lang="en-US" sz="4000" b="0" i="0" u="sng" dirty="0">
                <a:solidFill>
                  <a:srgbClr val="FFFF66"/>
                </a:solidFill>
                <a:effectLst/>
              </a:rPr>
              <a:t>actively participating in loving, serving, praying, counseling, giving/ tithing, encouraging, admonishing, eating, rejoicing, weeping, and forgiving as the family of God.</a:t>
            </a:r>
            <a:endParaRPr lang="en-US" altLang="en-US" sz="4800" u="sng" dirty="0">
              <a:solidFill>
                <a:srgbClr val="FFFF66"/>
              </a:solidFill>
            </a:endParaRPr>
          </a:p>
        </p:txBody>
      </p:sp>
    </p:spTree>
    <p:extLst>
      <p:ext uri="{BB962C8B-B14F-4D97-AF65-F5344CB8AC3E}">
        <p14:creationId xmlns:p14="http://schemas.microsoft.com/office/powerpoint/2010/main" val="2739087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82CAF-25CE-8A1A-5A60-44CC74741BD7}"/>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07769B02-8A9D-53E3-D897-B4F0196F2A86}"/>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Living in His inheritance of forgiving, execution stake love also means trusting Him in apparently bad things.  </a:t>
            </a:r>
          </a:p>
        </p:txBody>
      </p:sp>
    </p:spTree>
    <p:extLst>
      <p:ext uri="{BB962C8B-B14F-4D97-AF65-F5344CB8AC3E}">
        <p14:creationId xmlns:p14="http://schemas.microsoft.com/office/powerpoint/2010/main" val="1898518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0D30-D94A-0D30-959B-DB96D7C9309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ACCFB86-0B45-7A42-62FF-B64AAA8A1D0E}"/>
              </a:ext>
            </a:extLst>
          </p:cNvPr>
          <p:cNvPicPr>
            <a:picLocks noChangeAspect="1"/>
          </p:cNvPicPr>
          <p:nvPr/>
        </p:nvPicPr>
        <p:blipFill>
          <a:blip r:embed="rId3"/>
          <a:srcRect t="23457"/>
          <a:stretch>
            <a:fillRect/>
          </a:stretch>
        </p:blipFill>
        <p:spPr>
          <a:xfrm>
            <a:off x="762000" y="171450"/>
            <a:ext cx="7318099" cy="4800600"/>
          </a:xfrm>
          <a:prstGeom prst="rect">
            <a:avLst/>
          </a:prstGeom>
        </p:spPr>
      </p:pic>
      <p:sp>
        <p:nvSpPr>
          <p:cNvPr id="2" name="AutoShape 2">
            <a:extLst>
              <a:ext uri="{FF2B5EF4-FFF2-40B4-BE49-F238E27FC236}">
                <a16:creationId xmlns:a16="http://schemas.microsoft.com/office/drawing/2014/main" id="{3815124E-78E0-ECCE-47FC-B8ADD30E5FF5}"/>
              </a:ext>
            </a:extLst>
          </p:cNvPr>
          <p:cNvSpPr>
            <a:spLocks noGrp="1" noChangeAspect="1" noChangeArrowheads="1"/>
          </p:cNvSpPr>
          <p:nvPr>
            <p:ph type="subTitle" idx="1"/>
          </p:nvPr>
        </p:nvSpPr>
        <p:spPr bwMode="auto">
          <a:xfrm>
            <a:off x="152400" y="209550"/>
            <a:ext cx="89154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 </a:t>
            </a:r>
          </a:p>
        </p:txBody>
      </p:sp>
      <p:sp>
        <p:nvSpPr>
          <p:cNvPr id="6" name="TextBox 5">
            <a:extLst>
              <a:ext uri="{FF2B5EF4-FFF2-40B4-BE49-F238E27FC236}">
                <a16:creationId xmlns:a16="http://schemas.microsoft.com/office/drawing/2014/main" id="{85348F78-F0FF-94CE-2DCB-CDA74BC70DF0}"/>
              </a:ext>
            </a:extLst>
          </p:cNvPr>
          <p:cNvSpPr txBox="1"/>
          <p:nvPr/>
        </p:nvSpPr>
        <p:spPr>
          <a:xfrm>
            <a:off x="572776" y="171450"/>
            <a:ext cx="7079823"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The power of a modest hug</a:t>
            </a:r>
            <a:r>
              <a:rPr kumimoji="0" lang="en-US" sz="4000" b="0" i="0" u="none" strike="noStrike" kern="1200" cap="none" spc="0" normalizeH="0" baseline="0" noProof="0" dirty="0">
                <a:ln>
                  <a:noFill/>
                </a:ln>
                <a:solidFill>
                  <a:prstClr val="black"/>
                </a:solidFill>
                <a:effectLst/>
                <a:uLnTx/>
                <a:uFillTx/>
                <a:latin typeface="Arial Rounded MT Bold" pitchFamily="34" charset="0"/>
                <a:ea typeface="+mn-ea"/>
                <a:cs typeface="Arial" charset="0"/>
              </a:rPr>
              <a:t> </a:t>
            </a:r>
          </a:p>
        </p:txBody>
      </p:sp>
    </p:spTree>
    <p:extLst>
      <p:ext uri="{BB962C8B-B14F-4D97-AF65-F5344CB8AC3E}">
        <p14:creationId xmlns:p14="http://schemas.microsoft.com/office/powerpoint/2010/main" val="1243377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3E986-ACCF-24A1-779B-F8032F0B2DD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EFE4BEB-3F6F-3285-9874-DB1E650DBA18}"/>
              </a:ext>
            </a:extLst>
          </p:cNvPr>
          <p:cNvSpPr>
            <a:spLocks noGrp="1"/>
          </p:cNvSpPr>
          <p:nvPr>
            <p:ph type="subTitle" idx="1"/>
          </p:nvPr>
        </p:nvSpPr>
        <p:spPr>
          <a:xfrm>
            <a:off x="152400" y="209550"/>
            <a:ext cx="2649537"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Always </a:t>
            </a:r>
            <a:r>
              <a:rPr lang="en-US" sz="3200" dirty="0">
                <a:solidFill>
                  <a:schemeClr val="tx1"/>
                </a:solidFill>
                <a:latin typeface="Arial Rounded MT Bold" panose="020F0704030504030204" pitchFamily="34" charset="0"/>
              </a:rPr>
              <a:t>appropriate</a:t>
            </a:r>
            <a:r>
              <a:rPr lang="en-US" sz="4000" dirty="0">
                <a:solidFill>
                  <a:schemeClr val="tx1"/>
                </a:solidFill>
                <a:latin typeface="Arial Rounded MT Bold" panose="020F0704030504030204" pitchFamily="34" charset="0"/>
              </a:rPr>
              <a:t> </a:t>
            </a:r>
          </a:p>
        </p:txBody>
      </p:sp>
      <p:pic>
        <p:nvPicPr>
          <p:cNvPr id="10244" name="Picture 4">
            <a:extLst>
              <a:ext uri="{FF2B5EF4-FFF2-40B4-BE49-F238E27FC236}">
                <a16:creationId xmlns:a16="http://schemas.microsoft.com/office/drawing/2014/main" id="{2CE46713-948E-9E03-49A4-81D1028E22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937" y="0"/>
            <a:ext cx="63420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67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9376-E387-17C8-5794-422B60A5444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50DC7E7-FBCD-1F91-24BD-91E0586DA2E4}"/>
              </a:ext>
            </a:extLst>
          </p:cNvPr>
          <p:cNvSpPr>
            <a:spLocks noGrp="1"/>
          </p:cNvSpPr>
          <p:nvPr>
            <p:ph type="subTitle" idx="1"/>
          </p:nvPr>
        </p:nvSpPr>
        <p:spPr>
          <a:xfrm>
            <a:off x="152400" y="209550"/>
            <a:ext cx="8915400" cy="4800600"/>
          </a:xfrm>
        </p:spPr>
        <p:txBody>
          <a:bodyPr anchor="t">
            <a:normAutofit lnSpcReduction="10000"/>
          </a:bodyPr>
          <a:lstStyle/>
          <a:p>
            <a:pPr algn="l"/>
            <a:r>
              <a:rPr lang="en-US" sz="4000" dirty="0">
                <a:solidFill>
                  <a:schemeClr val="tx1"/>
                </a:solidFill>
                <a:latin typeface="Arial Rounded MT Bold" panose="020F0704030504030204" pitchFamily="34" charset="0"/>
              </a:rPr>
              <a:t>In a carefully controlled laboratory at Carnegie Mellon University, researchers exposed more than 400 healthy volunteers to the common cold virus…Participants who were hugged on most days had about 60 percent lower odds of becoming infected than those who were rarely hugged. </a:t>
            </a:r>
          </a:p>
        </p:txBody>
      </p:sp>
    </p:spTree>
    <p:extLst>
      <p:ext uri="{BB962C8B-B14F-4D97-AF65-F5344CB8AC3E}">
        <p14:creationId xmlns:p14="http://schemas.microsoft.com/office/powerpoint/2010/main" val="939350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C400-6C84-A74D-43A6-04DDA35E9E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6C8FC7-6C02-137A-A7BF-A51B0B84AD6F}"/>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Additionally, those who did get sick recovered more quickly and had stronger immune responses than those who received fewer hugs. </a:t>
            </a:r>
          </a:p>
        </p:txBody>
      </p:sp>
    </p:spTree>
    <p:extLst>
      <p:ext uri="{BB962C8B-B14F-4D97-AF65-F5344CB8AC3E}">
        <p14:creationId xmlns:p14="http://schemas.microsoft.com/office/powerpoint/2010/main" val="1658979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8F6D7-F349-0158-8E71-EB4C99CC72F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26A5316-8ECC-FBA4-7DE5-89F876B595FD}"/>
              </a:ext>
            </a:extLst>
          </p:cNvPr>
          <p:cNvSpPr>
            <a:spLocks noGrp="1"/>
          </p:cNvSpPr>
          <p:nvPr>
            <p:ph type="subTitle" idx="1"/>
          </p:nvPr>
        </p:nvSpPr>
        <p:spPr>
          <a:xfrm>
            <a:off x="152400" y="209550"/>
            <a:ext cx="8915400" cy="4800600"/>
          </a:xfrm>
        </p:spPr>
        <p:txBody>
          <a:bodyPr anchor="t">
            <a:normAutofit fontScale="92500"/>
          </a:bodyPr>
          <a:lstStyle/>
          <a:p>
            <a:pPr algn="l"/>
            <a:r>
              <a:rPr lang="en-US" sz="4000" dirty="0">
                <a:solidFill>
                  <a:schemeClr val="tx1"/>
                </a:solidFill>
                <a:latin typeface="Arial Rounded MT Bold" panose="020F0704030504030204" pitchFamily="34" charset="0"/>
              </a:rPr>
              <a:t>On a neurochemical level, hugging triggers the release of several “feel-good” chemicals. Chief among these is oxytocin, endorphins, </a:t>
            </a:r>
            <a:r>
              <a:rPr lang="en-US" sz="4000" u="sng" dirty="0">
                <a:solidFill>
                  <a:schemeClr val="tx1"/>
                </a:solidFill>
                <a:latin typeface="Arial Rounded MT Bold" panose="020F0704030504030204" pitchFamily="34" charset="0"/>
                <a:hlinkClick r:id="rId3">
                  <a:extLst>
                    <a:ext uri="{A12FA001-AC4F-418D-AE19-62706E023703}">
                      <ahyp:hlinkClr xmlns:ahyp="http://schemas.microsoft.com/office/drawing/2018/hyperlinkcolor" val="tx"/>
                    </a:ext>
                  </a:extLst>
                </a:hlinkClick>
              </a:rPr>
              <a:t>dopamine</a:t>
            </a:r>
            <a:r>
              <a:rPr lang="en-US" sz="4000" u="sng" dirty="0">
                <a:solidFill>
                  <a:schemeClr val="tx1"/>
                </a:solidFill>
                <a:latin typeface="Arial Rounded MT Bold" panose="020F0704030504030204" pitchFamily="34" charset="0"/>
              </a:rPr>
              <a:t>.</a:t>
            </a:r>
            <a:r>
              <a:rPr lang="en-US" sz="4000" dirty="0">
                <a:solidFill>
                  <a:schemeClr val="tx1"/>
                </a:solidFill>
                <a:latin typeface="Arial Rounded MT Bold" panose="020F0704030504030204" pitchFamily="34" charset="0"/>
              </a:rPr>
              <a:t> One-second hugs felt unsatisfying and provided minimal benefit. At the same time, five to 10 seconds proved optimal before longer contact became uncomfortable.</a:t>
            </a:r>
          </a:p>
        </p:txBody>
      </p:sp>
    </p:spTree>
    <p:extLst>
      <p:ext uri="{BB962C8B-B14F-4D97-AF65-F5344CB8AC3E}">
        <p14:creationId xmlns:p14="http://schemas.microsoft.com/office/powerpoint/2010/main" val="2504589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1073D-20F3-AA39-600F-0541EBB17F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5565C7-746E-45F5-429E-5DB16A39D110}"/>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9E61852B-0F30-6059-C7D5-282CF5D09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792426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826AE-7306-1025-ADEF-8CB9EF84C8D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72A955-72F5-92A1-56F8-163FD3F01571}"/>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2F541065-BA24-82DA-5EF8-2FE7D38AE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39D16204-1EE8-41DE-04E5-258469650A06}"/>
              </a:ext>
            </a:extLst>
          </p:cNvPr>
          <p:cNvSpPr txBox="1"/>
          <p:nvPr/>
        </p:nvSpPr>
        <p:spPr>
          <a:xfrm>
            <a:off x="304800" y="76522"/>
            <a:ext cx="7410683" cy="3170099"/>
          </a:xfrm>
          <a:prstGeom prst="rect">
            <a:avLst/>
          </a:prstGeom>
          <a:noFill/>
        </p:spPr>
        <p:txBody>
          <a:bodyPr wrap="none" rtlCol="0">
            <a:spAutoFit/>
          </a:bodyPr>
          <a:lstStyle/>
          <a:p>
            <a:pPr algn="l"/>
            <a:r>
              <a:rPr lang="en-US" u="sng" dirty="0">
                <a:solidFill>
                  <a:srgbClr val="FFFF66"/>
                </a:solidFill>
              </a:rPr>
              <a:t>Community T'hillim / Ps 133.1</a:t>
            </a:r>
          </a:p>
          <a:p>
            <a:pPr marL="457200" indent="-457200" algn="l">
              <a:buFont typeface="+mj-lt"/>
              <a:buAutoNum type="arabicPeriod"/>
            </a:pPr>
            <a:r>
              <a:rPr lang="en-US" dirty="0">
                <a:solidFill>
                  <a:schemeClr val="tx1"/>
                </a:solidFill>
              </a:rPr>
              <a:t>Community is normative</a:t>
            </a:r>
          </a:p>
          <a:p>
            <a:pPr marL="457200" indent="-457200" algn="l">
              <a:buFont typeface="+mj-lt"/>
              <a:buAutoNum type="arabicPeriod"/>
            </a:pPr>
            <a:r>
              <a:rPr lang="en-US" u="sng" dirty="0">
                <a:solidFill>
                  <a:srgbClr val="FFFF66"/>
                </a:solidFill>
              </a:rPr>
              <a:t>What if there are problems</a:t>
            </a:r>
          </a:p>
          <a:p>
            <a:pPr marL="457200" indent="-457200" algn="l">
              <a:buFont typeface="+mj-lt"/>
              <a:buAutoNum type="arabicPeriod"/>
            </a:pPr>
            <a:r>
              <a:rPr lang="en-US" dirty="0">
                <a:solidFill>
                  <a:schemeClr val="tx1"/>
                </a:solidFill>
              </a:rPr>
              <a:t>People are our treasure</a:t>
            </a:r>
          </a:p>
          <a:p>
            <a:pPr marL="457200" indent="-457200" algn="l">
              <a:buFont typeface="+mj-lt"/>
              <a:buAutoNum type="arabicPeriod"/>
            </a:pPr>
            <a:r>
              <a:rPr lang="en-US" dirty="0">
                <a:solidFill>
                  <a:schemeClr val="tx1"/>
                </a:solidFill>
              </a:rPr>
              <a:t>Jew and Gentile</a:t>
            </a:r>
          </a:p>
        </p:txBody>
      </p:sp>
    </p:spTree>
    <p:extLst>
      <p:ext uri="{BB962C8B-B14F-4D97-AF65-F5344CB8AC3E}">
        <p14:creationId xmlns:p14="http://schemas.microsoft.com/office/powerpoint/2010/main" val="2109918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BE705-5D2E-250C-78CB-67765F2087D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87E62C1-2A56-FE2C-3E7B-A8644854638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But what if we have an argument?</a:t>
            </a:r>
          </a:p>
          <a:p>
            <a:pPr algn="l"/>
            <a:r>
              <a:rPr lang="en-US" sz="4000" dirty="0">
                <a:solidFill>
                  <a:schemeClr val="tx1"/>
                </a:solidFill>
                <a:latin typeface="Arial Rounded MT Bold" panose="020F0704030504030204" pitchFamily="34" charset="0"/>
              </a:rPr>
              <a:t>What if he or she offends me, does me wrong, hurts me?</a:t>
            </a:r>
          </a:p>
        </p:txBody>
      </p:sp>
    </p:spTree>
    <p:extLst>
      <p:ext uri="{BB962C8B-B14F-4D97-AF65-F5344CB8AC3E}">
        <p14:creationId xmlns:p14="http://schemas.microsoft.com/office/powerpoint/2010/main" val="202165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786F0-6515-FFDB-6AB1-9CCD20E9A36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952F41A-24BE-FB02-36B6-D50D46D985AF}"/>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72C0994-6077-328E-20F2-E8343CE53778}"/>
              </a:ext>
            </a:extLst>
          </p:cNvPr>
          <p:cNvPicPr>
            <a:picLocks noChangeAspect="1"/>
          </p:cNvPicPr>
          <p:nvPr/>
        </p:nvPicPr>
        <p:blipFill>
          <a:blip r:embed="rId3">
            <a:extLst>
              <a:ext uri="{28A0092B-C50C-407E-A947-70E740481C1C}">
                <a14:useLocalDpi xmlns:a14="http://schemas.microsoft.com/office/drawing/2010/main" val="0"/>
              </a:ext>
            </a:extLst>
          </a:blip>
          <a:srcRect l="10000" t="4845" r="45434" b="33744"/>
          <a:stretch>
            <a:fillRect/>
          </a:stretch>
        </p:blipFill>
        <p:spPr>
          <a:xfrm>
            <a:off x="274434" y="32268"/>
            <a:ext cx="8031366" cy="5106122"/>
          </a:xfrm>
          <a:prstGeom prst="rect">
            <a:avLst/>
          </a:prstGeom>
        </p:spPr>
      </p:pic>
      <p:sp>
        <p:nvSpPr>
          <p:cNvPr id="5" name="TextBox 4">
            <a:extLst>
              <a:ext uri="{FF2B5EF4-FFF2-40B4-BE49-F238E27FC236}">
                <a16:creationId xmlns:a16="http://schemas.microsoft.com/office/drawing/2014/main" id="{B3560232-4A2A-E804-FA77-56D0B9A4F066}"/>
              </a:ext>
            </a:extLst>
          </p:cNvPr>
          <p:cNvSpPr txBox="1"/>
          <p:nvPr/>
        </p:nvSpPr>
        <p:spPr>
          <a:xfrm>
            <a:off x="1371600" y="4302264"/>
            <a:ext cx="5539402" cy="707886"/>
          </a:xfrm>
          <a:prstGeom prst="rect">
            <a:avLst/>
          </a:prstGeom>
          <a:noFill/>
        </p:spPr>
        <p:txBody>
          <a:bodyPr wrap="none" rtlCol="0">
            <a:spAutoFit/>
          </a:bodyPr>
          <a:lstStyle/>
          <a:p>
            <a:pPr algn="l"/>
            <a:r>
              <a:rPr lang="en-US" dirty="0">
                <a:solidFill>
                  <a:srgbClr val="FFFF66"/>
                </a:solidFill>
                <a:effectLst>
                  <a:outerShdw blurRad="38100" dist="38100" dir="2700000" algn="tl">
                    <a:srgbClr val="000000">
                      <a:alpha val="43137"/>
                    </a:srgbClr>
                  </a:outerShdw>
                </a:effectLst>
              </a:rPr>
              <a:t>Swim party afterward</a:t>
            </a:r>
          </a:p>
        </p:txBody>
      </p:sp>
    </p:spTree>
    <p:extLst>
      <p:ext uri="{BB962C8B-B14F-4D97-AF65-F5344CB8AC3E}">
        <p14:creationId xmlns:p14="http://schemas.microsoft.com/office/powerpoint/2010/main" val="4071354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A30CA-08EE-EB1D-6E3D-367EE4807FF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AA789BF-73DB-AC18-0A71-6F97D71EF84D}"/>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5124" name="Picture 4">
            <a:extLst>
              <a:ext uri="{FF2B5EF4-FFF2-40B4-BE49-F238E27FC236}">
                <a16:creationId xmlns:a16="http://schemas.microsoft.com/office/drawing/2014/main" id="{6E561185-5CEF-D04F-D301-DAF0138A23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00" r="30000"/>
          <a:stretch>
            <a:fillRect/>
          </a:stretch>
        </p:blipFill>
        <p:spPr bwMode="auto">
          <a:xfrm>
            <a:off x="2385934" y="0"/>
            <a:ext cx="371006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14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B546-CA8F-801E-87CE-C65875E29A2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EB79549-C018-A2E2-605E-03C125FB1F1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7170" name="Picture 2">
            <a:extLst>
              <a:ext uri="{FF2B5EF4-FFF2-40B4-BE49-F238E27FC236}">
                <a16:creationId xmlns:a16="http://schemas.microsoft.com/office/drawing/2014/main" id="{A75F58D1-DBDA-77BD-57BE-13C8F1868E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32" r="28915" b="10000"/>
          <a:stretch>
            <a:fillRect/>
          </a:stretch>
        </p:blipFill>
        <p:spPr bwMode="auto">
          <a:xfrm>
            <a:off x="2209800" y="0"/>
            <a:ext cx="43180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624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8B9D-2DB7-2CEF-1451-8CD48195FFE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C5CF17E-A11A-7CED-C602-350E1A134A01}"/>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3074" name="Picture 2">
            <a:extLst>
              <a:ext uri="{FF2B5EF4-FFF2-40B4-BE49-F238E27FC236}">
                <a16:creationId xmlns:a16="http://schemas.microsoft.com/office/drawing/2014/main" id="{6EE92E7E-E2AF-B9E4-3142-020738A0F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41148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42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079A-EA22-690D-214E-C31531ADDA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822BF39-A0FF-3FD2-7F76-30A42BE48CAE}"/>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Mtt 18.15-17</a:t>
            </a:r>
            <a:r>
              <a:rPr lang="en-US" sz="4000" dirty="0">
                <a:solidFill>
                  <a:schemeClr val="tx1"/>
                </a:solidFill>
                <a:latin typeface="Arial Rounded MT Bold" panose="020F0704030504030204" pitchFamily="34" charset="0"/>
              </a:rPr>
              <a:t> “Now if your brother sins against you, go and show him his fault while you’re with him alone.</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Disputes are NOT, </a:t>
            </a:r>
            <a:r>
              <a:rPr lang="en-US" sz="4800" b="1" dirty="0">
                <a:solidFill>
                  <a:schemeClr val="tx1"/>
                </a:solidFill>
                <a:latin typeface="Arial Rounded MT Bold" panose="020F0704030504030204" pitchFamily="34" charset="0"/>
              </a:rPr>
              <a:t>≠</a:t>
            </a:r>
            <a:r>
              <a:rPr lang="en-US" sz="3200" dirty="0"/>
              <a:t>  </a:t>
            </a:r>
            <a:r>
              <a:rPr lang="en-US" dirty="0"/>
              <a:t> </a:t>
            </a:r>
            <a:r>
              <a:rPr lang="en-US" sz="4000" dirty="0">
                <a:solidFill>
                  <a:schemeClr val="tx1"/>
                </a:solidFill>
                <a:latin typeface="Arial Rounded MT Bold" panose="020F0704030504030204" pitchFamily="34" charset="0"/>
              </a:rPr>
              <a:t>personal rejection.</a:t>
            </a:r>
          </a:p>
          <a:p>
            <a:pPr algn="l"/>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2161895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18F11-E6CA-9AB2-EF22-8103B8EED07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0A92E31-EDBE-9AE6-48C6-917CC625B4EA}"/>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Gal 6.1-2 </a:t>
            </a:r>
            <a:r>
              <a:rPr lang="en-US" sz="4000" dirty="0">
                <a:solidFill>
                  <a:schemeClr val="tx1"/>
                </a:solidFill>
                <a:latin typeface="Arial Rounded MT Bold" panose="020F0704030504030204" pitchFamily="34" charset="0"/>
              </a:rPr>
              <a:t>Brothers and sisters, if someone is caught doing something wrong, you who are directed by the Ruach, restore such a person in a spirit of gentleness —.</a:t>
            </a:r>
          </a:p>
        </p:txBody>
      </p:sp>
    </p:spTree>
    <p:extLst>
      <p:ext uri="{BB962C8B-B14F-4D97-AF65-F5344CB8AC3E}">
        <p14:creationId xmlns:p14="http://schemas.microsoft.com/office/powerpoint/2010/main" val="1476259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9ACAA-F14D-704F-E976-78E93E4BB0B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6EA80F6-25C4-49FD-6C12-94E8ADB7A1E1}"/>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Gal 6.1-2  </a:t>
            </a:r>
            <a:r>
              <a:rPr lang="en-US" sz="4000" dirty="0">
                <a:solidFill>
                  <a:schemeClr val="tx1"/>
                </a:solidFill>
                <a:latin typeface="Arial Rounded MT Bold" panose="020F0704030504030204" pitchFamily="34" charset="0"/>
              </a:rPr>
              <a:t>looking closely at yourself so you are not tempted also. Bear one another’s burdens, and in this way you fulfill the Torah of Messiah.</a:t>
            </a:r>
          </a:p>
        </p:txBody>
      </p:sp>
    </p:spTree>
    <p:extLst>
      <p:ext uri="{BB962C8B-B14F-4D97-AF65-F5344CB8AC3E}">
        <p14:creationId xmlns:p14="http://schemas.microsoft.com/office/powerpoint/2010/main" val="1971002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47327-3E61-0E71-E59F-336E68AB0D3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4AD5F9B-8389-4309-FB60-DD85D77274F5}"/>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Mtt 18.15-17 </a:t>
            </a:r>
            <a:r>
              <a:rPr lang="en-US" sz="4000" dirty="0">
                <a:solidFill>
                  <a:schemeClr val="tx1"/>
                </a:solidFill>
                <a:latin typeface="Arial Rounded MT Bold" panose="020F0704030504030204" pitchFamily="34" charset="0"/>
              </a:rPr>
              <a:t> If he listens to you, you have won your brother.  But if he does not listen, </a:t>
            </a:r>
            <a:r>
              <a:rPr lang="en-US" sz="4000" u="sng" dirty="0">
                <a:solidFill>
                  <a:srgbClr val="FFFF66"/>
                </a:solidFill>
                <a:latin typeface="Arial Rounded MT Bold" panose="020F0704030504030204" pitchFamily="34" charset="0"/>
              </a:rPr>
              <a:t>take with you one or two more</a:t>
            </a:r>
            <a:r>
              <a:rPr lang="en-US" sz="4000" dirty="0">
                <a:solidFill>
                  <a:schemeClr val="tx1"/>
                </a:solidFill>
                <a:latin typeface="Arial Rounded MT Bold" panose="020F0704030504030204" pitchFamily="34" charset="0"/>
              </a:rPr>
              <a:t>, so that ‘by the mouth of two or three witnesses every word may stand.’</a:t>
            </a:r>
          </a:p>
        </p:txBody>
      </p:sp>
    </p:spTree>
    <p:extLst>
      <p:ext uri="{BB962C8B-B14F-4D97-AF65-F5344CB8AC3E}">
        <p14:creationId xmlns:p14="http://schemas.microsoft.com/office/powerpoint/2010/main" val="3976683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E0C2-DD49-CC98-E555-90556A571F3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5DB2A6E-6B84-1A4F-6654-D80469BAED3E}"/>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Mtt 18.15-17</a:t>
            </a:r>
            <a:r>
              <a:rPr lang="en-US" sz="4000" dirty="0">
                <a:solidFill>
                  <a:schemeClr val="tx1"/>
                </a:solidFill>
                <a:latin typeface="Arial Rounded MT Bold" panose="020F0704030504030204" pitchFamily="34" charset="0"/>
              </a:rPr>
              <a:t>  But if he refuses to listen to them, tell it to Messiah’s community. And if he refuses to listen even to Messiah’s community, let him be to you as a pagan and a tax collector.</a:t>
            </a:r>
          </a:p>
        </p:txBody>
      </p:sp>
    </p:spTree>
    <p:extLst>
      <p:ext uri="{BB962C8B-B14F-4D97-AF65-F5344CB8AC3E}">
        <p14:creationId xmlns:p14="http://schemas.microsoft.com/office/powerpoint/2010/main" val="245198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CF87E-002B-1C94-9E41-E973903BC1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32F038B-2B34-4559-759D-6F121A93C09D}"/>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In 30 years of Or HaOlam we have seen a lot of </a:t>
            </a:r>
          </a:p>
          <a:p>
            <a:pPr marL="168275" indent="-168275" algn="l">
              <a:buFont typeface="Arial" panose="020B0604020202020204" pitchFamily="34" charset="0"/>
              <a:buChar char="•"/>
            </a:pPr>
            <a:r>
              <a:rPr lang="en-US" sz="4000" dirty="0">
                <a:solidFill>
                  <a:schemeClr val="tx1"/>
                </a:solidFill>
                <a:latin typeface="Arial Rounded MT Bold" panose="020F0704030504030204" pitchFamily="34" charset="0"/>
              </a:rPr>
              <a:t>Conflict resolution</a:t>
            </a:r>
          </a:p>
        </p:txBody>
      </p:sp>
    </p:spTree>
    <p:extLst>
      <p:ext uri="{BB962C8B-B14F-4D97-AF65-F5344CB8AC3E}">
        <p14:creationId xmlns:p14="http://schemas.microsoft.com/office/powerpoint/2010/main" val="707962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C54E6-EEF5-A279-7AD2-C2ECEB36588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30080F1-4F07-21A0-BAB8-6667DE4F4289}"/>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In 30 years of Or HaOlam we have seen a lot of </a:t>
            </a:r>
          </a:p>
          <a:p>
            <a:pPr marL="168275" indent="-168275" algn="l">
              <a:buFont typeface="Arial" panose="020B0604020202020204" pitchFamily="34" charset="0"/>
              <a:buChar char="•"/>
            </a:pPr>
            <a:r>
              <a:rPr lang="en-US" sz="4000" dirty="0">
                <a:solidFill>
                  <a:schemeClr val="tx1"/>
                </a:solidFill>
                <a:latin typeface="Arial Rounded MT Bold" panose="020F0704030504030204" pitchFamily="34" charset="0"/>
              </a:rPr>
              <a:t>Conflict resolution</a:t>
            </a:r>
          </a:p>
          <a:p>
            <a:pPr marL="168275" indent="-168275" algn="l">
              <a:buFont typeface="Arial" panose="020B0604020202020204" pitchFamily="34" charset="0"/>
              <a:buChar char="•"/>
            </a:pPr>
            <a:r>
              <a:rPr lang="en-US" sz="4000" dirty="0">
                <a:solidFill>
                  <a:schemeClr val="tx1"/>
                </a:solidFill>
                <a:latin typeface="Arial Rounded MT Bold" panose="020F0704030504030204" pitchFamily="34" charset="0"/>
              </a:rPr>
              <a:t>Conflict </a:t>
            </a:r>
            <a:r>
              <a:rPr lang="en-US" sz="4000" dirty="0">
                <a:solidFill>
                  <a:schemeClr val="tx1"/>
                </a:solidFill>
                <a:latin typeface="Arial Rounded MT Bold" panose="020F0704030504030204" pitchFamily="34" charset="0"/>
                <a:sym typeface="Wingdings" panose="05000000000000000000" pitchFamily="2" charset="2"/>
              </a:rPr>
              <a:t>unresolved  dissolution [separation and alienation]</a:t>
            </a:r>
          </a:p>
        </p:txBody>
      </p:sp>
    </p:spTree>
    <p:extLst>
      <p:ext uri="{BB962C8B-B14F-4D97-AF65-F5344CB8AC3E}">
        <p14:creationId xmlns:p14="http://schemas.microsoft.com/office/powerpoint/2010/main" val="1209482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D798F-DF95-63B5-820F-B2858A8B5F8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785AB31-7C71-AA12-E07B-2F687471B056}"/>
              </a:ext>
            </a:extLst>
          </p:cNvPr>
          <p:cNvSpPr>
            <a:spLocks noGrp="1"/>
          </p:cNvSpPr>
          <p:nvPr>
            <p:ph type="subTitle" idx="1"/>
          </p:nvPr>
        </p:nvSpPr>
        <p:spPr>
          <a:xfrm>
            <a:off x="152400" y="209550"/>
            <a:ext cx="3179331" cy="4800600"/>
          </a:xfrm>
        </p:spPr>
        <p:txBody>
          <a:bodyPr anchor="t">
            <a:normAutofit/>
          </a:bodyPr>
          <a:lstStyle/>
          <a:p>
            <a:pPr algn="l"/>
            <a:r>
              <a:rPr lang="en-US" sz="4000" dirty="0">
                <a:solidFill>
                  <a:schemeClr val="tx1"/>
                </a:solidFill>
                <a:latin typeface="Arial Rounded MT Bold" panose="020F0704030504030204" pitchFamily="34" charset="0"/>
              </a:rPr>
              <a:t>Free University  of NY, near Union Square Park</a:t>
            </a:r>
          </a:p>
        </p:txBody>
      </p:sp>
      <p:pic>
        <p:nvPicPr>
          <p:cNvPr id="4" name="Picture 3">
            <a:extLst>
              <a:ext uri="{FF2B5EF4-FFF2-40B4-BE49-F238E27FC236}">
                <a16:creationId xmlns:a16="http://schemas.microsoft.com/office/drawing/2014/main" id="{B2560FE3-AD42-9F22-B69D-D0E86F2D8692}"/>
              </a:ext>
            </a:extLst>
          </p:cNvPr>
          <p:cNvPicPr>
            <a:picLocks noChangeAspect="1"/>
          </p:cNvPicPr>
          <p:nvPr/>
        </p:nvPicPr>
        <p:blipFill>
          <a:blip r:embed="rId3"/>
          <a:stretch>
            <a:fillRect/>
          </a:stretch>
        </p:blipFill>
        <p:spPr>
          <a:xfrm>
            <a:off x="3331731" y="0"/>
            <a:ext cx="5736069" cy="5143500"/>
          </a:xfrm>
          <a:prstGeom prst="rect">
            <a:avLst/>
          </a:prstGeom>
        </p:spPr>
      </p:pic>
    </p:spTree>
    <p:extLst>
      <p:ext uri="{BB962C8B-B14F-4D97-AF65-F5344CB8AC3E}">
        <p14:creationId xmlns:p14="http://schemas.microsoft.com/office/powerpoint/2010/main" val="16122912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2B7C7-531A-E673-0C32-96C5F846EF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36F6C5B-F377-F247-EE1A-43B62F794715}"/>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In 30 years of Or HaOlam we have seen a lot of </a:t>
            </a:r>
          </a:p>
          <a:p>
            <a:pPr marL="168275" indent="-168275" algn="l">
              <a:buFont typeface="Arial" panose="020B0604020202020204" pitchFamily="34" charset="0"/>
              <a:buChar char="•"/>
            </a:pPr>
            <a:r>
              <a:rPr lang="en-US" sz="4000" dirty="0">
                <a:solidFill>
                  <a:schemeClr val="tx1"/>
                </a:solidFill>
                <a:latin typeface="Arial Rounded MT Bold" panose="020F0704030504030204" pitchFamily="34" charset="0"/>
              </a:rPr>
              <a:t>Conflict resolution</a:t>
            </a:r>
          </a:p>
          <a:p>
            <a:pPr marL="168275" indent="-168275" algn="l">
              <a:buFont typeface="Arial" panose="020B0604020202020204" pitchFamily="34" charset="0"/>
              <a:buChar char="•"/>
            </a:pPr>
            <a:r>
              <a:rPr lang="en-US" sz="4000" dirty="0">
                <a:solidFill>
                  <a:schemeClr val="tx1"/>
                </a:solidFill>
                <a:latin typeface="Arial Rounded MT Bold" panose="020F0704030504030204" pitchFamily="34" charset="0"/>
              </a:rPr>
              <a:t>Conflict </a:t>
            </a:r>
            <a:r>
              <a:rPr lang="en-US" sz="4000" dirty="0">
                <a:solidFill>
                  <a:schemeClr val="tx1"/>
                </a:solidFill>
                <a:latin typeface="Arial Rounded MT Bold" panose="020F0704030504030204" pitchFamily="34" charset="0"/>
                <a:sym typeface="Wingdings" panose="05000000000000000000" pitchFamily="2" charset="2"/>
              </a:rPr>
              <a:t>unresolved  dissolution [separation and alienation]</a:t>
            </a:r>
          </a:p>
          <a:p>
            <a:pPr marL="168275" indent="-168275" algn="l">
              <a:buFont typeface="Arial" panose="020B0604020202020204" pitchFamily="34" charset="0"/>
              <a:buChar char="•"/>
            </a:pPr>
            <a:r>
              <a:rPr lang="en-US" sz="4000" dirty="0">
                <a:solidFill>
                  <a:schemeClr val="tx1"/>
                </a:solidFill>
                <a:latin typeface="Arial Rounded MT Bold" panose="020F0704030504030204" pitchFamily="34" charset="0"/>
                <a:sym typeface="Wingdings" panose="05000000000000000000" pitchFamily="2" charset="2"/>
              </a:rPr>
              <a:t>Conflict suppression  isolation emotionally</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693891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5EC1B-C71C-303B-45D7-E00C387CB71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C030973-57AD-AB2D-3CBA-85849444A15D}"/>
              </a:ext>
            </a:extLst>
          </p:cNvPr>
          <p:cNvSpPr>
            <a:spLocks noGrp="1"/>
          </p:cNvSpPr>
          <p:nvPr>
            <p:ph type="subTitle" idx="1"/>
          </p:nvPr>
        </p:nvSpPr>
        <p:spPr>
          <a:xfrm>
            <a:off x="152400" y="209550"/>
            <a:ext cx="3780453" cy="4800600"/>
          </a:xfrm>
        </p:spPr>
        <p:txBody>
          <a:bodyPr anchor="t">
            <a:normAutofit/>
          </a:bodyPr>
          <a:lstStyle/>
          <a:p>
            <a:pPr algn="l"/>
            <a:r>
              <a:rPr lang="en-US" sz="4000" dirty="0">
                <a:solidFill>
                  <a:schemeClr val="tx1"/>
                </a:solidFill>
                <a:latin typeface="Arial Rounded MT Bold" panose="020F0704030504030204" pitchFamily="34" charset="0"/>
              </a:rPr>
              <a:t>from Joel Chernoff’s </a:t>
            </a:r>
            <a:r>
              <a:rPr lang="en-US" sz="4000" i="1" dirty="0">
                <a:solidFill>
                  <a:schemeClr val="tx1"/>
                </a:solidFill>
                <a:latin typeface="Arial Rounded MT Bold" panose="020F0704030504030204" pitchFamily="34" charset="0"/>
              </a:rPr>
              <a:t>Daily Nosh</a:t>
            </a:r>
          </a:p>
        </p:txBody>
      </p:sp>
      <p:pic>
        <p:nvPicPr>
          <p:cNvPr id="1026" name="Picture 2">
            <a:extLst>
              <a:ext uri="{FF2B5EF4-FFF2-40B4-BE49-F238E27FC236}">
                <a16:creationId xmlns:a16="http://schemas.microsoft.com/office/drawing/2014/main" id="{28B07DF6-621C-8020-5FDE-69C7E4A794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62" t="10915" r="20370" b="22419"/>
          <a:stretch>
            <a:fillRect/>
          </a:stretch>
        </p:blipFill>
        <p:spPr bwMode="auto">
          <a:xfrm>
            <a:off x="3932853" y="19050"/>
            <a:ext cx="51816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223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CC315-F350-92BE-8155-98A41B832C3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C6FE10A-24F5-92DD-6F94-B452202F8EA8}"/>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(TLV) Hebrews 12:15 </a:t>
            </a:r>
            <a:r>
              <a:rPr lang="en-US" sz="4000" dirty="0">
                <a:solidFill>
                  <a:schemeClr val="tx1"/>
                </a:solidFill>
                <a:latin typeface="Arial Rounded MT Bold" panose="020F0704030504030204" pitchFamily="34" charset="0"/>
              </a:rPr>
              <a:t>See to it that no one falls short of the grace of God; and see to it that no bitter root springs up and causes trouble, and by it many be defiled. </a:t>
            </a:r>
            <a:endParaRPr lang="en-US" sz="4000" baseline="30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640387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E632B-A038-4C0D-4299-DD0DF8A46A2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BA2CA95-8CBE-73C0-3A34-E77BD4E803A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Nosh: Unresolved bitterness towards others is like a contagious disease. The longer one has it the more it makes sick the embittered person as well as infecting and defiling those around them with a divisive and negative spirit. </a:t>
            </a:r>
          </a:p>
        </p:txBody>
      </p:sp>
    </p:spTree>
    <p:extLst>
      <p:ext uri="{BB962C8B-B14F-4D97-AF65-F5344CB8AC3E}">
        <p14:creationId xmlns:p14="http://schemas.microsoft.com/office/powerpoint/2010/main" val="425893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46942-CAED-48BD-CA70-6A748956907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38AE3FF-C7E3-DED3-3A33-A503A41DBA47}"/>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It is essential that we quickly resolve held bitterness towards others and also choose to minimize or, if possible, avoid those who are carrying such a spiritual infection.</a:t>
            </a:r>
          </a:p>
        </p:txBody>
      </p:sp>
    </p:spTree>
    <p:extLst>
      <p:ext uri="{BB962C8B-B14F-4D97-AF65-F5344CB8AC3E}">
        <p14:creationId xmlns:p14="http://schemas.microsoft.com/office/powerpoint/2010/main" val="3459529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C31E2-EBA2-F760-093C-A11EE727277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B24C0D5-E437-3C50-3371-3E2D41680B62}"/>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7A9B4535-97E8-9822-793A-18F510743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904773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5ACF2-F630-B5EC-9C5B-EFA3AFAFBE0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BF6ACD5-A69E-F2CC-5656-2D4D325728BC}"/>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B3CCC351-4F12-D0BE-3D14-EFEF318F6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1EA2FEE3-F08A-6E80-BE41-6960459DBF5B}"/>
              </a:ext>
            </a:extLst>
          </p:cNvPr>
          <p:cNvSpPr txBox="1"/>
          <p:nvPr/>
        </p:nvSpPr>
        <p:spPr>
          <a:xfrm>
            <a:off x="304800" y="76522"/>
            <a:ext cx="7410683" cy="3170099"/>
          </a:xfrm>
          <a:prstGeom prst="rect">
            <a:avLst/>
          </a:prstGeom>
          <a:noFill/>
        </p:spPr>
        <p:txBody>
          <a:bodyPr wrap="none" rtlCol="0">
            <a:spAutoFit/>
          </a:bodyPr>
          <a:lstStyle/>
          <a:p>
            <a:pPr algn="l"/>
            <a:r>
              <a:rPr lang="en-US" u="sng" dirty="0">
                <a:solidFill>
                  <a:srgbClr val="FFFF66"/>
                </a:solidFill>
              </a:rPr>
              <a:t>Community T'hillim / Ps 133.1</a:t>
            </a:r>
          </a:p>
          <a:p>
            <a:pPr marL="457200" indent="-457200" algn="l">
              <a:buFont typeface="+mj-lt"/>
              <a:buAutoNum type="arabicPeriod"/>
            </a:pPr>
            <a:r>
              <a:rPr lang="en-US" dirty="0">
                <a:solidFill>
                  <a:schemeClr val="tx1"/>
                </a:solidFill>
              </a:rPr>
              <a:t>Community is normative</a:t>
            </a:r>
          </a:p>
          <a:p>
            <a:pPr marL="457200" indent="-457200" algn="l">
              <a:buFont typeface="+mj-lt"/>
              <a:buAutoNum type="arabicPeriod"/>
            </a:pPr>
            <a:r>
              <a:rPr lang="en-US" dirty="0">
                <a:solidFill>
                  <a:schemeClr val="tx1"/>
                </a:solidFill>
              </a:rPr>
              <a:t>What if there are problems</a:t>
            </a:r>
          </a:p>
          <a:p>
            <a:pPr marL="457200" indent="-457200" algn="l">
              <a:buFont typeface="+mj-lt"/>
              <a:buAutoNum type="arabicPeriod"/>
            </a:pPr>
            <a:r>
              <a:rPr lang="en-US" u="sng" dirty="0">
                <a:solidFill>
                  <a:srgbClr val="FFFF66"/>
                </a:solidFill>
              </a:rPr>
              <a:t>People are our treasure</a:t>
            </a:r>
          </a:p>
          <a:p>
            <a:pPr marL="457200" indent="-457200" algn="l">
              <a:buFont typeface="+mj-lt"/>
              <a:buAutoNum type="arabicPeriod"/>
            </a:pPr>
            <a:r>
              <a:rPr lang="en-US" dirty="0">
                <a:solidFill>
                  <a:schemeClr val="tx1"/>
                </a:solidFill>
              </a:rPr>
              <a:t>Jew and Gentile</a:t>
            </a:r>
          </a:p>
        </p:txBody>
      </p:sp>
    </p:spTree>
    <p:extLst>
      <p:ext uri="{BB962C8B-B14F-4D97-AF65-F5344CB8AC3E}">
        <p14:creationId xmlns:p14="http://schemas.microsoft.com/office/powerpoint/2010/main" val="231662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4708921"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F8EED94B-63AC-8FC4-ECF1-09316B803555}"/>
              </a:ext>
            </a:extLst>
          </p:cNvPr>
          <p:cNvPicPr>
            <a:picLocks noChangeAspect="1"/>
          </p:cNvPicPr>
          <p:nvPr/>
        </p:nvPicPr>
        <p:blipFill>
          <a:blip r:embed="rId3"/>
          <a:stretch>
            <a:fillRect/>
          </a:stretch>
        </p:blipFill>
        <p:spPr>
          <a:xfrm>
            <a:off x="5013721" y="0"/>
            <a:ext cx="4100687" cy="5143500"/>
          </a:xfrm>
          <a:prstGeom prst="rect">
            <a:avLst/>
          </a:prstGeom>
        </p:spPr>
      </p:pic>
      <p:pic>
        <p:nvPicPr>
          <p:cNvPr id="4" name="Picture 3">
            <a:extLst>
              <a:ext uri="{FF2B5EF4-FFF2-40B4-BE49-F238E27FC236}">
                <a16:creationId xmlns:a16="http://schemas.microsoft.com/office/drawing/2014/main" id="{6429136B-27EF-05E9-9215-DA5EB7D32BBF}"/>
              </a:ext>
            </a:extLst>
          </p:cNvPr>
          <p:cNvPicPr>
            <a:picLocks noChangeAspect="1"/>
          </p:cNvPicPr>
          <p:nvPr/>
        </p:nvPicPr>
        <p:blipFill>
          <a:blip r:embed="rId4"/>
          <a:stretch>
            <a:fillRect/>
          </a:stretch>
        </p:blipFill>
        <p:spPr>
          <a:xfrm>
            <a:off x="11837" y="0"/>
            <a:ext cx="5007557" cy="2628190"/>
          </a:xfrm>
          <a:prstGeom prst="rect">
            <a:avLst/>
          </a:prstGeom>
        </p:spPr>
      </p:pic>
    </p:spTree>
    <p:extLst>
      <p:ext uri="{BB962C8B-B14F-4D97-AF65-F5344CB8AC3E}">
        <p14:creationId xmlns:p14="http://schemas.microsoft.com/office/powerpoint/2010/main" val="1975732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65F2D543-0D20-F5DC-8509-84ED655F2AC6}"/>
              </a:ext>
            </a:extLst>
          </p:cNvPr>
          <p:cNvPicPr>
            <a:picLocks noChangeAspect="1"/>
          </p:cNvPicPr>
          <p:nvPr/>
        </p:nvPicPr>
        <p:blipFill>
          <a:blip r:embed="rId3"/>
          <a:stretch>
            <a:fillRect/>
          </a:stretch>
        </p:blipFill>
        <p:spPr>
          <a:xfrm>
            <a:off x="49412" y="0"/>
            <a:ext cx="9045176" cy="5143500"/>
          </a:xfrm>
          <a:prstGeom prst="rect">
            <a:avLst/>
          </a:prstGeom>
        </p:spPr>
      </p:pic>
    </p:spTree>
    <p:extLst>
      <p:ext uri="{BB962C8B-B14F-4D97-AF65-F5344CB8AC3E}">
        <p14:creationId xmlns:p14="http://schemas.microsoft.com/office/powerpoint/2010/main" val="1898378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E1D3D-014B-1DF9-599B-1D4B7A5442FA}"/>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8DE06696-B295-E32B-F380-3CEFF2912452}"/>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4000" baseline="30000" dirty="0">
                <a:effectLst/>
              </a:rPr>
              <a:t>Eph 1.18</a:t>
            </a:r>
            <a:r>
              <a:rPr lang="en-US" sz="4000" dirty="0">
                <a:effectLst/>
              </a:rPr>
              <a:t> I pray that he will give light to the eyes of your hearts, </a:t>
            </a:r>
          </a:p>
          <a:p>
            <a:pPr algn="l" defTabSz="685800">
              <a:lnSpc>
                <a:spcPct val="90000"/>
              </a:lnSpc>
              <a:spcBef>
                <a:spcPts val="750"/>
              </a:spcBef>
            </a:pPr>
            <a:endParaRPr lang="en-US" sz="4000" kern="1200" dirty="0">
              <a:solidFill>
                <a:schemeClr val="tx1"/>
              </a:solidFill>
              <a:latin typeface="Arial Rounded MT Bold" panose="020F0704030504030204" pitchFamily="34" charset="0"/>
            </a:endParaRPr>
          </a:p>
          <a:p>
            <a:pPr algn="l">
              <a:lnSpc>
                <a:spcPct val="90000"/>
              </a:lnSpc>
            </a:pPr>
            <a:r>
              <a:rPr lang="en-US" altLang="en-US" sz="4000" dirty="0"/>
              <a:t>What?</a:t>
            </a:r>
          </a:p>
        </p:txBody>
      </p:sp>
    </p:spTree>
    <p:extLst>
      <p:ext uri="{BB962C8B-B14F-4D97-AF65-F5344CB8AC3E}">
        <p14:creationId xmlns:p14="http://schemas.microsoft.com/office/powerpoint/2010/main" val="2963013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963E0-9F68-14F6-2A0E-6E92FAC359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FE9246-BC8E-F840-4C76-957E8A25C034}"/>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1026" name="Picture 2">
            <a:extLst>
              <a:ext uri="{FF2B5EF4-FFF2-40B4-BE49-F238E27FC236}">
                <a16:creationId xmlns:a16="http://schemas.microsoft.com/office/drawing/2014/main" id="{0EEE0C5A-B6E6-E3AC-EE8D-E13E21B791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0"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3934800-E4D7-B58C-4663-FCF4225C199F}"/>
              </a:ext>
            </a:extLst>
          </p:cNvPr>
          <p:cNvSpPr/>
          <p:nvPr/>
        </p:nvSpPr>
        <p:spPr>
          <a:xfrm>
            <a:off x="4800600" y="285750"/>
            <a:ext cx="533400" cy="1905000"/>
          </a:xfrm>
          <a:prstGeom prst="roundRect">
            <a:avLst/>
          </a:prstGeom>
          <a:noFill/>
          <a:ln w="444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35C861-4BA9-C01A-3CA9-C4C4F2BC245E}"/>
              </a:ext>
            </a:extLst>
          </p:cNvPr>
          <p:cNvSpPr txBox="1"/>
          <p:nvPr/>
        </p:nvSpPr>
        <p:spPr>
          <a:xfrm>
            <a:off x="2895600" y="4110635"/>
            <a:ext cx="5428858" cy="707886"/>
          </a:xfrm>
          <a:prstGeom prst="rect">
            <a:avLst/>
          </a:prstGeom>
          <a:noFill/>
        </p:spPr>
        <p:txBody>
          <a:bodyPr wrap="none" rtlCol="0">
            <a:spAutoFit/>
          </a:bodyPr>
          <a:lstStyle/>
          <a:p>
            <a:pPr algn="l"/>
            <a:r>
              <a:rPr lang="en-US" dirty="0">
                <a:solidFill>
                  <a:srgbClr val="FFFF00"/>
                </a:solidFill>
                <a:effectLst>
                  <a:outerShdw blurRad="38100" dist="38100" dir="2700000" algn="tl">
                    <a:srgbClr val="000000">
                      <a:alpha val="43137"/>
                    </a:srgbClr>
                  </a:outerShdw>
                </a:effectLst>
              </a:rPr>
              <a:t>Free University of NY</a:t>
            </a:r>
          </a:p>
        </p:txBody>
      </p:sp>
    </p:spTree>
    <p:extLst>
      <p:ext uri="{BB962C8B-B14F-4D97-AF65-F5344CB8AC3E}">
        <p14:creationId xmlns:p14="http://schemas.microsoft.com/office/powerpoint/2010/main" val="462164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3A10D-B168-2EB7-2279-1ADA283C36E5}"/>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6488A842-D449-9A3E-8B32-9DB76DC264F8}"/>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sz="4000" baseline="30000" dirty="0">
                <a:effectLst/>
              </a:rPr>
              <a:t>Eph 1.18</a:t>
            </a:r>
            <a:r>
              <a:rPr lang="en-US" sz="4000" dirty="0">
                <a:effectLst/>
              </a:rPr>
              <a:t> I pray that he will give light to the eyes of your hearts, </a:t>
            </a:r>
          </a:p>
          <a:p>
            <a:pPr algn="l">
              <a:lnSpc>
                <a:spcPct val="90000"/>
              </a:lnSpc>
            </a:pPr>
            <a:r>
              <a:rPr lang="en-US" altLang="en-US" sz="4000" dirty="0"/>
              <a:t>What?</a:t>
            </a:r>
          </a:p>
          <a:p>
            <a:pPr algn="l">
              <a:lnSpc>
                <a:spcPct val="90000"/>
              </a:lnSpc>
            </a:pPr>
            <a:r>
              <a:rPr lang="en-US" altLang="en-US" sz="4000" baseline="30000" dirty="0"/>
              <a:t>Yeshayahu/Isaiah 9.2 </a:t>
            </a:r>
            <a:r>
              <a:rPr lang="en-US" altLang="en-US" sz="4000" dirty="0"/>
              <a:t> The people living in darkness have </a:t>
            </a:r>
            <a:r>
              <a:rPr lang="en-US" altLang="en-US" sz="4000" u="sng" dirty="0">
                <a:solidFill>
                  <a:srgbClr val="FFFF66"/>
                </a:solidFill>
              </a:rPr>
              <a:t>seen a great light</a:t>
            </a:r>
            <a:r>
              <a:rPr lang="en-US" altLang="en-US" sz="4000" dirty="0"/>
              <a:t>;</a:t>
            </a:r>
          </a:p>
          <a:p>
            <a:pPr algn="l">
              <a:lnSpc>
                <a:spcPct val="90000"/>
              </a:lnSpc>
            </a:pPr>
            <a:r>
              <a:rPr lang="en-US" altLang="en-US" sz="4000" dirty="0"/>
              <a:t>upon those living in the land that lies</a:t>
            </a:r>
          </a:p>
          <a:p>
            <a:pPr algn="l">
              <a:lnSpc>
                <a:spcPct val="90000"/>
              </a:lnSpc>
            </a:pPr>
            <a:r>
              <a:rPr lang="en-US" altLang="en-US" sz="4000" dirty="0"/>
              <a:t>in the shadow of death, light has dawned.</a:t>
            </a:r>
          </a:p>
        </p:txBody>
      </p:sp>
    </p:spTree>
    <p:extLst>
      <p:ext uri="{BB962C8B-B14F-4D97-AF65-F5344CB8AC3E}">
        <p14:creationId xmlns:p14="http://schemas.microsoft.com/office/powerpoint/2010/main" val="3044226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48A92-6E27-01BF-67CB-2C0E2E163DD9}"/>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C7794F93-932E-0611-F731-112EC17B5671}"/>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sz="4000" baseline="30000" dirty="0">
                <a:effectLst/>
              </a:rPr>
              <a:t>Eph 1.18</a:t>
            </a:r>
            <a:r>
              <a:rPr lang="en-US" sz="4000" dirty="0">
                <a:effectLst/>
              </a:rPr>
              <a:t> I pray that he will give light to the eyes of your hearts, </a:t>
            </a:r>
          </a:p>
          <a:p>
            <a:pPr algn="l">
              <a:lnSpc>
                <a:spcPct val="90000"/>
              </a:lnSpc>
            </a:pPr>
            <a:r>
              <a:rPr lang="en-US" altLang="en-US" sz="4000" dirty="0"/>
              <a:t>What?</a:t>
            </a:r>
          </a:p>
          <a:p>
            <a:pPr algn="l">
              <a:lnSpc>
                <a:spcPct val="90000"/>
              </a:lnSpc>
            </a:pPr>
            <a:r>
              <a:rPr lang="en-US" altLang="en-US" sz="4000" baseline="30000" dirty="0"/>
              <a:t>Yeshayahu/ Is 35.5-6  </a:t>
            </a:r>
            <a:r>
              <a:rPr lang="en-US" altLang="en-US" sz="4000" dirty="0"/>
              <a:t>Then </a:t>
            </a:r>
            <a:r>
              <a:rPr lang="en-US" altLang="en-US" sz="4000" u="sng" dirty="0">
                <a:solidFill>
                  <a:srgbClr val="FFFF66"/>
                </a:solidFill>
              </a:rPr>
              <a:t>the eyes of the blind will be opened</a:t>
            </a:r>
            <a:r>
              <a:rPr lang="en-US" altLang="en-US" sz="4000" dirty="0"/>
              <a:t>, and the ears of the deaf will be unstopped; then the lame man will leap like a deer, and the mute person’s tongue will sing.</a:t>
            </a:r>
          </a:p>
        </p:txBody>
      </p:sp>
    </p:spTree>
    <p:extLst>
      <p:ext uri="{BB962C8B-B14F-4D97-AF65-F5344CB8AC3E}">
        <p14:creationId xmlns:p14="http://schemas.microsoft.com/office/powerpoint/2010/main" val="364301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B775-3A3D-49D8-F693-62F5DFF79999}"/>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B8A21337-A65F-9D13-FE54-A387C1328D35}"/>
              </a:ext>
            </a:extLst>
          </p:cNvPr>
          <p:cNvSpPr>
            <a:spLocks noGrp="1" noChangeArrowheads="1"/>
          </p:cNvSpPr>
          <p:nvPr>
            <p:ph type="subTitle" idx="1"/>
          </p:nvPr>
        </p:nvSpPr>
        <p:spPr>
          <a:xfrm>
            <a:off x="304800" y="133350"/>
            <a:ext cx="8534400" cy="4648200"/>
          </a:xfrm>
        </p:spPr>
        <p:txBody>
          <a:bodyPr>
            <a:normAutofit lnSpcReduction="10000"/>
          </a:bodyPr>
          <a:lstStyle/>
          <a:p>
            <a:pPr algn="l">
              <a:lnSpc>
                <a:spcPct val="90000"/>
              </a:lnSpc>
            </a:pPr>
            <a:r>
              <a:rPr lang="en-US" sz="4000" baseline="30000" dirty="0">
                <a:effectLst/>
              </a:rPr>
              <a:t>Eph 1.18</a:t>
            </a:r>
            <a:r>
              <a:rPr lang="en-US" sz="4000" dirty="0">
                <a:effectLst/>
              </a:rPr>
              <a:t> I pray that he will give light to the eyes of your hearts, </a:t>
            </a:r>
          </a:p>
          <a:p>
            <a:pPr algn="l">
              <a:lnSpc>
                <a:spcPct val="90000"/>
              </a:lnSpc>
            </a:pPr>
            <a:r>
              <a:rPr lang="en-US" altLang="en-US" sz="4000" dirty="0"/>
              <a:t>What?</a:t>
            </a:r>
          </a:p>
          <a:p>
            <a:pPr algn="l">
              <a:lnSpc>
                <a:spcPct val="90000"/>
              </a:lnSpc>
            </a:pPr>
            <a:r>
              <a:rPr lang="en-US" altLang="en-US" sz="4000" baseline="30000" dirty="0"/>
              <a:t>Yeshayahu/Isaiah 60.2 </a:t>
            </a:r>
            <a:r>
              <a:rPr lang="en-US" altLang="en-US" sz="4000" dirty="0"/>
              <a:t>For although darkness covers the earth and thick darkness the peoples; on you </a:t>
            </a:r>
            <a:r>
              <a:rPr lang="en-US" altLang="en-US" sz="4000" cap="small" dirty="0"/>
              <a:t>Adoni</a:t>
            </a:r>
            <a:r>
              <a:rPr lang="en-US" altLang="en-US" sz="4000" dirty="0"/>
              <a:t> will rise; over you will be seen his glory.</a:t>
            </a:r>
          </a:p>
        </p:txBody>
      </p:sp>
    </p:spTree>
    <p:extLst>
      <p:ext uri="{BB962C8B-B14F-4D97-AF65-F5344CB8AC3E}">
        <p14:creationId xmlns:p14="http://schemas.microsoft.com/office/powerpoint/2010/main" val="528597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26899-6D82-04C3-6E32-D5B2428C26DE}"/>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20700107-3ADB-0D22-C5C2-F1EC46A6CB31}"/>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effectLst/>
              </a:rPr>
              <a:t>Eph 1.18</a:t>
            </a:r>
            <a:r>
              <a:rPr lang="en-US" sz="4000" dirty="0">
                <a:effectLst/>
              </a:rPr>
              <a:t> I pray that he will give light to the eyes of your hearts, so that you will understand the hope to which he has called you, what is </a:t>
            </a:r>
            <a:r>
              <a:rPr lang="en-US" sz="4000" u="sng" dirty="0">
                <a:solidFill>
                  <a:srgbClr val="FFFF66"/>
                </a:solidFill>
                <a:effectLst/>
              </a:rPr>
              <a:t>the richness of His glorious inheritance in the </a:t>
            </a:r>
            <a:r>
              <a:rPr lang="en-US" sz="4000" u="sng" dirty="0">
                <a:solidFill>
                  <a:srgbClr val="FFFF66"/>
                </a:solidFill>
              </a:rPr>
              <a:t>holy people </a:t>
            </a:r>
            <a:r>
              <a:rPr lang="en-US" sz="4000" i="1" u="sng" dirty="0" err="1">
                <a:solidFill>
                  <a:srgbClr val="FFFF66"/>
                </a:solidFill>
                <a:effectLst/>
              </a:rPr>
              <a:t>kedoshim</a:t>
            </a:r>
            <a:r>
              <a:rPr lang="en-US" sz="4000" i="1" u="sng" dirty="0">
                <a:solidFill>
                  <a:srgbClr val="FFFF66"/>
                </a:solidFill>
                <a:effectLst/>
              </a:rPr>
              <a:t>  </a:t>
            </a:r>
            <a:r>
              <a:rPr lang="he-IL" sz="4000" b="1" u="sng" dirty="0">
                <a:solidFill>
                  <a:srgbClr val="FFFF66"/>
                </a:solidFill>
                <a:latin typeface="David" panose="020E0502060401010101" pitchFamily="34" charset="-79"/>
                <a:cs typeface="David" panose="020E0502060401010101" pitchFamily="34" charset="-79"/>
              </a:rPr>
              <a:t>קדושים</a:t>
            </a:r>
            <a:endParaRPr lang="en-US" altLang="en-US" sz="4000" u="sng" dirty="0">
              <a:solidFill>
                <a:srgbClr val="FFFF66"/>
              </a:solidFill>
            </a:endParaRPr>
          </a:p>
        </p:txBody>
      </p:sp>
    </p:spTree>
    <p:extLst>
      <p:ext uri="{BB962C8B-B14F-4D97-AF65-F5344CB8AC3E}">
        <p14:creationId xmlns:p14="http://schemas.microsoft.com/office/powerpoint/2010/main" val="3768065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F0DCF-B819-5AE6-4317-4D8F1282B037}"/>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64263EB2-B69C-9D09-8BA3-AB599CF1C22D}"/>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CA02F1F9-A6B2-934F-3C67-D8D4E85049E0}"/>
              </a:ext>
            </a:extLst>
          </p:cNvPr>
          <p:cNvPicPr>
            <a:picLocks noChangeAspect="1"/>
          </p:cNvPicPr>
          <p:nvPr/>
        </p:nvPicPr>
        <p:blipFill>
          <a:blip r:embed="rId3"/>
          <a:stretch>
            <a:fillRect/>
          </a:stretch>
        </p:blipFill>
        <p:spPr>
          <a:xfrm>
            <a:off x="0" y="1123950"/>
            <a:ext cx="9144000" cy="1761892"/>
          </a:xfrm>
          <a:prstGeom prst="rect">
            <a:avLst/>
          </a:prstGeom>
        </p:spPr>
      </p:pic>
      <p:sp>
        <p:nvSpPr>
          <p:cNvPr id="4" name="Rectangle: Rounded Corners 3">
            <a:extLst>
              <a:ext uri="{FF2B5EF4-FFF2-40B4-BE49-F238E27FC236}">
                <a16:creationId xmlns:a16="http://schemas.microsoft.com/office/drawing/2014/main" id="{0BB7970A-7DDD-C585-51BD-14455D55A667}"/>
              </a:ext>
            </a:extLst>
          </p:cNvPr>
          <p:cNvSpPr/>
          <p:nvPr/>
        </p:nvSpPr>
        <p:spPr bwMode="auto">
          <a:xfrm>
            <a:off x="4953000" y="1124712"/>
            <a:ext cx="4114800" cy="1675638"/>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547931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80C9-FAEA-DAC3-72FC-AEEFF13C6059}"/>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EB7A0E8F-72D3-2652-98D0-479ACE75C34C}"/>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T’hillim/Ps 2.7-8</a:t>
            </a:r>
            <a:r>
              <a:rPr lang="en-US" altLang="en-US" sz="4000" dirty="0"/>
              <a:t> “I will proclaim the decree: </a:t>
            </a:r>
            <a:r>
              <a:rPr lang="en-US" altLang="en-US" sz="4000" cap="small" dirty="0"/>
              <a:t>Adoni </a:t>
            </a:r>
            <a:r>
              <a:rPr lang="en-US" altLang="en-US" sz="4000" dirty="0"/>
              <a:t>said to me, ‘You are my son; today I became your father. Ask of me, and I will make the </a:t>
            </a:r>
            <a:r>
              <a:rPr lang="en-US" altLang="en-US" sz="4000" u="sng" dirty="0">
                <a:solidFill>
                  <a:srgbClr val="FFFF66"/>
                </a:solidFill>
              </a:rPr>
              <a:t>nations your inheritance</a:t>
            </a:r>
            <a:r>
              <a:rPr lang="en-US" altLang="en-US" sz="4000" dirty="0"/>
              <a:t>; the whole wide world will be your possession.</a:t>
            </a:r>
          </a:p>
        </p:txBody>
      </p:sp>
    </p:spTree>
    <p:extLst>
      <p:ext uri="{BB962C8B-B14F-4D97-AF65-F5344CB8AC3E}">
        <p14:creationId xmlns:p14="http://schemas.microsoft.com/office/powerpoint/2010/main" val="2644336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25A79-87C4-B8FD-194D-A775017002E4}"/>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BD82B2D9-FE88-2D4E-E800-8C4A8A2F229A}"/>
              </a:ext>
            </a:extLst>
          </p:cNvPr>
          <p:cNvSpPr>
            <a:spLocks noGrp="1" noChangeArrowheads="1"/>
          </p:cNvSpPr>
          <p:nvPr>
            <p:ph type="subTitle" idx="1"/>
          </p:nvPr>
        </p:nvSpPr>
        <p:spPr>
          <a:xfrm>
            <a:off x="304800" y="209550"/>
            <a:ext cx="8534400" cy="4648200"/>
          </a:xfrm>
        </p:spPr>
        <p:txBody>
          <a:bodyPr/>
          <a:lstStyle/>
          <a:p>
            <a:pPr>
              <a:lnSpc>
                <a:spcPct val="90000"/>
              </a:lnSpc>
            </a:pPr>
            <a:endParaRPr lang="en-US" altLang="en-US" sz="4000" dirty="0"/>
          </a:p>
          <a:p>
            <a:pPr>
              <a:lnSpc>
                <a:spcPct val="90000"/>
              </a:lnSpc>
            </a:pPr>
            <a:r>
              <a:rPr lang="en-US" altLang="en-US" sz="4000" dirty="0"/>
              <a:t>The person next to you is your </a:t>
            </a:r>
          </a:p>
          <a:p>
            <a:pPr>
              <a:lnSpc>
                <a:spcPct val="90000"/>
              </a:lnSpc>
            </a:pPr>
            <a:r>
              <a:rPr lang="en-US" altLang="en-US" sz="4000" dirty="0"/>
              <a:t>$10 million treasure!!</a:t>
            </a:r>
          </a:p>
        </p:txBody>
      </p:sp>
    </p:spTree>
    <p:extLst>
      <p:ext uri="{BB962C8B-B14F-4D97-AF65-F5344CB8AC3E}">
        <p14:creationId xmlns:p14="http://schemas.microsoft.com/office/powerpoint/2010/main" val="6338966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43E10-EB3F-4E3B-5169-584DABB7275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045E6B0-3FE7-83A1-0902-A5F30C7606F3}"/>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Iyov/Job 1. 20-21 </a:t>
            </a:r>
            <a:r>
              <a:rPr lang="en-US" sz="4000" dirty="0">
                <a:solidFill>
                  <a:schemeClr val="tx1"/>
                </a:solidFill>
                <a:latin typeface="Arial Rounded MT Bold" panose="020F0704030504030204" pitchFamily="34" charset="0"/>
              </a:rPr>
              <a:t>Iyov [Job] got up, tore his coat, shaved his head, fell down on the ground and worshipped; he said, “Naked I came from my mother’s womb, [into the world] and naked I will return there [from the world].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gave;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took; blessed be the name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4170116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A9FAB-4FEF-035F-B597-535B80B3CBB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71F5140-CD65-97C0-78D3-20D567A2E85E}"/>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1 Thes 2.19-20</a:t>
            </a:r>
            <a:r>
              <a:rPr lang="en-US" sz="4000" dirty="0">
                <a:solidFill>
                  <a:schemeClr val="tx1"/>
                </a:solidFill>
                <a:latin typeface="Arial Rounded MT Bold" panose="020F0704030504030204" pitchFamily="34" charset="0"/>
              </a:rPr>
              <a:t> For when our Lord Yeshua returns, what will be our hope, our joy, our crown to boast about? Won’t it be you? Yes, you are our glory and our joy!</a:t>
            </a:r>
          </a:p>
        </p:txBody>
      </p:sp>
    </p:spTree>
    <p:extLst>
      <p:ext uri="{BB962C8B-B14F-4D97-AF65-F5344CB8AC3E}">
        <p14:creationId xmlns:p14="http://schemas.microsoft.com/office/powerpoint/2010/main" val="39712071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9065-23F1-4760-7238-CF60EA95DB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171D1EB-C13A-70FC-444B-F0C4E534CB72}"/>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E6289DA0-15D7-D57F-9BBF-7AE338BDB3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246338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ECD24-13EB-B2F1-566B-287C3502A7A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DF21AA1-B0FA-538A-F489-C353D0C4CFA1}"/>
              </a:ext>
            </a:extLst>
          </p:cNvPr>
          <p:cNvSpPr>
            <a:spLocks noGrp="1"/>
          </p:cNvSpPr>
          <p:nvPr>
            <p:ph type="subTitle" idx="1"/>
          </p:nvPr>
        </p:nvSpPr>
        <p:spPr>
          <a:xfrm>
            <a:off x="152400" y="209550"/>
            <a:ext cx="8915400" cy="4800600"/>
          </a:xfrm>
        </p:spPr>
        <p:txBody>
          <a:bodyPr anchor="t">
            <a:normAutofit fontScale="92500"/>
          </a:bodyPr>
          <a:lstStyle/>
          <a:p>
            <a:pPr algn="l"/>
            <a:r>
              <a:rPr lang="en-US" sz="4000" dirty="0">
                <a:solidFill>
                  <a:schemeClr val="tx1"/>
                </a:solidFill>
                <a:latin typeface="Arial Rounded MT Bold" panose="020F0704030504030204" pitchFamily="34" charset="0"/>
              </a:rPr>
              <a:t>Free University of NY  From summer catalogue, 1966: "The Free</a:t>
            </a:r>
          </a:p>
          <a:p>
            <a:pPr algn="l"/>
            <a:r>
              <a:rPr lang="en-US" sz="4000" dirty="0">
                <a:solidFill>
                  <a:schemeClr val="tx1"/>
                </a:solidFill>
                <a:latin typeface="Arial Rounded MT Bold" panose="020F0704030504030204" pitchFamily="34" charset="0"/>
              </a:rPr>
              <a:t>University of New York has been forged </a:t>
            </a:r>
            <a:r>
              <a:rPr lang="en-US" sz="4000" u="sng" dirty="0">
                <a:solidFill>
                  <a:srgbClr val="FFFF66"/>
                </a:solidFill>
                <a:latin typeface="Arial Rounded MT Bold" panose="020F0704030504030204" pitchFamily="34" charset="0"/>
              </a:rPr>
              <a:t>in response to the intellectual bankruptcy and spiritual emptiness of the American educational establishment</a:t>
            </a:r>
            <a:r>
              <a:rPr lang="en-US" sz="4000" dirty="0">
                <a:solidFill>
                  <a:schemeClr val="tx1"/>
                </a:solidFill>
                <a:latin typeface="Arial Rounded MT Bold" panose="020F0704030504030204" pitchFamily="34" charset="0"/>
              </a:rPr>
              <a:t>. It seeks ... to promote the social integrity and commitment.</a:t>
            </a:r>
          </a:p>
        </p:txBody>
      </p:sp>
    </p:spTree>
    <p:extLst>
      <p:ext uri="{BB962C8B-B14F-4D97-AF65-F5344CB8AC3E}">
        <p14:creationId xmlns:p14="http://schemas.microsoft.com/office/powerpoint/2010/main" val="111787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00566-50B4-8A78-1CC4-3028392629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6D39F0-A712-4C89-042E-C0C1E174A676}"/>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C6370F1-BC9C-6F20-6D80-58C2B1794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15B07A89-5D3C-CAC6-75F5-7EC7C1496E7B}"/>
              </a:ext>
            </a:extLst>
          </p:cNvPr>
          <p:cNvSpPr txBox="1"/>
          <p:nvPr/>
        </p:nvSpPr>
        <p:spPr>
          <a:xfrm>
            <a:off x="304800" y="76522"/>
            <a:ext cx="7410683" cy="3170099"/>
          </a:xfrm>
          <a:prstGeom prst="rect">
            <a:avLst/>
          </a:prstGeom>
          <a:noFill/>
        </p:spPr>
        <p:txBody>
          <a:bodyPr wrap="none" rtlCol="0">
            <a:spAutoFit/>
          </a:bodyPr>
          <a:lstStyle/>
          <a:p>
            <a:pPr algn="l"/>
            <a:r>
              <a:rPr lang="en-US" u="sng" dirty="0">
                <a:solidFill>
                  <a:srgbClr val="FFFF66"/>
                </a:solidFill>
              </a:rPr>
              <a:t>Community T'hillim / Ps 133.1</a:t>
            </a:r>
          </a:p>
          <a:p>
            <a:pPr marL="457200" indent="-457200" algn="l">
              <a:buFont typeface="+mj-lt"/>
              <a:buAutoNum type="arabicPeriod"/>
            </a:pPr>
            <a:r>
              <a:rPr lang="en-US" dirty="0">
                <a:solidFill>
                  <a:schemeClr val="tx1"/>
                </a:solidFill>
              </a:rPr>
              <a:t>Community is normative</a:t>
            </a:r>
          </a:p>
          <a:p>
            <a:pPr marL="457200" indent="-457200" algn="l">
              <a:buFont typeface="+mj-lt"/>
              <a:buAutoNum type="arabicPeriod"/>
            </a:pPr>
            <a:r>
              <a:rPr lang="en-US" dirty="0">
                <a:solidFill>
                  <a:schemeClr val="tx1"/>
                </a:solidFill>
              </a:rPr>
              <a:t>What if there are problems</a:t>
            </a:r>
          </a:p>
          <a:p>
            <a:pPr marL="457200" indent="-457200" algn="l">
              <a:buFont typeface="+mj-lt"/>
              <a:buAutoNum type="arabicPeriod"/>
            </a:pPr>
            <a:r>
              <a:rPr lang="en-US" dirty="0">
                <a:solidFill>
                  <a:schemeClr val="tx1"/>
                </a:solidFill>
              </a:rPr>
              <a:t>People are our treasure</a:t>
            </a:r>
          </a:p>
          <a:p>
            <a:pPr marL="457200" indent="-457200" algn="l">
              <a:buFont typeface="+mj-lt"/>
              <a:buAutoNum type="arabicPeriod"/>
            </a:pPr>
            <a:r>
              <a:rPr lang="en-US" u="sng" dirty="0">
                <a:solidFill>
                  <a:srgbClr val="FFFF66"/>
                </a:solidFill>
              </a:rPr>
              <a:t>Jew and Gentile</a:t>
            </a:r>
          </a:p>
        </p:txBody>
      </p:sp>
    </p:spTree>
    <p:extLst>
      <p:ext uri="{BB962C8B-B14F-4D97-AF65-F5344CB8AC3E}">
        <p14:creationId xmlns:p14="http://schemas.microsoft.com/office/powerpoint/2010/main" val="23486584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5D5F3-E624-D817-F356-05C4088A3C4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156F567-885D-78E4-80E9-0E52FDE2C2C6}"/>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D2321AF-5A9E-AB55-5337-35BC57FAF25F}"/>
              </a:ext>
            </a:extLst>
          </p:cNvPr>
          <p:cNvPicPr>
            <a:picLocks noChangeAspect="1"/>
          </p:cNvPicPr>
          <p:nvPr/>
        </p:nvPicPr>
        <p:blipFill>
          <a:blip r:embed="rId3"/>
          <a:stretch>
            <a:fillRect/>
          </a:stretch>
        </p:blipFill>
        <p:spPr>
          <a:xfrm>
            <a:off x="2895600" y="72299"/>
            <a:ext cx="3428999" cy="5112514"/>
          </a:xfrm>
          <a:prstGeom prst="rect">
            <a:avLst/>
          </a:prstGeom>
        </p:spPr>
      </p:pic>
    </p:spTree>
    <p:extLst>
      <p:ext uri="{BB962C8B-B14F-4D97-AF65-F5344CB8AC3E}">
        <p14:creationId xmlns:p14="http://schemas.microsoft.com/office/powerpoint/2010/main" val="4259365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EF104-2CB4-7814-2E3B-CC2AE234FDA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3546E43-749D-FD4C-48D7-0AF5ED0779E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From the Or HaOlam statement of faith:</a:t>
            </a:r>
          </a:p>
          <a:p>
            <a:pPr algn="l"/>
            <a:r>
              <a:rPr lang="en-US" sz="4000" dirty="0">
                <a:solidFill>
                  <a:schemeClr val="tx1"/>
                </a:solidFill>
                <a:latin typeface="Arial Rounded MT Bold" panose="020F0704030504030204" pitchFamily="34" charset="0"/>
              </a:rPr>
              <a:t>7.	I believe we are in unity with all believers, Gentile or Jewish.</a:t>
            </a:r>
          </a:p>
        </p:txBody>
      </p:sp>
    </p:spTree>
    <p:extLst>
      <p:ext uri="{BB962C8B-B14F-4D97-AF65-F5344CB8AC3E}">
        <p14:creationId xmlns:p14="http://schemas.microsoft.com/office/powerpoint/2010/main" val="2400682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E7999-67CD-E48C-64F5-BBD5E8B1D0B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2438A82-72E4-843D-D4DF-4D19FCAC4680}"/>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Mtt 23.11-12</a:t>
            </a:r>
            <a:r>
              <a:rPr lang="en-US" sz="4000" dirty="0">
                <a:solidFill>
                  <a:schemeClr val="tx1"/>
                </a:solidFill>
                <a:latin typeface="Arial Rounded MT Bold" panose="020F0704030504030204" pitchFamily="34" charset="0"/>
              </a:rPr>
              <a:t> The greatest among you must be your servant, for whoever promotes himself will be humbled, and whoever humbles himself will be promoted.</a:t>
            </a:r>
          </a:p>
        </p:txBody>
      </p:sp>
    </p:spTree>
    <p:extLst>
      <p:ext uri="{BB962C8B-B14F-4D97-AF65-F5344CB8AC3E}">
        <p14:creationId xmlns:p14="http://schemas.microsoft.com/office/powerpoint/2010/main" val="1011343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782A-69D6-D190-82FC-7BE3385E46C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A5A289A-3F91-0EFA-85F8-519A6F99F5EF}"/>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Yermiyahu 31.9-13</a:t>
            </a:r>
            <a:r>
              <a:rPr lang="en-US" sz="4000" dirty="0">
                <a:solidFill>
                  <a:schemeClr val="tx1"/>
                </a:solidFill>
                <a:latin typeface="Arial Rounded MT Bold" panose="020F0704030504030204" pitchFamily="34" charset="0"/>
              </a:rPr>
              <a:t> Nations, hear the word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Proclaim it in the coastlands far away. Say: “He who scattered Isra’el is gathering him, guarding him like a shepherd his flock.”  For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has ransomed Ya‘akov, redeemed him from hands too strong for him. </a:t>
            </a:r>
          </a:p>
        </p:txBody>
      </p:sp>
    </p:spTree>
    <p:extLst>
      <p:ext uri="{BB962C8B-B14F-4D97-AF65-F5344CB8AC3E}">
        <p14:creationId xmlns:p14="http://schemas.microsoft.com/office/powerpoint/2010/main" val="3622033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B7FF-EA22-B08C-3ACD-D791C1D39BC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076286B-24D0-BC99-BD51-80F286A19D47}"/>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Yermiyahu 31.9-13</a:t>
            </a:r>
            <a:r>
              <a:rPr lang="en-US" sz="4000" dirty="0">
                <a:solidFill>
                  <a:schemeClr val="tx1"/>
                </a:solidFill>
                <a:latin typeface="Arial Rounded MT Bold" panose="020F0704030504030204" pitchFamily="34" charset="0"/>
              </a:rPr>
              <a:t> They will come and sing on the heights of Tziyon, streaming to the goodness of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…“Then the virgin will dance for joy, young men and </a:t>
            </a:r>
            <a:r>
              <a:rPr lang="en-US" sz="4000" u="sng" dirty="0">
                <a:solidFill>
                  <a:srgbClr val="FFFF66"/>
                </a:solidFill>
                <a:latin typeface="Arial Rounded MT Bold" panose="020F0704030504030204" pitchFamily="34" charset="0"/>
              </a:rPr>
              <a:t>old men</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together</a:t>
            </a:r>
            <a:r>
              <a:rPr lang="en-US" sz="4000" dirty="0">
                <a:solidFill>
                  <a:schemeClr val="tx1"/>
                </a:solidFill>
                <a:latin typeface="Arial Rounded MT Bold" panose="020F0704030504030204" pitchFamily="34" charset="0"/>
              </a:rPr>
              <a:t>; for I will turn their mourning into joy, comfort and gladden them after their sorrow. </a:t>
            </a:r>
          </a:p>
        </p:txBody>
      </p:sp>
    </p:spTree>
    <p:extLst>
      <p:ext uri="{BB962C8B-B14F-4D97-AF65-F5344CB8AC3E}">
        <p14:creationId xmlns:p14="http://schemas.microsoft.com/office/powerpoint/2010/main" val="15127547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1EEDD-C728-7665-36CE-8937B47842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FFD49DF-787D-D8E6-82FF-765536826C00}"/>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Yermiyahu 31.9-13</a:t>
            </a:r>
            <a:r>
              <a:rPr lang="en-US" sz="4000" dirty="0">
                <a:solidFill>
                  <a:schemeClr val="tx1"/>
                </a:solidFill>
                <a:latin typeface="Arial Rounded MT Bold" panose="020F0704030504030204" pitchFamily="34" charset="0"/>
              </a:rPr>
              <a:t> I will give the </a:t>
            </a:r>
            <a:r>
              <a:rPr lang="en-US" sz="4000" dirty="0" err="1">
                <a:solidFill>
                  <a:schemeClr val="tx1"/>
                </a:solidFill>
                <a:latin typeface="Arial Rounded MT Bold" panose="020F0704030504030204" pitchFamily="34" charset="0"/>
              </a:rPr>
              <a:t>cohanim</a:t>
            </a:r>
            <a:r>
              <a:rPr lang="en-US" sz="4000" dirty="0">
                <a:solidFill>
                  <a:schemeClr val="tx1"/>
                </a:solidFill>
                <a:latin typeface="Arial Rounded MT Bold" panose="020F0704030504030204" pitchFamily="34" charset="0"/>
              </a:rPr>
              <a:t> their fill of rich food, and my people will be satisfied with my bounty,”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27067484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5CACD-B6F2-2EF2-AFAA-C76D5BBD84E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3C2E1EF-7BCF-4957-E45B-3DA7290006D7}"/>
              </a:ext>
            </a:extLst>
          </p:cNvPr>
          <p:cNvSpPr>
            <a:spLocks noGrp="1"/>
          </p:cNvSpPr>
          <p:nvPr>
            <p:ph type="subTitle" idx="1"/>
          </p:nvPr>
        </p:nvSpPr>
        <p:spPr>
          <a:xfrm>
            <a:off x="152400" y="209550"/>
            <a:ext cx="8915400" cy="4800600"/>
          </a:xfrm>
        </p:spPr>
        <p:txBody>
          <a:bodyPr anchor="t">
            <a:normAutofit/>
          </a:bodyPr>
          <a:lstStyle/>
          <a:p>
            <a:pPr algn="l"/>
            <a:r>
              <a:rPr lang="en-US" sz="3600" dirty="0">
                <a:solidFill>
                  <a:schemeClr val="tx1"/>
                </a:solidFill>
                <a:latin typeface="Arial Rounded MT Bold" panose="020F0704030504030204" pitchFamily="34" charset="0"/>
              </a:rPr>
              <a:t>Wonderful movie on Messianic Music</a:t>
            </a:r>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BA47147A-79C9-A205-95FC-B8478252F105}"/>
              </a:ext>
            </a:extLst>
          </p:cNvPr>
          <p:cNvPicPr>
            <a:picLocks noChangeAspect="1"/>
          </p:cNvPicPr>
          <p:nvPr/>
        </p:nvPicPr>
        <p:blipFill>
          <a:blip r:embed="rId3"/>
          <a:stretch>
            <a:fillRect/>
          </a:stretch>
        </p:blipFill>
        <p:spPr>
          <a:xfrm>
            <a:off x="914400" y="782479"/>
            <a:ext cx="7467600" cy="4383711"/>
          </a:xfrm>
          <a:prstGeom prst="rect">
            <a:avLst/>
          </a:prstGeom>
        </p:spPr>
      </p:pic>
    </p:spTree>
    <p:extLst>
      <p:ext uri="{BB962C8B-B14F-4D97-AF65-F5344CB8AC3E}">
        <p14:creationId xmlns:p14="http://schemas.microsoft.com/office/powerpoint/2010/main" val="11338586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B1957-0350-FEA1-8C40-2E4B01D946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73038C2-B3F0-81B4-3D8A-85FF69411563}"/>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 believe on key identifier of Messianic music and identity omitted: The </a:t>
            </a:r>
            <a:r>
              <a:rPr lang="en-US" sz="4000" u="sng" dirty="0">
                <a:solidFill>
                  <a:srgbClr val="FFFF66"/>
                </a:solidFill>
                <a:latin typeface="Arial Rounded MT Bold" panose="020F0704030504030204" pitchFamily="34" charset="0"/>
              </a:rPr>
              <a:t>Covenant</a:t>
            </a:r>
          </a:p>
          <a:p>
            <a:pPr algn="l"/>
            <a:r>
              <a:rPr lang="en-US" sz="4000" u="sng" dirty="0">
                <a:solidFill>
                  <a:srgbClr val="FFFF66"/>
                </a:solidFill>
                <a:latin typeface="Arial Rounded MT Bold" panose="020F0704030504030204" pitchFamily="34" charset="0"/>
              </a:rPr>
              <a:t>Maintaining Israel’s covenant identity is what distinguishes us from the body of believers around us.</a:t>
            </a:r>
          </a:p>
        </p:txBody>
      </p:sp>
    </p:spTree>
    <p:extLst>
      <p:ext uri="{BB962C8B-B14F-4D97-AF65-F5344CB8AC3E}">
        <p14:creationId xmlns:p14="http://schemas.microsoft.com/office/powerpoint/2010/main" val="28517385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369E-4A96-EFF4-4749-FC9759FD49A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5668B8C-70D7-D7E2-6BD9-077B0CE457C7}"/>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Rabbi Michael Wolf at Messiah Conference:</a:t>
            </a:r>
          </a:p>
          <a:p>
            <a:pPr algn="l"/>
            <a:r>
              <a:rPr lang="en-US" sz="4000" dirty="0">
                <a:solidFill>
                  <a:schemeClr val="tx1"/>
                </a:solidFill>
                <a:latin typeface="Arial Rounded MT Bold" panose="020F0704030504030204" pitchFamily="34" charset="0"/>
              </a:rPr>
              <a:t>It’s more important to love Jewish people than to love Jewish things.</a:t>
            </a:r>
          </a:p>
        </p:txBody>
      </p:sp>
    </p:spTree>
    <p:extLst>
      <p:ext uri="{BB962C8B-B14F-4D97-AF65-F5344CB8AC3E}">
        <p14:creationId xmlns:p14="http://schemas.microsoft.com/office/powerpoint/2010/main" val="223779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DA28E-3CC3-93B4-3CC3-8295DB0710C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25C6951-1995-C181-A6B7-F38EA10456BE}"/>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FUNY began as a home for professors dismissed from local universities for protesting the Vietnam War, or for holding socialist views. The FUNY opened on East 14th Street, above a storefront now occupied by a Wendy's</a:t>
            </a:r>
          </a:p>
        </p:txBody>
      </p:sp>
    </p:spTree>
    <p:extLst>
      <p:ext uri="{BB962C8B-B14F-4D97-AF65-F5344CB8AC3E}">
        <p14:creationId xmlns:p14="http://schemas.microsoft.com/office/powerpoint/2010/main" val="11353748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BC252-5037-4064-D323-4F0AD76E74E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7EBE288-3CFC-9D32-C738-12118224D230}"/>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73EE168-0D9C-F80B-FB6E-2484CDDFAF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802675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4669-649C-FB4D-C59E-D0909F89EED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9A42DBB-E1DB-16DB-B922-EB8E2CA404AB}"/>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0E088DF8-9DAE-54ED-0D7F-4DCC4F20E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18E4FE1E-DF21-30E0-4D09-062B8D20EEF0}"/>
              </a:ext>
            </a:extLst>
          </p:cNvPr>
          <p:cNvSpPr txBox="1"/>
          <p:nvPr/>
        </p:nvSpPr>
        <p:spPr>
          <a:xfrm>
            <a:off x="304800" y="76522"/>
            <a:ext cx="7410683" cy="3170099"/>
          </a:xfrm>
          <a:prstGeom prst="rect">
            <a:avLst/>
          </a:prstGeom>
          <a:noFill/>
        </p:spPr>
        <p:txBody>
          <a:bodyPr wrap="none" rtlCol="0">
            <a:spAutoFit/>
          </a:bodyPr>
          <a:lstStyle/>
          <a:p>
            <a:pPr algn="l"/>
            <a:r>
              <a:rPr lang="en-US" u="sng" dirty="0">
                <a:solidFill>
                  <a:srgbClr val="FFFF66"/>
                </a:solidFill>
              </a:rPr>
              <a:t>Community T'hillim / Ps 133.1</a:t>
            </a:r>
          </a:p>
          <a:p>
            <a:pPr marL="457200" indent="-457200" algn="l">
              <a:buFont typeface="+mj-lt"/>
              <a:buAutoNum type="arabicPeriod"/>
            </a:pPr>
            <a:r>
              <a:rPr lang="en-US" dirty="0">
                <a:solidFill>
                  <a:schemeClr val="tx1"/>
                </a:solidFill>
              </a:rPr>
              <a:t>Community is normative</a:t>
            </a:r>
          </a:p>
          <a:p>
            <a:pPr marL="457200" indent="-457200" algn="l">
              <a:buFont typeface="+mj-lt"/>
              <a:buAutoNum type="arabicPeriod"/>
            </a:pPr>
            <a:r>
              <a:rPr lang="en-US" dirty="0">
                <a:solidFill>
                  <a:schemeClr val="tx1"/>
                </a:solidFill>
              </a:rPr>
              <a:t>What if there are problems</a:t>
            </a:r>
          </a:p>
          <a:p>
            <a:pPr marL="457200" indent="-457200" algn="l">
              <a:buFont typeface="+mj-lt"/>
              <a:buAutoNum type="arabicPeriod"/>
            </a:pPr>
            <a:r>
              <a:rPr lang="en-US" dirty="0">
                <a:solidFill>
                  <a:schemeClr val="tx1"/>
                </a:solidFill>
              </a:rPr>
              <a:t>People are our treasure</a:t>
            </a:r>
          </a:p>
          <a:p>
            <a:pPr marL="457200" indent="-457200" algn="l">
              <a:buFont typeface="+mj-lt"/>
              <a:buAutoNum type="arabicPeriod"/>
            </a:pPr>
            <a:r>
              <a:rPr lang="en-US" dirty="0">
                <a:solidFill>
                  <a:schemeClr val="tx1"/>
                </a:solidFill>
              </a:rPr>
              <a:t>Jew and Gentile</a:t>
            </a:r>
          </a:p>
        </p:txBody>
      </p:sp>
    </p:spTree>
    <p:extLst>
      <p:ext uri="{BB962C8B-B14F-4D97-AF65-F5344CB8AC3E}">
        <p14:creationId xmlns:p14="http://schemas.microsoft.com/office/powerpoint/2010/main" val="14112860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33273-0D4D-9595-1059-E301CAF619E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51A036-692D-F4F8-1138-ABBB2E21056E}"/>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7665318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9772-8D71-0F77-ABF3-9DF24F7B120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6E8D507-1CBE-EBC6-FA46-13CA453C0267}"/>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1682286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C6C70-5DBE-5CF6-9E78-A648B3C2E7C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4A53359-C5DC-7103-7A4C-91EDA2E01397}"/>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6927688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F9045-E0EF-99D6-4A63-FE196BE18BD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81DE20B-337D-2731-3B81-971B1A403250}"/>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0013573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6D263-067F-7229-C2E5-DF4DBF8DE6D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9E955B3-A7C3-6FD6-6746-10B0D8808C29}"/>
              </a:ext>
            </a:extLst>
          </p:cNvPr>
          <p:cNvSpPr>
            <a:spLocks noGrp="1" noChangeArrowheads="1"/>
          </p:cNvSpPr>
          <p:nvPr>
            <p:ph type="subTitle" idx="1"/>
          </p:nvPr>
        </p:nvSpPr>
        <p:spPr>
          <a:xfrm>
            <a:off x="228600" y="209550"/>
            <a:ext cx="8686800" cy="4800600"/>
          </a:xfrm>
        </p:spPr>
        <p:txBody>
          <a:bodyPr anchor="t">
            <a:normAutofit/>
          </a:bodyPr>
          <a:lstStyle/>
          <a:p>
            <a:pPr algn="ctr"/>
            <a:r>
              <a:rPr lang="en-US" sz="4000" dirty="0">
                <a:solidFill>
                  <a:schemeClr val="tx1"/>
                </a:solidFill>
                <a:latin typeface="Arial Rounded MT Bold" panose="020F0704030504030204" pitchFamily="34" charset="0"/>
              </a:rPr>
              <a:t> </a:t>
            </a:r>
          </a:p>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Prayer points</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955955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2D2EF-A2CD-4106-1F08-73C5660F058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84FD050-A9F1-B2BE-A874-E6C003D0FDCA}"/>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1AE8002-9D86-DE69-957A-E7B44DABA622}"/>
              </a:ext>
            </a:extLst>
          </p:cNvPr>
          <p:cNvPicPr>
            <a:picLocks noChangeAspect="1"/>
          </p:cNvPicPr>
          <p:nvPr/>
        </p:nvPicPr>
        <p:blipFill>
          <a:blip r:embed="rId3"/>
          <a:stretch>
            <a:fillRect/>
          </a:stretch>
        </p:blipFill>
        <p:spPr>
          <a:xfrm>
            <a:off x="211850" y="0"/>
            <a:ext cx="8703550" cy="5133619"/>
          </a:xfrm>
          <a:prstGeom prst="rect">
            <a:avLst/>
          </a:prstGeom>
        </p:spPr>
      </p:pic>
    </p:spTree>
    <p:extLst>
      <p:ext uri="{BB962C8B-B14F-4D97-AF65-F5344CB8AC3E}">
        <p14:creationId xmlns:p14="http://schemas.microsoft.com/office/powerpoint/2010/main" val="33383121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BCED4-0409-83D5-CA4C-EBD3FE16D14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A6A274E-7374-E026-42BC-CB563159415E}"/>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F2D5A19-5A83-B3FF-3AA1-1C26DD7E3AC9}"/>
              </a:ext>
            </a:extLst>
          </p:cNvPr>
          <p:cNvPicPr>
            <a:picLocks noChangeAspect="1"/>
          </p:cNvPicPr>
          <p:nvPr/>
        </p:nvPicPr>
        <p:blipFill>
          <a:blip r:embed="rId3"/>
          <a:stretch>
            <a:fillRect/>
          </a:stretch>
        </p:blipFill>
        <p:spPr>
          <a:xfrm>
            <a:off x="2362200" y="-90732"/>
            <a:ext cx="4343400" cy="5233153"/>
          </a:xfrm>
          <a:prstGeom prst="rect">
            <a:avLst/>
          </a:prstGeom>
        </p:spPr>
      </p:pic>
    </p:spTree>
    <p:extLst>
      <p:ext uri="{BB962C8B-B14F-4D97-AF65-F5344CB8AC3E}">
        <p14:creationId xmlns:p14="http://schemas.microsoft.com/office/powerpoint/2010/main" val="5891791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4374F-DE41-22D4-9F7D-139B20875B2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F53E201-CF53-624F-75DB-E9DF53AB69BD}"/>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34 deg C =  93.2 deg F</a:t>
            </a:r>
          </a:p>
          <a:p>
            <a:pPr algn="l"/>
            <a:r>
              <a:rPr lang="en-US" sz="4000" dirty="0">
                <a:solidFill>
                  <a:schemeClr val="tx1"/>
                </a:solidFill>
                <a:latin typeface="Arial Rounded MT Bold" panose="020F0704030504030204" pitchFamily="34" charset="0"/>
              </a:rPr>
              <a:t>Chart reads right to left</a:t>
            </a:r>
          </a:p>
        </p:txBody>
      </p:sp>
      <p:pic>
        <p:nvPicPr>
          <p:cNvPr id="4" name="Picture 3">
            <a:extLst>
              <a:ext uri="{FF2B5EF4-FFF2-40B4-BE49-F238E27FC236}">
                <a16:creationId xmlns:a16="http://schemas.microsoft.com/office/drawing/2014/main" id="{ED09801F-7D42-0284-FF6D-4C117899FA3F}"/>
              </a:ext>
            </a:extLst>
          </p:cNvPr>
          <p:cNvPicPr>
            <a:picLocks noChangeAspect="1"/>
          </p:cNvPicPr>
          <p:nvPr/>
        </p:nvPicPr>
        <p:blipFill>
          <a:blip r:embed="rId3"/>
          <a:stretch>
            <a:fillRect/>
          </a:stretch>
        </p:blipFill>
        <p:spPr>
          <a:xfrm>
            <a:off x="35767" y="1581150"/>
            <a:ext cx="8971803" cy="3029107"/>
          </a:xfrm>
          <a:prstGeom prst="rect">
            <a:avLst/>
          </a:prstGeom>
        </p:spPr>
      </p:pic>
    </p:spTree>
    <p:extLst>
      <p:ext uri="{BB962C8B-B14F-4D97-AF65-F5344CB8AC3E}">
        <p14:creationId xmlns:p14="http://schemas.microsoft.com/office/powerpoint/2010/main" val="27422616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253036</TotalTime>
  <Words>5255</Words>
  <Application>Microsoft Office PowerPoint</Application>
  <PresentationFormat>On-screen Show (16:9)</PresentationFormat>
  <Paragraphs>596</Paragraphs>
  <Slides>106</Slides>
  <Notes>106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106</vt:i4>
      </vt:variant>
    </vt:vector>
  </HeadingPairs>
  <TitlesOfParts>
    <vt:vector size="113" baseType="lpstr">
      <vt:lpstr>Arial</vt:lpstr>
      <vt:lpstr>Arial</vt:lpstr>
      <vt:lpstr>Arial Rounded MT Bold</vt:lpstr>
      <vt:lpstr>Corbel</vt:lpstr>
      <vt:lpstr>David</vt:lpstr>
      <vt:lpstr>Depth</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5544</cp:revision>
  <dcterms:created xsi:type="dcterms:W3CDTF">2006-04-21T19:34:43Z</dcterms:created>
  <dcterms:modified xsi:type="dcterms:W3CDTF">2025-08-16T13:38:54Z</dcterms:modified>
</cp:coreProperties>
</file>