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 id="2147483857" r:id="rId2"/>
  </p:sldMasterIdLst>
  <p:notesMasterIdLst>
    <p:notesMasterId r:id="rId87"/>
  </p:notesMasterIdLst>
  <p:handoutMasterIdLst>
    <p:handoutMasterId r:id="rId88"/>
  </p:handoutMasterIdLst>
  <p:sldIdLst>
    <p:sldId id="67278" r:id="rId3"/>
    <p:sldId id="67309" r:id="rId4"/>
    <p:sldId id="67276" r:id="rId5"/>
    <p:sldId id="67279" r:id="rId6"/>
    <p:sldId id="67310" r:id="rId7"/>
    <p:sldId id="67316" r:id="rId8"/>
    <p:sldId id="67257" r:id="rId9"/>
    <p:sldId id="67256" r:id="rId10"/>
    <p:sldId id="67311" r:id="rId11"/>
    <p:sldId id="63532" r:id="rId12"/>
    <p:sldId id="63533" r:id="rId13"/>
    <p:sldId id="63528" r:id="rId14"/>
    <p:sldId id="63530" r:id="rId15"/>
    <p:sldId id="63525" r:id="rId16"/>
    <p:sldId id="63523" r:id="rId17"/>
    <p:sldId id="63529" r:id="rId18"/>
    <p:sldId id="63526" r:id="rId19"/>
    <p:sldId id="63583" r:id="rId20"/>
    <p:sldId id="63527" r:id="rId21"/>
    <p:sldId id="63535" r:id="rId22"/>
    <p:sldId id="63577" r:id="rId23"/>
    <p:sldId id="63578" r:id="rId24"/>
    <p:sldId id="63576" r:id="rId25"/>
    <p:sldId id="63534" r:id="rId26"/>
    <p:sldId id="63521" r:id="rId27"/>
    <p:sldId id="67258" r:id="rId28"/>
    <p:sldId id="63536" r:id="rId29"/>
    <p:sldId id="67280" r:id="rId30"/>
    <p:sldId id="67281" r:id="rId31"/>
    <p:sldId id="67282" r:id="rId32"/>
    <p:sldId id="67265" r:id="rId33"/>
    <p:sldId id="67266" r:id="rId34"/>
    <p:sldId id="67284" r:id="rId35"/>
    <p:sldId id="67267" r:id="rId36"/>
    <p:sldId id="67268" r:id="rId37"/>
    <p:sldId id="67277" r:id="rId38"/>
    <p:sldId id="67259" r:id="rId39"/>
    <p:sldId id="67262" r:id="rId40"/>
    <p:sldId id="67283" r:id="rId41"/>
    <p:sldId id="67285" r:id="rId42"/>
    <p:sldId id="67264" r:id="rId43"/>
    <p:sldId id="67263" r:id="rId44"/>
    <p:sldId id="67286" r:id="rId45"/>
    <p:sldId id="67269" r:id="rId46"/>
    <p:sldId id="67272" r:id="rId47"/>
    <p:sldId id="67270" r:id="rId48"/>
    <p:sldId id="67271" r:id="rId49"/>
    <p:sldId id="67287" r:id="rId50"/>
    <p:sldId id="67275" r:id="rId51"/>
    <p:sldId id="67273" r:id="rId52"/>
    <p:sldId id="67317" r:id="rId53"/>
    <p:sldId id="67288" r:id="rId54"/>
    <p:sldId id="67274" r:id="rId55"/>
    <p:sldId id="67292" r:id="rId56"/>
    <p:sldId id="67289" r:id="rId57"/>
    <p:sldId id="67318" r:id="rId58"/>
    <p:sldId id="67290" r:id="rId59"/>
    <p:sldId id="67293" r:id="rId60"/>
    <p:sldId id="67295" r:id="rId61"/>
    <p:sldId id="67313" r:id="rId62"/>
    <p:sldId id="67299" r:id="rId63"/>
    <p:sldId id="67312" r:id="rId64"/>
    <p:sldId id="67314" r:id="rId65"/>
    <p:sldId id="67315" r:id="rId66"/>
    <p:sldId id="67294" r:id="rId67"/>
    <p:sldId id="67300" r:id="rId68"/>
    <p:sldId id="67291" r:id="rId69"/>
    <p:sldId id="67320" r:id="rId70"/>
    <p:sldId id="67302" r:id="rId71"/>
    <p:sldId id="67301" r:id="rId72"/>
    <p:sldId id="67303" r:id="rId73"/>
    <p:sldId id="67296" r:id="rId74"/>
    <p:sldId id="67304" r:id="rId75"/>
    <p:sldId id="67297" r:id="rId76"/>
    <p:sldId id="67319" r:id="rId77"/>
    <p:sldId id="67255" r:id="rId78"/>
    <p:sldId id="67307" r:id="rId79"/>
    <p:sldId id="67305" r:id="rId80"/>
    <p:sldId id="67306" r:id="rId81"/>
    <p:sldId id="67252" r:id="rId82"/>
    <p:sldId id="67308" r:id="rId83"/>
    <p:sldId id="67321" r:id="rId84"/>
    <p:sldId id="67322" r:id="rId85"/>
    <p:sldId id="67253" r:id="rId86"/>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7933" autoAdjust="0"/>
  </p:normalViewPr>
  <p:slideViewPr>
    <p:cSldViewPr>
      <p:cViewPr varScale="1">
        <p:scale>
          <a:sx n="103" d="100"/>
          <a:sy n="103" d="100"/>
        </p:scale>
        <p:origin x="102" y="39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8996"/>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commentAuthors" Target="commentAuthor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Immanuel, Barukh Haba </a:t>
            </a:r>
            <a:r>
              <a:rPr lang="he-IL" altLang="en-US"/>
              <a:t>עמנואל ברוך הבא</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9 2025 5787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Immanuel, Barukh Haba </a:t>
            </a:r>
            <a:r>
              <a:rPr lang="he-IL" altLang="en-US"/>
              <a:t>עמנואל ברוך הבא</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9 2025 5787</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Tu_B%27Av#cite_note-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youtu.be/hBPl2214-jE?t=154"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9EED0-F2BA-33F1-A9EA-CB0027B3EBD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FB92FEC-8AB1-1EC7-32EB-DEF90D12FA8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512D71D7-170E-6D5E-C6FF-59947C1A1A0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79B6D890-FCEC-FEB0-9D18-564E0B5A977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BA93DC8-8BC7-8C3B-3B8B-68862511E88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AEBC3D9-2E07-7D66-855D-73F341E4DE3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D7AB777-4ACE-B0CD-8FE2-5BE6DBDE1DA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45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Ephraim north of Jerusalem, Beit </a:t>
            </a:r>
            <a:r>
              <a:rPr lang="en-US" dirty="0" err="1"/>
              <a:t>Lekhem</a:t>
            </a:r>
            <a:r>
              <a:rPr lang="en-US" dirty="0"/>
              <a:t> south.</a:t>
            </a:r>
          </a:p>
          <a:p>
            <a:r>
              <a:rPr lang="en-US" dirty="0"/>
              <a:t>None of the commentators LXX, Vulgate, Targum, nor Josephus see this as sexual infidelity, but rather a disagreement.  Argument.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78873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Like Lot.</a:t>
            </a:r>
          </a:p>
          <a:p>
            <a:r>
              <a:rPr lang="en-US" dirty="0"/>
              <a:t>Low point: bigamy, community desire for homosexual attack, non protection of the woman, molestation till death.</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957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06606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333333"/>
                </a:solidFill>
                <a:effectLst/>
              </a:rPr>
              <a:t>Not known what feast this is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5355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80488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333333"/>
                </a:solidFill>
                <a:effectLst/>
              </a:rPr>
              <a:t>Clarke: vines were in full leaf</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76985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78573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https://en.wikipedia.org/wiki/Tu_B%27Av#cite_note-9</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16147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https://en.wikipedia.org/wiki/Tu_B%27Av#cite_note-9</a:t>
            </a:r>
            <a:endParaRPr lang="en-US" sz="1050" dirty="0"/>
          </a:p>
          <a:p>
            <a:endParaRPr lang="en-US" sz="1050" dirty="0"/>
          </a:p>
          <a:p>
            <a:r>
              <a:rPr lang="en-US" dirty="0"/>
              <a:t>You didn’t know that Yom Kippur was an outdoor dance holiday?  Mysterious bit of Jewish history.  Like that guy in Mark who went out at Yeshua’s arrest, and fled naked?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14758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https://external-content.duckduckgo.com/iu/?u=https%3A%2F%2Fwww.ou.org%2Fholidays%2Ffiles%2FTu-BAv-e1470913449272.jpg&amp;f=1&amp;nofb=1</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78806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B484D-9823-1347-1D32-E14AD1834E3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828B30E-4DF4-1525-BFEF-B06BD031272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C80C6C5C-ED57-2235-BDC4-CE45D6E9052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2F6200BB-3896-148D-86AE-ED5794B5110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2816ECC-A8C2-EA83-DAC3-1B710AB3AAC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2E74CE1-21D3-F3F1-D65C-20214A525854}"/>
              </a:ext>
            </a:extLst>
          </p:cNvPr>
          <p:cNvSpPr>
            <a:spLocks noGrp="1" noChangeArrowheads="1"/>
          </p:cNvSpPr>
          <p:nvPr>
            <p:ph type="body" idx="1"/>
          </p:nvPr>
        </p:nvSpPr>
        <p:spPr>
          <a:xfrm>
            <a:off x="152400" y="4114800"/>
            <a:ext cx="6553200" cy="4876800"/>
          </a:xfrm>
        </p:spPr>
        <p:txBody>
          <a:bodyPr/>
          <a:lstStyle/>
          <a:p>
            <a:pPr algn="l"/>
            <a:r>
              <a:rPr lang="en-US" altLang="en-US" dirty="0"/>
              <a:t>From Brian Kaufman, the 737 SW pilot</a:t>
            </a:r>
          </a:p>
        </p:txBody>
      </p:sp>
      <p:cxnSp>
        <p:nvCxnSpPr>
          <p:cNvPr id="3" name="Straight Connector 2">
            <a:extLst>
              <a:ext uri="{FF2B5EF4-FFF2-40B4-BE49-F238E27FC236}">
                <a16:creationId xmlns:a16="http://schemas.microsoft.com/office/drawing/2014/main" id="{7CAED24E-DF71-B9CA-EA48-4D5A43B8875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265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6790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80434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15970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0000FF"/>
                </a:solidFill>
                <a:effectLst/>
              </a:rPr>
              <a:t>Linking the full moon, Tu </a:t>
            </a:r>
            <a:r>
              <a:rPr lang="en-US" b="0" i="0" dirty="0" err="1">
                <a:solidFill>
                  <a:srgbClr val="0000FF"/>
                </a:solidFill>
                <a:effectLst/>
              </a:rPr>
              <a:t>b’Av</a:t>
            </a:r>
            <a:r>
              <a:rPr lang="en-US" b="0" i="0" dirty="0">
                <a:solidFill>
                  <a:srgbClr val="0000FF"/>
                </a:solidFill>
                <a:effectLst/>
              </a:rPr>
              <a:t> is characterized by love, fertility, and romance.</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45737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 Jewish people, study is romantic.  </a:t>
            </a:r>
          </a:p>
          <a:p>
            <a:endParaRPr lang="en-US" dirty="0"/>
          </a:p>
          <a:p>
            <a:r>
              <a:rPr lang="en-US" sz="1050" dirty="0"/>
              <a:t>https://israelforever.org/interact/blog/Israel_forever_Dancing_Girls_Tu_BAv.jpg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https://www.myjewishlearning.com/article/celebrating-romantic-love/</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63291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we partially missed it this year, except…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43311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18EB4-0C20-23EC-D279-4E77AD220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2D629-8748-EABA-1220-591921EED7D0}"/>
              </a:ext>
            </a:extLst>
          </p:cNvPr>
          <p:cNvSpPr>
            <a:spLocks noGrp="1" noRot="1" noChangeAspect="1"/>
          </p:cNvSpPr>
          <p:nvPr>
            <p:ph type="sldImg"/>
          </p:nvPr>
        </p:nvSpPr>
        <p:spPr>
          <a:xfrm>
            <a:off x="381000" y="762000"/>
            <a:ext cx="6096000" cy="3429000"/>
          </a:xfrm>
        </p:spPr>
      </p:sp>
      <p:sp>
        <p:nvSpPr>
          <p:cNvPr id="3" name="Notes Placeholder 2">
            <a:extLst>
              <a:ext uri="{FF2B5EF4-FFF2-40B4-BE49-F238E27FC236}">
                <a16:creationId xmlns:a16="http://schemas.microsoft.com/office/drawing/2014/main" id="{79EE8D2B-FBFB-9E94-3004-0B9A0B09CDA2}"/>
              </a:ext>
            </a:extLst>
          </p:cNvPr>
          <p:cNvSpPr>
            <a:spLocks noGrp="1"/>
          </p:cNvSpPr>
          <p:nvPr>
            <p:ph type="body" idx="1"/>
          </p:nvPr>
        </p:nvSpPr>
        <p:spPr>
          <a:xfrm>
            <a:off x="381000" y="4191000"/>
            <a:ext cx="6172200" cy="4572000"/>
          </a:xfrm>
        </p:spPr>
        <p:txBody>
          <a:bodyPr/>
          <a:lstStyle/>
          <a:p>
            <a:r>
              <a:rPr lang="en-US" dirty="0"/>
              <a:t>So, we missed it this year, except…</a:t>
            </a:r>
          </a:p>
        </p:txBody>
      </p:sp>
      <p:sp>
        <p:nvSpPr>
          <p:cNvPr id="4" name="Header Placeholder 3">
            <a:extLst>
              <a:ext uri="{FF2B5EF4-FFF2-40B4-BE49-F238E27FC236}">
                <a16:creationId xmlns:a16="http://schemas.microsoft.com/office/drawing/2014/main" id="{08F723E1-0C25-DF8A-A997-FE9A930BDF5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B'Av Song of Songs 8:5  Divine Lover </a:t>
            </a:r>
          </a:p>
        </p:txBody>
      </p:sp>
      <p:sp>
        <p:nvSpPr>
          <p:cNvPr id="5" name="Date Placeholder 4">
            <a:extLst>
              <a:ext uri="{FF2B5EF4-FFF2-40B4-BE49-F238E27FC236}">
                <a16:creationId xmlns:a16="http://schemas.microsoft.com/office/drawing/2014/main" id="{8566C652-ACD7-D9DB-B0F1-5614327BB74E}"/>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24, 2021 5781</a:t>
            </a:r>
          </a:p>
        </p:txBody>
      </p:sp>
      <p:sp>
        <p:nvSpPr>
          <p:cNvPr id="6" name="Slide Number Placeholder 5">
            <a:extLst>
              <a:ext uri="{FF2B5EF4-FFF2-40B4-BE49-F238E27FC236}">
                <a16:creationId xmlns:a16="http://schemas.microsoft.com/office/drawing/2014/main" id="{950DBA17-05BC-91C2-277B-56C5C7FB3FE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83735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Singles NOT excluded!!</a:t>
            </a:r>
          </a:p>
          <a:p>
            <a:endParaRPr lang="en-US" dirty="0"/>
          </a:p>
          <a:p>
            <a:r>
              <a:rPr lang="en-US" dirty="0"/>
              <a:t>The above story and holiday teaching was just an intro…</a:t>
            </a:r>
          </a:p>
        </p:txBody>
      </p:sp>
      <p:sp>
        <p:nvSpPr>
          <p:cNvPr id="4" name="Header Placeholder 3"/>
          <p:cNvSpPr>
            <a:spLocks noGrp="1"/>
          </p:cNvSpPr>
          <p:nvPr>
            <p:ph type="hdr" sz="quarter"/>
          </p:nvPr>
        </p:nvSpPr>
        <p:spPr/>
        <p:txBody>
          <a:bodyPr/>
          <a:lstStyle/>
          <a:p>
            <a:r>
              <a:rPr lang="en-US" altLang="en-US"/>
              <a:t>Tu B'Av Song of Songs 8:5  Divine Lover </a:t>
            </a:r>
          </a:p>
        </p:txBody>
      </p:sp>
      <p:sp>
        <p:nvSpPr>
          <p:cNvPr id="5" name="Date Placeholder 4"/>
          <p:cNvSpPr>
            <a:spLocks noGrp="1"/>
          </p:cNvSpPr>
          <p:nvPr>
            <p:ph type="dt" idx="1"/>
          </p:nvPr>
        </p:nvSpPr>
        <p:spPr/>
        <p:txBody>
          <a:bodyPr/>
          <a:lstStyle/>
          <a:p>
            <a:r>
              <a:rPr lang="en-US" altLang="en-US"/>
              <a:t>July 24,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031736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C161-3CFC-2EB5-D3BC-F6FBEED59FD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EDC1F6-0413-01D2-AF5B-FEB49DEBF62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09D33C43-87EA-A3CD-212B-9FD080BC969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594CBC5D-288F-B5DE-1FCB-EA7582A9D56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027B90C-FDEE-E069-C7FF-DDAA8FA0F5D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61AEC85-B8FC-5AB8-781D-57B5535754F1}"/>
              </a:ext>
            </a:extLst>
          </p:cNvPr>
          <p:cNvSpPr>
            <a:spLocks noGrp="1" noChangeArrowheads="1"/>
          </p:cNvSpPr>
          <p:nvPr>
            <p:ph type="body" idx="1"/>
          </p:nvPr>
        </p:nvSpPr>
        <p:spPr>
          <a:xfrm>
            <a:off x="152400" y="4114800"/>
            <a:ext cx="6553200" cy="4876800"/>
          </a:xfrm>
        </p:spPr>
        <p:txBody>
          <a:bodyPr/>
          <a:lstStyle/>
          <a:p>
            <a:pPr algn="l"/>
            <a:r>
              <a:rPr lang="en-US" altLang="en-US" dirty="0"/>
              <a:t>Let’s all say it: Immanuel, Barukh Haba</a:t>
            </a:r>
          </a:p>
        </p:txBody>
      </p:sp>
      <p:cxnSp>
        <p:nvCxnSpPr>
          <p:cNvPr id="3" name="Straight Connector 2">
            <a:extLst>
              <a:ext uri="{FF2B5EF4-FFF2-40B4-BE49-F238E27FC236}">
                <a16:creationId xmlns:a16="http://schemas.microsoft.com/office/drawing/2014/main" id="{A9B891AE-9286-1A57-9080-E1E43CD4794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02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62352-BA4E-0507-E728-0F0F293F539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FCF31BF-E373-DF36-67AC-4E1C62ADB27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062EFB67-88E4-5088-015F-407086D463E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0894F311-C001-0E9F-8BA3-B014F0E92DE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C34738A-17A7-2672-4DDD-F255E8FC044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47FE693-AEF9-6A14-0BFC-93C13F9E5FC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1DD9EE4-7345-8C63-3B55-BC1970AD70B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41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339E4-F4A9-6331-F795-222594AE95B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BF0C32A-C477-A59F-7890-86D56996FE4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F803D15F-9CE4-C83A-B9C1-55641DF2ABD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1CFCA28C-97CB-CB19-FFE5-2FB1D2A279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A0ED077-00E5-84DA-E34D-48A31BF6086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C96F7A0-E60D-3581-8F33-F9350DC75043}"/>
              </a:ext>
            </a:extLst>
          </p:cNvPr>
          <p:cNvSpPr>
            <a:spLocks noGrp="1" noChangeArrowheads="1"/>
          </p:cNvSpPr>
          <p:nvPr>
            <p:ph type="body" idx="1"/>
          </p:nvPr>
        </p:nvSpPr>
        <p:spPr>
          <a:xfrm>
            <a:off x="152400" y="4114800"/>
            <a:ext cx="6553200" cy="4876800"/>
          </a:xfrm>
        </p:spPr>
        <p:txBody>
          <a:bodyPr/>
          <a:lstStyle/>
          <a:p>
            <a:pPr algn="l"/>
            <a:r>
              <a:rPr lang="en-US" altLang="en-US" dirty="0"/>
              <a:t>From Brian Kaufman, the 737 SW pilot</a:t>
            </a:r>
          </a:p>
        </p:txBody>
      </p:sp>
      <p:cxnSp>
        <p:nvCxnSpPr>
          <p:cNvPr id="3" name="Straight Connector 2">
            <a:extLst>
              <a:ext uri="{FF2B5EF4-FFF2-40B4-BE49-F238E27FC236}">
                <a16:creationId xmlns:a16="http://schemas.microsoft.com/office/drawing/2014/main" id="{FB089211-4016-B06B-75F1-4F4E6900559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883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4F4D4-F0B8-5209-435F-B033EE2B5C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B3C9550-8EA5-F767-779E-E562C875B2F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63649425-983A-6CB1-ACA2-DC0A175BF66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F789A1E4-7F3A-456C-0797-59E471188E9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5F9126E-771A-D2EE-4F0B-123D3179C49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F74C45B-632F-78D5-4248-5E4F7DF76FE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027AD5F-C851-6665-0731-E6633F6CE06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386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256D3-8037-3E1F-B7A0-5AD422F0E03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0053086-98FD-BEF3-5067-D9449DBD548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6F0CEC7F-5D61-299B-3B98-F52B8683949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126F8C98-0D2B-CB72-88F9-C4918694898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5728FBC-BF9D-429B-5811-41C5264C5E2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AFCA862-9B20-E3DD-CAF8-FE22EAEF2D9F}"/>
              </a:ext>
            </a:extLst>
          </p:cNvPr>
          <p:cNvSpPr>
            <a:spLocks noGrp="1" noChangeArrowheads="1"/>
          </p:cNvSpPr>
          <p:nvPr>
            <p:ph type="body" idx="1"/>
          </p:nvPr>
        </p:nvSpPr>
        <p:spPr>
          <a:xfrm>
            <a:off x="152400" y="4114800"/>
            <a:ext cx="6553200" cy="4876800"/>
          </a:xfrm>
        </p:spPr>
        <p:txBody>
          <a:bodyPr/>
          <a:lstStyle/>
          <a:p>
            <a:pPr algn="l"/>
            <a:r>
              <a:rPr lang="en-US" altLang="en-US" dirty="0"/>
              <a:t>Does that sound like a good mindset of security and victory?</a:t>
            </a:r>
          </a:p>
          <a:p>
            <a:pPr algn="l"/>
            <a:r>
              <a:rPr lang="en-US" altLang="en-US" dirty="0"/>
              <a:t>Invader.   Have you ever been in full </a:t>
            </a:r>
            <a:r>
              <a:rPr lang="en-US" altLang="en-US" u="sng" dirty="0"/>
              <a:t>panic</a:t>
            </a:r>
            <a:r>
              <a:rPr lang="en-US" altLang="en-US" dirty="0"/>
              <a:t> mode?</a:t>
            </a:r>
          </a:p>
        </p:txBody>
      </p:sp>
      <p:cxnSp>
        <p:nvCxnSpPr>
          <p:cNvPr id="3" name="Straight Connector 2">
            <a:extLst>
              <a:ext uri="{FF2B5EF4-FFF2-40B4-BE49-F238E27FC236}">
                <a16:creationId xmlns:a16="http://schemas.microsoft.com/office/drawing/2014/main" id="{2D6CA98F-101E-13FF-26BC-3681C373CCA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127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CBB48-865E-E8FF-FF89-7F484CF1869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AC1C8AA-CCD3-9F65-BCCA-CEF502C9E81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3EDEF3CF-6F3E-9396-C3A4-E8F0722FE5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803A5ED0-FA80-50CC-877B-F83657BBA22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BA8E8CD-1305-26B0-F33A-8D1478FF02D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20C0D9A-3390-0968-D0E4-82EE9FA27E12}"/>
              </a:ext>
            </a:extLst>
          </p:cNvPr>
          <p:cNvSpPr>
            <a:spLocks noGrp="1" noChangeArrowheads="1"/>
          </p:cNvSpPr>
          <p:nvPr>
            <p:ph type="body" idx="1"/>
          </p:nvPr>
        </p:nvSpPr>
        <p:spPr>
          <a:xfrm>
            <a:off x="152400" y="4114800"/>
            <a:ext cx="6553200" cy="4876800"/>
          </a:xfrm>
        </p:spPr>
        <p:txBody>
          <a:bodyPr/>
          <a:lstStyle/>
          <a:p>
            <a:pPr algn="l"/>
            <a:r>
              <a:rPr lang="en-US" altLang="en-US" dirty="0"/>
              <a:t>Note Ephraim = Israel, largest of the 10 northern tribes</a:t>
            </a:r>
          </a:p>
          <a:p>
            <a:pPr algn="l"/>
            <a:r>
              <a:rPr lang="en-US" altLang="en-US" dirty="0"/>
              <a:t>Aram Damascus = Syria</a:t>
            </a:r>
          </a:p>
          <a:p>
            <a:pPr algn="l"/>
            <a:r>
              <a:rPr lang="en-US" altLang="en-US" dirty="0"/>
              <a:t>North of them is Assyria = modern Iraq</a:t>
            </a:r>
          </a:p>
          <a:p>
            <a:pPr algn="l"/>
            <a:r>
              <a:rPr lang="en-US" altLang="en-US" dirty="0"/>
              <a:t>Syria is NOT Assyria</a:t>
            </a:r>
          </a:p>
        </p:txBody>
      </p:sp>
      <p:cxnSp>
        <p:nvCxnSpPr>
          <p:cNvPr id="3" name="Straight Connector 2">
            <a:extLst>
              <a:ext uri="{FF2B5EF4-FFF2-40B4-BE49-F238E27FC236}">
                <a16:creationId xmlns:a16="http://schemas.microsoft.com/office/drawing/2014/main" id="{274E5317-B91D-B0A3-09A2-619F1BFCC91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702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3191C-8E06-F9BE-FC3A-F7F04B029CF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80B35EC-3D3E-558C-3FC3-4CFC22D647B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0A66E20B-C173-41B2-755A-E62D7EEED9C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36977661-9119-031C-C343-2782674E182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E741D65-75D3-374B-D389-284C36A0B4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88840F7-7BBB-5530-CDB2-C683B2BCC6B9}"/>
              </a:ext>
            </a:extLst>
          </p:cNvPr>
          <p:cNvSpPr>
            <a:spLocks noGrp="1" noChangeArrowheads="1"/>
          </p:cNvSpPr>
          <p:nvPr>
            <p:ph type="body" idx="1"/>
          </p:nvPr>
        </p:nvSpPr>
        <p:spPr>
          <a:xfrm>
            <a:off x="152400" y="4114800"/>
            <a:ext cx="6553200" cy="4876800"/>
          </a:xfrm>
        </p:spPr>
        <p:txBody>
          <a:bodyPr/>
          <a:lstStyle/>
          <a:p>
            <a:pPr algn="l"/>
            <a:r>
              <a:rPr lang="en-US" altLang="en-US" dirty="0"/>
              <a:t>Note Ephraim = Israel   Aram Damascus = Syria</a:t>
            </a:r>
          </a:p>
        </p:txBody>
      </p:sp>
      <p:cxnSp>
        <p:nvCxnSpPr>
          <p:cNvPr id="3" name="Straight Connector 2">
            <a:extLst>
              <a:ext uri="{FF2B5EF4-FFF2-40B4-BE49-F238E27FC236}">
                <a16:creationId xmlns:a16="http://schemas.microsoft.com/office/drawing/2014/main" id="{0C6DF0EF-3DF2-BCB6-C6F9-353BCA2ADA8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414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8407B-F33D-B349-FDCA-96AD4B4A62E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C27BB5-01E8-E899-93FB-142759EA52C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4CE8FC6F-CEE1-15A2-194B-FC75D410473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A37469FB-174E-84EA-F586-58D4E5FC058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90142AA-CA13-C07F-1B7B-A74E89E92AB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9769C26-A20C-8E85-E9A6-34E83163C777}"/>
              </a:ext>
            </a:extLst>
          </p:cNvPr>
          <p:cNvSpPr>
            <a:spLocks noGrp="1" noChangeArrowheads="1"/>
          </p:cNvSpPr>
          <p:nvPr>
            <p:ph type="body" idx="1"/>
          </p:nvPr>
        </p:nvSpPr>
        <p:spPr>
          <a:xfrm>
            <a:off x="152400" y="4114800"/>
            <a:ext cx="6553200" cy="4876800"/>
          </a:xfrm>
        </p:spPr>
        <p:txBody>
          <a:bodyPr/>
          <a:lstStyle/>
          <a:p>
            <a:pPr algn="l"/>
            <a:r>
              <a:rPr lang="en-US" altLang="en-US" dirty="0"/>
              <a:t>“Stay calm” !!</a:t>
            </a:r>
          </a:p>
          <a:p>
            <a:pPr algn="l"/>
            <a:r>
              <a:rPr lang="en-US" altLang="en-US" dirty="0"/>
              <a:t>Full panic </a:t>
            </a:r>
            <a:r>
              <a:rPr lang="en-US" altLang="en-US" dirty="0">
                <a:sym typeface="Wingdings" panose="05000000000000000000" pitchFamily="2" charset="2"/>
              </a:rPr>
              <a:t> stay calm.</a:t>
            </a:r>
            <a:endParaRPr lang="en-US" altLang="en-US" dirty="0"/>
          </a:p>
        </p:txBody>
      </p:sp>
      <p:cxnSp>
        <p:nvCxnSpPr>
          <p:cNvPr id="3" name="Straight Connector 2">
            <a:extLst>
              <a:ext uri="{FF2B5EF4-FFF2-40B4-BE49-F238E27FC236}">
                <a16:creationId xmlns:a16="http://schemas.microsoft.com/office/drawing/2014/main" id="{AB25527A-C5C1-C58F-E8F0-A73C29BE9FA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060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FFC0F-0B38-D3D2-9E27-816319C79AC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8BCFBDB-8C57-A9AA-D050-B5B88AAEF7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5A3A2F9A-4981-FB9E-F624-CDF737E0E7C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F922D87F-E04F-6A00-D7C2-FD81573808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1537A41-862C-414D-373A-706589F6A6A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A3958F0-36B8-9F63-6741-BD86A7D69953}"/>
              </a:ext>
            </a:extLst>
          </p:cNvPr>
          <p:cNvSpPr>
            <a:spLocks noGrp="1" noChangeArrowheads="1"/>
          </p:cNvSpPr>
          <p:nvPr>
            <p:ph type="body" idx="1"/>
          </p:nvPr>
        </p:nvSpPr>
        <p:spPr>
          <a:xfrm>
            <a:off x="152400" y="4114800"/>
            <a:ext cx="6553200" cy="4876800"/>
          </a:xfrm>
        </p:spPr>
        <p:txBody>
          <a:bodyPr/>
          <a:lstStyle/>
          <a:p>
            <a:pPr algn="l">
              <a:spcBef>
                <a:spcPts val="0"/>
              </a:spcBef>
            </a:pPr>
            <a:r>
              <a:rPr lang="en-US" altLang="en-US" dirty="0"/>
              <a:t>Definitive.  </a:t>
            </a:r>
          </a:p>
          <a:p>
            <a:pPr algn="l">
              <a:spcBef>
                <a:spcPts val="0"/>
              </a:spcBef>
            </a:pPr>
            <a:r>
              <a:rPr lang="en-US" altLang="en-US" dirty="0"/>
              <a:t>G say anything like that to you?   </a:t>
            </a:r>
          </a:p>
          <a:p>
            <a:pPr algn="l">
              <a:spcBef>
                <a:spcPts val="0"/>
              </a:spcBef>
            </a:pPr>
            <a:r>
              <a:rPr lang="en-US" altLang="en-US" dirty="0"/>
              <a:t>You are forgiven of that disastrous offense.</a:t>
            </a:r>
          </a:p>
          <a:p>
            <a:pPr algn="l">
              <a:spcBef>
                <a:spcPts val="0"/>
              </a:spcBef>
            </a:pPr>
            <a:r>
              <a:rPr lang="en-US" altLang="en-US" dirty="0"/>
              <a:t>You won’t starve.   </a:t>
            </a:r>
          </a:p>
          <a:p>
            <a:pPr algn="l">
              <a:spcBef>
                <a:spcPts val="0"/>
              </a:spcBef>
            </a:pPr>
            <a:r>
              <a:rPr lang="en-US" altLang="en-US" dirty="0"/>
              <a:t>Your business won’t fail.  </a:t>
            </a:r>
          </a:p>
          <a:p>
            <a:pPr algn="l">
              <a:spcBef>
                <a:spcPts val="0"/>
              </a:spcBef>
            </a:pPr>
            <a:r>
              <a:rPr lang="en-US" altLang="en-US" dirty="0"/>
              <a:t>Your marriage will succeed.  </a:t>
            </a:r>
          </a:p>
          <a:p>
            <a:pPr algn="l">
              <a:spcBef>
                <a:spcPts val="0"/>
              </a:spcBef>
            </a:pPr>
            <a:r>
              <a:rPr lang="en-US" altLang="en-US" dirty="0"/>
              <a:t>Your depression will lift.  </a:t>
            </a:r>
          </a:p>
          <a:p>
            <a:pPr algn="l">
              <a:spcBef>
                <a:spcPts val="0"/>
              </a:spcBef>
            </a:pPr>
            <a:r>
              <a:rPr lang="en-US" altLang="en-US" dirty="0"/>
              <a:t>Your fears will turn to joy and love.  </a:t>
            </a:r>
          </a:p>
          <a:p>
            <a:pPr algn="l">
              <a:spcBef>
                <a:spcPts val="0"/>
              </a:spcBef>
            </a:pPr>
            <a:r>
              <a:rPr lang="en-US" altLang="en-US" dirty="0"/>
              <a:t>Your disease isn’t fatal or lifelong.  </a:t>
            </a:r>
          </a:p>
          <a:p>
            <a:pPr algn="l">
              <a:spcBef>
                <a:spcPts val="0"/>
              </a:spcBef>
            </a:pPr>
            <a:r>
              <a:rPr lang="en-US" altLang="en-US" dirty="0"/>
              <a:t>Your kids will come back….</a:t>
            </a:r>
          </a:p>
          <a:p>
            <a:pPr algn="l">
              <a:spcBef>
                <a:spcPts val="0"/>
              </a:spcBef>
            </a:pPr>
            <a:r>
              <a:rPr lang="en-US" altLang="en-US" dirty="0"/>
              <a:t>Basis of promises??</a:t>
            </a:r>
          </a:p>
        </p:txBody>
      </p:sp>
      <p:cxnSp>
        <p:nvCxnSpPr>
          <p:cNvPr id="3" name="Straight Connector 2">
            <a:extLst>
              <a:ext uri="{FF2B5EF4-FFF2-40B4-BE49-F238E27FC236}">
                <a16:creationId xmlns:a16="http://schemas.microsoft.com/office/drawing/2014/main" id="{896C7078-F23C-49B4-16A2-3E934329E4A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3891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87D29-6F07-2DA6-F1FF-0303347D9B9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20CFFAF-1268-5182-C1C1-96ADCA4F0D2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8875947D-E4E9-143C-689E-E8344B0DA6A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913DD49A-58C7-883C-C460-626DA739D7E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0D6E300-E168-D245-E5EB-1674040D435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C2DF0D2-9C7D-2067-3DC9-25DD5BAC00B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548D158-30AC-A8D6-2CC8-61B4162435F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601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63D52-F138-80AE-0E69-6E4AB1DFA0B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F4094D-C8B6-C8D7-549B-0CD05E47E9A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C82C218F-23F7-D94F-9217-0E4CA4ED6A5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9B0C7E75-4F8E-3247-2F0B-42E6347EF9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60E5C45-D101-7BCE-F42E-2FD69B1A1EA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A05CDAC-93BF-D6F8-9A3E-E57523B24A19}"/>
              </a:ext>
            </a:extLst>
          </p:cNvPr>
          <p:cNvSpPr>
            <a:spLocks noGrp="1" noChangeArrowheads="1"/>
          </p:cNvSpPr>
          <p:nvPr>
            <p:ph type="body" idx="1"/>
          </p:nvPr>
        </p:nvSpPr>
        <p:spPr>
          <a:xfrm>
            <a:off x="152400" y="4114800"/>
            <a:ext cx="6553200" cy="4876800"/>
          </a:xfrm>
        </p:spPr>
        <p:txBody>
          <a:bodyPr/>
          <a:lstStyle/>
          <a:p>
            <a:r>
              <a:rPr lang="en-US" altLang="en-US" dirty="0"/>
              <a:t>Here is the warrantee. Immanuel.  G-d with us. </a:t>
            </a:r>
          </a:p>
          <a:p>
            <a:r>
              <a:rPr lang="en-US" altLang="en-US" dirty="0"/>
              <a:t>In the immediate military threat, a general promise.  To us now: Coming to earth of G-d! to be with us, walk with us, suffer with us, then for us, then in us!</a:t>
            </a:r>
          </a:p>
          <a:p>
            <a:r>
              <a:rPr lang="en-US" altLang="en-US" dirty="0"/>
              <a:t>Do we have the conscious sense that G-d is with us, not emotionally, but deeper, in your spirit. </a:t>
            </a:r>
          </a:p>
          <a:p>
            <a:r>
              <a:rPr lang="en-US" baseline="30000" dirty="0"/>
              <a:t>Ro 8.16</a:t>
            </a:r>
            <a:r>
              <a:rPr lang="en-US" b="1" baseline="30000" dirty="0"/>
              <a:t> </a:t>
            </a:r>
            <a:r>
              <a:rPr lang="en-US" dirty="0"/>
              <a:t>The Spirit himself bears witness with our own spirits that we are children of God. </a:t>
            </a:r>
          </a:p>
          <a:p>
            <a:r>
              <a:rPr lang="en-US" altLang="en-US" dirty="0"/>
              <a:t>Immanuel reality.</a:t>
            </a:r>
          </a:p>
        </p:txBody>
      </p:sp>
      <p:cxnSp>
        <p:nvCxnSpPr>
          <p:cNvPr id="3" name="Straight Connector 2">
            <a:extLst>
              <a:ext uri="{FF2B5EF4-FFF2-40B4-BE49-F238E27FC236}">
                <a16:creationId xmlns:a16="http://schemas.microsoft.com/office/drawing/2014/main" id="{E5219760-C587-40DF-550F-057E7A35CEE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628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40CA4-D86D-A4DD-4E4B-4ED178E9D81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4EDC623-23F5-4159-CAE1-9B63C982FB6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A6259344-7AE5-AC50-D385-9D0A172E3DD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E941E184-D857-1279-5171-A3BCEF56594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707DC20-B1B7-19D1-B60A-DE83597A21B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20E9623-7065-9F04-79BE-459388A204E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A960857-17F6-3841-0501-189F175F69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274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03934-9F90-699C-0830-69F3C138304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FE09F81-C408-B5FE-CFBF-7A32FF037A2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6A6660AA-5DB9-4923-65A0-0A40091BC6C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2D056F7B-E3F8-E513-D120-46C92E3841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E179A3E-E234-930E-E796-70361509C9A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9DEFB96-33BD-BD25-75EC-98946B27855F}"/>
              </a:ext>
            </a:extLst>
          </p:cNvPr>
          <p:cNvSpPr>
            <a:spLocks noGrp="1" noChangeArrowheads="1"/>
          </p:cNvSpPr>
          <p:nvPr>
            <p:ph type="body" idx="1"/>
          </p:nvPr>
        </p:nvSpPr>
        <p:spPr>
          <a:xfrm>
            <a:off x="152400" y="4114800"/>
            <a:ext cx="6553200" cy="4876800"/>
          </a:xfrm>
        </p:spPr>
        <p:txBody>
          <a:bodyPr/>
          <a:lstStyle/>
          <a:p>
            <a:pPr algn="l"/>
            <a:r>
              <a:rPr lang="en-US" altLang="en-US" dirty="0"/>
              <a:t>That is, the enemies [Ephraim-Israel &amp; Aram-Syria] will face the wrath and conquest of Assyria, but Judah will be protected.</a:t>
            </a:r>
          </a:p>
          <a:p>
            <a:pPr algn="l"/>
            <a:endParaRPr lang="en-US" altLang="en-US" dirty="0"/>
          </a:p>
          <a:p>
            <a:pPr algn="l"/>
            <a:r>
              <a:rPr lang="en-US" altLang="en-US" dirty="0"/>
              <a:t>Immanuel = G-d with us, is the battle cry, heart cry, affirmation cry of VICTORY, when apparently impossible!!</a:t>
            </a:r>
          </a:p>
        </p:txBody>
      </p:sp>
      <p:cxnSp>
        <p:nvCxnSpPr>
          <p:cNvPr id="3" name="Straight Connector 2">
            <a:extLst>
              <a:ext uri="{FF2B5EF4-FFF2-40B4-BE49-F238E27FC236}">
                <a16:creationId xmlns:a16="http://schemas.microsoft.com/office/drawing/2014/main" id="{09304F0A-4C0C-070F-EA95-026D39B5D62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346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D2F4E-9E08-E05D-7C9E-6CC4D5B0286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2C1DB35-0618-CCB0-0855-2FCB92DDB17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71ABF4A6-33D0-A23D-6A16-5B76F58C19B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2BEB8E5C-2327-34AB-59DD-F9EC7DE6D6B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E485683-6ED3-CC28-15C9-CAEDEE2251B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15413F2-C0F5-8C84-D1BE-80FE01064B04}"/>
              </a:ext>
            </a:extLst>
          </p:cNvPr>
          <p:cNvSpPr>
            <a:spLocks noGrp="1" noChangeArrowheads="1"/>
          </p:cNvSpPr>
          <p:nvPr>
            <p:ph type="body" idx="1"/>
          </p:nvPr>
        </p:nvSpPr>
        <p:spPr>
          <a:xfrm>
            <a:off x="152400" y="4114800"/>
            <a:ext cx="6553200" cy="4876800"/>
          </a:xfrm>
        </p:spPr>
        <p:txBody>
          <a:bodyPr/>
          <a:lstStyle/>
          <a:p>
            <a:pPr algn="l"/>
            <a:r>
              <a:rPr lang="en-US" altLang="en-US" dirty="0"/>
              <a:t>From Brian Kaufman, the 737 SW pilot</a:t>
            </a:r>
          </a:p>
        </p:txBody>
      </p:sp>
      <p:cxnSp>
        <p:nvCxnSpPr>
          <p:cNvPr id="3" name="Straight Connector 2">
            <a:extLst>
              <a:ext uri="{FF2B5EF4-FFF2-40B4-BE49-F238E27FC236}">
                <a16:creationId xmlns:a16="http://schemas.microsoft.com/office/drawing/2014/main" id="{59784A81-7666-17BE-9E4D-2B3C242203E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206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478B1-3742-834A-F4D6-A1F506BA113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4B04C94-37E9-0821-7E95-3F2A5FC04DC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8E727331-AEFF-1BCD-ABFE-F26A101D3AC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21FE895C-62B9-EDF9-BC9D-8F3C077D54B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B6C8D35-1273-DC87-F3F1-99C403D2FFF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8EC7C0F-6E6F-D0B8-1AE1-7FC307766AC1}"/>
              </a:ext>
            </a:extLst>
          </p:cNvPr>
          <p:cNvSpPr>
            <a:spLocks noGrp="1" noChangeArrowheads="1"/>
          </p:cNvSpPr>
          <p:nvPr>
            <p:ph type="body" idx="1"/>
          </p:nvPr>
        </p:nvSpPr>
        <p:spPr>
          <a:xfrm>
            <a:off x="152400" y="4114800"/>
            <a:ext cx="6553200" cy="4876800"/>
          </a:xfrm>
        </p:spPr>
        <p:txBody>
          <a:bodyPr/>
          <a:lstStyle/>
          <a:p>
            <a:pPr algn="l"/>
            <a:r>
              <a:rPr lang="en-US" altLang="en-US" dirty="0"/>
              <a:t>Note Ephraim = Israel   Aram Damascus = Syria</a:t>
            </a:r>
          </a:p>
          <a:p>
            <a:pPr algn="l"/>
            <a:r>
              <a:rPr lang="en-US" altLang="en-US" dirty="0"/>
              <a:t>Assyria = modern Iraq further north, will invade and conquer, but Judah will be safe.   Why?  Immanuel!</a:t>
            </a:r>
          </a:p>
        </p:txBody>
      </p:sp>
      <p:cxnSp>
        <p:nvCxnSpPr>
          <p:cNvPr id="3" name="Straight Connector 2">
            <a:extLst>
              <a:ext uri="{FF2B5EF4-FFF2-40B4-BE49-F238E27FC236}">
                <a16:creationId xmlns:a16="http://schemas.microsoft.com/office/drawing/2014/main" id="{65143045-1744-C50B-746E-E46F2413DFA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439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5903D-5ACF-C798-AD67-1AEB1EE72F9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D3AE243-879B-8362-114B-127762B0D39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BEEBB068-F3D6-A320-C1EA-F1B201B07FA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6B18188E-4731-3479-A9CD-E32A41BC3DF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7E290C2-3CF1-146E-7419-B071D8193BA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6E8B48C-6D25-7D3B-1B24-95518F15DF1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816950E-7CF9-5B4C-C2AD-C1BB817FFFD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501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04193-775B-7BC8-F19B-8AC51DFD6DD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839DA82-2198-9F64-9BBD-AF7BD4CB657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E886EF16-EE52-B5BA-0AA4-72EBDEC1DC8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9ABB6C51-A770-189B-933A-3C2491EDABD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98D3169-6AB3-1B8E-FD8B-A35C45738BF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13B8B71-BC80-3DAD-F9C5-FC28277B1AB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8042FE4-646F-AD3C-6EAC-71B5142F9AF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3884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E86FC-B189-2B9D-D90D-721F5B562E5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3743014-FDA7-C6CF-0938-3668D988A7D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F274D3BE-52BB-E5B9-2066-860612F6951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ED76EB12-4470-D6A0-B390-C399B15FA52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7B7BA16-91CE-7BC7-8EF9-499F07E17A4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BE630B6-CC18-6F7A-2373-A4F19B977DE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FD9926D-9EED-A71E-39C7-70D04C53B4E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20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6816C-8CD3-9628-95EC-F2F7F6668C4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415B881-98FD-51D9-0CFD-B29B946B340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F7D1EBB4-059F-39B6-B15D-0177C0AB5C0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C7BE32CF-8E36-4EA2-A344-1868528D8F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78CC6C2-6574-387E-0AF2-74D4647A9CC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97404F2-92A2-1396-1AF2-FF516B8191E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6F89E24-F206-6DB1-1B3A-810B1C9CEF9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610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7344C-E055-B2B0-12AE-D684E98373C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3EB88F3-5E27-0DE5-F346-34E55687DE4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B0CB0C5A-C375-39B0-020C-B41574DA2D3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58ACCBF0-878A-D2F0-F628-4C88DE5D323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56F45C2-DE83-EA64-AA73-B3F451346C8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9175B8F-D6D8-FD0C-D06C-7D25DD2F7C2B}"/>
              </a:ext>
            </a:extLst>
          </p:cNvPr>
          <p:cNvSpPr>
            <a:spLocks noGrp="1" noChangeArrowheads="1"/>
          </p:cNvSpPr>
          <p:nvPr>
            <p:ph type="body" idx="1"/>
          </p:nvPr>
        </p:nvSpPr>
        <p:spPr>
          <a:xfrm>
            <a:off x="152400" y="4114800"/>
            <a:ext cx="6553200" cy="4876800"/>
          </a:xfrm>
        </p:spPr>
        <p:txBody>
          <a:bodyPr/>
          <a:lstStyle/>
          <a:p>
            <a:pPr algn="l"/>
            <a:r>
              <a:rPr lang="en-US" altLang="en-US" dirty="0"/>
              <a:t>You may object and say that Yeshua was NEVER called Immanuel.   However, this is so important to Hebrew understanding of names. Those called Sacred Namers fixate on the hyper-literal meaning of having a name.  It means having an </a:t>
            </a:r>
            <a:r>
              <a:rPr lang="en-US" altLang="en-US" u="sng" dirty="0"/>
              <a:t>identity</a:t>
            </a:r>
            <a:r>
              <a:rPr lang="en-US" altLang="en-US" dirty="0"/>
              <a:t>.</a:t>
            </a:r>
          </a:p>
        </p:txBody>
      </p:sp>
      <p:cxnSp>
        <p:nvCxnSpPr>
          <p:cNvPr id="3" name="Straight Connector 2">
            <a:extLst>
              <a:ext uri="{FF2B5EF4-FFF2-40B4-BE49-F238E27FC236}">
                <a16:creationId xmlns:a16="http://schemas.microsoft.com/office/drawing/2014/main" id="{2F92DB24-357A-E787-661C-28E10A5C347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748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66837-483E-ACCA-0E95-AAA533F7C49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F9778C4-6435-52CE-3739-C2FFD120242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A4437F36-D070-A40A-915C-32B39F6B2B3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ED3DDAB1-711C-0DF7-AA07-94ED2C7F97B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C3ED739-0FC7-F731-AAA8-67A1E9EFE9C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C020621-5D1C-375F-04F9-585BB1155FA2}"/>
              </a:ext>
            </a:extLst>
          </p:cNvPr>
          <p:cNvSpPr>
            <a:spLocks noGrp="1" noChangeArrowheads="1"/>
          </p:cNvSpPr>
          <p:nvPr>
            <p:ph type="body" idx="1"/>
          </p:nvPr>
        </p:nvSpPr>
        <p:spPr>
          <a:xfrm>
            <a:off x="152400" y="4114800"/>
            <a:ext cx="6553200" cy="4876800"/>
          </a:xfrm>
        </p:spPr>
        <p:txBody>
          <a:bodyPr/>
          <a:lstStyle/>
          <a:p>
            <a:pPr algn="l"/>
            <a:r>
              <a:rPr lang="en-US" altLang="en-US" dirty="0"/>
              <a:t>But Solomon was NEVER actually called that.  It was his identity in G-d.</a:t>
            </a:r>
          </a:p>
        </p:txBody>
      </p:sp>
      <p:cxnSp>
        <p:nvCxnSpPr>
          <p:cNvPr id="3" name="Straight Connector 2">
            <a:extLst>
              <a:ext uri="{FF2B5EF4-FFF2-40B4-BE49-F238E27FC236}">
                <a16:creationId xmlns:a16="http://schemas.microsoft.com/office/drawing/2014/main" id="{9065DD50-2BEF-8FF3-194F-46012C1F50D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206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9CE03-6BFF-B954-2EF6-22DCC21F891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2DEB53D-53A5-5548-03CA-F6709E165C7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3D03C295-8211-5AD6-B92E-B4E71CDA875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06D6464E-A56E-E1A7-3789-F777E5EEA9A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5758DB6-9AE1-43C6-A2F6-224A27EAABC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0662388-1FE2-4589-3D29-EF54F35CDB17}"/>
              </a:ext>
            </a:extLst>
          </p:cNvPr>
          <p:cNvSpPr>
            <a:spLocks noGrp="1" noChangeArrowheads="1"/>
          </p:cNvSpPr>
          <p:nvPr>
            <p:ph type="body" idx="1"/>
          </p:nvPr>
        </p:nvSpPr>
        <p:spPr>
          <a:xfrm>
            <a:off x="152400" y="4114800"/>
            <a:ext cx="6553200" cy="4876800"/>
          </a:xfrm>
        </p:spPr>
        <p:txBody>
          <a:bodyPr/>
          <a:lstStyle/>
          <a:p>
            <a:pPr algn="l"/>
            <a:r>
              <a:rPr lang="en-US" altLang="en-US" dirty="0"/>
              <a:t>Moshe prayed, don’t destroy the people.   Nations will say Adoni wasn’t able…</a:t>
            </a:r>
          </a:p>
        </p:txBody>
      </p:sp>
      <p:cxnSp>
        <p:nvCxnSpPr>
          <p:cNvPr id="3" name="Straight Connector 2">
            <a:extLst>
              <a:ext uri="{FF2B5EF4-FFF2-40B4-BE49-F238E27FC236}">
                <a16:creationId xmlns:a16="http://schemas.microsoft.com/office/drawing/2014/main" id="{100E9A65-1A66-79B5-C716-70F402850A0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1006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EF6BE-15CA-6D77-994D-CD1A88C5922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C705C4F-1A75-F700-2ECF-C1311537EA6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0D1495C3-9B7C-35EC-24C6-77588A18514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D4991367-6C92-1DFA-0649-C1EC73CF3C9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F3AEB0E-C7A5-B881-42D9-9FA5C760151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F3E1D5A-895D-0C64-A16E-0B9537647CC4}"/>
              </a:ext>
            </a:extLst>
          </p:cNvPr>
          <p:cNvSpPr>
            <a:spLocks noGrp="1" noChangeArrowheads="1"/>
          </p:cNvSpPr>
          <p:nvPr>
            <p:ph type="body" idx="1"/>
          </p:nvPr>
        </p:nvSpPr>
        <p:spPr>
          <a:xfrm>
            <a:off x="152400" y="4114800"/>
            <a:ext cx="6553200" cy="4876800"/>
          </a:xfrm>
        </p:spPr>
        <p:txBody>
          <a:bodyPr/>
          <a:lstStyle/>
          <a:p>
            <a:pPr algn="l"/>
            <a:r>
              <a:rPr lang="en-US" altLang="en-US" dirty="0"/>
              <a:t>Yeshua’s identity is Immanuel.</a:t>
            </a:r>
          </a:p>
        </p:txBody>
      </p:sp>
      <p:cxnSp>
        <p:nvCxnSpPr>
          <p:cNvPr id="3" name="Straight Connector 2">
            <a:extLst>
              <a:ext uri="{FF2B5EF4-FFF2-40B4-BE49-F238E27FC236}">
                <a16:creationId xmlns:a16="http://schemas.microsoft.com/office/drawing/2014/main" id="{8A166E7E-9FA6-9839-FDCC-17FCAA76C01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7363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5F3C6-3024-5FA4-DB88-B8A3E5DF88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AE537E5-A8F3-0919-12AC-C3F3D190B15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39DAA5F1-D9CB-2162-45F7-B6C80DC196D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5D0B3EDE-1BD8-5F29-2880-166F3494AEC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CFC48E-3AE0-88E0-1673-205D235C272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66CAB49-7950-41C1-7A78-9AA60DDCA36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FD0E6D8-8181-8EB4-C065-A5054E73A05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43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B6993-09D2-8EB0-21C3-070000A0BD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168D1B0-76AF-8CE7-7DC8-E096AA896E8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F5F0B96A-9A48-7182-6810-0A362A14620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2238FDA0-CFA9-95F4-507F-3149B89A521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3E42A26-7026-22F8-F08C-AD88867AC38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19EF76E-D98B-DE64-1BA0-1008B53DB63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F76A605-F58D-36F4-338B-59BC4EF9CDD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4856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3FA2D-2360-854A-52D3-9A2CEB6104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C61B2AE-8E39-F051-7882-CC2AF4CC3B2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47EFF0F1-3AEE-2236-68F6-6A15BB43D9E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E814D196-9FCA-D5CC-F06F-8BCB9BEE8BF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D83331D-500D-3428-07D7-EDD77805DA9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38D86A2-8A87-F660-B0CB-9342E2453B2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6F77E30-58E8-55B8-38CC-F39C423C76E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381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23135-14DB-D5A1-1D36-7DFAD53946F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6D77B06-4693-C473-71E4-761941479DD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9DBF8CE8-AA58-D181-886B-7DF29153D8D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AF2A33D7-4CCB-7F7D-2AAF-D749F935AA6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2DF1092-5E51-A8A8-C3F4-C0D2D82DC28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38A3528-40EC-2AD9-1F12-9622C4B9FABE}"/>
              </a:ext>
            </a:extLst>
          </p:cNvPr>
          <p:cNvSpPr>
            <a:spLocks noGrp="1" noChangeArrowheads="1"/>
          </p:cNvSpPr>
          <p:nvPr>
            <p:ph type="body" idx="1"/>
          </p:nvPr>
        </p:nvSpPr>
        <p:spPr>
          <a:xfrm>
            <a:off x="152400" y="4114800"/>
            <a:ext cx="6553200" cy="4876800"/>
          </a:xfrm>
        </p:spPr>
        <p:txBody>
          <a:bodyPr/>
          <a:lstStyle/>
          <a:p>
            <a:pPr algn="l"/>
            <a:r>
              <a:rPr lang="en-US" altLang="en-US" dirty="0"/>
              <a:t>I hope you don’t mind. I just get buzzed off of saying it in Hebrew.  It seems to  me to have more power, more authority, more authenticity.</a:t>
            </a:r>
          </a:p>
          <a:p>
            <a:pPr algn="l"/>
            <a:r>
              <a:rPr lang="en-US" altLang="en-US" dirty="0"/>
              <a:t>If you have a saving relationship with Yeshua, this invites him into your life.</a:t>
            </a:r>
          </a:p>
          <a:p>
            <a:pPr algn="l"/>
            <a:r>
              <a:rPr lang="en-US" altLang="en-US" dirty="0"/>
              <a:t>If you don’t have a saving relationship with Yeshua, this concept should draw you to such!!</a:t>
            </a:r>
          </a:p>
        </p:txBody>
      </p:sp>
      <p:cxnSp>
        <p:nvCxnSpPr>
          <p:cNvPr id="3" name="Straight Connector 2">
            <a:extLst>
              <a:ext uri="{FF2B5EF4-FFF2-40B4-BE49-F238E27FC236}">
                <a16:creationId xmlns:a16="http://schemas.microsoft.com/office/drawing/2014/main" id="{ED3CC0D7-8D27-7ACD-7B40-09CF0924D1E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341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CA5C2-3725-E1A5-3E94-3C9F413DF10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2EC4F07-3C4C-1414-C8F4-0E8D19636D8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3A81A3AC-8DF9-7956-35C4-56141381F71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EA780892-F8F5-D63D-D371-9E58C25DD8F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BA48810-2B13-8B98-7F58-59186F20585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16CBC75-CB52-685E-E9D4-732F1E6E6AB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A39B959-E4A1-9F87-9121-8A9D5DDBE73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461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65BCE-D67A-62B6-33A3-51DA714967F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676EF5-4715-0627-D2E8-889E85E166D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DD218BEB-9BF4-0CC1-1B39-B568D4DC300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3DBE4660-C206-A920-0520-AB7EF75E622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5E662F5-D376-E93A-7D8C-FC116206D09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2CE912F-2BD0-B74E-626B-A8D6F113C7D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A0F53CD-C54E-4247-5633-14DA067B0F8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3414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1FF77-AD67-11D3-C4B9-BDBC81502E2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1F59F77-B6FB-DE91-49F7-7250BB16907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ECB55B4C-BB91-DD5C-97B4-7AABE929D4C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115711D2-F489-BEA9-1952-026DC0862AB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E0C960E-09CB-5BB7-1A23-C0F68E508AD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E7E1693-5D1B-887E-527D-D2E50CFDBEE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AAAA05D-38C4-FBBF-559E-C999FC3CB0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3603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8BE86-6355-8CDC-BA34-01B0D256AFF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52A6C40-D2B1-2231-37C3-7BDBDEE39A5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1E540BAE-3566-5DDA-CD2C-6637CA27BA3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BCAAA1FF-51CB-E361-701B-4DDE6DE3193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43F2F54-C6FF-0CFB-1191-E8D2DEC4E6F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FC025D4-7886-A88B-8550-C8C22A85331A}"/>
              </a:ext>
            </a:extLst>
          </p:cNvPr>
          <p:cNvSpPr>
            <a:spLocks noGrp="1" noChangeArrowheads="1"/>
          </p:cNvSpPr>
          <p:nvPr>
            <p:ph type="body" idx="1"/>
          </p:nvPr>
        </p:nvSpPr>
        <p:spPr>
          <a:xfrm>
            <a:off x="152400" y="4114800"/>
            <a:ext cx="6553200" cy="4876800"/>
          </a:xfrm>
        </p:spPr>
        <p:txBody>
          <a:bodyPr/>
          <a:lstStyle/>
          <a:p>
            <a:pPr algn="l"/>
            <a:r>
              <a:rPr lang="en-US" altLang="en-US" dirty="0"/>
              <a:t>Love when Javier leads.   Me and Dawn.  </a:t>
            </a:r>
          </a:p>
          <a:p>
            <a:pPr algn="l"/>
            <a:r>
              <a:rPr lang="en-US" altLang="en-US" dirty="0"/>
              <a:t>I’ve seen a number of actors as Yeshua.   Best one, most believable one was David Haddy, at a dance ministry called David’s House in the old NE corner of the city, earliest Jewish neighborhood of KC.  He was Yeshua in a hora scene set in the Galil, Galilee.  It just seemed a real Immanuel moment.</a:t>
            </a:r>
          </a:p>
          <a:p>
            <a:pPr algn="l"/>
            <a:r>
              <a:rPr lang="en-US" altLang="en-US" dirty="0"/>
              <a:t>Ice cream sodas</a:t>
            </a:r>
          </a:p>
        </p:txBody>
      </p:sp>
      <p:cxnSp>
        <p:nvCxnSpPr>
          <p:cNvPr id="3" name="Straight Connector 2">
            <a:extLst>
              <a:ext uri="{FF2B5EF4-FFF2-40B4-BE49-F238E27FC236}">
                <a16:creationId xmlns:a16="http://schemas.microsoft.com/office/drawing/2014/main" id="{FB5560E0-9A9B-C1C2-C57F-49A19FA464B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6043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61601-D1D0-D3E1-BF27-2D5243B72B1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8A1D5BA-CC0E-9AF0-B59E-01D8ED9D5D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4D20F05F-5A8A-D21F-629F-D1BA90D1A12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33E61270-CE66-2E21-F2B6-751032719C7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31B4BAC-423E-2703-418C-C7D55A64D6C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4D6558E-E097-9257-F1AE-93656738381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B93445E-A5F6-C9A0-CCD6-A3207A0D6BB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264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FA0A7-57B6-2309-DAC2-2B236D58204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0D946F-B310-F1AB-9380-8FA892A7541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47E9FAF0-9C0E-C8C8-04FD-9EEEF2CFE90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7092EF8C-33F2-7838-2B90-41113799EEF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69F8DF4-7093-7C44-5E55-8E140FE6E17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22D14FE-C350-5550-7C0A-C036DF3D9860}"/>
              </a:ext>
            </a:extLst>
          </p:cNvPr>
          <p:cNvSpPr>
            <a:spLocks noGrp="1" noChangeArrowheads="1"/>
          </p:cNvSpPr>
          <p:nvPr>
            <p:ph type="body" idx="1"/>
          </p:nvPr>
        </p:nvSpPr>
        <p:spPr>
          <a:xfrm>
            <a:off x="152400" y="4114800"/>
            <a:ext cx="6553200" cy="4876800"/>
          </a:xfrm>
        </p:spPr>
        <p:txBody>
          <a:bodyPr/>
          <a:lstStyle/>
          <a:p>
            <a:pPr algn="l"/>
            <a:r>
              <a:rPr lang="en-US" altLang="en-US" dirty="0"/>
              <a:t>https://jij.us5.list-manage.com/track/click?u=f90156f81e0ff7c8864d78183&amp;id=918c353e61&amp;e=5b00c6e90f</a:t>
            </a:r>
          </a:p>
        </p:txBody>
      </p:sp>
      <p:cxnSp>
        <p:nvCxnSpPr>
          <p:cNvPr id="3" name="Straight Connector 2">
            <a:extLst>
              <a:ext uri="{FF2B5EF4-FFF2-40B4-BE49-F238E27FC236}">
                <a16:creationId xmlns:a16="http://schemas.microsoft.com/office/drawing/2014/main" id="{49A1525C-D62F-EE20-77F5-47BBD4067E6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3916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2AC42-8F28-0E6D-8909-5B7DEC5C6A6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7C23894-7461-1828-B2B7-14BD96335E2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C6176BA5-161B-950D-77FC-C9EA1B22806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135474EF-DF6E-C995-B62E-F4428B60AC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6A8ECE8-75E1-C964-464F-4A7CC7342AF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17496BB-D492-3A34-A4DA-983C45ED9843}"/>
              </a:ext>
            </a:extLst>
          </p:cNvPr>
          <p:cNvSpPr>
            <a:spLocks noGrp="1" noChangeArrowheads="1"/>
          </p:cNvSpPr>
          <p:nvPr>
            <p:ph type="body" idx="1"/>
          </p:nvPr>
        </p:nvSpPr>
        <p:spPr>
          <a:xfrm>
            <a:off x="152400" y="4114800"/>
            <a:ext cx="6553200" cy="4876800"/>
          </a:xfrm>
        </p:spPr>
        <p:txBody>
          <a:bodyPr/>
          <a:lstStyle/>
          <a:p>
            <a:pPr algn="l"/>
            <a:r>
              <a:rPr lang="en-US" altLang="en-US" dirty="0"/>
              <a:t>He won’t let Israel or the Jews or those allied with the Jews perish, even when it looks gruesome.</a:t>
            </a:r>
          </a:p>
        </p:txBody>
      </p:sp>
      <p:cxnSp>
        <p:nvCxnSpPr>
          <p:cNvPr id="3" name="Straight Connector 2">
            <a:extLst>
              <a:ext uri="{FF2B5EF4-FFF2-40B4-BE49-F238E27FC236}">
                <a16:creationId xmlns:a16="http://schemas.microsoft.com/office/drawing/2014/main" id="{B2A206B2-8E37-7E23-32AE-00FB4A64BF0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617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3D822-0621-925A-FFFF-C574D07C696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305EC03-3E2F-30AD-C0A1-92B160C7C65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47A7D473-18C4-10E4-7EDC-22F1C6BE2E3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FC6E366A-DA6E-68CF-E62A-2274F8740A3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3EBD97B-1711-943C-7F58-1CA2EE25D40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DDE457C-87B4-B532-A9D6-85F4CF42D1D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9DE12C8-1B3B-45D4-3FE7-62AAE85BCFA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154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CC64D-AA3E-D6B0-651E-06E7D372B0F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70896BC-0232-E0C7-73BC-9010E3BE800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E2F0D950-CBE4-1CB2-3760-6765BE33819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A7EB3A5F-96AE-93EC-DFB7-AE8E4C8132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ADA62AE-D039-27F6-0A09-D87672F5165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95B34B2-1C97-FEC4-051D-063827C3435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5D3969C-6888-DBC6-ECFD-782984FBFD3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0167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77D1C-5EF3-ED7C-C679-21485AFD50F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984A5EC-FF12-5ADF-03C1-BAE7475ECD8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7EB786F1-5AD5-9BED-B0BE-95F6C6AE81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A5497946-1013-AA35-12ED-221FEC425AA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977EBD9-ADC3-4827-3B3E-D4CC6951E10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EF1EE01-45F5-A660-8EE8-D8F0FB4C954D}"/>
              </a:ext>
            </a:extLst>
          </p:cNvPr>
          <p:cNvSpPr>
            <a:spLocks noGrp="1" noChangeArrowheads="1"/>
          </p:cNvSpPr>
          <p:nvPr>
            <p:ph type="body" idx="1"/>
          </p:nvPr>
        </p:nvSpPr>
        <p:spPr>
          <a:xfrm>
            <a:off x="152400" y="4114800"/>
            <a:ext cx="6553200" cy="4876800"/>
          </a:xfrm>
        </p:spPr>
        <p:txBody>
          <a:bodyPr/>
          <a:lstStyle/>
          <a:p>
            <a:pPr algn="l"/>
            <a:r>
              <a:rPr lang="en-US" altLang="en-US" dirty="0"/>
              <a:t>https://www.jns.org/nj-chabad-rabbi-family-escape-fire-that-destroys-synagogue-and-torahs/</a:t>
            </a:r>
          </a:p>
        </p:txBody>
      </p:sp>
      <p:cxnSp>
        <p:nvCxnSpPr>
          <p:cNvPr id="3" name="Straight Connector 2">
            <a:extLst>
              <a:ext uri="{FF2B5EF4-FFF2-40B4-BE49-F238E27FC236}">
                <a16:creationId xmlns:a16="http://schemas.microsoft.com/office/drawing/2014/main" id="{67FA8224-FC1D-A027-0E22-CD6FEFFEA9A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9754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481FB-E32F-97BA-2F40-1AE738AC3D7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C2CCBBF-AA09-1393-DF15-A63F3F7D6FF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D6D7F792-84F6-AFDD-EF22-ACD161661A9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50F30D3A-A16E-FEA8-A54A-909421FC910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C55A255-1780-575C-DEEE-7C678393C08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A2B421D-BFFD-7D2D-241A-76CFA24EB92A}"/>
              </a:ext>
            </a:extLst>
          </p:cNvPr>
          <p:cNvSpPr>
            <a:spLocks noGrp="1" noChangeArrowheads="1"/>
          </p:cNvSpPr>
          <p:nvPr>
            <p:ph type="body" idx="1"/>
          </p:nvPr>
        </p:nvSpPr>
        <p:spPr>
          <a:xfrm>
            <a:off x="152400" y="4114800"/>
            <a:ext cx="6553200" cy="4876800"/>
          </a:xfrm>
        </p:spPr>
        <p:txBody>
          <a:bodyPr/>
          <a:lstStyle/>
          <a:p>
            <a:pPr algn="l"/>
            <a:r>
              <a:rPr lang="en-US" altLang="en-US" dirty="0"/>
              <a:t>https://www.jns.org/nj-chabad-rabbi-family-escape-fire-that-destroys-synagogue-and-torahs/</a:t>
            </a:r>
          </a:p>
        </p:txBody>
      </p:sp>
      <p:cxnSp>
        <p:nvCxnSpPr>
          <p:cNvPr id="3" name="Straight Connector 2">
            <a:extLst>
              <a:ext uri="{FF2B5EF4-FFF2-40B4-BE49-F238E27FC236}">
                <a16:creationId xmlns:a16="http://schemas.microsoft.com/office/drawing/2014/main" id="{F3663A7E-DEB7-835C-093F-DCBE7326AA3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2218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7F26E-DB15-CF54-B07C-E2995A9BE2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88554C2-1A3A-4C38-2F61-90097BC384E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CE8A4C2B-1F32-31A8-4ED9-97FB7300B10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EAC08799-C948-7C51-94C6-CED52E81645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46A0300-BD71-4807-FFCA-280833D0D6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659D73A-6B86-8DB4-5662-E93D19944639}"/>
              </a:ext>
            </a:extLst>
          </p:cNvPr>
          <p:cNvSpPr>
            <a:spLocks noGrp="1" noChangeArrowheads="1"/>
          </p:cNvSpPr>
          <p:nvPr>
            <p:ph type="body" idx="1"/>
          </p:nvPr>
        </p:nvSpPr>
        <p:spPr>
          <a:xfrm>
            <a:off x="152400" y="4114800"/>
            <a:ext cx="6553200" cy="4876800"/>
          </a:xfrm>
        </p:spPr>
        <p:txBody>
          <a:bodyPr/>
          <a:lstStyle/>
          <a:p>
            <a:pPr algn="l"/>
            <a:r>
              <a:rPr lang="en-US" altLang="en-US" dirty="0"/>
              <a:t>https://newjersey.news12.com/massive-overnight-fire-engulfs-jewish-community-center-in-rutherford</a:t>
            </a:r>
          </a:p>
        </p:txBody>
      </p:sp>
      <p:cxnSp>
        <p:nvCxnSpPr>
          <p:cNvPr id="3" name="Straight Connector 2">
            <a:extLst>
              <a:ext uri="{FF2B5EF4-FFF2-40B4-BE49-F238E27FC236}">
                <a16:creationId xmlns:a16="http://schemas.microsoft.com/office/drawing/2014/main" id="{42B56ECC-F00D-F590-083A-A2D8C97E1B4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0502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DF20A-C256-D822-A371-95CA143A2D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C158CD4-8CA6-8F83-71F2-F10FA46E880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CDDD8D44-0366-64F9-0CC8-1DDA6021A06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D65974B8-C5E8-EEE5-37D0-6A77026A4D0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78793BD-EBA7-EC17-461D-0B17666D623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339E18C-4E54-EDAA-991F-D2C1541B97B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E0AC237-8BE5-9C6A-28D0-CFCFD1D6362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4260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5A2CB-59C2-E04F-3794-9AB814C5AF1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C49B939-1947-1480-EB0A-1E753773E72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B4DB5B55-0845-8FAA-4C54-01A851A84F3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2BD0E491-E26E-1D5B-E541-B19B2CCAC06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62407B7-B50E-03EE-D9B6-DA668EA44A8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E77A7DE-4B15-5429-1685-0E4C8744850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E58BC40-2A16-FC3A-FA24-A0512BE7783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0087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33676-4614-C8EE-1414-21ED6FE803F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1D73346-6CD3-26C7-9FEE-31066B1281F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DFF20D71-3429-2301-71BA-27160940253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075C863D-A04A-9300-AA7D-4F88CCED49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BB446C0-05CD-371E-A29C-FF249194082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E91BAAA-2AA1-61DB-D3EB-632CD5E3591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07D8D12-AEA5-7F5D-A2D5-8A753D8FD8A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1961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926AA-E139-936F-5839-E43E39A8D86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A981955-FD3A-4DF7-B916-22BC18A6F16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004490DA-CC47-F164-C29A-FBC5E7D26F0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49992670-42C3-9E81-F86B-B37BF50523F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ED54F8B-FE9F-4D16-CEC9-73DA71DA8C6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5DA18F6-08D2-9330-56C3-136C277066D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2178C6B-250C-82F7-4B4B-AD250A203F3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24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DF63F-EE88-4C61-6C07-AF6BC37215A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25A38EE-9727-77A5-0C43-77784D9E3AB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E1CC1E86-A610-9ACF-CB96-9EE21D85A0A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709C12F1-19E7-AFFE-798F-53E987F1C7B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29BEAE9-66EF-F5AA-FDB4-EC6DBB9E4B5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1522488-DA5B-968C-1F3C-620F7D0CF6C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BD0A611-3C35-5195-09BB-F42EE80C2B9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3962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2A8CF-56B8-66C6-07EE-FB36FD2B8F6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A52247D-973F-660C-A7B8-CF9764E3BC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1791EC9B-D04A-66F7-6DC6-46174D039A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146FF120-6351-BC8C-854C-A20E8B51EB8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C2BECFD-13D9-A374-0770-3D9E209033D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35C9904-7179-7444-1FAC-77799B49A99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175C520-23DA-7C47-4AAC-9F56DB8AE13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8785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A656F-7B07-244D-8EA4-696B8393814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02F56DE-504E-5D06-80B4-4A0019A8638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EBFF32B3-0A22-162E-8582-2C9CB78113B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653AEB92-BD40-15C2-4695-9EF61B472C9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9883186-B4EA-8F7A-5633-D0A6EA5128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36D5C48-EDF2-8C14-77CE-968D47CC8C1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0E7F7CE-93B6-4B6F-31CC-7C8E00A668C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6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F2A2C-A773-5598-DD32-1A6F319EA2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F9B0B1-2AFF-09F4-1334-86A84E05046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Immanuel, Barukh Haba </a:t>
            </a:r>
            <a:r>
              <a:rPr kumimoji="0" lang="he-IL" altLang="en-US" sz="1200" b="0" i="0" u="none" strike="noStrike" kern="1200" cap="none" spc="0" normalizeH="0" baseline="0" noProof="0" dirty="0">
                <a:ln>
                  <a:noFill/>
                </a:ln>
                <a:effectLst/>
                <a:uLnTx/>
                <a:uFillTx/>
                <a:latin typeface="Arial" charset="0"/>
                <a:ea typeface="+mn-ea"/>
                <a:cs typeface="Arial" charset="0"/>
              </a:rPr>
              <a:t>עמנואל ברוך הבא</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543463F2-B00A-B080-D5C8-0FB82F30AFD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0CE2E8FA-4DDD-CB62-C252-49CEC975F9F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15E09E7-D414-B987-FB6F-EBB48D21811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04760B3-C7EF-EE3C-FB3C-AE0D7A06761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19A6315-0BBC-EFDA-6074-497CA478F16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360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FA154-03B9-8423-8DD0-55F0BEB148B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07011AD-5AF6-DA2D-9A2F-F236C876E6D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AC9DF50D-4942-33E6-2F13-D9E8119A7E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C4C23F8F-AE71-17B2-BB18-09E542EE0EA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FE46BED-6BCF-9A31-40D9-33ACCC43B02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58CB6B0-E404-8819-30C3-7915711CB3A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E164002-C58B-E621-ED48-318B28B6F5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6461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484B2-9F60-14E7-3A5E-03893398D66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34014A-AEF2-2185-E56C-B64FCB17C12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D5902080-1D86-E126-4A87-B6D89190288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99E01915-41F3-975B-5A77-DD888CF201B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E52B8F7-4492-18B7-745A-458CE865C15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7F699C1-3248-817A-D4AB-2E179BC28F3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D1350AC-371D-30B3-069A-A96B91B91A6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3491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DEC9C-5E69-DE1A-1D00-1900B219AEF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5CE0FBA-6194-74B8-C425-4B487A84C64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16E0C0F8-B2B2-1E7F-7015-F50A0787CCF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7B530DB0-42CB-A101-29C0-57BE45A102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ED6A99E-A0DA-BA8C-B889-D192663220C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870387C-16D1-8F2D-636C-1AF2215B83A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027B49E-3489-2857-B752-B04A1FA3970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5159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D1BFC-036C-0946-1FC4-507479C0162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FE3DC35-8F50-E8E2-1078-8C5505C3CBC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186EA334-A6A1-3605-238B-5361E771C86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5AAC6C7F-79C5-20BC-B9F6-0D27D425737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8952990-6AEF-C118-DA93-90CC689C0AB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451184A-E005-9C3B-4950-59BC3387A4CF}"/>
              </a:ext>
            </a:extLst>
          </p:cNvPr>
          <p:cNvSpPr>
            <a:spLocks noGrp="1" noChangeArrowheads="1"/>
          </p:cNvSpPr>
          <p:nvPr>
            <p:ph type="body" idx="1"/>
          </p:nvPr>
        </p:nvSpPr>
        <p:spPr>
          <a:xfrm>
            <a:off x="152400" y="4114800"/>
            <a:ext cx="6553200" cy="4876800"/>
          </a:xfrm>
        </p:spPr>
        <p:txBody>
          <a:bodyPr/>
          <a:lstStyle/>
          <a:p>
            <a:pPr algn="l"/>
            <a:r>
              <a:rPr lang="en-US" altLang="en-US" dirty="0"/>
              <a:t>Say Barukh Haba even about past hurtful situations.</a:t>
            </a:r>
          </a:p>
        </p:txBody>
      </p:sp>
      <p:cxnSp>
        <p:nvCxnSpPr>
          <p:cNvPr id="3" name="Straight Connector 2">
            <a:extLst>
              <a:ext uri="{FF2B5EF4-FFF2-40B4-BE49-F238E27FC236}">
                <a16:creationId xmlns:a16="http://schemas.microsoft.com/office/drawing/2014/main" id="{1594E517-A556-166A-5160-DC846DBF065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613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D194B-F58B-E7CD-7A26-DFCD4BA457F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A2A5B3F-F6E0-1C91-0BD5-8E28AB5062D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AD5EE58E-BA25-53D8-413E-3D2CE4B1B58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2A65BD44-87E6-93F4-9813-C546B614B32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144593E-2374-33FA-125E-243D290E805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F38507B-87FD-472B-4788-5DB81599F03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7801587-3FF5-6F0F-10D7-09E31379C73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3956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71993-0AED-D2DF-8230-64ABA0D08D0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AAAEC7-51B4-8A41-5BDC-52B928DCAFB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2F8CCC36-5055-60B2-FFFB-E1277615FC0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78A519DE-DEDF-6D75-48F2-CEAE0D91BBE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19D0E95-02A2-A5B8-2903-6B4744723C0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68C71A5-D9AD-4F6A-64DF-0985EC73A5C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1373DF1-EF88-27E9-0E60-0F3F26033E0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3557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25561-E189-CDFB-F474-5F49FC7BFA0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F226BDC-DC48-6F00-7314-52AEE15F781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7AA7AAC6-E670-FFF3-9533-CE9FF45A4A4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AAC36F9D-B60B-032A-0532-154AB787FD6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B1141A9-1FAF-1927-0A12-4B0E4007A4D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05DF37C-113F-0CC4-7C63-89A8DC0F4EB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DAEF261-1C5A-A52D-3954-A4950F16C53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003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B0EEA-BDDC-EA12-CBED-BF125C8489D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71010A-5264-FDF7-4F67-0F366EF0FC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C4F3CC38-5FFA-CC62-76B5-9431B2B644C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931AF556-AFCB-E610-A05D-E2D0B2EB563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033A29E-9B73-DFA1-D2C5-11D0D785C75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3B033E1-D9A8-2622-528D-8B6881AC67A1}"/>
              </a:ext>
            </a:extLst>
          </p:cNvPr>
          <p:cNvSpPr>
            <a:spLocks noGrp="1" noChangeArrowheads="1"/>
          </p:cNvSpPr>
          <p:nvPr>
            <p:ph type="body" idx="1"/>
          </p:nvPr>
        </p:nvSpPr>
        <p:spPr>
          <a:xfrm>
            <a:off x="152400" y="4114800"/>
            <a:ext cx="6553200" cy="4876800"/>
          </a:xfrm>
        </p:spPr>
        <p:txBody>
          <a:bodyPr/>
          <a:lstStyle/>
          <a:p>
            <a:pPr algn="l"/>
            <a:r>
              <a:rPr lang="en-US" altLang="en-US" dirty="0"/>
              <a:t>https://www.coraevans.com/blog/article/10-most-beautiful-mother-teresa-quotes-on-the-family</a:t>
            </a:r>
          </a:p>
        </p:txBody>
      </p:sp>
      <p:cxnSp>
        <p:nvCxnSpPr>
          <p:cNvPr id="3" name="Straight Connector 2">
            <a:extLst>
              <a:ext uri="{FF2B5EF4-FFF2-40B4-BE49-F238E27FC236}">
                <a16:creationId xmlns:a16="http://schemas.microsoft.com/office/drawing/2014/main" id="{72CA80F9-A85E-6005-7E1D-686BEAD4D05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5140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14D9B-6C81-E6CB-B743-A7C24071D8E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37069F7-1A4A-A585-3A8C-EF8E50F22E3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B128F6B0-884A-24B5-64D4-6521E9F0033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C3865995-EB4A-6FEA-561A-0A19DFBB206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8888704-52AF-D8B4-EFF2-B0C7CFB9C01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03C1DCE-67D8-ED70-937B-8E34E9DA155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C8E92CC-92EF-2438-6971-6E1AF8E2DAA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3336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876BE-C1EC-D249-C6C5-C8BBC166386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8A13E1C-2245-C46E-EE09-90BE0C441D1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EFE0ED34-295B-3A7F-C0E9-8DDCE9F849B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8D25ACF8-E3D6-DA99-74E3-BE93168EA3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AEE421B-E0B7-3FFA-CE14-7EBADF7FA25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6C72786-1B2A-CDDC-6A15-A819DDF9FDE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617EADF-B9BD-4B5E-7671-46B28E34656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217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41778-8795-A9E0-73C2-BA1A96EFB85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1AC3B80-FB6F-DFB4-302B-1D58D51E1E2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Immanuel, Barukh Haba </a:t>
            </a:r>
            <a:r>
              <a:rPr kumimoji="0" lang="he-IL" altLang="en-US" sz="1200" b="0" i="0" u="none" strike="noStrike" kern="1200" cap="none" spc="0" normalizeH="0" baseline="0" noProof="0" dirty="0">
                <a:ln>
                  <a:noFill/>
                </a:ln>
                <a:effectLst/>
                <a:uLnTx/>
                <a:uFillTx/>
                <a:latin typeface="Arial" charset="0"/>
                <a:ea typeface="+mn-ea"/>
                <a:cs typeface="Arial" charset="0"/>
              </a:rPr>
              <a:t>עמנואל ברוך הבא</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0D6E8AB2-18A8-1E57-A2C4-E4A4AE8DFC4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D9ECCC76-89D3-EDF1-CC1E-70354BA8869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B1C8E9E-E531-CCF6-BC1C-96D484BE94C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063D105-F406-3F74-C21D-DD60B0658BA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ABF2B02-4ECB-0BF8-9815-736DB9ACDB7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9642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90763-2DF8-0327-CC2F-9DBE6E4C562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4625072-60C2-B8B0-78DD-80EE1CE912D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330B3879-4B24-CEE0-9879-E8767D513E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839098EA-06FF-F9D7-84BA-DA6BF86C805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320AB30-1883-5EB9-E556-77ED6518697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17CF8AF-AB0B-ACF7-2D9D-748D2AC57E2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5A699C6-3CC6-070D-693C-B5835C51A5C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8499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C957-2308-773C-8115-DDE7EEBCFD0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69B0672-D7F7-BAB2-B116-6731667418E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8324FC17-A05E-49E0-6661-27403371832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E3D9B150-022E-BF54-5AD8-35CC24C58D6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59BE9A4-6C17-293D-57DB-176F95F64C7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F9C01D0-308A-E349-3C56-9E17A14FE446}"/>
              </a:ext>
            </a:extLst>
          </p:cNvPr>
          <p:cNvSpPr>
            <a:spLocks noGrp="1" noChangeArrowheads="1"/>
          </p:cNvSpPr>
          <p:nvPr>
            <p:ph type="body" idx="1"/>
          </p:nvPr>
        </p:nvSpPr>
        <p:spPr>
          <a:xfrm>
            <a:off x="152400" y="4114800"/>
            <a:ext cx="6553200" cy="4876800"/>
          </a:xfrm>
        </p:spPr>
        <p:txBody>
          <a:bodyPr/>
          <a:lstStyle/>
          <a:p>
            <a:pPr algn="l"/>
            <a:r>
              <a:rPr lang="en-US" sz="2000" dirty="0">
                <a:solidFill>
                  <a:schemeClr val="tx1"/>
                </a:solidFill>
                <a:latin typeface="Arial Rounded MT Bold" pitchFamily="34" charset="0"/>
                <a:cs typeface="Arial" charset="0"/>
                <a:hlinkClick r:id="rId3"/>
              </a:rPr>
              <a:t>https://youtu.be/hBPl2214-jE?t=154</a:t>
            </a:r>
            <a:endParaRPr lang="en-US" altLang="en-US" sz="2000" dirty="0"/>
          </a:p>
          <a:p>
            <a:pPr algn="l"/>
            <a:r>
              <a:rPr lang="en-US" sz="2000" dirty="0">
                <a:solidFill>
                  <a:schemeClr val="tx1"/>
                </a:solidFill>
                <a:latin typeface="Arial Rounded MT Bold" panose="020F0704030504030204" pitchFamily="34" charset="0"/>
              </a:rPr>
              <a:t>Immanuel Barukh </a:t>
            </a:r>
            <a:r>
              <a:rPr lang="en-US" sz="2000" dirty="0" err="1">
                <a:solidFill>
                  <a:schemeClr val="tx1"/>
                </a:solidFill>
                <a:latin typeface="Arial Rounded MT Bold" panose="020F0704030504030204" pitchFamily="34" charset="0"/>
              </a:rPr>
              <a:t>HaBa</a:t>
            </a:r>
            <a:endParaRPr lang="en-US" sz="2000" dirty="0">
              <a:solidFill>
                <a:schemeClr val="tx1"/>
              </a:solidFill>
              <a:latin typeface="Arial Rounded MT Bold" panose="020F0704030504030204" pitchFamily="34" charset="0"/>
            </a:endParaRPr>
          </a:p>
          <a:p>
            <a:pPr algn="l"/>
            <a:endParaRPr lang="en-US" altLang="en-US" dirty="0"/>
          </a:p>
        </p:txBody>
      </p:sp>
      <p:cxnSp>
        <p:nvCxnSpPr>
          <p:cNvPr id="3" name="Straight Connector 2">
            <a:extLst>
              <a:ext uri="{FF2B5EF4-FFF2-40B4-BE49-F238E27FC236}">
                <a16:creationId xmlns:a16="http://schemas.microsoft.com/office/drawing/2014/main" id="{4B6248F3-CEFD-9332-2D7E-AD49908CDF8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5112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8D842-ECBB-C54B-095F-8AA5AEF5C5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468274A-6211-56DD-E206-4F6547A97BF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72443B34-09F9-4C52-7FD5-B364D086E67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21751D5F-862B-9CA7-4DE7-248219A11F9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D6DF7DC-EE66-D63C-BDA6-CAD037B0DA3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78B7EF6-FBE5-7EE1-79B2-929AB05F97F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112B595-7874-8D49-998B-93302E1BF79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5761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238E3-787A-1195-2C76-035BEFFE0AC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AA991B9-7F6A-21AE-A2B3-7DD09396AD2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E54F08EE-507C-C9F6-4D7C-8FC53E547DD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E39B7C34-7197-46F2-22C7-BDFEF01E947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DBE3BD8-0124-A126-531E-3AF165D2AA3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BDF91E-3675-ED7C-77AF-379DEF3CA87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30CABDF-B8A3-0AB3-A804-ADBDC055847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6477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81DF2-2EFB-5D11-299D-A43744D37BD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D7C61B7-970D-1137-60A4-926F0B0BF6B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Immanuel, Barukh Haba </a:t>
            </a:r>
            <a:r>
              <a:rPr kumimoji="0" lang="he-IL" altLang="en-US" sz="1200" b="0" i="0" u="none" strike="noStrike" kern="1200" cap="none" spc="0" normalizeH="0" baseline="0" noProof="0" dirty="0">
                <a:ln>
                  <a:noFill/>
                </a:ln>
                <a:effectLst/>
                <a:uLnTx/>
                <a:uFillTx/>
                <a:latin typeface="Arial" charset="0"/>
                <a:ea typeface="+mn-ea"/>
                <a:cs typeface="Arial" charset="0"/>
              </a:rPr>
              <a:t>עמנואל ברוך הבא</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2F42C4F6-7317-08A9-76C9-F7393F04BD7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95B981A0-BD7B-3457-B57B-73008C69480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D24F640-712B-7E90-3ECE-955302FACCE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19A8629-EA20-89B2-9301-13BBDE2F725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D53B2D4-673B-1145-D102-017244D469E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118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60C8B-C985-7228-4EF1-6AB8B71E4A1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761725-C5C4-4006-A354-F34F74E0183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Immanuel, Barukh Haba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עמנואל ברוך הבא</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A96C92F1-81BB-7F4E-3B0E-9649D6F4E59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9 2025 5787</a:t>
            </a:r>
          </a:p>
        </p:txBody>
      </p:sp>
      <p:sp>
        <p:nvSpPr>
          <p:cNvPr id="6" name="Rectangle 7">
            <a:extLst>
              <a:ext uri="{FF2B5EF4-FFF2-40B4-BE49-F238E27FC236}">
                <a16:creationId xmlns:a16="http://schemas.microsoft.com/office/drawing/2014/main" id="{BD53A798-DCCE-378D-16BB-2A2E656F796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9832998-F660-D393-8617-0398E55087D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1007CA5-3553-7E7A-6EC6-8C94991BD85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61C0A49-47CC-1154-070A-1B532B8421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49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0603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700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405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0715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04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7087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8433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7286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3293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0359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474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110734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F2DF6-EA1E-868D-05F3-29CE85E9B58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EE2E1A1-3236-C1CD-EAC5-60A4F842EEC0}"/>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5920FD0-E05F-44B5-0945-025CFFE4ACE5}"/>
              </a:ext>
            </a:extLst>
          </p:cNvPr>
          <p:cNvPicPr>
            <a:picLocks noChangeAspect="1"/>
          </p:cNvPicPr>
          <p:nvPr/>
        </p:nvPicPr>
        <p:blipFill>
          <a:blip r:embed="rId3">
            <a:extLst>
              <a:ext uri="{28A0092B-C50C-407E-A947-70E740481C1C}">
                <a14:useLocalDpi xmlns:a14="http://schemas.microsoft.com/office/drawing/2010/main" val="0"/>
              </a:ext>
            </a:extLst>
          </a:blip>
          <a:srcRect b="48021"/>
          <a:stretch>
            <a:fillRect/>
          </a:stretch>
        </p:blipFill>
        <p:spPr>
          <a:xfrm>
            <a:off x="762000" y="-39345"/>
            <a:ext cx="7543800" cy="2687295"/>
          </a:xfrm>
          <a:prstGeom prst="rect">
            <a:avLst/>
          </a:prstGeom>
        </p:spPr>
      </p:pic>
    </p:spTree>
    <p:extLst>
      <p:ext uri="{BB962C8B-B14F-4D97-AF65-F5344CB8AC3E}">
        <p14:creationId xmlns:p14="http://schemas.microsoft.com/office/powerpoint/2010/main" val="3716953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Low point in Israeli history.  </a:t>
            </a:r>
            <a:r>
              <a:rPr lang="en-US" sz="4000" dirty="0" err="1"/>
              <a:t>Shoftim</a:t>
            </a:r>
            <a:r>
              <a:rPr lang="en-US" sz="4000" dirty="0"/>
              <a:t>/Judges </a:t>
            </a:r>
            <a:r>
              <a:rPr lang="en-US" sz="4000" dirty="0" err="1"/>
              <a:t>ch</a:t>
            </a:r>
            <a:r>
              <a:rPr lang="en-US" sz="4000" dirty="0"/>
              <a:t> 19-21</a:t>
            </a:r>
          </a:p>
          <a:p>
            <a:pPr marL="461963" indent="-461963">
              <a:buFont typeface="+mj-lt"/>
              <a:buAutoNum type="arabicPeriod"/>
            </a:pPr>
            <a:r>
              <a:rPr lang="en-US" sz="4000" dirty="0"/>
              <a:t>Levite / Levi from Ephraim, northern hills, whose concubine ran away to her father and home in Beit </a:t>
            </a:r>
            <a:r>
              <a:rPr lang="en-US" sz="4000" dirty="0" err="1"/>
              <a:t>Lekhem</a:t>
            </a:r>
            <a:r>
              <a:rPr lang="en-US" sz="4000" dirty="0"/>
              <a:t> [Bethlehem].  </a:t>
            </a:r>
          </a:p>
          <a:p>
            <a:pPr marL="461963" indent="-461963">
              <a:buFont typeface="+mj-lt"/>
              <a:buAutoNum type="arabicPeriod"/>
            </a:pPr>
            <a:r>
              <a:rPr lang="en-US" sz="4000" dirty="0"/>
              <a:t>The Levi went “to persuade her to return.” </a:t>
            </a:r>
            <a:r>
              <a:rPr lang="en-US" sz="4000" baseline="30000" dirty="0" err="1"/>
              <a:t>Shoftim</a:t>
            </a:r>
            <a:r>
              <a:rPr lang="en-US" sz="4000" baseline="30000" dirty="0"/>
              <a:t>/Ju 19.3</a:t>
            </a:r>
          </a:p>
        </p:txBody>
      </p:sp>
    </p:spTree>
    <p:extLst>
      <p:ext uri="{BB962C8B-B14F-4D97-AF65-F5344CB8AC3E}">
        <p14:creationId xmlns:p14="http://schemas.microsoft.com/office/powerpoint/2010/main" val="2852221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61963" indent="-461963">
              <a:buFont typeface="+mj-lt"/>
              <a:buAutoNum type="arabicPeriod" startAt="3"/>
            </a:pPr>
            <a:r>
              <a:rPr lang="en-US" sz="4000" dirty="0"/>
              <a:t>She was restored, but on the return trip north they were attacked in </a:t>
            </a:r>
            <a:r>
              <a:rPr lang="en-US" sz="4000" dirty="0" err="1"/>
              <a:t>Givah</a:t>
            </a:r>
            <a:r>
              <a:rPr lang="en-US" sz="4000" dirty="0"/>
              <a:t> /Gibeah, of the tribe of Benyamin, like </a:t>
            </a:r>
            <a:r>
              <a:rPr lang="en-US" sz="4000" dirty="0" err="1"/>
              <a:t>Sdom</a:t>
            </a:r>
            <a:r>
              <a:rPr lang="en-US" sz="4000" dirty="0"/>
              <a:t>.  </a:t>
            </a:r>
          </a:p>
          <a:p>
            <a:pPr marL="461963" indent="-461963">
              <a:buFont typeface="+mj-lt"/>
              <a:buAutoNum type="arabicPeriod" startAt="3"/>
            </a:pPr>
            <a:r>
              <a:rPr lang="en-US" sz="4000" dirty="0"/>
              <a:t>The Levi was not protective, and the woman was molested and murdered.</a:t>
            </a:r>
          </a:p>
          <a:p>
            <a:pPr marL="461963" indent="-461963">
              <a:buFont typeface="+mj-lt"/>
              <a:buAutoNum type="arabicPeriod" startAt="3"/>
            </a:pPr>
            <a:endParaRPr lang="en-US" sz="4000" dirty="0"/>
          </a:p>
        </p:txBody>
      </p:sp>
    </p:spTree>
    <p:extLst>
      <p:ext uri="{BB962C8B-B14F-4D97-AF65-F5344CB8AC3E}">
        <p14:creationId xmlns:p14="http://schemas.microsoft.com/office/powerpoint/2010/main" val="160611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61963" indent="-461963">
              <a:buFont typeface="+mj-lt"/>
              <a:buAutoNum type="arabicPeriod" startAt="5"/>
            </a:pPr>
            <a:r>
              <a:rPr lang="en-US" sz="4000" dirty="0"/>
              <a:t>All the tribes sought to bring the rapists /murderers to justice, but instead there was great war between Benyamin and the other tribes.</a:t>
            </a:r>
          </a:p>
          <a:p>
            <a:pPr marL="517525" indent="-517525">
              <a:buFont typeface="+mj-lt"/>
              <a:buAutoNum type="arabicPeriod" startAt="5"/>
            </a:pPr>
            <a:r>
              <a:rPr lang="en-US" sz="4000" dirty="0"/>
              <a:t>Benyamin was reduced to 600 men, 100 men without wives.</a:t>
            </a:r>
          </a:p>
        </p:txBody>
      </p:sp>
    </p:spTree>
    <p:extLst>
      <p:ext uri="{BB962C8B-B14F-4D97-AF65-F5344CB8AC3E}">
        <p14:creationId xmlns:p14="http://schemas.microsoft.com/office/powerpoint/2010/main" val="4123708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Shoftim</a:t>
            </a:r>
            <a:r>
              <a:rPr lang="en-US" sz="4000" baseline="30000" dirty="0"/>
              <a:t>/Ju. 21.19-21 </a:t>
            </a:r>
            <a:r>
              <a:rPr lang="en-US" sz="4000" dirty="0"/>
              <a:t>“Behold, there is the feast of </a:t>
            </a:r>
            <a:r>
              <a:rPr lang="en-US" sz="4000" cap="small" dirty="0"/>
              <a:t>Adoni</a:t>
            </a:r>
            <a:r>
              <a:rPr lang="en-US" sz="4000" dirty="0"/>
              <a:t> from year to year at Shiloh” (which is to the north of Bethel, on the east side of the highway that goes up from Bethel to Shechem, and to the south of </a:t>
            </a:r>
            <a:r>
              <a:rPr lang="en-US" sz="4000" dirty="0" err="1"/>
              <a:t>Lebonah</a:t>
            </a:r>
            <a:r>
              <a:rPr lang="en-US" sz="4000" dirty="0"/>
              <a:t>). </a:t>
            </a:r>
          </a:p>
        </p:txBody>
      </p:sp>
    </p:spTree>
    <p:extLst>
      <p:ext uri="{BB962C8B-B14F-4D97-AF65-F5344CB8AC3E}">
        <p14:creationId xmlns:p14="http://schemas.microsoft.com/office/powerpoint/2010/main" val="3290314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799"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122" name="Picture 2">
            <a:extLst>
              <a:ext uri="{FF2B5EF4-FFF2-40B4-BE49-F238E27FC236}">
                <a16:creationId xmlns:a16="http://schemas.microsoft.com/office/drawing/2014/main" id="{73CAFD09-DDBB-4174-BEEB-D2809EE53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1" y="-13014"/>
            <a:ext cx="493712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03ECB95-CDCE-478B-AF2F-A0FE2AFE7DAB}"/>
              </a:ext>
            </a:extLst>
          </p:cNvPr>
          <p:cNvPicPr>
            <a:picLocks noChangeAspect="1"/>
          </p:cNvPicPr>
          <p:nvPr/>
        </p:nvPicPr>
        <p:blipFill>
          <a:blip r:embed="rId4"/>
          <a:stretch>
            <a:fillRect/>
          </a:stretch>
        </p:blipFill>
        <p:spPr>
          <a:xfrm>
            <a:off x="5486400" y="-46748"/>
            <a:ext cx="3352801" cy="5123205"/>
          </a:xfrm>
          <a:prstGeom prst="rect">
            <a:avLst/>
          </a:prstGeom>
        </p:spPr>
      </p:pic>
      <p:cxnSp>
        <p:nvCxnSpPr>
          <p:cNvPr id="5" name="Straight Arrow Connector 4">
            <a:extLst>
              <a:ext uri="{FF2B5EF4-FFF2-40B4-BE49-F238E27FC236}">
                <a16:creationId xmlns:a16="http://schemas.microsoft.com/office/drawing/2014/main" id="{3C78D586-33E6-10D1-0546-1CF5F955541F}"/>
              </a:ext>
            </a:extLst>
          </p:cNvPr>
          <p:cNvCxnSpPr/>
          <p:nvPr/>
        </p:nvCxnSpPr>
        <p:spPr bwMode="auto">
          <a:xfrm>
            <a:off x="457200" y="742950"/>
            <a:ext cx="1371600" cy="3733800"/>
          </a:xfrm>
          <a:prstGeom prst="straightConnector1">
            <a:avLst/>
          </a:prstGeom>
          <a:solidFill>
            <a:schemeClr val="accent1"/>
          </a:solidFill>
          <a:ln w="444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57407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Shoftim</a:t>
            </a:r>
            <a:r>
              <a:rPr lang="en-US" sz="4000" baseline="30000" dirty="0"/>
              <a:t>/Ju. 21.19-21 </a:t>
            </a:r>
            <a:r>
              <a:rPr lang="en-US" sz="4000" dirty="0"/>
              <a:t>So they commanded the children of Benyamin saying “Go and hide in the vineyards, and watch, and behold, if the daughters of Shiloh should come out to join in the dances, then come out of the vineyards, and let each of you catch his wife from among the daughters of Shiloh.</a:t>
            </a:r>
          </a:p>
        </p:txBody>
      </p:sp>
    </p:spTree>
    <p:extLst>
      <p:ext uri="{BB962C8B-B14F-4D97-AF65-F5344CB8AC3E}">
        <p14:creationId xmlns:p14="http://schemas.microsoft.com/office/powerpoint/2010/main" val="189378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Talmudic tradition </a:t>
            </a:r>
            <a:r>
              <a:rPr lang="en-US" sz="4000" baseline="30000" dirty="0" err="1"/>
              <a:t>Taanit</a:t>
            </a:r>
            <a:r>
              <a:rPr lang="en-US" sz="4000" baseline="30000" dirty="0"/>
              <a:t> 30b </a:t>
            </a:r>
            <a:r>
              <a:rPr lang="en-US" sz="4000" dirty="0"/>
              <a:t>places this mysterious feast and dance and abduction of wives on 15 of Av. </a:t>
            </a:r>
          </a:p>
          <a:p>
            <a:pPr marL="0" indent="0" algn="ctr">
              <a:buNone/>
            </a:pPr>
            <a:r>
              <a:rPr lang="en-US" sz="4000" dirty="0"/>
              <a:t>Tu </a:t>
            </a:r>
            <a:r>
              <a:rPr lang="en-US" sz="4000" dirty="0" err="1"/>
              <a:t>B’Av</a:t>
            </a:r>
            <a:r>
              <a:rPr lang="en-US" sz="4000" dirty="0"/>
              <a:t>  </a:t>
            </a:r>
            <a:r>
              <a:rPr lang="he-IL" sz="4400" b="1" dirty="0">
                <a:latin typeface="David" panose="020E0502060401010101" pitchFamily="34" charset="-79"/>
                <a:cs typeface="David" panose="020E0502060401010101" pitchFamily="34" charset="-79"/>
              </a:rPr>
              <a:t>ט״ו באב</a:t>
            </a:r>
            <a:r>
              <a:rPr lang="he-IL" sz="4000" dirty="0"/>
              <a:t>‎</a:t>
            </a:r>
            <a:r>
              <a:rPr lang="en-US" sz="4000" dirty="0"/>
              <a:t> [9+6]</a:t>
            </a:r>
          </a:p>
          <a:p>
            <a:pPr marL="0" indent="0">
              <a:buNone/>
            </a:pPr>
            <a:r>
              <a:rPr lang="en-US" sz="4000" dirty="0"/>
              <a:t>This has morphed into a minor holiday of love.</a:t>
            </a:r>
          </a:p>
        </p:txBody>
      </p:sp>
    </p:spTree>
    <p:extLst>
      <p:ext uri="{BB962C8B-B14F-4D97-AF65-F5344CB8AC3E}">
        <p14:creationId xmlns:p14="http://schemas.microsoft.com/office/powerpoint/2010/main" val="3140908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According to the Mishna, Tu </a:t>
            </a:r>
            <a:r>
              <a:rPr lang="en-US" sz="4000" dirty="0" err="1"/>
              <a:t>B'Av</a:t>
            </a:r>
            <a:r>
              <a:rPr lang="en-US" sz="4000" dirty="0"/>
              <a:t> was a joyous holiday in the days of the Temple in Jerusalem, marking the beginning of the grape harvest. Yom Kippur marked the end of the grape harvest. </a:t>
            </a:r>
            <a:endParaRPr lang="en-US" sz="6600" dirty="0"/>
          </a:p>
        </p:txBody>
      </p:sp>
    </p:spTree>
    <p:extLst>
      <p:ext uri="{BB962C8B-B14F-4D97-AF65-F5344CB8AC3E}">
        <p14:creationId xmlns:p14="http://schemas.microsoft.com/office/powerpoint/2010/main" val="739294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On both dates the unmarried young women and girls of Jerusalem dressed in white garments, and went out to dance in the vineyards.</a:t>
            </a:r>
            <a:endParaRPr lang="en-US" sz="6600" dirty="0"/>
          </a:p>
        </p:txBody>
      </p:sp>
    </p:spTree>
    <p:extLst>
      <p:ext uri="{BB962C8B-B14F-4D97-AF65-F5344CB8AC3E}">
        <p14:creationId xmlns:p14="http://schemas.microsoft.com/office/powerpoint/2010/main" val="1676431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19076" y="-4764"/>
            <a:ext cx="9429752" cy="52292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146" name="Picture 2" descr="Violence: The Reaction and the Lesson - Jewish Holidays">
            <a:extLst>
              <a:ext uri="{FF2B5EF4-FFF2-40B4-BE49-F238E27FC236}">
                <a16:creationId xmlns:a16="http://schemas.microsoft.com/office/drawing/2014/main" id="{44B00980-973B-48A3-B69D-4E489E2F9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33" y="0"/>
            <a:ext cx="770453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627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8C72C-F6E8-5C9C-111D-D43292BDAA7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9A69222-19AF-4000-9960-E59BB8FDC82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9EDF53F-479E-9653-30AF-475745D39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9345"/>
            <a:ext cx="7543800" cy="5169967"/>
          </a:xfrm>
          <a:prstGeom prst="rect">
            <a:avLst/>
          </a:prstGeom>
        </p:spPr>
      </p:pic>
    </p:spTree>
    <p:extLst>
      <p:ext uri="{BB962C8B-B14F-4D97-AF65-F5344CB8AC3E}">
        <p14:creationId xmlns:p14="http://schemas.microsoft.com/office/powerpoint/2010/main" val="1986411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lgn="l">
              <a:buNone/>
            </a:pPr>
            <a:r>
              <a:rPr lang="en-US" sz="4000" dirty="0"/>
              <a:t>In modern times, it has become a romantic Jewish holiday, and has been said to be a "great day for weddings, commitment ceremonies, renewal of vows, or proposing". Celebrated as a holiday of love</a:t>
            </a:r>
          </a:p>
          <a:p>
            <a:pPr marL="0" indent="0" algn="l">
              <a:buNone/>
            </a:pPr>
            <a:r>
              <a:rPr lang="en-US" sz="4000" dirty="0"/>
              <a:t>  (</a:t>
            </a:r>
            <a:r>
              <a:rPr lang="he-IL" sz="4300" b="1" dirty="0">
                <a:latin typeface="David" panose="020E0502060401010101" pitchFamily="34" charset="-79"/>
                <a:cs typeface="David" panose="020E0502060401010101" pitchFamily="34" charset="-79"/>
              </a:rPr>
              <a:t>חַג  הָאַהֲבָה</a:t>
            </a:r>
            <a:r>
              <a:rPr lang="he-IL" sz="4000" dirty="0"/>
              <a:t>‎ </a:t>
            </a:r>
            <a:r>
              <a:rPr lang="en-US" sz="4000" dirty="0" err="1"/>
              <a:t>Ḥag</a:t>
            </a:r>
            <a:r>
              <a:rPr lang="en-US" sz="4000" dirty="0"/>
              <a:t> </a:t>
            </a:r>
            <a:r>
              <a:rPr lang="en-US" sz="4000" dirty="0" err="1"/>
              <a:t>HaAhava</a:t>
            </a:r>
            <a:r>
              <a:rPr lang="en-US" sz="4000" dirty="0"/>
              <a:t>). </a:t>
            </a:r>
          </a:p>
          <a:p>
            <a:pPr marL="0" indent="0">
              <a:buNone/>
            </a:pPr>
            <a:endParaRPr lang="en-US" sz="6000" dirty="0"/>
          </a:p>
        </p:txBody>
      </p:sp>
    </p:spTree>
    <p:extLst>
      <p:ext uri="{BB962C8B-B14F-4D97-AF65-F5344CB8AC3E}">
        <p14:creationId xmlns:p14="http://schemas.microsoft.com/office/powerpoint/2010/main" val="2686909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 is a regular workday; music and dance festivals are typically held to celebrate the day. Israelis give cards and flowers to their loved ones on Tu </a:t>
            </a:r>
            <a:r>
              <a:rPr lang="en-US" sz="4000" dirty="0" err="1"/>
              <a:t>b’Av</a:t>
            </a:r>
            <a:r>
              <a:rPr lang="en-US" sz="4000" dirty="0"/>
              <a:t>. </a:t>
            </a:r>
          </a:p>
        </p:txBody>
      </p:sp>
    </p:spTree>
    <p:extLst>
      <p:ext uri="{BB962C8B-B14F-4D97-AF65-F5344CB8AC3E}">
        <p14:creationId xmlns:p14="http://schemas.microsoft.com/office/powerpoint/2010/main" val="972526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These customs are observed by all segments of Israeli society, whether they consider themselves religious or non-religious.</a:t>
            </a:r>
          </a:p>
        </p:txBody>
      </p:sp>
    </p:spTree>
    <p:extLst>
      <p:ext uri="{BB962C8B-B14F-4D97-AF65-F5344CB8AC3E}">
        <p14:creationId xmlns:p14="http://schemas.microsoft.com/office/powerpoint/2010/main" val="2034226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799" y="285748"/>
            <a:ext cx="533696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As the Hebrew calendar is lunar, </a:t>
            </a:r>
          </a:p>
          <a:p>
            <a:pPr marL="0" indent="0">
              <a:buNone/>
            </a:pPr>
            <a:r>
              <a:rPr lang="en-US" sz="4000" dirty="0"/>
              <a:t>15 = </a:t>
            </a:r>
            <a:r>
              <a:rPr lang="he-IL" sz="4800" b="1" dirty="0">
                <a:latin typeface="David" panose="020E0502060401010101" pitchFamily="34" charset="-79"/>
                <a:cs typeface="David" panose="020E0502060401010101" pitchFamily="34" charset="-79"/>
              </a:rPr>
              <a:t>טו</a:t>
            </a:r>
            <a:r>
              <a:rPr lang="en-US" sz="4800" b="1" dirty="0">
                <a:latin typeface="David" panose="020E0502060401010101" pitchFamily="34" charset="-79"/>
                <a:cs typeface="David" panose="020E0502060401010101" pitchFamily="34" charset="-79"/>
              </a:rPr>
              <a:t> </a:t>
            </a:r>
            <a:r>
              <a:rPr lang="en-US" sz="4000" dirty="0">
                <a:cs typeface="David" panose="020E0502060401010101" pitchFamily="34" charset="-79"/>
              </a:rPr>
              <a:t>[9+6] </a:t>
            </a:r>
            <a:r>
              <a:rPr lang="en-US" sz="4000" dirty="0"/>
              <a:t>Tu </a:t>
            </a:r>
            <a:r>
              <a:rPr lang="en-US" sz="4000" dirty="0" err="1"/>
              <a:t>b’Av</a:t>
            </a:r>
            <a:r>
              <a:rPr lang="en-US" sz="4000" dirty="0"/>
              <a:t> occurs in the middle of the lunar month on a full moon. </a:t>
            </a:r>
          </a:p>
        </p:txBody>
      </p:sp>
      <p:pic>
        <p:nvPicPr>
          <p:cNvPr id="10242" name="Picture 2">
            <a:extLst>
              <a:ext uri="{FF2B5EF4-FFF2-40B4-BE49-F238E27FC236}">
                <a16:creationId xmlns:a16="http://schemas.microsoft.com/office/drawing/2014/main" id="{91C354EF-631E-4329-BD69-05FAB8177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760" y="0"/>
            <a:ext cx="3302215"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17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029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3800" dirty="0"/>
              <a:t>It is a day for romance, explored through singing, dancing, giving flowers</a:t>
            </a:r>
            <a:r>
              <a:rPr lang="en-US" sz="3800" dirty="0">
                <a:solidFill>
                  <a:srgbClr val="FFFF66"/>
                </a:solidFill>
              </a:rPr>
              <a:t>, and studying.</a:t>
            </a:r>
            <a:r>
              <a:rPr lang="en-US" sz="3800" dirty="0"/>
              <a:t> The rabbis teach that on Tu </a:t>
            </a:r>
            <a:r>
              <a:rPr lang="en-US" sz="3800" dirty="0" err="1"/>
              <a:t>B’Av</a:t>
            </a:r>
            <a:r>
              <a:rPr lang="en-US" sz="3800" dirty="0"/>
              <a:t> one begins to set more time for studying as the High Holidays approach.  </a:t>
            </a:r>
            <a:endParaRPr lang="en-US" sz="4000" dirty="0"/>
          </a:p>
        </p:txBody>
      </p:sp>
      <p:pic>
        <p:nvPicPr>
          <p:cNvPr id="7170" name="Picture 2">
            <a:extLst>
              <a:ext uri="{FF2B5EF4-FFF2-40B4-BE49-F238E27FC236}">
                <a16:creationId xmlns:a16="http://schemas.microsoft.com/office/drawing/2014/main" id="{A2B85236-89A7-4FC2-99B3-444DAC3E8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244" y="-95250"/>
            <a:ext cx="3718356"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851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2025: Sunset, Aug. 8–</a:t>
            </a:r>
          </a:p>
          <a:p>
            <a:pPr marL="0" indent="0" algn="ctr">
              <a:buNone/>
            </a:pPr>
            <a:r>
              <a:rPr lang="en-US" sz="4000" dirty="0"/>
              <a:t>nightfall, Aug.9 </a:t>
            </a:r>
          </a:p>
          <a:p>
            <a:pPr marL="0" indent="0" algn="ctr">
              <a:buNone/>
            </a:pPr>
            <a:endParaRPr lang="en-US" sz="4000" dirty="0"/>
          </a:p>
          <a:p>
            <a:pPr marL="0" indent="0">
              <a:buNone/>
            </a:pPr>
            <a:endParaRPr lang="en-US" sz="4000" dirty="0"/>
          </a:p>
        </p:txBody>
      </p:sp>
    </p:spTree>
    <p:extLst>
      <p:ext uri="{BB962C8B-B14F-4D97-AF65-F5344CB8AC3E}">
        <p14:creationId xmlns:p14="http://schemas.microsoft.com/office/powerpoint/2010/main" val="575149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0420B-513D-39CF-9642-0AA0E754ECA0}"/>
            </a:ext>
          </a:extLst>
        </p:cNvPr>
        <p:cNvGrpSpPr/>
        <p:nvPr/>
      </p:nvGrpSpPr>
      <p:grpSpPr>
        <a:xfrm>
          <a:off x="0" y="0"/>
          <a:ext cx="0" cy="0"/>
          <a:chOff x="0" y="0"/>
          <a:chExt cx="0" cy="0"/>
        </a:xfrm>
      </p:grpSpPr>
      <p:sp>
        <p:nvSpPr>
          <p:cNvPr id="4" name="AutoShape 6">
            <a:extLst>
              <a:ext uri="{FF2B5EF4-FFF2-40B4-BE49-F238E27FC236}">
                <a16:creationId xmlns:a16="http://schemas.microsoft.com/office/drawing/2014/main" id="{EA62ED35-EC35-7DFA-71EA-D7F964EA359D}"/>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2025: Sunset, Aug. 8–</a:t>
            </a:r>
          </a:p>
          <a:p>
            <a:pPr marL="0" indent="0" algn="ctr">
              <a:buNone/>
            </a:pPr>
            <a:r>
              <a:rPr lang="en-US" sz="4000" dirty="0"/>
              <a:t>nightfall, Aug.9 </a:t>
            </a:r>
          </a:p>
          <a:p>
            <a:pPr marL="0" indent="0" algn="ctr">
              <a:buNone/>
            </a:pPr>
            <a:endParaRPr lang="en-US" sz="4000" dirty="0"/>
          </a:p>
          <a:p>
            <a:pPr marL="0" indent="0" algn="ctr">
              <a:buNone/>
            </a:pPr>
            <a:r>
              <a:rPr lang="en-US" sz="4000" dirty="0"/>
              <a:t>Extensions allowed</a:t>
            </a:r>
          </a:p>
          <a:p>
            <a:pPr marL="0" indent="0" algn="ctr">
              <a:buNone/>
            </a:pPr>
            <a:r>
              <a:rPr lang="en-US" sz="4000" dirty="0"/>
              <a:t> and encouraged.</a:t>
            </a:r>
          </a:p>
          <a:p>
            <a:pPr marL="0" indent="0">
              <a:buNone/>
            </a:pPr>
            <a:endParaRPr lang="en-US" sz="4000" dirty="0"/>
          </a:p>
        </p:txBody>
      </p:sp>
    </p:spTree>
    <p:extLst>
      <p:ext uri="{BB962C8B-B14F-4D97-AF65-F5344CB8AC3E}">
        <p14:creationId xmlns:p14="http://schemas.microsoft.com/office/powerpoint/2010/main" val="3674679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Two applications</a:t>
            </a:r>
          </a:p>
          <a:p>
            <a:pPr marL="461963" indent="-461963">
              <a:buFont typeface="+mj-lt"/>
              <a:buAutoNum type="arabicPeriod"/>
            </a:pPr>
            <a:r>
              <a:rPr lang="en-US" sz="4000" dirty="0"/>
              <a:t>All you married, dating men get your wives/girlfriends flowers, or a gift, or take care of her in some special way.</a:t>
            </a:r>
          </a:p>
          <a:p>
            <a:pPr marL="461963" indent="-461963">
              <a:buFont typeface="+mj-lt"/>
              <a:buAutoNum type="arabicPeriod"/>
            </a:pPr>
            <a:r>
              <a:rPr lang="en-US" sz="4000" dirty="0"/>
              <a:t>A day of love: I want to examine our MOST important love relationship, to the Heavenly Bridegroom. </a:t>
            </a:r>
          </a:p>
        </p:txBody>
      </p:sp>
    </p:spTree>
    <p:extLst>
      <p:ext uri="{BB962C8B-B14F-4D97-AF65-F5344CB8AC3E}">
        <p14:creationId xmlns:p14="http://schemas.microsoft.com/office/powerpoint/2010/main" val="556308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A68CD-006B-E3ED-C574-B4865353FEA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65EEC47-8F89-2883-EDEB-0FE2724CDE81}"/>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4DCBCC8D-4A73-814D-DD86-00F3E4B73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874284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93062-6AC0-5973-CDD6-18E186A3727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73C4BC1-0816-5E9F-C75B-8BADFB0E078C}"/>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551A09E7-48EA-5F58-7639-00F1FE52C4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9" y="321"/>
            <a:ext cx="9144000" cy="5142857"/>
          </a:xfrm>
          <a:prstGeom prst="rect">
            <a:avLst/>
          </a:prstGeom>
        </p:spPr>
      </p:pic>
      <p:sp>
        <p:nvSpPr>
          <p:cNvPr id="5" name="TextBox 4">
            <a:extLst>
              <a:ext uri="{FF2B5EF4-FFF2-40B4-BE49-F238E27FC236}">
                <a16:creationId xmlns:a16="http://schemas.microsoft.com/office/drawing/2014/main" id="{2D908960-20C1-6358-0D0E-122ED1ED83F2}"/>
              </a:ext>
            </a:extLst>
          </p:cNvPr>
          <p:cNvSpPr txBox="1"/>
          <p:nvPr/>
        </p:nvSpPr>
        <p:spPr>
          <a:xfrm>
            <a:off x="-355295" y="76522"/>
            <a:ext cx="8924879" cy="2985433"/>
          </a:xfrm>
          <a:prstGeom prst="rect">
            <a:avLst/>
          </a:prstGeom>
          <a:noFill/>
        </p:spPr>
        <p:txBody>
          <a:bodyPr wrap="none" rtlCol="0">
            <a:spAutoFit/>
          </a:bodyPr>
          <a:lstStyle/>
          <a:p>
            <a:r>
              <a:rPr lang="en-US" sz="3600" u="sng" dirty="0">
                <a:solidFill>
                  <a:srgbClr val="FFFF66"/>
                </a:solidFill>
              </a:rPr>
              <a:t>Welcome</a:t>
            </a:r>
            <a:r>
              <a:rPr lang="he-IL" sz="3600" u="sng" dirty="0">
                <a:solidFill>
                  <a:srgbClr val="FFFF66"/>
                </a:solidFill>
                <a:cs typeface="Miriam" panose="020B0502050101010101" pitchFamily="34" charset="-79"/>
              </a:rPr>
              <a:t> </a:t>
            </a:r>
            <a:r>
              <a:rPr lang="en-US" sz="3600" u="sng" dirty="0">
                <a:solidFill>
                  <a:srgbClr val="FFFF66"/>
                </a:solidFill>
              </a:rPr>
              <a:t>Immanuel </a:t>
            </a:r>
            <a:r>
              <a:rPr lang="he-IL" b="1" u="sng" dirty="0">
                <a:solidFill>
                  <a:srgbClr val="FFFF66"/>
                </a:solidFill>
                <a:latin typeface="David" panose="020E0502060401010101" pitchFamily="34" charset="-79"/>
                <a:cs typeface="David" panose="020E0502060401010101" pitchFamily="34" charset="-79"/>
              </a:rPr>
              <a:t> בָּרוּךְ הַבָּא</a:t>
            </a:r>
            <a:r>
              <a:rPr lang="en-US" b="1" u="sng" dirty="0">
                <a:solidFill>
                  <a:srgbClr val="FFFF66"/>
                </a:solidFill>
                <a:latin typeface="David" panose="020E0502060401010101" pitchFamily="34" charset="-79"/>
                <a:cs typeface="David" panose="020E0502060401010101" pitchFamily="34" charset="-79"/>
              </a:rPr>
              <a:t> </a:t>
            </a:r>
            <a:r>
              <a:rPr lang="he-IL" b="1" u="sng" dirty="0">
                <a:solidFill>
                  <a:srgbClr val="FFFF66"/>
                </a:solidFill>
                <a:latin typeface="David" panose="020E0502060401010101" pitchFamily="34" charset="-79"/>
                <a:cs typeface="David" panose="020E0502060401010101" pitchFamily="34" charset="-79"/>
              </a:rPr>
              <a:t>עִמָּנוּאֵל</a:t>
            </a:r>
            <a:endParaRPr lang="en-US" b="1" u="sng" dirty="0">
              <a:solidFill>
                <a:srgbClr val="FFFF66"/>
              </a:solidFill>
              <a:latin typeface="David" panose="020E0502060401010101" pitchFamily="34" charset="-79"/>
              <a:cs typeface="David" panose="020E0502060401010101" pitchFamily="34" charset="-79"/>
            </a:endParaRPr>
          </a:p>
          <a:p>
            <a:pPr marL="457200" indent="55563" algn="l">
              <a:buFont typeface="+mj-lt"/>
              <a:buAutoNum type="arabicPeriod"/>
            </a:pPr>
            <a:r>
              <a:rPr lang="en-US" sz="3600" dirty="0">
                <a:solidFill>
                  <a:prstClr val="white"/>
                </a:solidFill>
              </a:rPr>
              <a:t>History of the term Immanuel </a:t>
            </a:r>
            <a:r>
              <a:rPr lang="he-IL" sz="3600" b="1" dirty="0">
                <a:solidFill>
                  <a:prstClr val="white"/>
                </a:solidFill>
                <a:latin typeface="David" panose="020E0502060401010101" pitchFamily="34" charset="-79"/>
                <a:cs typeface="David" panose="020E0502060401010101" pitchFamily="34" charset="-79"/>
              </a:rPr>
              <a:t>עִמָּנוּאֵל</a:t>
            </a:r>
            <a:endParaRPr lang="en-US" sz="3600" b="1" dirty="0">
              <a:solidFill>
                <a:prstClr val="white"/>
              </a:solidFill>
              <a:latin typeface="David" panose="020E0502060401010101" pitchFamily="34" charset="-79"/>
              <a:cs typeface="David" panose="020E0502060401010101" pitchFamily="34" charset="-79"/>
            </a:endParaRPr>
          </a:p>
          <a:p>
            <a:pPr marL="457200" indent="55563" algn="l">
              <a:buFont typeface="+mj-lt"/>
              <a:buAutoNum type="arabicPeriod"/>
            </a:pPr>
            <a:r>
              <a:rPr lang="en-US" sz="3600" dirty="0">
                <a:solidFill>
                  <a:prstClr val="white"/>
                </a:solidFill>
              </a:rPr>
              <a:t>Healing use of the term</a:t>
            </a:r>
          </a:p>
          <a:p>
            <a:pPr marL="457200" indent="55563" algn="l">
              <a:buFont typeface="+mj-lt"/>
              <a:buAutoNum type="arabicPeriod"/>
            </a:pPr>
            <a:r>
              <a:rPr lang="en-US" sz="3600" dirty="0">
                <a:solidFill>
                  <a:prstClr val="white"/>
                </a:solidFill>
              </a:rPr>
              <a:t>Future of the term</a:t>
            </a:r>
            <a:endParaRPr lang="he-IL" sz="3600" dirty="0">
              <a:solidFill>
                <a:prstClr val="white"/>
              </a:solidFill>
            </a:endParaRPr>
          </a:p>
          <a:p>
            <a:endParaRPr lang="en-US" dirty="0"/>
          </a:p>
        </p:txBody>
      </p:sp>
    </p:spTree>
    <p:extLst>
      <p:ext uri="{BB962C8B-B14F-4D97-AF65-F5344CB8AC3E}">
        <p14:creationId xmlns:p14="http://schemas.microsoft.com/office/powerpoint/2010/main" val="628492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5A581-436A-950C-D5CF-1E633FCCC51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2E12A9B-F464-8B11-C130-494466AC12C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F3CCCC4-BCA2-FA80-610C-284DCF0AFF7E}"/>
              </a:ext>
            </a:extLst>
          </p:cNvPr>
          <p:cNvPicPr>
            <a:picLocks noChangeAspect="1"/>
          </p:cNvPicPr>
          <p:nvPr/>
        </p:nvPicPr>
        <p:blipFill>
          <a:blip r:embed="rId3">
            <a:extLst>
              <a:ext uri="{28A0092B-C50C-407E-A947-70E740481C1C}">
                <a14:useLocalDpi xmlns:a14="http://schemas.microsoft.com/office/drawing/2010/main" val="0"/>
              </a:ext>
            </a:extLst>
          </a:blip>
          <a:srcRect b="55926"/>
          <a:stretch>
            <a:fillRect/>
          </a:stretch>
        </p:blipFill>
        <p:spPr>
          <a:xfrm>
            <a:off x="818635" y="0"/>
            <a:ext cx="7506730" cy="2266950"/>
          </a:xfrm>
          <a:prstGeom prst="rect">
            <a:avLst/>
          </a:prstGeom>
        </p:spPr>
      </p:pic>
    </p:spTree>
    <p:extLst>
      <p:ext uri="{BB962C8B-B14F-4D97-AF65-F5344CB8AC3E}">
        <p14:creationId xmlns:p14="http://schemas.microsoft.com/office/powerpoint/2010/main" val="435965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24F21-D821-247E-8E68-2C1A99B0693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EAC4A6C-F67B-8833-25F1-AF192C43A129}"/>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604A37DB-7DA7-9503-E381-A0F962BFF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9" y="321"/>
            <a:ext cx="9144000" cy="5142857"/>
          </a:xfrm>
          <a:prstGeom prst="rect">
            <a:avLst/>
          </a:prstGeom>
        </p:spPr>
      </p:pic>
      <p:sp>
        <p:nvSpPr>
          <p:cNvPr id="5" name="TextBox 4">
            <a:extLst>
              <a:ext uri="{FF2B5EF4-FFF2-40B4-BE49-F238E27FC236}">
                <a16:creationId xmlns:a16="http://schemas.microsoft.com/office/drawing/2014/main" id="{E11C90E5-6FD5-05B8-3355-CE3219CF79DA}"/>
              </a:ext>
            </a:extLst>
          </p:cNvPr>
          <p:cNvSpPr txBox="1"/>
          <p:nvPr/>
        </p:nvSpPr>
        <p:spPr>
          <a:xfrm>
            <a:off x="-423423" y="76522"/>
            <a:ext cx="9061135" cy="3046988"/>
          </a:xfrm>
          <a:prstGeom prst="rect">
            <a:avLst/>
          </a:prstGeom>
          <a:noFill/>
        </p:spPr>
        <p:txBody>
          <a:bodyPr wrap="none" rtlCol="0">
            <a:spAutoFit/>
          </a:bodyPr>
          <a:lstStyle/>
          <a:p>
            <a:r>
              <a:rPr lang="en-US" sz="3600" u="sng" dirty="0">
                <a:solidFill>
                  <a:srgbClr val="FFFF66"/>
                </a:solidFill>
              </a:rPr>
              <a:t>Welcome</a:t>
            </a:r>
            <a:r>
              <a:rPr lang="he-IL" sz="3600" u="sng" dirty="0">
                <a:solidFill>
                  <a:srgbClr val="FFFF66"/>
                </a:solidFill>
                <a:cs typeface="Miriam" panose="020B0502050101010101" pitchFamily="34" charset="-79"/>
              </a:rPr>
              <a:t> </a:t>
            </a:r>
            <a:r>
              <a:rPr lang="en-US" sz="3600" u="sng" dirty="0">
                <a:solidFill>
                  <a:srgbClr val="FFFF66"/>
                </a:solidFill>
              </a:rPr>
              <a:t>Immanuel </a:t>
            </a:r>
            <a:r>
              <a:rPr lang="he-IL" b="1" u="sng" dirty="0">
                <a:solidFill>
                  <a:srgbClr val="FFFF66"/>
                </a:solidFill>
                <a:latin typeface="David" panose="020E0502060401010101" pitchFamily="34" charset="-79"/>
                <a:cs typeface="David" panose="020E0502060401010101" pitchFamily="34" charset="-79"/>
              </a:rPr>
              <a:t> בָּרוּךְ הַבָּא</a:t>
            </a:r>
            <a:r>
              <a:rPr lang="en-US" b="1" u="sng" dirty="0">
                <a:solidFill>
                  <a:srgbClr val="FFFF66"/>
                </a:solidFill>
                <a:latin typeface="David" panose="020E0502060401010101" pitchFamily="34" charset="-79"/>
                <a:cs typeface="David" panose="020E0502060401010101" pitchFamily="34" charset="-79"/>
              </a:rPr>
              <a:t> </a:t>
            </a:r>
            <a:r>
              <a:rPr lang="he-IL" b="1" u="sng" dirty="0">
                <a:solidFill>
                  <a:srgbClr val="FFFF66"/>
                </a:solidFill>
                <a:latin typeface="David" panose="020E0502060401010101" pitchFamily="34" charset="-79"/>
                <a:cs typeface="David" panose="020E0502060401010101" pitchFamily="34" charset="-79"/>
              </a:rPr>
              <a:t>עִמָּנוּאֵל</a:t>
            </a:r>
            <a:endParaRPr lang="en-US" b="1" u="sng" dirty="0">
              <a:solidFill>
                <a:srgbClr val="FFFF66"/>
              </a:solidFill>
              <a:latin typeface="David" panose="020E0502060401010101" pitchFamily="34" charset="-79"/>
              <a:cs typeface="David" panose="020E0502060401010101" pitchFamily="34" charset="-79"/>
            </a:endParaRPr>
          </a:p>
          <a:p>
            <a:pPr marL="457200" indent="55563" algn="l">
              <a:buFont typeface="+mj-lt"/>
              <a:buAutoNum type="arabicPeriod"/>
            </a:pPr>
            <a:r>
              <a:rPr lang="en-US" sz="3600" u="sng" dirty="0">
                <a:solidFill>
                  <a:srgbClr val="FFFF66"/>
                </a:solidFill>
              </a:rPr>
              <a:t>History of the term Immanuel </a:t>
            </a:r>
            <a:r>
              <a:rPr lang="he-IL" b="1" u="sng" dirty="0">
                <a:solidFill>
                  <a:srgbClr val="FFFF66"/>
                </a:solidFill>
                <a:latin typeface="David" panose="020E0502060401010101" pitchFamily="34" charset="-79"/>
                <a:cs typeface="David" panose="020E0502060401010101" pitchFamily="34" charset="-79"/>
              </a:rPr>
              <a:t>עִמָּנוּאֵל</a:t>
            </a:r>
            <a:endParaRPr lang="en-US" b="1" u="sng" dirty="0">
              <a:solidFill>
                <a:srgbClr val="FFFF66"/>
              </a:solidFill>
              <a:latin typeface="David" panose="020E0502060401010101" pitchFamily="34" charset="-79"/>
              <a:cs typeface="David" panose="020E0502060401010101" pitchFamily="34" charset="-79"/>
            </a:endParaRPr>
          </a:p>
          <a:p>
            <a:pPr marL="457200" indent="55563" algn="l">
              <a:buFont typeface="+mj-lt"/>
              <a:buAutoNum type="arabicPeriod"/>
            </a:pPr>
            <a:r>
              <a:rPr lang="en-US" sz="3600" dirty="0">
                <a:solidFill>
                  <a:prstClr val="white"/>
                </a:solidFill>
              </a:rPr>
              <a:t>Healing use of the term</a:t>
            </a:r>
          </a:p>
          <a:p>
            <a:pPr marL="457200" indent="55563" algn="l">
              <a:buFont typeface="+mj-lt"/>
              <a:buAutoNum type="arabicPeriod"/>
            </a:pPr>
            <a:r>
              <a:rPr lang="en-US" sz="3600" dirty="0">
                <a:solidFill>
                  <a:prstClr val="white"/>
                </a:solidFill>
              </a:rPr>
              <a:t>Future of the term</a:t>
            </a:r>
            <a:endParaRPr lang="he-IL" sz="3600" dirty="0">
              <a:solidFill>
                <a:prstClr val="white"/>
              </a:solidFill>
            </a:endParaRPr>
          </a:p>
          <a:p>
            <a:endParaRPr lang="en-US" dirty="0"/>
          </a:p>
        </p:txBody>
      </p:sp>
    </p:spTree>
    <p:extLst>
      <p:ext uri="{BB962C8B-B14F-4D97-AF65-F5344CB8AC3E}">
        <p14:creationId xmlns:p14="http://schemas.microsoft.com/office/powerpoint/2010/main" val="3536622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FEA46-5E11-826D-C137-95721706E01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AE9661D-3BDF-0B15-146B-E1F47958E5A8}"/>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735-734 BCE, </a:t>
            </a:r>
            <a:r>
              <a:rPr lang="en-US" sz="4000" baseline="30000" dirty="0">
                <a:solidFill>
                  <a:schemeClr val="tx1"/>
                </a:solidFill>
                <a:latin typeface="Arial Rounded MT Bold" panose="020F0704030504030204" pitchFamily="34" charset="0"/>
              </a:rPr>
              <a:t>Yeshayahu / Is 7.2</a:t>
            </a:r>
            <a:r>
              <a:rPr lang="en-US" sz="4000" dirty="0">
                <a:solidFill>
                  <a:schemeClr val="tx1"/>
                </a:solidFill>
                <a:latin typeface="Arial Rounded MT Bold" panose="020F0704030504030204" pitchFamily="34" charset="0"/>
              </a:rPr>
              <a:t> it was told to the house of David [Kingdom of Y’hudah / Judah] that Aram and Efrayim had become allies. </a:t>
            </a:r>
            <a:r>
              <a:rPr lang="en-US" sz="4000" u="sng" dirty="0">
                <a:solidFill>
                  <a:schemeClr val="tx1"/>
                </a:solidFill>
                <a:latin typeface="Arial Rounded MT Bold" panose="020F0704030504030204" pitchFamily="34" charset="0"/>
              </a:rPr>
              <a:t>Akhaz’s heart began to tremble, as did the hearts of his people, like forest trees shaken by the wind.</a:t>
            </a:r>
          </a:p>
        </p:txBody>
      </p:sp>
    </p:spTree>
    <p:extLst>
      <p:ext uri="{BB962C8B-B14F-4D97-AF65-F5344CB8AC3E}">
        <p14:creationId xmlns:p14="http://schemas.microsoft.com/office/powerpoint/2010/main" val="4290638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F580B-4D53-7703-95FB-7A1531E786D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34F1B05-5232-F5EE-F93D-8EF3B55C2FCB}"/>
              </a:ext>
            </a:extLst>
          </p:cNvPr>
          <p:cNvSpPr>
            <a:spLocks noGrp="1"/>
          </p:cNvSpPr>
          <p:nvPr>
            <p:ph type="subTitle" idx="1"/>
          </p:nvPr>
        </p:nvSpPr>
        <p:spPr>
          <a:xfrm>
            <a:off x="152400" y="209550"/>
            <a:ext cx="8991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3074" name="Picture 2" descr="The region around 830 BCE, with Aram-Damascus in green">
            <a:extLst>
              <a:ext uri="{FF2B5EF4-FFF2-40B4-BE49-F238E27FC236}">
                <a16:creationId xmlns:a16="http://schemas.microsoft.com/office/drawing/2014/main" id="{E4D6F080-59AD-104B-38F2-87C97DADD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0"/>
            <a:ext cx="4343400" cy="51857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822D7B-5E0A-415F-A2A0-F020098F38D7}"/>
              </a:ext>
            </a:extLst>
          </p:cNvPr>
          <p:cNvSpPr txBox="1"/>
          <p:nvPr/>
        </p:nvSpPr>
        <p:spPr>
          <a:xfrm>
            <a:off x="3886247" y="1123950"/>
            <a:ext cx="914353" cy="307777"/>
          </a:xfrm>
          <a:prstGeom prst="rect">
            <a:avLst/>
          </a:prstGeom>
          <a:noFill/>
        </p:spPr>
        <p:txBody>
          <a:bodyPr wrap="none" rtlCol="0">
            <a:spAutoFit/>
          </a:bodyPr>
          <a:lstStyle/>
          <a:p>
            <a:r>
              <a:rPr lang="en-US" sz="1400" dirty="0"/>
              <a:t>Ephraim</a:t>
            </a:r>
            <a:endParaRPr lang="en-US" sz="3200" dirty="0"/>
          </a:p>
        </p:txBody>
      </p:sp>
      <p:sp>
        <p:nvSpPr>
          <p:cNvPr id="4" name="Rectangle: Rounded Corners 3">
            <a:extLst>
              <a:ext uri="{FF2B5EF4-FFF2-40B4-BE49-F238E27FC236}">
                <a16:creationId xmlns:a16="http://schemas.microsoft.com/office/drawing/2014/main" id="{2248434D-9A67-4D7C-32E9-CF9295FC147D}"/>
              </a:ext>
            </a:extLst>
          </p:cNvPr>
          <p:cNvSpPr/>
          <p:nvPr/>
        </p:nvSpPr>
        <p:spPr>
          <a:xfrm>
            <a:off x="3505200" y="2879527"/>
            <a:ext cx="1066800" cy="533400"/>
          </a:xfrm>
          <a:prstGeom prst="roundRect">
            <a:avLst/>
          </a:prstGeom>
          <a:noFill/>
          <a:ln w="444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40F95A9-AC1E-0A39-A66D-6036A20D027C}"/>
              </a:ext>
            </a:extLst>
          </p:cNvPr>
          <p:cNvSpPr/>
          <p:nvPr/>
        </p:nvSpPr>
        <p:spPr>
          <a:xfrm>
            <a:off x="5029200" y="438150"/>
            <a:ext cx="1676353" cy="457200"/>
          </a:xfrm>
          <a:prstGeom prst="round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F1A39CB-DF92-AB53-3024-C022E0E6C095}"/>
              </a:ext>
            </a:extLst>
          </p:cNvPr>
          <p:cNvSpPr/>
          <p:nvPr/>
        </p:nvSpPr>
        <p:spPr>
          <a:xfrm>
            <a:off x="3886247" y="1123950"/>
            <a:ext cx="914353" cy="533400"/>
          </a:xfrm>
          <a:prstGeom prst="round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516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E5F55-2FAF-1148-90E5-A48A5635265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575C075-D01B-5760-F6AE-5E6A6F1D3AD6}"/>
              </a:ext>
            </a:extLst>
          </p:cNvPr>
          <p:cNvSpPr>
            <a:spLocks noGrp="1"/>
          </p:cNvSpPr>
          <p:nvPr>
            <p:ph type="subTitle" idx="1"/>
          </p:nvPr>
        </p:nvSpPr>
        <p:spPr>
          <a:xfrm>
            <a:off x="152400" y="209550"/>
            <a:ext cx="4648200" cy="4800600"/>
          </a:xfrm>
        </p:spPr>
        <p:txBody>
          <a:bodyPr anchor="t">
            <a:normAutofit fontScale="92500" lnSpcReduction="20000"/>
          </a:bodyPr>
          <a:lstStyle/>
          <a:p>
            <a:pPr algn="l"/>
            <a:r>
              <a:rPr lang="en-US" sz="4000" baseline="30000" dirty="0">
                <a:solidFill>
                  <a:schemeClr val="tx1"/>
                </a:solidFill>
                <a:latin typeface="Arial Rounded MT Bold" panose="020F0704030504030204" pitchFamily="34" charset="0"/>
              </a:rPr>
              <a:t>Yeshayahu / Is 7.3 </a:t>
            </a:r>
            <a:r>
              <a:rPr lang="he-IL" sz="4000" baseline="30000" dirty="0">
                <a:solidFill>
                  <a:schemeClr val="tx1"/>
                </a:solidFill>
                <a:latin typeface="Arial Rounded MT Bold" panose="020F0704030504030204" pitchFamily="34" charset="0"/>
              </a:rPr>
              <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said to Yesha‘yahu, “Go out now to meet </a:t>
            </a:r>
            <a:r>
              <a:rPr lang="en-US" sz="4000" dirty="0" err="1">
                <a:solidFill>
                  <a:schemeClr val="tx1"/>
                </a:solidFill>
                <a:latin typeface="Arial Rounded MT Bold" panose="020F0704030504030204" pitchFamily="34" charset="0"/>
              </a:rPr>
              <a:t>Akhaz</a:t>
            </a:r>
            <a:r>
              <a:rPr lang="en-US" sz="4000" dirty="0">
                <a:solidFill>
                  <a:schemeClr val="tx1"/>
                </a:solidFill>
                <a:latin typeface="Arial Rounded MT Bold" panose="020F0704030504030204" pitchFamily="34" charset="0"/>
              </a:rPr>
              <a:t>, you and your son…at the end of the aqueduct from the Upper Pool, on the road to the Launderers’ Field;  and say to him, </a:t>
            </a:r>
          </a:p>
        </p:txBody>
      </p:sp>
      <p:sp>
        <p:nvSpPr>
          <p:cNvPr id="2" name="TextBox 1">
            <a:extLst>
              <a:ext uri="{FF2B5EF4-FFF2-40B4-BE49-F238E27FC236}">
                <a16:creationId xmlns:a16="http://schemas.microsoft.com/office/drawing/2014/main" id="{F5BDE3FE-51F8-5D81-9E44-098C2CC14D40}"/>
              </a:ext>
            </a:extLst>
          </p:cNvPr>
          <p:cNvSpPr txBox="1"/>
          <p:nvPr/>
        </p:nvSpPr>
        <p:spPr>
          <a:xfrm>
            <a:off x="6123353" y="1047750"/>
            <a:ext cx="914353" cy="307777"/>
          </a:xfrm>
          <a:prstGeom prst="rect">
            <a:avLst/>
          </a:prstGeom>
          <a:noFill/>
        </p:spPr>
        <p:txBody>
          <a:bodyPr wrap="none" rtlCol="0">
            <a:spAutoFit/>
          </a:bodyPr>
          <a:lstStyle/>
          <a:p>
            <a:r>
              <a:rPr lang="en-US" sz="1400" dirty="0"/>
              <a:t>Ephraim</a:t>
            </a:r>
            <a:endParaRPr lang="en-US" sz="3200" dirty="0"/>
          </a:p>
        </p:txBody>
      </p:sp>
      <p:pic>
        <p:nvPicPr>
          <p:cNvPr id="5" name="Picture 4">
            <a:extLst>
              <a:ext uri="{FF2B5EF4-FFF2-40B4-BE49-F238E27FC236}">
                <a16:creationId xmlns:a16="http://schemas.microsoft.com/office/drawing/2014/main" id="{5F074D6F-709D-29A3-1BBE-77BB13FB30EE}"/>
              </a:ext>
            </a:extLst>
          </p:cNvPr>
          <p:cNvPicPr>
            <a:picLocks noChangeAspect="1"/>
          </p:cNvPicPr>
          <p:nvPr/>
        </p:nvPicPr>
        <p:blipFill>
          <a:blip r:embed="rId3"/>
          <a:stretch>
            <a:fillRect/>
          </a:stretch>
        </p:blipFill>
        <p:spPr>
          <a:xfrm>
            <a:off x="4800601" y="1545"/>
            <a:ext cx="4357816" cy="5196821"/>
          </a:xfrm>
          <a:prstGeom prst="rect">
            <a:avLst/>
          </a:prstGeom>
        </p:spPr>
      </p:pic>
    </p:spTree>
    <p:extLst>
      <p:ext uri="{BB962C8B-B14F-4D97-AF65-F5344CB8AC3E}">
        <p14:creationId xmlns:p14="http://schemas.microsoft.com/office/powerpoint/2010/main" val="3805029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76D70-53AF-3D67-0409-67422FF2A35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FE97727-F23F-0111-DC94-13F5DAE72092}"/>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 / Is 7.5-6</a:t>
            </a:r>
            <a:r>
              <a:rPr lang="en-US" sz="4000" dirty="0">
                <a:solidFill>
                  <a:schemeClr val="tx1"/>
                </a:solidFill>
                <a:latin typeface="Arial Rounded MT Bold" panose="020F0704030504030204" pitchFamily="34" charset="0"/>
              </a:rPr>
              <a:t> ‘Stay calm and unafraid; don’t be demoralized… Aram, Efrayim…have been plotting against you, thinking,  “We will invade Y’hudah, tear it apart, divide it among ourselves and appoint the son of </a:t>
            </a:r>
            <a:r>
              <a:rPr lang="en-US" sz="4000" dirty="0" err="1">
                <a:solidFill>
                  <a:schemeClr val="tx1"/>
                </a:solidFill>
                <a:latin typeface="Arial Rounded MT Bold" panose="020F0704030504030204" pitchFamily="34" charset="0"/>
              </a:rPr>
              <a:t>Tav’el</a:t>
            </a:r>
            <a:r>
              <a:rPr lang="en-US" sz="4000" dirty="0">
                <a:solidFill>
                  <a:schemeClr val="tx1"/>
                </a:solidFill>
                <a:latin typeface="Arial Rounded MT Bold" panose="020F0704030504030204" pitchFamily="34" charset="0"/>
              </a:rPr>
              <a:t> as king there.”</a:t>
            </a:r>
          </a:p>
        </p:txBody>
      </p:sp>
    </p:spTree>
    <p:extLst>
      <p:ext uri="{BB962C8B-B14F-4D97-AF65-F5344CB8AC3E}">
        <p14:creationId xmlns:p14="http://schemas.microsoft.com/office/powerpoint/2010/main" val="1816818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C8B0F-6ADB-FD76-7580-E7A83B24E1C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A4F8B9E-835F-529E-358E-63187259B740}"/>
              </a:ext>
            </a:extLst>
          </p:cNvPr>
          <p:cNvSpPr>
            <a:spLocks noGrp="1"/>
          </p:cNvSpPr>
          <p:nvPr>
            <p:ph type="subTitle" idx="1"/>
          </p:nvPr>
        </p:nvSpPr>
        <p:spPr>
          <a:xfrm>
            <a:off x="152400" y="209550"/>
            <a:ext cx="8915400" cy="4800600"/>
          </a:xfrm>
        </p:spPr>
        <p:txBody>
          <a:bodyPr anchor="t">
            <a:normAutofit/>
          </a:bodyPr>
          <a:lstStyle/>
          <a:p>
            <a:pPr algn="l"/>
            <a:endParaRPr lang="en-US" sz="4000" baseline="30000" dirty="0">
              <a:solidFill>
                <a:schemeClr val="tx1"/>
              </a:solidFill>
              <a:latin typeface="Arial Rounded MT Bold" panose="020F0704030504030204" pitchFamily="34" charset="0"/>
            </a:endParaRPr>
          </a:p>
          <a:p>
            <a:pPr algn="l"/>
            <a:r>
              <a:rPr lang="en-US" sz="4000" baseline="30000" dirty="0">
                <a:solidFill>
                  <a:schemeClr val="tx1"/>
                </a:solidFill>
                <a:latin typeface="Arial Rounded MT Bold" panose="020F0704030504030204" pitchFamily="34" charset="0"/>
              </a:rPr>
              <a:t>Yeshayahu / Is 7.7</a:t>
            </a:r>
            <a:r>
              <a:rPr lang="en-US" sz="4000" dirty="0">
                <a:solidFill>
                  <a:schemeClr val="tx1"/>
                </a:solidFill>
                <a:latin typeface="Arial Rounded MT Bold" panose="020F0704030504030204" pitchFamily="34" charset="0"/>
              </a:rPr>
              <a:t> “‘This is what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Elohim says: “It won’t occur; it won’t happen.</a:t>
            </a:r>
          </a:p>
        </p:txBody>
      </p:sp>
    </p:spTree>
    <p:extLst>
      <p:ext uri="{BB962C8B-B14F-4D97-AF65-F5344CB8AC3E}">
        <p14:creationId xmlns:p14="http://schemas.microsoft.com/office/powerpoint/2010/main" val="4261162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10F97-A1DB-7EAE-5F7F-CEAFBFC9FC6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01B155A-0A7B-FE38-5A22-F240733DC1EB}"/>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 / Is 7.10-12</a:t>
            </a:r>
            <a:r>
              <a:rPr lang="en-US" sz="4000" dirty="0">
                <a:solidFill>
                  <a:schemeClr val="tx1"/>
                </a:solidFill>
                <a:latin typeface="Arial Rounded MT Bold" panose="020F0704030504030204" pitchFamily="34" charset="0"/>
              </a:rPr>
              <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spoke again to Achaz; he said,  “Ask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your God to give you a sign. Ask it anywhere, from the depths of </a:t>
            </a:r>
            <a:r>
              <a:rPr lang="en-US" sz="4000" dirty="0" err="1">
                <a:solidFill>
                  <a:schemeClr val="tx1"/>
                </a:solidFill>
                <a:latin typeface="Arial Rounded MT Bold" panose="020F0704030504030204" pitchFamily="34" charset="0"/>
              </a:rPr>
              <a:t>Sh’ol</a:t>
            </a:r>
            <a:r>
              <a:rPr lang="en-US" sz="4000" dirty="0">
                <a:solidFill>
                  <a:schemeClr val="tx1"/>
                </a:solidFill>
                <a:latin typeface="Arial Rounded MT Bold" panose="020F0704030504030204" pitchFamily="34" charset="0"/>
              </a:rPr>
              <a:t> to the heights above.” But Achaz answered, “I won’t ask, I won’t test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2358864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487A0-406D-19CB-4F34-ED5FA89F32C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B9A5169-E61C-2F30-95A5-F8E70A8D56C1}"/>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 / Is 7.14</a:t>
            </a:r>
            <a:r>
              <a:rPr lang="en-US" sz="4000" dirty="0">
                <a:solidFill>
                  <a:schemeClr val="tx1"/>
                </a:solidFill>
                <a:latin typeface="Arial Rounded MT Bold" panose="020F0704030504030204" pitchFamily="34" charset="0"/>
              </a:rPr>
              <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himself will give you people a sign: the virgin young woman will become pregnant, bear a son and name him ‘</a:t>
            </a:r>
            <a:r>
              <a:rPr lang="en-US" sz="4000" dirty="0" err="1">
                <a:solidFill>
                  <a:srgbClr val="FFFF66"/>
                </a:solidFill>
                <a:latin typeface="Arial Rounded MT Bold" panose="020F0704030504030204" pitchFamily="34" charset="0"/>
              </a:rPr>
              <a:t>Immanu</a:t>
            </a:r>
            <a:r>
              <a:rPr lang="en-US" sz="4000" dirty="0">
                <a:solidFill>
                  <a:srgbClr val="FFFF66"/>
                </a:solidFill>
                <a:latin typeface="Arial Rounded MT Bold" panose="020F0704030504030204" pitchFamily="34" charset="0"/>
              </a:rPr>
              <a:t> El [God is with us] </a:t>
            </a:r>
            <a:r>
              <a:rPr lang="he-IL" sz="4400" b="1" dirty="0">
                <a:solidFill>
                  <a:srgbClr val="FFFF66"/>
                </a:solidFill>
                <a:latin typeface="David" panose="020E0502060401010101" pitchFamily="34" charset="-79"/>
                <a:cs typeface="David" panose="020E0502060401010101" pitchFamily="34" charset="-79"/>
              </a:rPr>
              <a:t>עִמָּנוּאֵל</a:t>
            </a:r>
            <a:r>
              <a:rPr lang="en-US" sz="4400" b="1" dirty="0">
                <a:solidFill>
                  <a:srgbClr val="FFFF66"/>
                </a:solidFill>
                <a:latin typeface="David" panose="020E0502060401010101" pitchFamily="34" charset="-79"/>
                <a:cs typeface="David" panose="020E0502060401010101" pitchFamily="34" charset="-79"/>
              </a:rPr>
              <a:t>.</a:t>
            </a:r>
            <a:endParaRPr lang="en-US" sz="4000" dirty="0">
              <a:solidFill>
                <a:srgbClr val="FFFF66"/>
              </a:solidFill>
              <a:latin typeface="Arial Rounded MT Bold" panose="020F0704030504030204" pitchFamily="34" charset="0"/>
            </a:endParaRPr>
          </a:p>
        </p:txBody>
      </p:sp>
    </p:spTree>
    <p:extLst>
      <p:ext uri="{BB962C8B-B14F-4D97-AF65-F5344CB8AC3E}">
        <p14:creationId xmlns:p14="http://schemas.microsoft.com/office/powerpoint/2010/main" val="4283970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6DBEA-192F-AB8D-1466-869231914EA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A2AABF0-5E7B-28A7-2001-42E5AAC9F7E6}"/>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 / Is 8.6-8</a:t>
            </a:r>
            <a:r>
              <a:rPr lang="en-US" sz="4000" dirty="0">
                <a:solidFill>
                  <a:schemeClr val="tx1"/>
                </a:solidFill>
                <a:latin typeface="Arial Rounded MT Bold" panose="020F0704030504030204" pitchFamily="34" charset="0"/>
              </a:rPr>
              <a:t>“Because these people have refused the softly flowing waters of Shiloah, and rejoice with Rezin and Remaliah’s son, therefore behold,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is bringing on them the waters of the River—mighty and massive—Assyria’s king with all his glory! </a:t>
            </a:r>
          </a:p>
        </p:txBody>
      </p:sp>
    </p:spTree>
    <p:extLst>
      <p:ext uri="{BB962C8B-B14F-4D97-AF65-F5344CB8AC3E}">
        <p14:creationId xmlns:p14="http://schemas.microsoft.com/office/powerpoint/2010/main" val="680832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222C8-025C-D99B-B4EA-F7B1CC30BCE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8ACC646-6AA9-D853-9E58-1802C2549616}"/>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 / Is 8.6-8  </a:t>
            </a:r>
            <a:r>
              <a:rPr lang="en-US" sz="4000" dirty="0">
                <a:solidFill>
                  <a:schemeClr val="tx1"/>
                </a:solidFill>
                <a:latin typeface="Arial Rounded MT Bold" panose="020F0704030504030204" pitchFamily="34" charset="0"/>
              </a:rPr>
              <a:t>It will rise over all its channels and spill over all its banks. Then it will sweep through Judah, overflow as it passes through, reaching even to the neck! So the spread of its wings will be    the full breadth of your land! </a:t>
            </a:r>
            <a:r>
              <a:rPr lang="en-US" sz="4000" u="sng" dirty="0">
                <a:solidFill>
                  <a:srgbClr val="FFFF66"/>
                </a:solidFill>
                <a:latin typeface="Arial Rounded MT Bold" panose="020F0704030504030204" pitchFamily="34" charset="0"/>
              </a:rPr>
              <a:t>Immanuel</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145422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27E52-8C1C-4F62-A7B5-E492DDD7497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C0ADF8-643B-D22F-2A8F-456F0C5CC9DD}"/>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2A471AD-7F28-205A-9DE4-89184788A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35" y="0"/>
            <a:ext cx="7506730" cy="5143500"/>
          </a:xfrm>
          <a:prstGeom prst="rect">
            <a:avLst/>
          </a:prstGeom>
        </p:spPr>
      </p:pic>
    </p:spTree>
    <p:extLst>
      <p:ext uri="{BB962C8B-B14F-4D97-AF65-F5344CB8AC3E}">
        <p14:creationId xmlns:p14="http://schemas.microsoft.com/office/powerpoint/2010/main" val="642087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E9EBA-A99C-5AFC-5B61-E1A35BC45FA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285E1C3-FACB-D128-278E-1E9F298B5D79}"/>
              </a:ext>
            </a:extLst>
          </p:cNvPr>
          <p:cNvSpPr>
            <a:spLocks noGrp="1"/>
          </p:cNvSpPr>
          <p:nvPr>
            <p:ph type="subTitle" idx="1"/>
          </p:nvPr>
        </p:nvSpPr>
        <p:spPr>
          <a:xfrm>
            <a:off x="152400" y="209550"/>
            <a:ext cx="8991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3074" name="Picture 2" descr="The region around 830 BCE, with Aram-Damascus in green">
            <a:extLst>
              <a:ext uri="{FF2B5EF4-FFF2-40B4-BE49-F238E27FC236}">
                <a16:creationId xmlns:a16="http://schemas.microsoft.com/office/drawing/2014/main" id="{4BFB4A69-C74A-4D41-A3DD-39BA018C7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0"/>
            <a:ext cx="4343400" cy="51857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168E8A-4A3A-5EBE-D6EF-1B57A1C0D09A}"/>
              </a:ext>
            </a:extLst>
          </p:cNvPr>
          <p:cNvSpPr txBox="1"/>
          <p:nvPr/>
        </p:nvSpPr>
        <p:spPr>
          <a:xfrm>
            <a:off x="3886247" y="1123950"/>
            <a:ext cx="914353" cy="307777"/>
          </a:xfrm>
          <a:prstGeom prst="rect">
            <a:avLst/>
          </a:prstGeom>
          <a:noFill/>
        </p:spPr>
        <p:txBody>
          <a:bodyPr wrap="none" rtlCol="0">
            <a:spAutoFit/>
          </a:bodyPr>
          <a:lstStyle/>
          <a:p>
            <a:r>
              <a:rPr lang="en-US" sz="1400" dirty="0"/>
              <a:t>Ephraim</a:t>
            </a:r>
            <a:endParaRPr lang="en-US" sz="3200" dirty="0"/>
          </a:p>
        </p:txBody>
      </p:sp>
      <p:sp>
        <p:nvSpPr>
          <p:cNvPr id="4" name="Rectangle: Rounded Corners 3">
            <a:extLst>
              <a:ext uri="{FF2B5EF4-FFF2-40B4-BE49-F238E27FC236}">
                <a16:creationId xmlns:a16="http://schemas.microsoft.com/office/drawing/2014/main" id="{424CDC48-F830-EEEA-67A1-EEC2C3A37C02}"/>
              </a:ext>
            </a:extLst>
          </p:cNvPr>
          <p:cNvSpPr/>
          <p:nvPr/>
        </p:nvSpPr>
        <p:spPr>
          <a:xfrm>
            <a:off x="3505200" y="2879527"/>
            <a:ext cx="1066800" cy="533400"/>
          </a:xfrm>
          <a:prstGeom prst="roundRect">
            <a:avLst/>
          </a:prstGeom>
          <a:noFill/>
          <a:ln w="444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CF3E3E0-36F5-E191-D285-4B33A998CE36}"/>
              </a:ext>
            </a:extLst>
          </p:cNvPr>
          <p:cNvSpPr/>
          <p:nvPr/>
        </p:nvSpPr>
        <p:spPr>
          <a:xfrm>
            <a:off x="5029200" y="438150"/>
            <a:ext cx="1676353" cy="457200"/>
          </a:xfrm>
          <a:prstGeom prst="round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51D831A-500D-F757-0C54-F76FE99336C0}"/>
              </a:ext>
            </a:extLst>
          </p:cNvPr>
          <p:cNvSpPr/>
          <p:nvPr/>
        </p:nvSpPr>
        <p:spPr>
          <a:xfrm>
            <a:off x="3886247" y="1123950"/>
            <a:ext cx="914353" cy="533400"/>
          </a:xfrm>
          <a:prstGeom prst="round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943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462F3-75ED-3F59-A45D-2B2B50FC8C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F203BA2-8A32-943A-F32F-2664497B8B85}"/>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 / Is 8.1</a:t>
            </a:r>
            <a:r>
              <a:rPr lang="en-US" sz="4000" dirty="0">
                <a:solidFill>
                  <a:schemeClr val="tx1"/>
                </a:solidFill>
                <a:latin typeface="Arial Rounded MT Bold" panose="020F0704030504030204" pitchFamily="34" charset="0"/>
              </a:rPr>
              <a:t> Let them plot </a:t>
            </a:r>
          </a:p>
          <a:p>
            <a:pPr algn="l"/>
            <a:r>
              <a:rPr lang="en-US" sz="4000" dirty="0">
                <a:solidFill>
                  <a:schemeClr val="tx1"/>
                </a:solidFill>
                <a:latin typeface="Arial Rounded MT Bold" panose="020F0704030504030204" pitchFamily="34" charset="0"/>
              </a:rPr>
              <a:t>and let them plan.</a:t>
            </a:r>
          </a:p>
          <a:p>
            <a:pPr algn="l"/>
            <a:r>
              <a:rPr lang="en-US" sz="4000" dirty="0">
                <a:solidFill>
                  <a:schemeClr val="tx1"/>
                </a:solidFill>
                <a:latin typeface="Arial Rounded MT Bold" panose="020F0704030504030204" pitchFamily="34" charset="0"/>
              </a:rPr>
              <a:t>Let them plot; they shall not stand.</a:t>
            </a:r>
          </a:p>
          <a:p>
            <a:pPr algn="l"/>
            <a:endParaRPr lang="en-US" sz="18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Let them plot and let them plan,</a:t>
            </a:r>
          </a:p>
          <a:p>
            <a:pPr algn="l"/>
            <a:r>
              <a:rPr lang="en-US" sz="4000" dirty="0">
                <a:solidFill>
                  <a:schemeClr val="tx1"/>
                </a:solidFill>
                <a:latin typeface="Arial Rounded MT Bold" panose="020F0704030504030204" pitchFamily="34" charset="0"/>
              </a:rPr>
              <a:t>For they shall not, they shall not stand, </a:t>
            </a:r>
          </a:p>
          <a:p>
            <a:pPr algn="l"/>
            <a:r>
              <a:rPr lang="en-US" sz="4000" dirty="0">
                <a:solidFill>
                  <a:srgbClr val="FFFF66"/>
                </a:solidFill>
                <a:latin typeface="Arial Rounded MT Bold" panose="020F0704030504030204" pitchFamily="34" charset="0"/>
              </a:rPr>
              <a:t>For our G-d is with us</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3737861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96C53-4A6A-6658-FE64-D05E1D75D6E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102088C-103A-0413-96C9-34D15397583F}"/>
              </a:ext>
            </a:extLst>
          </p:cNvPr>
          <p:cNvSpPr>
            <a:spLocks noGrp="1"/>
          </p:cNvSpPr>
          <p:nvPr>
            <p:ph type="subTitle" idx="1"/>
          </p:nvPr>
        </p:nvSpPr>
        <p:spPr>
          <a:xfrm>
            <a:off x="152400" y="209550"/>
            <a:ext cx="8915400" cy="4800600"/>
          </a:xfrm>
        </p:spPr>
        <p:txBody>
          <a:bodyPr anchor="t">
            <a:normAutofit lnSpcReduction="10000"/>
          </a:bodyPr>
          <a:lstStyle/>
          <a:p>
            <a:pPr marR="0" algn="ctr" rtl="1"/>
            <a:r>
              <a:rPr lang="he-IL" sz="4400" b="1" i="0" u="none" strike="noStrike" baseline="0" dirty="0">
                <a:solidFill>
                  <a:schemeClr val="tx1"/>
                </a:solidFill>
                <a:latin typeface="David" panose="020E0502060401010101" pitchFamily="34" charset="-79"/>
                <a:cs typeface="David" panose="020E0502060401010101" pitchFamily="34" charset="-79"/>
              </a:rPr>
              <a:t>עֻצוּ עֵצָה וְתֻפָר</a:t>
            </a:r>
          </a:p>
          <a:p>
            <a:pPr marR="0" algn="ctr" rtl="0"/>
            <a:r>
              <a:rPr lang="en-US" sz="3600" b="1" i="1" u="none" strike="noStrike" baseline="0" dirty="0">
                <a:solidFill>
                  <a:schemeClr val="tx1"/>
                </a:solidFill>
                <a:latin typeface="Times New Roman" panose="02020603050405020304" pitchFamily="18" charset="0"/>
                <a:cs typeface="David" panose="020E0502060401010101" pitchFamily="34" charset="-79"/>
              </a:rPr>
              <a:t>Oo-</a:t>
            </a:r>
            <a:r>
              <a:rPr lang="en-US" sz="3600" b="1" i="1" u="none" strike="noStrike" baseline="0" dirty="0" err="1">
                <a:solidFill>
                  <a:schemeClr val="tx1"/>
                </a:solidFill>
                <a:latin typeface="Times New Roman" panose="02020603050405020304" pitchFamily="18" charset="0"/>
                <a:cs typeface="David" panose="020E0502060401010101" pitchFamily="34" charset="-79"/>
              </a:rPr>
              <a:t>tsoo</a:t>
            </a:r>
            <a:r>
              <a:rPr lang="en-US" sz="3600" b="1" i="1" u="none" strike="noStrike" baseline="0" dirty="0">
                <a:solidFill>
                  <a:schemeClr val="tx1"/>
                </a:solidFill>
                <a:latin typeface="Times New Roman" panose="02020603050405020304" pitchFamily="18" charset="0"/>
                <a:cs typeface="David" panose="020E0502060401010101" pitchFamily="34" charset="-79"/>
              </a:rPr>
              <a:t> ay-</a:t>
            </a:r>
            <a:r>
              <a:rPr lang="en-US" sz="3600" b="1" i="1" u="none" strike="noStrike" baseline="0" dirty="0" err="1">
                <a:solidFill>
                  <a:schemeClr val="tx1"/>
                </a:solidFill>
                <a:latin typeface="Times New Roman" panose="02020603050405020304" pitchFamily="18" charset="0"/>
                <a:cs typeface="David" panose="020E0502060401010101" pitchFamily="34" charset="-79"/>
              </a:rPr>
              <a:t>tsa</a:t>
            </a:r>
            <a:r>
              <a:rPr lang="en-US" sz="3600" b="1" i="1" u="none" strike="noStrike" baseline="0" dirty="0">
                <a:solidFill>
                  <a:schemeClr val="tx1"/>
                </a:solidFill>
                <a:latin typeface="Times New Roman" panose="02020603050405020304" pitchFamily="18" charset="0"/>
                <a:cs typeface="David" panose="020E0502060401010101" pitchFamily="34" charset="-79"/>
              </a:rPr>
              <a:t> </a:t>
            </a:r>
            <a:r>
              <a:rPr lang="en-US" sz="3600" b="1" i="1" u="none" strike="noStrike" baseline="0" dirty="0" err="1">
                <a:solidFill>
                  <a:schemeClr val="tx1"/>
                </a:solidFill>
                <a:latin typeface="Times New Roman" panose="02020603050405020304" pitchFamily="18" charset="0"/>
                <a:cs typeface="David" panose="020E0502060401010101" pitchFamily="34" charset="-79"/>
              </a:rPr>
              <a:t>v'too</a:t>
            </a:r>
            <a:r>
              <a:rPr lang="en-US" sz="3600" b="1" i="1" u="none" strike="noStrike" baseline="0" dirty="0">
                <a:solidFill>
                  <a:schemeClr val="tx1"/>
                </a:solidFill>
                <a:latin typeface="Times New Roman" panose="02020603050405020304" pitchFamily="18" charset="0"/>
                <a:cs typeface="David" panose="020E0502060401010101" pitchFamily="34" charset="-79"/>
              </a:rPr>
              <a:t>-far</a:t>
            </a:r>
          </a:p>
          <a:p>
            <a:pPr algn="ctr" rtl="1">
              <a:lnSpc>
                <a:spcPct val="100000"/>
              </a:lnSpc>
            </a:pPr>
            <a:r>
              <a:rPr lang="he-IL" sz="4400" b="1" dirty="0">
                <a:solidFill>
                  <a:schemeClr val="tx1"/>
                </a:solidFill>
                <a:latin typeface="David" panose="020E0502060401010101" pitchFamily="34" charset="-79"/>
                <a:cs typeface="David" panose="020E0502060401010101" pitchFamily="34" charset="-79"/>
              </a:rPr>
              <a:t> דַּבְּרוּ דָבָר וְלֹא יָקוּם</a:t>
            </a:r>
          </a:p>
          <a:p>
            <a:pPr algn="ctr">
              <a:lnSpc>
                <a:spcPct val="100000"/>
              </a:lnSpc>
            </a:pPr>
            <a:r>
              <a:rPr lang="en-US" sz="3600" b="1" i="1" dirty="0">
                <a:solidFill>
                  <a:schemeClr val="tx1"/>
                </a:solidFill>
                <a:latin typeface="Times New Roman" panose="02020603050405020304" pitchFamily="18" charset="0"/>
                <a:cs typeface="David" panose="020E0502060401010101" pitchFamily="34" charset="-79"/>
              </a:rPr>
              <a:t>Dab-</a:t>
            </a:r>
            <a:r>
              <a:rPr lang="en-US" sz="3600" b="1" i="1" dirty="0" err="1">
                <a:solidFill>
                  <a:schemeClr val="tx1"/>
                </a:solidFill>
                <a:latin typeface="Times New Roman" panose="02020603050405020304" pitchFamily="18" charset="0"/>
                <a:cs typeface="David" panose="020E0502060401010101" pitchFamily="34" charset="-79"/>
              </a:rPr>
              <a:t>roo</a:t>
            </a:r>
            <a:r>
              <a:rPr lang="en-US" sz="3600" b="1" i="1" dirty="0">
                <a:solidFill>
                  <a:schemeClr val="tx1"/>
                </a:solidFill>
                <a:latin typeface="Times New Roman" panose="02020603050405020304" pitchFamily="18" charset="0"/>
                <a:cs typeface="David" panose="020E0502060401010101" pitchFamily="34" charset="-79"/>
              </a:rPr>
              <a:t> da-var </a:t>
            </a:r>
            <a:r>
              <a:rPr lang="en-US" sz="3600" b="1" i="1" dirty="0" err="1">
                <a:solidFill>
                  <a:schemeClr val="tx1"/>
                </a:solidFill>
                <a:latin typeface="Times New Roman" panose="02020603050405020304" pitchFamily="18" charset="0"/>
                <a:cs typeface="David" panose="020E0502060401010101" pitchFamily="34" charset="-79"/>
              </a:rPr>
              <a:t>v'lo</a:t>
            </a:r>
            <a:r>
              <a:rPr lang="en-US" sz="3600" b="1" i="1" dirty="0">
                <a:solidFill>
                  <a:schemeClr val="tx1"/>
                </a:solidFill>
                <a:latin typeface="Times New Roman" panose="02020603050405020304" pitchFamily="18" charset="0"/>
                <a:cs typeface="David" panose="020E0502060401010101" pitchFamily="34" charset="-79"/>
              </a:rPr>
              <a:t> </a:t>
            </a:r>
            <a:r>
              <a:rPr lang="en-US" sz="3600" b="1" i="1" dirty="0" err="1">
                <a:solidFill>
                  <a:schemeClr val="tx1"/>
                </a:solidFill>
                <a:latin typeface="Times New Roman" panose="02020603050405020304" pitchFamily="18" charset="0"/>
                <a:cs typeface="David" panose="020E0502060401010101" pitchFamily="34" charset="-79"/>
              </a:rPr>
              <a:t>ya-koom</a:t>
            </a:r>
            <a:endParaRPr lang="en-US" sz="3600" b="1" i="1" dirty="0">
              <a:solidFill>
                <a:schemeClr val="tx1"/>
              </a:solidFill>
              <a:latin typeface="Times New Roman" panose="02020603050405020304" pitchFamily="18" charset="0"/>
              <a:cs typeface="David" panose="020E0502060401010101" pitchFamily="34" charset="-79"/>
            </a:endParaRPr>
          </a:p>
          <a:p>
            <a:pPr algn="ctr" rtl="1">
              <a:lnSpc>
                <a:spcPct val="100000"/>
              </a:lnSpc>
            </a:pPr>
            <a:r>
              <a:rPr lang="he-IL" sz="4400" b="1" dirty="0">
                <a:solidFill>
                  <a:schemeClr val="tx1"/>
                </a:solidFill>
                <a:latin typeface="David" panose="020E0502060401010101" pitchFamily="34" charset="-79"/>
                <a:cs typeface="David" panose="020E0502060401010101" pitchFamily="34" charset="-79"/>
              </a:rPr>
              <a:t> </a:t>
            </a:r>
            <a:r>
              <a:rPr lang="he-IL" sz="4400" b="1" dirty="0">
                <a:solidFill>
                  <a:srgbClr val="FFFF66"/>
                </a:solidFill>
                <a:latin typeface="David" panose="020E0502060401010101" pitchFamily="34" charset="-79"/>
                <a:cs typeface="David" panose="020E0502060401010101" pitchFamily="34" charset="-79"/>
              </a:rPr>
              <a:t>כִּי עִמָּנוּ אֵֽל</a:t>
            </a:r>
            <a:r>
              <a:rPr lang="he-IL" sz="4400" b="1" dirty="0">
                <a:solidFill>
                  <a:schemeClr val="tx1"/>
                </a:solidFill>
                <a:latin typeface="David" panose="020E0502060401010101" pitchFamily="34" charset="-79"/>
                <a:cs typeface="David" panose="020E0502060401010101" pitchFamily="34" charset="-79"/>
              </a:rPr>
              <a:t>:</a:t>
            </a:r>
          </a:p>
          <a:p>
            <a:pPr algn="ctr">
              <a:lnSpc>
                <a:spcPct val="100000"/>
              </a:lnSpc>
            </a:pPr>
            <a:r>
              <a:rPr lang="en-US" sz="3600" b="1" i="1" dirty="0">
                <a:solidFill>
                  <a:schemeClr val="tx1"/>
                </a:solidFill>
                <a:latin typeface="Times New Roman" panose="02020603050405020304" pitchFamily="18" charset="0"/>
                <a:cs typeface="David" panose="020E0502060401010101" pitchFamily="34" charset="-79"/>
              </a:rPr>
              <a:t>Kee ee-ma-</a:t>
            </a:r>
            <a:r>
              <a:rPr lang="en-US" sz="3600" b="1" i="1" dirty="0" err="1">
                <a:solidFill>
                  <a:schemeClr val="tx1"/>
                </a:solidFill>
                <a:latin typeface="Times New Roman" panose="02020603050405020304" pitchFamily="18" charset="0"/>
                <a:cs typeface="David" panose="020E0502060401010101" pitchFamily="34" charset="-79"/>
              </a:rPr>
              <a:t>noo</a:t>
            </a:r>
            <a:r>
              <a:rPr lang="en-US" sz="3600" b="1" i="1" dirty="0">
                <a:solidFill>
                  <a:schemeClr val="tx1"/>
                </a:solidFill>
                <a:latin typeface="Times New Roman" panose="02020603050405020304" pitchFamily="18" charset="0"/>
                <a:cs typeface="David" panose="020E0502060401010101" pitchFamily="34" charset="-79"/>
              </a:rPr>
              <a:t> El.</a:t>
            </a:r>
          </a:p>
          <a:p>
            <a:pPr marR="0" algn="r" rtl="1"/>
            <a:endParaRPr lang="he-IL" sz="1600" b="0" i="0" u="none" strike="noStrike" baseline="0" dirty="0">
              <a:solidFill>
                <a:schemeClr val="tx1"/>
              </a:solidFill>
              <a:latin typeface="David" panose="020E0502060401010101" pitchFamily="34" charset="-79"/>
              <a:cs typeface="David" panose="020E0502060401010101" pitchFamily="34" charset="-79"/>
            </a:endParaRPr>
          </a:p>
          <a:p>
            <a:pPr marR="0" algn="ctr" rtl="0"/>
            <a:r>
              <a:rPr lang="en-US" sz="2800" b="0" i="0" u="none" strike="noStrike" baseline="0" dirty="0">
                <a:solidFill>
                  <a:schemeClr val="tx1"/>
                </a:solidFill>
                <a:latin typeface="Times New Roman" panose="02020603050405020304" pitchFamily="18" charset="0"/>
                <a:cs typeface="David" panose="020E0502060401010101" pitchFamily="34" charset="-79"/>
              </a:rPr>
              <a:t>Tanakh - Isaiah Chapter 8: 10</a:t>
            </a:r>
          </a:p>
          <a:p>
            <a:pPr marR="0" algn="ctr" rtl="0"/>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50879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8CBC1-5E4F-894E-2391-7B67E638ECA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9F2D216-E078-AF0D-B485-B87EA1A20632}"/>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This became a general understanding principle in Israel:</a:t>
            </a:r>
          </a:p>
          <a:p>
            <a:pPr algn="l"/>
            <a:r>
              <a:rPr lang="en-US" sz="4000" baseline="30000" dirty="0">
                <a:solidFill>
                  <a:schemeClr val="tx1"/>
                </a:solidFill>
                <a:latin typeface="Arial Rounded MT Bold" panose="020F0704030504030204" pitchFamily="34" charset="0"/>
              </a:rPr>
              <a:t>Yeshayahu / Is 7.14</a:t>
            </a:r>
            <a:r>
              <a:rPr lang="en-US" sz="4000" dirty="0">
                <a:solidFill>
                  <a:schemeClr val="tx1"/>
                </a:solidFill>
                <a:latin typeface="Arial Rounded MT Bold" panose="020F0704030504030204" pitchFamily="34" charset="0"/>
              </a:rPr>
              <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himself will give you people a sign: the virgin young woman will become pregnant, bear a son and name him ‘</a:t>
            </a:r>
            <a:r>
              <a:rPr lang="en-US" sz="4000" dirty="0" err="1">
                <a:solidFill>
                  <a:schemeClr val="tx1"/>
                </a:solidFill>
                <a:latin typeface="Arial Rounded MT Bold" panose="020F0704030504030204" pitchFamily="34" charset="0"/>
              </a:rPr>
              <a:t>Immanu</a:t>
            </a:r>
            <a:r>
              <a:rPr lang="en-US" sz="4000" dirty="0">
                <a:solidFill>
                  <a:schemeClr val="tx1"/>
                </a:solidFill>
                <a:latin typeface="Arial Rounded MT Bold" panose="020F0704030504030204" pitchFamily="34" charset="0"/>
              </a:rPr>
              <a:t> El [God is with us] </a:t>
            </a:r>
            <a:r>
              <a:rPr lang="he-IL" sz="4400" b="1" dirty="0">
                <a:solidFill>
                  <a:prstClr val="white"/>
                </a:solidFill>
                <a:latin typeface="David" panose="020E0502060401010101" pitchFamily="34" charset="-79"/>
                <a:cs typeface="David" panose="020E0502060401010101" pitchFamily="34" charset="-79"/>
              </a:rPr>
              <a:t>עִמָּנוּאֵל</a:t>
            </a:r>
            <a:r>
              <a:rPr lang="en-US" sz="4400" b="1" dirty="0">
                <a:solidFill>
                  <a:prstClr val="white"/>
                </a:solidFill>
                <a:latin typeface="David" panose="020E0502060401010101" pitchFamily="34" charset="-79"/>
                <a:cs typeface="David" panose="020E0502060401010101" pitchFamily="34" charset="-79"/>
              </a:rPr>
              <a:t>.</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374228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C3A45-E789-5B1D-4839-1171618C61A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BDEACA2-8EA9-4269-2B1C-D7859C74B385}"/>
              </a:ext>
            </a:extLst>
          </p:cNvPr>
          <p:cNvSpPr>
            <a:spLocks noGrp="1"/>
          </p:cNvSpPr>
          <p:nvPr>
            <p:ph type="subTitle" idx="1"/>
          </p:nvPr>
        </p:nvSpPr>
        <p:spPr>
          <a:xfrm>
            <a:off x="152400" y="209550"/>
            <a:ext cx="89154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Matt 1.20-23</a:t>
            </a:r>
            <a:r>
              <a:rPr lang="en-US" sz="4000" dirty="0">
                <a:solidFill>
                  <a:schemeClr val="tx1"/>
                </a:solidFill>
                <a:latin typeface="Arial Rounded MT Bold" panose="020F0704030504030204" pitchFamily="34" charset="0"/>
              </a:rPr>
              <a:t> An angel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appeared to him in a dream and said, “Yosef, “Yoseph son of David, do not be afraid to take Miriam as your wife, for the Child conceived in her is from the Ruach ha-Kodesh. She will give birth to a son; and you shall call His name </a:t>
            </a:r>
            <a:r>
              <a:rPr lang="en-US" sz="4000" dirty="0">
                <a:solidFill>
                  <a:srgbClr val="FFFF66"/>
                </a:solidFill>
                <a:latin typeface="Arial Rounded MT Bold" panose="020F0704030504030204" pitchFamily="34" charset="0"/>
              </a:rPr>
              <a:t>Yeshua</a:t>
            </a:r>
            <a:r>
              <a:rPr lang="en-US" sz="4000" dirty="0">
                <a:solidFill>
                  <a:schemeClr val="tx1"/>
                </a:solidFill>
                <a:latin typeface="Arial Rounded MT Bold" panose="020F0704030504030204" pitchFamily="34" charset="0"/>
              </a:rPr>
              <a:t>, for </a:t>
            </a:r>
            <a:r>
              <a:rPr lang="en-US" sz="4000" dirty="0">
                <a:solidFill>
                  <a:srgbClr val="FFFF66"/>
                </a:solidFill>
                <a:latin typeface="Arial Rounded MT Bold" panose="020F0704030504030204" pitchFamily="34" charset="0"/>
              </a:rPr>
              <a:t>He will save His </a:t>
            </a:r>
            <a:r>
              <a:rPr lang="en-US" sz="4000" dirty="0">
                <a:solidFill>
                  <a:schemeClr val="tx1"/>
                </a:solidFill>
                <a:latin typeface="Arial Rounded MT Bold" panose="020F0704030504030204" pitchFamily="34" charset="0"/>
              </a:rPr>
              <a:t>people from their sins.”</a:t>
            </a:r>
          </a:p>
        </p:txBody>
      </p:sp>
    </p:spTree>
    <p:extLst>
      <p:ext uri="{BB962C8B-B14F-4D97-AF65-F5344CB8AC3E}">
        <p14:creationId xmlns:p14="http://schemas.microsoft.com/office/powerpoint/2010/main" val="841282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0F5B5-011C-3FE1-1597-90C05579BB4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9095290-24DC-CB54-4C74-B6091854FAEA}"/>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Matt 1.20-23</a:t>
            </a:r>
            <a:r>
              <a:rPr lang="en-US" sz="4000" dirty="0">
                <a:solidFill>
                  <a:schemeClr val="tx1"/>
                </a:solidFill>
                <a:latin typeface="Arial Rounded MT Bold" panose="020F0704030504030204" pitchFamily="34" charset="0"/>
              </a:rPr>
              <a:t>  Now all this took place to fulfill what was spoken by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through the prophet, saying, “Behold, the virgin shall conceive and give birth to a son, and they shall </a:t>
            </a:r>
            <a:r>
              <a:rPr lang="en-US" sz="4000" u="sng" dirty="0">
                <a:solidFill>
                  <a:srgbClr val="FFFF66"/>
                </a:solidFill>
                <a:latin typeface="Arial Rounded MT Bold" panose="020F0704030504030204" pitchFamily="34" charset="0"/>
              </a:rPr>
              <a:t>call His name Immanuel</a:t>
            </a:r>
            <a:r>
              <a:rPr lang="en-US" sz="4000" dirty="0">
                <a:solidFill>
                  <a:schemeClr val="tx1"/>
                </a:solidFill>
                <a:latin typeface="Arial Rounded MT Bold" panose="020F0704030504030204" pitchFamily="34" charset="0"/>
              </a:rPr>
              <a:t>,” which means “God with us.”</a:t>
            </a:r>
          </a:p>
        </p:txBody>
      </p:sp>
    </p:spTree>
    <p:extLst>
      <p:ext uri="{BB962C8B-B14F-4D97-AF65-F5344CB8AC3E}">
        <p14:creationId xmlns:p14="http://schemas.microsoft.com/office/powerpoint/2010/main" val="1754819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4DBCD-1DDF-CB88-E660-DB02FB623E5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C94EDA9-3385-DA32-9A38-2DF53ADF6C89}"/>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2 Shmuel 2.24-25</a:t>
            </a:r>
            <a:r>
              <a:rPr lang="en-US" sz="4000" dirty="0">
                <a:solidFill>
                  <a:schemeClr val="tx1"/>
                </a:solidFill>
                <a:latin typeface="Arial Rounded MT Bold" panose="020F0704030504030204" pitchFamily="34" charset="0"/>
              </a:rPr>
              <a:t> David comforted his wife Bat-Sheva, came to her and went to bed with her; she gave birth to a son and named him Shlomo.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loved him and sent through Natan the prophet to have him </a:t>
            </a:r>
            <a:r>
              <a:rPr lang="en-US" sz="4000" u="sng" dirty="0">
                <a:solidFill>
                  <a:srgbClr val="FFFF66"/>
                </a:solidFill>
                <a:latin typeface="Arial Rounded MT Bold" panose="020F0704030504030204" pitchFamily="34" charset="0"/>
              </a:rPr>
              <a:t>named </a:t>
            </a:r>
            <a:r>
              <a:rPr lang="en-US" sz="4000" u="sng" dirty="0" err="1">
                <a:solidFill>
                  <a:srgbClr val="FFFF66"/>
                </a:solidFill>
                <a:latin typeface="Arial Rounded MT Bold" panose="020F0704030504030204" pitchFamily="34" charset="0"/>
              </a:rPr>
              <a:t>Y’didyah</a:t>
            </a:r>
            <a:r>
              <a:rPr lang="en-US" sz="4000" u="sng" dirty="0">
                <a:solidFill>
                  <a:srgbClr val="FFFF66"/>
                </a:solidFill>
                <a:latin typeface="Arial Rounded MT Bold" panose="020F0704030504030204" pitchFamily="34" charset="0"/>
              </a:rPr>
              <a:t> </a:t>
            </a:r>
            <a:r>
              <a:rPr lang="en-US" sz="4000" dirty="0">
                <a:solidFill>
                  <a:schemeClr val="tx1"/>
                </a:solidFill>
                <a:latin typeface="Arial Rounded MT Bold" panose="020F0704030504030204" pitchFamily="34" charset="0"/>
              </a:rPr>
              <a:t>[loved by God], for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s sake.</a:t>
            </a:r>
          </a:p>
        </p:txBody>
      </p:sp>
    </p:spTree>
    <p:extLst>
      <p:ext uri="{BB962C8B-B14F-4D97-AF65-F5344CB8AC3E}">
        <p14:creationId xmlns:p14="http://schemas.microsoft.com/office/powerpoint/2010/main" val="914404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98E66-C4AA-AFEA-8094-2568B0A6958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6ECBAB7-F2AB-7173-A4A0-0968488AF888}"/>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So when Yeshua teaches us to  pray, ‘Our Father in heaven! May your Name be kept holy.’</a:t>
            </a:r>
          </a:p>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It means Your identity.  Your reputation.  Not your pronunciation.</a:t>
            </a:r>
          </a:p>
        </p:txBody>
      </p:sp>
    </p:spTree>
    <p:extLst>
      <p:ext uri="{BB962C8B-B14F-4D97-AF65-F5344CB8AC3E}">
        <p14:creationId xmlns:p14="http://schemas.microsoft.com/office/powerpoint/2010/main" val="3942425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DFF8B-7A9E-02B9-B36D-2A35A46F7B7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8ED21D7-10E8-00AE-AE33-88B7B89EE167}"/>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Matt 1.20-23</a:t>
            </a:r>
            <a:r>
              <a:rPr lang="en-US" sz="4000" dirty="0">
                <a:solidFill>
                  <a:schemeClr val="tx1"/>
                </a:solidFill>
                <a:latin typeface="Arial Rounded MT Bold" panose="020F0704030504030204" pitchFamily="34" charset="0"/>
              </a:rPr>
              <a:t> You shall call His name </a:t>
            </a:r>
            <a:r>
              <a:rPr lang="en-US" sz="4000" dirty="0">
                <a:solidFill>
                  <a:srgbClr val="FFFF66"/>
                </a:solidFill>
                <a:latin typeface="Arial Rounded MT Bold" panose="020F0704030504030204" pitchFamily="34" charset="0"/>
              </a:rPr>
              <a:t>Yeshua</a:t>
            </a:r>
            <a:r>
              <a:rPr lang="en-US" sz="4000" dirty="0">
                <a:solidFill>
                  <a:schemeClr val="tx1"/>
                </a:solidFill>
                <a:latin typeface="Arial Rounded MT Bold" panose="020F0704030504030204" pitchFamily="34" charset="0"/>
              </a:rPr>
              <a:t>, for </a:t>
            </a:r>
            <a:r>
              <a:rPr lang="en-US" sz="4000" dirty="0">
                <a:solidFill>
                  <a:srgbClr val="FFFF66"/>
                </a:solidFill>
                <a:latin typeface="Arial Rounded MT Bold" panose="020F0704030504030204" pitchFamily="34" charset="0"/>
              </a:rPr>
              <a:t>He will save His </a:t>
            </a:r>
            <a:r>
              <a:rPr lang="en-US" sz="4000" dirty="0">
                <a:solidFill>
                  <a:schemeClr val="tx1"/>
                </a:solidFill>
                <a:latin typeface="Arial Rounded MT Bold" panose="020F0704030504030204" pitchFamily="34" charset="0"/>
              </a:rPr>
              <a:t>people from their sins…and they shall </a:t>
            </a:r>
            <a:r>
              <a:rPr lang="en-US" sz="4000" u="sng" dirty="0">
                <a:solidFill>
                  <a:srgbClr val="FFFF66"/>
                </a:solidFill>
                <a:latin typeface="Arial Rounded MT Bold" panose="020F0704030504030204" pitchFamily="34" charset="0"/>
              </a:rPr>
              <a:t>call His name Immanuel</a:t>
            </a:r>
            <a:r>
              <a:rPr lang="en-US" sz="4000" dirty="0">
                <a:solidFill>
                  <a:schemeClr val="tx1"/>
                </a:solidFill>
                <a:latin typeface="Arial Rounded MT Bold" panose="020F0704030504030204" pitchFamily="34" charset="0"/>
              </a:rPr>
              <a:t>,” which means “God with us.”</a:t>
            </a:r>
          </a:p>
        </p:txBody>
      </p:sp>
    </p:spTree>
    <p:extLst>
      <p:ext uri="{BB962C8B-B14F-4D97-AF65-F5344CB8AC3E}">
        <p14:creationId xmlns:p14="http://schemas.microsoft.com/office/powerpoint/2010/main" val="1029833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C2ED6-4D90-708A-568D-9BDA27B0A0F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0171176-DBEA-7D07-382D-213EA0FAB706}"/>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D0073FF1-DBA6-FF88-12DC-AF08A4521F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65954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CBA6F-2264-CE73-9FFD-8E2F82BB774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FBCE71C-674E-F412-A32A-FF3091FA23DC}"/>
              </a:ext>
            </a:extLst>
          </p:cNvPr>
          <p:cNvSpPr>
            <a:spLocks noGrp="1"/>
          </p:cNvSpPr>
          <p:nvPr>
            <p:ph type="subTitle" idx="1"/>
          </p:nvPr>
        </p:nvSpPr>
        <p:spPr>
          <a:xfrm>
            <a:off x="152400" y="209550"/>
            <a:ext cx="89154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Another Jewish Holiday</a:t>
            </a:r>
          </a:p>
        </p:txBody>
      </p:sp>
    </p:spTree>
    <p:extLst>
      <p:ext uri="{BB962C8B-B14F-4D97-AF65-F5344CB8AC3E}">
        <p14:creationId xmlns:p14="http://schemas.microsoft.com/office/powerpoint/2010/main" val="740010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60942-2D1D-DF1A-AD1A-4DFC3EC013F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8562529-CDB1-4607-459C-E1BF050B4B3E}"/>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C141F037-107D-980E-1836-4586CA80E0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9" y="321"/>
            <a:ext cx="9144000" cy="5142857"/>
          </a:xfrm>
          <a:prstGeom prst="rect">
            <a:avLst/>
          </a:prstGeom>
        </p:spPr>
      </p:pic>
      <p:sp>
        <p:nvSpPr>
          <p:cNvPr id="5" name="TextBox 4">
            <a:extLst>
              <a:ext uri="{FF2B5EF4-FFF2-40B4-BE49-F238E27FC236}">
                <a16:creationId xmlns:a16="http://schemas.microsoft.com/office/drawing/2014/main" id="{56ACADBA-A0C1-5D59-AE7F-3D01CF1CF8CA}"/>
              </a:ext>
            </a:extLst>
          </p:cNvPr>
          <p:cNvSpPr txBox="1"/>
          <p:nvPr/>
        </p:nvSpPr>
        <p:spPr>
          <a:xfrm>
            <a:off x="67251" y="76522"/>
            <a:ext cx="8502333" cy="3539430"/>
          </a:xfrm>
          <a:prstGeom prst="rect">
            <a:avLst/>
          </a:prstGeom>
          <a:noFill/>
        </p:spPr>
        <p:txBody>
          <a:bodyPr wrap="square" rtlCol="0">
            <a:spAutoFit/>
          </a:bodyPr>
          <a:lstStyle/>
          <a:p>
            <a:r>
              <a:rPr lang="en-US" sz="3600" u="sng" dirty="0">
                <a:solidFill>
                  <a:srgbClr val="FFFF66"/>
                </a:solidFill>
              </a:rPr>
              <a:t>Welcome</a:t>
            </a:r>
            <a:r>
              <a:rPr lang="he-IL" sz="3600" u="sng" dirty="0">
                <a:solidFill>
                  <a:srgbClr val="FFFF66"/>
                </a:solidFill>
                <a:cs typeface="Miriam" panose="020B0502050101010101" pitchFamily="34" charset="-79"/>
              </a:rPr>
              <a:t> </a:t>
            </a:r>
            <a:r>
              <a:rPr lang="en-US" sz="3600" u="sng" dirty="0">
                <a:solidFill>
                  <a:srgbClr val="FFFF66"/>
                </a:solidFill>
              </a:rPr>
              <a:t>Immanuel </a:t>
            </a:r>
            <a:r>
              <a:rPr lang="he-IL" b="1" u="sng" dirty="0">
                <a:solidFill>
                  <a:srgbClr val="FFFF66"/>
                </a:solidFill>
                <a:latin typeface="David" panose="020E0502060401010101" pitchFamily="34" charset="-79"/>
                <a:cs typeface="David" panose="020E0502060401010101" pitchFamily="34" charset="-79"/>
              </a:rPr>
              <a:t> בָּרוּךְ הַבָּא</a:t>
            </a:r>
            <a:r>
              <a:rPr lang="en-US" b="1" u="sng" dirty="0">
                <a:solidFill>
                  <a:srgbClr val="FFFF66"/>
                </a:solidFill>
                <a:latin typeface="David" panose="020E0502060401010101" pitchFamily="34" charset="-79"/>
                <a:cs typeface="David" panose="020E0502060401010101" pitchFamily="34" charset="-79"/>
              </a:rPr>
              <a:t> </a:t>
            </a:r>
            <a:r>
              <a:rPr lang="he-IL" b="1" u="sng" dirty="0">
                <a:solidFill>
                  <a:srgbClr val="FFFF66"/>
                </a:solidFill>
                <a:latin typeface="David" panose="020E0502060401010101" pitchFamily="34" charset="-79"/>
                <a:cs typeface="David" panose="020E0502060401010101" pitchFamily="34" charset="-79"/>
              </a:rPr>
              <a:t>עִמָּנוּאֵל</a:t>
            </a:r>
            <a:endParaRPr lang="en-US" b="1" u="sng" dirty="0">
              <a:solidFill>
                <a:srgbClr val="FFFF66"/>
              </a:solidFill>
              <a:latin typeface="David" panose="020E0502060401010101" pitchFamily="34" charset="-79"/>
              <a:cs typeface="David" panose="020E0502060401010101" pitchFamily="34" charset="-79"/>
            </a:endParaRPr>
          </a:p>
          <a:p>
            <a:pPr marL="457200" indent="55563" algn="l">
              <a:buFont typeface="+mj-lt"/>
              <a:buAutoNum type="arabicPeriod"/>
            </a:pPr>
            <a:r>
              <a:rPr lang="en-US" sz="3600" dirty="0">
                <a:solidFill>
                  <a:prstClr val="white"/>
                </a:solidFill>
              </a:rPr>
              <a:t>History of the term Immanuel </a:t>
            </a:r>
            <a:r>
              <a:rPr lang="he-IL" sz="3600" b="1" dirty="0">
                <a:solidFill>
                  <a:prstClr val="white"/>
                </a:solidFill>
                <a:latin typeface="David" panose="020E0502060401010101" pitchFamily="34" charset="-79"/>
                <a:cs typeface="David" panose="020E0502060401010101" pitchFamily="34" charset="-79"/>
              </a:rPr>
              <a:t>עִמָּנוּאֵל</a:t>
            </a:r>
            <a:endParaRPr lang="en-US" sz="3600" b="1" dirty="0">
              <a:solidFill>
                <a:prstClr val="white"/>
              </a:solidFill>
              <a:latin typeface="David" panose="020E0502060401010101" pitchFamily="34" charset="-79"/>
              <a:cs typeface="David" panose="020E0502060401010101" pitchFamily="34" charset="-79"/>
            </a:endParaRPr>
          </a:p>
          <a:p>
            <a:pPr marL="457200" indent="55563" algn="l">
              <a:buFont typeface="+mj-lt"/>
              <a:buAutoNum type="arabicPeriod"/>
            </a:pPr>
            <a:r>
              <a:rPr lang="en-US" sz="3600" u="sng" dirty="0">
                <a:solidFill>
                  <a:srgbClr val="FFFF66"/>
                </a:solidFill>
              </a:rPr>
              <a:t>Healing use of the term</a:t>
            </a:r>
          </a:p>
          <a:p>
            <a:pPr marL="457200" indent="55563" algn="l">
              <a:buFont typeface="+mj-lt"/>
              <a:buAutoNum type="arabicPeriod"/>
            </a:pPr>
            <a:r>
              <a:rPr lang="en-US" sz="3600" dirty="0">
                <a:solidFill>
                  <a:prstClr val="white"/>
                </a:solidFill>
              </a:rPr>
              <a:t>Future of the term</a:t>
            </a:r>
            <a:endParaRPr lang="he-IL" sz="3600" dirty="0">
              <a:solidFill>
                <a:prstClr val="white"/>
              </a:solidFill>
            </a:endParaRPr>
          </a:p>
          <a:p>
            <a:endParaRPr lang="en-US" dirty="0"/>
          </a:p>
        </p:txBody>
      </p:sp>
    </p:spTree>
    <p:extLst>
      <p:ext uri="{BB962C8B-B14F-4D97-AF65-F5344CB8AC3E}">
        <p14:creationId xmlns:p14="http://schemas.microsoft.com/office/powerpoint/2010/main" val="535838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53822-B408-400E-AFC8-8E1C5FFE657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B04AEC9-4EB6-1E9F-B401-144EAA101621}"/>
              </a:ext>
            </a:extLst>
          </p:cNvPr>
          <p:cNvSpPr>
            <a:spLocks noGrp="1"/>
          </p:cNvSpPr>
          <p:nvPr>
            <p:ph type="subTitle" idx="1"/>
          </p:nvPr>
        </p:nvSpPr>
        <p:spPr>
          <a:xfrm>
            <a:off x="152400" y="209550"/>
            <a:ext cx="8915400" cy="4800600"/>
          </a:xfrm>
        </p:spPr>
        <p:txBody>
          <a:bodyPr anchor="t">
            <a:normAutofit lnSpcReduction="10000"/>
          </a:bodyPr>
          <a:lstStyle/>
          <a:p>
            <a:pPr algn="ctr"/>
            <a:r>
              <a:rPr lang="en-US" sz="4000" dirty="0">
                <a:solidFill>
                  <a:schemeClr val="tx1"/>
                </a:solidFill>
                <a:latin typeface="Arial Rounded MT Bold" panose="020F0704030504030204" pitchFamily="34" charset="0"/>
              </a:rPr>
              <a:t>When we say </a:t>
            </a:r>
            <a:r>
              <a:rPr lang="en-US" sz="3600" u="sng" dirty="0">
                <a:solidFill>
                  <a:schemeClr val="tx1"/>
                </a:solidFill>
                <a:latin typeface="Arial Rounded MT Bold" panose="020F0704030504030204" pitchFamily="34" charset="0"/>
              </a:rPr>
              <a:t>Welcome</a:t>
            </a:r>
            <a:r>
              <a:rPr lang="he-IL" sz="3600" u="sng" dirty="0">
                <a:solidFill>
                  <a:schemeClr val="tx1"/>
                </a:solidFill>
                <a:latin typeface="Arial Rounded MT Bold" panose="020F0704030504030204" pitchFamily="34" charset="0"/>
              </a:rPr>
              <a:t> </a:t>
            </a:r>
            <a:r>
              <a:rPr lang="en-US" sz="3600" u="sng" dirty="0">
                <a:solidFill>
                  <a:schemeClr val="tx1"/>
                </a:solidFill>
                <a:latin typeface="Arial Rounded MT Bold" panose="020F0704030504030204" pitchFamily="34" charset="0"/>
              </a:rPr>
              <a:t>Immanuel </a:t>
            </a:r>
            <a:r>
              <a:rPr lang="he-IL" sz="4000" b="1" u="sng" dirty="0">
                <a:solidFill>
                  <a:schemeClr val="tx1"/>
                </a:solidFill>
                <a:latin typeface="Arial Rounded MT Bold" panose="020F0704030504030204" pitchFamily="34" charset="0"/>
                <a:cs typeface="David" panose="020E0502060401010101" pitchFamily="34" charset="-79"/>
              </a:rPr>
              <a:t> </a:t>
            </a:r>
            <a:r>
              <a:rPr lang="he-IL" sz="4000" b="1" u="sng" dirty="0">
                <a:solidFill>
                  <a:schemeClr val="tx1"/>
                </a:solidFill>
                <a:latin typeface="David" panose="020E0502060401010101" pitchFamily="34" charset="-79"/>
                <a:cs typeface="David" panose="020E0502060401010101" pitchFamily="34" charset="-79"/>
              </a:rPr>
              <a:t>בָּרוּךְ הַבָּא</a:t>
            </a:r>
            <a:r>
              <a:rPr lang="en-US" sz="4000" b="1" u="sng" dirty="0">
                <a:solidFill>
                  <a:schemeClr val="tx1"/>
                </a:solidFill>
                <a:latin typeface="David" panose="020E0502060401010101" pitchFamily="34" charset="-79"/>
                <a:cs typeface="David" panose="020E0502060401010101" pitchFamily="34" charset="-79"/>
              </a:rPr>
              <a:t> </a:t>
            </a:r>
            <a:r>
              <a:rPr lang="he-IL" sz="4000" b="1" u="sng" dirty="0">
                <a:solidFill>
                  <a:schemeClr val="tx1"/>
                </a:solidFill>
                <a:latin typeface="David" panose="020E0502060401010101" pitchFamily="34" charset="-79"/>
                <a:cs typeface="David" panose="020E0502060401010101" pitchFamily="34" charset="-79"/>
              </a:rPr>
              <a:t>עִמָּנוּאֵל</a:t>
            </a:r>
            <a:r>
              <a:rPr lang="en-US" sz="4000" b="1" u="sng" dirty="0">
                <a:solidFill>
                  <a:schemeClr val="tx1"/>
                </a:solidFill>
                <a:latin typeface="David" panose="020E0502060401010101" pitchFamily="34" charset="-79"/>
                <a:cs typeface="David" panose="020E0502060401010101" pitchFamily="34" charset="-79"/>
              </a:rPr>
              <a:t> </a:t>
            </a:r>
            <a:r>
              <a:rPr lang="en-US" sz="3600" u="sng" dirty="0">
                <a:solidFill>
                  <a:schemeClr val="tx1"/>
                </a:solidFill>
                <a:latin typeface="Arial Rounded MT Bold" panose="020F0704030504030204" pitchFamily="34" charset="0"/>
              </a:rPr>
              <a:t>Immanuel, Barukh Haba</a:t>
            </a:r>
          </a:p>
          <a:p>
            <a:pPr marL="457200" indent="-457200" algn="l">
              <a:buFont typeface="+mj-lt"/>
              <a:buAutoNum type="arabicPeriod"/>
            </a:pPr>
            <a:r>
              <a:rPr lang="en-US" sz="4000" dirty="0">
                <a:solidFill>
                  <a:schemeClr val="tx1"/>
                </a:solidFill>
                <a:latin typeface="Arial Rounded MT Bold" panose="020F0704030504030204" pitchFamily="34" charset="0"/>
              </a:rPr>
              <a:t>We are in one word acknowledging the whole plan of salvation: His coming to earth, living among us, G-d with us.  Coming to earth of G-d! to be with us, walk with us, suffer with us, then for us, then in us!</a:t>
            </a:r>
          </a:p>
        </p:txBody>
      </p:sp>
    </p:spTree>
    <p:extLst>
      <p:ext uri="{BB962C8B-B14F-4D97-AF65-F5344CB8AC3E}">
        <p14:creationId xmlns:p14="http://schemas.microsoft.com/office/powerpoint/2010/main" val="4088340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88D44-E06F-721A-EBC8-E79263465FB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8ED78A2-4A8B-6BB9-DAF6-26F32FE0B13B}"/>
              </a:ext>
            </a:extLst>
          </p:cNvPr>
          <p:cNvSpPr>
            <a:spLocks noGrp="1"/>
          </p:cNvSpPr>
          <p:nvPr>
            <p:ph type="subTitle" idx="1"/>
          </p:nvPr>
        </p:nvSpPr>
        <p:spPr>
          <a:xfrm>
            <a:off x="152400" y="209550"/>
            <a:ext cx="8915400" cy="4800600"/>
          </a:xfrm>
        </p:spPr>
        <p:txBody>
          <a:bodyPr anchor="t">
            <a:normAutofit/>
          </a:bodyPr>
          <a:lstStyle/>
          <a:p>
            <a:pPr algn="ctr"/>
            <a:r>
              <a:rPr lang="en-US" sz="4000" dirty="0">
                <a:solidFill>
                  <a:schemeClr val="tx1"/>
                </a:solidFill>
                <a:latin typeface="Arial Rounded MT Bold" panose="020F0704030504030204" pitchFamily="34" charset="0"/>
              </a:rPr>
              <a:t>When we say </a:t>
            </a:r>
            <a:r>
              <a:rPr lang="en-US" sz="3600" u="sng" dirty="0">
                <a:solidFill>
                  <a:schemeClr val="tx1"/>
                </a:solidFill>
                <a:latin typeface="Arial Rounded MT Bold" panose="020F0704030504030204" pitchFamily="34" charset="0"/>
              </a:rPr>
              <a:t>Welcome</a:t>
            </a:r>
            <a:r>
              <a:rPr lang="he-IL" sz="3600" u="sng" dirty="0">
                <a:solidFill>
                  <a:schemeClr val="tx1"/>
                </a:solidFill>
                <a:latin typeface="Arial Rounded MT Bold" panose="020F0704030504030204" pitchFamily="34" charset="0"/>
              </a:rPr>
              <a:t> </a:t>
            </a:r>
            <a:r>
              <a:rPr lang="en-US" sz="3600" u="sng" dirty="0">
                <a:solidFill>
                  <a:schemeClr val="tx1"/>
                </a:solidFill>
                <a:latin typeface="Arial Rounded MT Bold" panose="020F0704030504030204" pitchFamily="34" charset="0"/>
              </a:rPr>
              <a:t>Immanuel </a:t>
            </a:r>
            <a:r>
              <a:rPr lang="he-IL" sz="4000" b="1" u="sng" dirty="0">
                <a:solidFill>
                  <a:schemeClr val="tx1"/>
                </a:solidFill>
                <a:latin typeface="Arial Rounded MT Bold" panose="020F0704030504030204" pitchFamily="34" charset="0"/>
                <a:cs typeface="David" panose="020E0502060401010101" pitchFamily="34" charset="-79"/>
              </a:rPr>
              <a:t> </a:t>
            </a:r>
            <a:r>
              <a:rPr lang="he-IL" sz="4000" b="1" u="sng" dirty="0">
                <a:solidFill>
                  <a:schemeClr val="tx1"/>
                </a:solidFill>
                <a:latin typeface="David" panose="020E0502060401010101" pitchFamily="34" charset="-79"/>
                <a:cs typeface="David" panose="020E0502060401010101" pitchFamily="34" charset="-79"/>
              </a:rPr>
              <a:t>בָּרוּךְ הַבָּא</a:t>
            </a:r>
            <a:r>
              <a:rPr lang="en-US" sz="4000" b="1" u="sng" dirty="0">
                <a:solidFill>
                  <a:schemeClr val="tx1"/>
                </a:solidFill>
                <a:latin typeface="David" panose="020E0502060401010101" pitchFamily="34" charset="-79"/>
                <a:cs typeface="David" panose="020E0502060401010101" pitchFamily="34" charset="-79"/>
              </a:rPr>
              <a:t> </a:t>
            </a:r>
            <a:r>
              <a:rPr lang="he-IL" sz="4000" b="1" u="sng" dirty="0">
                <a:solidFill>
                  <a:schemeClr val="tx1"/>
                </a:solidFill>
                <a:latin typeface="David" panose="020E0502060401010101" pitchFamily="34" charset="-79"/>
                <a:cs typeface="David" panose="020E0502060401010101" pitchFamily="34" charset="-79"/>
              </a:rPr>
              <a:t>עִמָּנוּאֵל</a:t>
            </a:r>
            <a:r>
              <a:rPr lang="en-US" sz="4000" b="1" u="sng" dirty="0">
                <a:solidFill>
                  <a:schemeClr val="tx1"/>
                </a:solidFill>
                <a:latin typeface="David" panose="020E0502060401010101" pitchFamily="34" charset="-79"/>
                <a:cs typeface="David" panose="020E0502060401010101" pitchFamily="34" charset="-79"/>
              </a:rPr>
              <a:t> </a:t>
            </a:r>
            <a:r>
              <a:rPr lang="en-US" sz="3600" u="sng" dirty="0">
                <a:solidFill>
                  <a:schemeClr val="tx1"/>
                </a:solidFill>
                <a:latin typeface="Arial Rounded MT Bold" panose="020F0704030504030204" pitchFamily="34" charset="0"/>
              </a:rPr>
              <a:t>Immanuel, Barukh Haba</a:t>
            </a:r>
          </a:p>
          <a:p>
            <a:pPr marL="457200" indent="-457200" algn="l">
              <a:buFont typeface="+mj-lt"/>
              <a:buAutoNum type="arabicPeriod" startAt="2"/>
            </a:pPr>
            <a:r>
              <a:rPr lang="en-US" sz="4000" dirty="0">
                <a:solidFill>
                  <a:schemeClr val="tx1"/>
                </a:solidFill>
                <a:latin typeface="Arial Rounded MT Bold" panose="020F0704030504030204" pitchFamily="34" charset="0"/>
              </a:rPr>
              <a:t>We are welcoming Him to rule in our lives, our emotions, our relationships as G-d/ man with us.  </a:t>
            </a:r>
          </a:p>
          <a:p>
            <a:pPr marL="457200" indent="-457200" algn="l">
              <a:buFont typeface="+mj-lt"/>
              <a:buAutoNum type="arabicPeriod" startAt="2"/>
            </a:pPr>
            <a:r>
              <a:rPr lang="en-US" sz="4000" dirty="0">
                <a:solidFill>
                  <a:schemeClr val="tx1"/>
                </a:solidFill>
                <a:latin typeface="Arial Rounded MT Bold" panose="020F0704030504030204" pitchFamily="34" charset="0"/>
              </a:rPr>
              <a:t>We are giving Him authority over our response to life, to difficulties, to needs.  </a:t>
            </a:r>
          </a:p>
        </p:txBody>
      </p:sp>
    </p:spTree>
    <p:extLst>
      <p:ext uri="{BB962C8B-B14F-4D97-AF65-F5344CB8AC3E}">
        <p14:creationId xmlns:p14="http://schemas.microsoft.com/office/powerpoint/2010/main" val="503966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148E2-A5AC-06BA-2DE3-C92D7084AA1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79A2A48-06DD-E167-6B45-79D9D870B9F8}"/>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a:solidFill>
                  <a:schemeClr val="tx1"/>
                </a:solidFill>
                <a:latin typeface="Arial Rounded MT Bold" panose="020F0704030504030204" pitchFamily="34" charset="0"/>
              </a:rPr>
              <a:t>He </a:t>
            </a:r>
            <a:r>
              <a:rPr lang="en-US" sz="4000" u="sng" dirty="0">
                <a:solidFill>
                  <a:srgbClr val="FFFF66"/>
                </a:solidFill>
                <a:latin typeface="Arial Rounded MT Bold" panose="020F0704030504030204" pitchFamily="34" charset="0"/>
              </a:rPr>
              <a:t>should</a:t>
            </a:r>
            <a:r>
              <a:rPr lang="en-US" sz="4000" dirty="0">
                <a:solidFill>
                  <a:schemeClr val="tx1"/>
                </a:solidFill>
                <a:latin typeface="Arial Rounded MT Bold" panose="020F0704030504030204" pitchFamily="34" charset="0"/>
              </a:rPr>
              <a:t> be recognized moment by moment as Immanuel, G-d with us.  “</a:t>
            </a:r>
            <a:r>
              <a:rPr lang="he-IL" sz="4000" b="1" u="sng" dirty="0">
                <a:solidFill>
                  <a:schemeClr val="tx1"/>
                </a:solidFill>
                <a:latin typeface="David" panose="020E0502060401010101" pitchFamily="34" charset="-79"/>
                <a:cs typeface="David" panose="020E0502060401010101" pitchFamily="34" charset="-79"/>
              </a:rPr>
              <a:t>בָּרוּךְ הַבָּא</a:t>
            </a:r>
            <a:r>
              <a:rPr lang="en-US" sz="4000" b="1" u="sng" dirty="0">
                <a:solidFill>
                  <a:schemeClr val="tx1"/>
                </a:solidFill>
                <a:latin typeface="David" panose="020E0502060401010101" pitchFamily="34" charset="-79"/>
                <a:cs typeface="David" panose="020E0502060401010101" pitchFamily="34" charset="-79"/>
              </a:rPr>
              <a:t> </a:t>
            </a:r>
            <a:r>
              <a:rPr lang="he-IL" sz="4000" b="1" u="sng" dirty="0">
                <a:solidFill>
                  <a:schemeClr val="tx1"/>
                </a:solidFill>
                <a:latin typeface="David" panose="020E0502060401010101" pitchFamily="34" charset="-79"/>
                <a:cs typeface="David" panose="020E0502060401010101" pitchFamily="34" charset="-79"/>
              </a:rPr>
              <a:t>עִמָּנוּאֵל</a:t>
            </a:r>
            <a:r>
              <a:rPr lang="en-US" sz="4000" b="1" u="sng" dirty="0">
                <a:solidFill>
                  <a:schemeClr val="tx1"/>
                </a:solidFill>
                <a:latin typeface="David" panose="020E0502060401010101" pitchFamily="34" charset="-79"/>
                <a:cs typeface="David" panose="020E0502060401010101" pitchFamily="34" charset="-79"/>
              </a:rPr>
              <a:t> </a:t>
            </a:r>
            <a:r>
              <a:rPr lang="en-US" sz="3600" u="sng" dirty="0">
                <a:solidFill>
                  <a:schemeClr val="tx1"/>
                </a:solidFill>
                <a:latin typeface="Arial Rounded MT Bold" panose="020F0704030504030204" pitchFamily="34" charset="0"/>
              </a:rPr>
              <a:t>Immanuel, Barukh Haba”</a:t>
            </a:r>
            <a:endParaRPr lang="en-US" sz="4000" dirty="0">
              <a:solidFill>
                <a:schemeClr val="tx1"/>
              </a:solidFill>
              <a:latin typeface="Arial Rounded MT Bold" panose="020F0704030504030204" pitchFamily="34" charset="0"/>
            </a:endParaRPr>
          </a:p>
          <a:p>
            <a:pPr algn="l"/>
            <a:r>
              <a:rPr lang="en-US" sz="4000" baseline="30000" dirty="0">
                <a:solidFill>
                  <a:schemeClr val="tx1"/>
                </a:solidFill>
                <a:latin typeface="Arial Rounded MT Bold" panose="020F0704030504030204" pitchFamily="34" charset="0"/>
              </a:rPr>
              <a:t>Col 1.15-17</a:t>
            </a:r>
            <a:r>
              <a:rPr lang="en-US" sz="4000" dirty="0">
                <a:solidFill>
                  <a:schemeClr val="tx1"/>
                </a:solidFill>
                <a:latin typeface="Arial Rounded MT Bold" panose="020F0704030504030204" pitchFamily="34" charset="0"/>
              </a:rPr>
              <a:t> He is the visible image of the invisible God. He is supreme over all creation, because in connection with him were created all things — </a:t>
            </a:r>
          </a:p>
        </p:txBody>
      </p:sp>
    </p:spTree>
    <p:extLst>
      <p:ext uri="{BB962C8B-B14F-4D97-AF65-F5344CB8AC3E}">
        <p14:creationId xmlns:p14="http://schemas.microsoft.com/office/powerpoint/2010/main" val="3338613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D0C23-7C62-2825-ACEB-1A5AA6DB566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08492B6-8732-378F-4BEA-633DADF431F2}"/>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Col 1.15-17</a:t>
            </a:r>
            <a:r>
              <a:rPr lang="en-US" sz="4000" dirty="0">
                <a:solidFill>
                  <a:schemeClr val="tx1"/>
                </a:solidFill>
                <a:latin typeface="Arial Rounded MT Bold" panose="020F0704030504030204" pitchFamily="34" charset="0"/>
              </a:rPr>
              <a:t> in heaven and on earth, visible and invisible, whether thrones, lordships, rulers or authorities — they have all been created through him and for him.  He existed before all things, and he holds everything together.</a:t>
            </a:r>
          </a:p>
        </p:txBody>
      </p:sp>
    </p:spTree>
    <p:extLst>
      <p:ext uri="{BB962C8B-B14F-4D97-AF65-F5344CB8AC3E}">
        <p14:creationId xmlns:p14="http://schemas.microsoft.com/office/powerpoint/2010/main" val="1370862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29E07-4F03-E1C8-6543-86D4E70C685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673FC55-D4BE-A72C-4A83-F1C672156C23}"/>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He is with us, if we let Him/ invite Him.  Our dance leader.  </a:t>
            </a:r>
          </a:p>
          <a:p>
            <a:pPr algn="l"/>
            <a:r>
              <a:rPr lang="en-US" sz="4000" dirty="0">
                <a:solidFill>
                  <a:schemeClr val="tx1"/>
                </a:solidFill>
                <a:latin typeface="Arial Rounded MT Bold" panose="020F0704030504030204" pitchFamily="34" charset="0"/>
              </a:rPr>
              <a:t>He’s our coach to lead us to victory.</a:t>
            </a:r>
          </a:p>
        </p:txBody>
      </p:sp>
    </p:spTree>
    <p:extLst>
      <p:ext uri="{BB962C8B-B14F-4D97-AF65-F5344CB8AC3E}">
        <p14:creationId xmlns:p14="http://schemas.microsoft.com/office/powerpoint/2010/main" val="3723827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10F27-CD3F-7FB7-7435-9C11CED8EAF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FE98905-F7BC-CA76-B8DE-F3D3F0928D19}"/>
              </a:ext>
            </a:extLst>
          </p:cNvPr>
          <p:cNvSpPr>
            <a:spLocks noGrp="1"/>
          </p:cNvSpPr>
          <p:nvPr>
            <p:ph type="subTitle" idx="1"/>
          </p:nvPr>
        </p:nvSpPr>
        <p:spPr>
          <a:xfrm>
            <a:off x="152400" y="209550"/>
            <a:ext cx="89154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Easy to go into panic mode:</a:t>
            </a:r>
          </a:p>
        </p:txBody>
      </p:sp>
    </p:spTree>
    <p:extLst>
      <p:ext uri="{BB962C8B-B14F-4D97-AF65-F5344CB8AC3E}">
        <p14:creationId xmlns:p14="http://schemas.microsoft.com/office/powerpoint/2010/main" val="2793215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1B4A0-AFD3-0A44-4C85-7FCC434FEF7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1ED7160-5E22-C107-0D12-2D0B4022F0BC}"/>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098" name="Picture 2">
            <a:extLst>
              <a:ext uri="{FF2B5EF4-FFF2-40B4-BE49-F238E27FC236}">
                <a16:creationId xmlns:a16="http://schemas.microsoft.com/office/drawing/2014/main" id="{98950943-1E7F-1225-64A0-F69F0AE67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0"/>
            <a:ext cx="79136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792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E44FE-6184-92C5-A79E-5ECB25ECC28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F89B2F1-3776-A54F-339F-B4DA600F0126}"/>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The statistics are staggering</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United States: 9,354 antisemitic incidents in 2024—a 344% increase in five years.</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Europe: In just two months, Paris saw more attacks than France did in all of 2022.</a:t>
            </a:r>
          </a:p>
        </p:txBody>
      </p:sp>
    </p:spTree>
    <p:extLst>
      <p:ext uri="{BB962C8B-B14F-4D97-AF65-F5344CB8AC3E}">
        <p14:creationId xmlns:p14="http://schemas.microsoft.com/office/powerpoint/2010/main" val="3349080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407F2-13AF-7F46-551E-79B639530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901E52B-508F-415F-784A-8428AB353557}"/>
              </a:ext>
            </a:extLst>
          </p:cNvPr>
          <p:cNvSpPr>
            <a:spLocks noGrp="1"/>
          </p:cNvSpPr>
          <p:nvPr>
            <p:ph type="subTitle" idx="1"/>
          </p:nvPr>
        </p:nvSpPr>
        <p:spPr>
          <a:xfrm>
            <a:off x="152400" y="209550"/>
            <a:ext cx="8915400" cy="4800600"/>
          </a:xfrm>
        </p:spPr>
        <p:txBody>
          <a:bodyPr anchor="t">
            <a:normAutofit/>
          </a:bodyPr>
          <a:lstStyle/>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UK: Over 4,000 incidents in 2023, doubling the year before.</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Germany: Cases nearly doubled from 2022 to 2023.</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Canada: From 2,000 incidents in 2022 to nearly 6,000 in 2024.</a:t>
            </a:r>
          </a:p>
        </p:txBody>
      </p:sp>
    </p:spTree>
    <p:extLst>
      <p:ext uri="{BB962C8B-B14F-4D97-AF65-F5344CB8AC3E}">
        <p14:creationId xmlns:p14="http://schemas.microsoft.com/office/powerpoint/2010/main" val="104993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9C352-D217-C1FA-5ED5-7523E166ADF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7DBDA64-9651-EED5-AE46-0A3D358EFCEA}"/>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357373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F23B7-5281-A979-19DF-687ECC94721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870B62D-9FF2-697C-F666-AB69CB564CA3}"/>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a:solidFill>
                  <a:schemeClr val="tx1"/>
                </a:solidFill>
                <a:latin typeface="Arial Rounded MT Bold" panose="020F0704030504030204" pitchFamily="34" charset="0"/>
              </a:rPr>
              <a:t>(Aug. 8, 2025 / JNS)</a:t>
            </a:r>
          </a:p>
          <a:p>
            <a:pPr algn="l"/>
            <a:r>
              <a:rPr lang="en-US" sz="4000" dirty="0">
                <a:solidFill>
                  <a:schemeClr val="tx1"/>
                </a:solidFill>
                <a:latin typeface="Arial Rounded MT Bold" panose="020F0704030504030204" pitchFamily="34" charset="0"/>
              </a:rPr>
              <a:t>A Chabad rabbi and his family escaped a fire that destroyed a synagogue in the New York City suburbs on Friday, NJ.com reported.</a:t>
            </a:r>
          </a:p>
          <a:p>
            <a:pPr algn="l"/>
            <a:r>
              <a:rPr lang="en-US" sz="4000" dirty="0">
                <a:solidFill>
                  <a:schemeClr val="tx1"/>
                </a:solidFill>
                <a:latin typeface="Arial Rounded MT Bold" panose="020F0704030504030204" pitchFamily="34" charset="0"/>
              </a:rPr>
              <a:t>No one was injured, but the Torah scrolls were burned in the blaze, according to the outlet.</a:t>
            </a:r>
          </a:p>
        </p:txBody>
      </p:sp>
    </p:spTree>
    <p:extLst>
      <p:ext uri="{BB962C8B-B14F-4D97-AF65-F5344CB8AC3E}">
        <p14:creationId xmlns:p14="http://schemas.microsoft.com/office/powerpoint/2010/main" val="438062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F3C27-C0EE-3415-7315-3517F029C7F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48D271E-2CCE-CB08-6E72-02FB6153E001}"/>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a:solidFill>
                  <a:schemeClr val="tx1"/>
                </a:solidFill>
                <a:latin typeface="Arial Rounded MT Bold" panose="020F0704030504030204" pitchFamily="34" charset="0"/>
              </a:rPr>
              <a:t>(Aug. 8, 2025 / JNS)</a:t>
            </a:r>
          </a:p>
          <a:p>
            <a:pPr algn="l"/>
            <a:r>
              <a:rPr lang="en-US" sz="4000" dirty="0">
                <a:solidFill>
                  <a:schemeClr val="tx1"/>
                </a:solidFill>
                <a:latin typeface="Arial Rounded MT Bold" panose="020F0704030504030204" pitchFamily="34" charset="0"/>
              </a:rPr>
              <a:t>A Chabad rabbi and his family escaped a fire that destroyed a synagogue in the New York City suburbs on Friday, NJ.com reported.</a:t>
            </a:r>
          </a:p>
          <a:p>
            <a:pPr algn="l"/>
            <a:r>
              <a:rPr lang="en-US" sz="4000" dirty="0">
                <a:solidFill>
                  <a:schemeClr val="tx1"/>
                </a:solidFill>
                <a:latin typeface="Arial Rounded MT Bold" panose="020F0704030504030204" pitchFamily="34" charset="0"/>
              </a:rPr>
              <a:t>No one was injured, but the Torah scrolls were burned in the blaze, according to the outlet.</a:t>
            </a:r>
          </a:p>
        </p:txBody>
      </p:sp>
    </p:spTree>
    <p:extLst>
      <p:ext uri="{BB962C8B-B14F-4D97-AF65-F5344CB8AC3E}">
        <p14:creationId xmlns:p14="http://schemas.microsoft.com/office/powerpoint/2010/main" val="13845695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23247-CFE5-A2E3-97F5-F7523D4BE4E7}"/>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265CD9DA-6405-EAB0-2E0F-059FC7FA5C16}"/>
              </a:ext>
            </a:extLst>
          </p:cNvPr>
          <p:cNvSpPr>
            <a:spLocks noGrp="1" noChangeAspect="1" noChangeArrowheads="1"/>
          </p:cNvSpPr>
          <p:nvPr>
            <p:ph type="subTitle" idx="1"/>
          </p:nvPr>
        </p:nvSpPr>
        <p:spPr bwMode="auto">
          <a:xfrm>
            <a:off x="152400" y="209550"/>
            <a:ext cx="8915400" cy="4800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6C270E94-172D-0E05-12F0-998EF30B4785}"/>
              </a:ext>
            </a:extLst>
          </p:cNvPr>
          <p:cNvPicPr>
            <a:picLocks noChangeAspect="1"/>
          </p:cNvPicPr>
          <p:nvPr/>
        </p:nvPicPr>
        <p:blipFill>
          <a:blip r:embed="rId3"/>
          <a:stretch>
            <a:fillRect/>
          </a:stretch>
        </p:blipFill>
        <p:spPr>
          <a:xfrm>
            <a:off x="252997" y="0"/>
            <a:ext cx="8638005" cy="5143500"/>
          </a:xfrm>
          <a:prstGeom prst="rect">
            <a:avLst/>
          </a:prstGeom>
        </p:spPr>
      </p:pic>
    </p:spTree>
    <p:extLst>
      <p:ext uri="{BB962C8B-B14F-4D97-AF65-F5344CB8AC3E}">
        <p14:creationId xmlns:p14="http://schemas.microsoft.com/office/powerpoint/2010/main" val="29349436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EDF01-575D-B78F-A1DA-9D0125400B8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D393576-2FA5-96F0-158F-F395BB3E2299}"/>
              </a:ext>
            </a:extLst>
          </p:cNvPr>
          <p:cNvSpPr>
            <a:spLocks noGrp="1"/>
          </p:cNvSpPr>
          <p:nvPr>
            <p:ph type="subTitle" idx="1"/>
          </p:nvPr>
        </p:nvSpPr>
        <p:spPr>
          <a:xfrm>
            <a:off x="152400" y="209550"/>
            <a:ext cx="8915400" cy="4800600"/>
          </a:xfrm>
        </p:spPr>
        <p:txBody>
          <a:bodyPr anchor="t">
            <a:normAutofit/>
          </a:bodyPr>
          <a:lstStyle/>
          <a:p>
            <a:pPr algn="ctr"/>
            <a:r>
              <a:rPr lang="en-US" sz="4000" u="sng" dirty="0">
                <a:solidFill>
                  <a:schemeClr val="tx1"/>
                </a:solidFill>
                <a:latin typeface="Arial Rounded MT Bold" panose="020F0704030504030204" pitchFamily="34" charset="0"/>
              </a:rPr>
              <a:t>Welcome</a:t>
            </a:r>
            <a:r>
              <a:rPr lang="he-IL" sz="4000" u="sng" dirty="0">
                <a:solidFill>
                  <a:schemeClr val="tx1"/>
                </a:solidFill>
                <a:latin typeface="Arial Rounded MT Bold" panose="020F0704030504030204" pitchFamily="34" charset="0"/>
              </a:rPr>
              <a:t> </a:t>
            </a:r>
            <a:r>
              <a:rPr lang="en-US" sz="4000" u="sng" dirty="0">
                <a:solidFill>
                  <a:schemeClr val="tx1"/>
                </a:solidFill>
                <a:latin typeface="Arial Rounded MT Bold" panose="020F0704030504030204" pitchFamily="34" charset="0"/>
              </a:rPr>
              <a:t>Immanuel</a:t>
            </a:r>
          </a:p>
          <a:p>
            <a:pPr algn="ctr"/>
            <a:endParaRPr lang="en-US" sz="4000" u="sng"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 </a:t>
            </a:r>
            <a:r>
              <a:rPr lang="he-IL" sz="4400" b="1" dirty="0">
                <a:solidFill>
                  <a:schemeClr val="tx1"/>
                </a:solidFill>
                <a:latin typeface="Arial Rounded MT Bold" panose="020F0704030504030204" pitchFamily="34" charset="0"/>
                <a:cs typeface="David" panose="020E0502060401010101" pitchFamily="34" charset="-79"/>
              </a:rPr>
              <a:t> </a:t>
            </a:r>
            <a:r>
              <a:rPr lang="he-IL" sz="4400" b="1" dirty="0">
                <a:solidFill>
                  <a:schemeClr val="tx1"/>
                </a:solidFill>
                <a:latin typeface="David" panose="020E0502060401010101" pitchFamily="34" charset="-79"/>
                <a:cs typeface="David" panose="020E0502060401010101" pitchFamily="34" charset="-79"/>
              </a:rPr>
              <a:t>בָּרוּךְ הַבָּא</a:t>
            </a:r>
            <a:r>
              <a:rPr lang="en-US" sz="4400" b="1" dirty="0">
                <a:solidFill>
                  <a:schemeClr val="tx1"/>
                </a:solidFill>
                <a:latin typeface="David" panose="020E0502060401010101" pitchFamily="34" charset="-79"/>
                <a:cs typeface="David" panose="020E0502060401010101" pitchFamily="34" charset="-79"/>
              </a:rPr>
              <a:t> </a:t>
            </a:r>
            <a:r>
              <a:rPr lang="he-IL" sz="4400" b="1" dirty="0">
                <a:solidFill>
                  <a:schemeClr val="tx1"/>
                </a:solidFill>
                <a:latin typeface="David" panose="020E0502060401010101" pitchFamily="34" charset="-79"/>
                <a:cs typeface="David" panose="020E0502060401010101" pitchFamily="34" charset="-79"/>
              </a:rPr>
              <a:t>עִמָּנוּאֵל</a:t>
            </a:r>
            <a:r>
              <a:rPr lang="en-US" sz="4400" b="1" dirty="0">
                <a:solidFill>
                  <a:schemeClr val="tx1"/>
                </a:solidFill>
                <a:latin typeface="David" panose="020E0502060401010101" pitchFamily="34" charset="-79"/>
                <a:cs typeface="David" panose="020E0502060401010101" pitchFamily="34" charset="-79"/>
              </a:rPr>
              <a:t> </a:t>
            </a:r>
          </a:p>
          <a:p>
            <a:pPr algn="ctr"/>
            <a:r>
              <a:rPr lang="en-US" sz="4000" u="sng" dirty="0">
                <a:solidFill>
                  <a:schemeClr val="tx1"/>
                </a:solidFill>
                <a:latin typeface="Arial Rounded MT Bold" panose="020F0704030504030204" pitchFamily="34" charset="0"/>
              </a:rPr>
              <a:t>Immanuel, Barukh Haba</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844776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05B49-3321-99C9-D97D-FFE11C17EBF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7F14427-4202-D28E-4625-4FF9B84C1AA1}"/>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8943113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B6033-C213-33BB-CB70-4DD98ED3866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084584C-EFC1-AD59-1C9D-586265816CE4}"/>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2 Cor 4.6 </a:t>
            </a:r>
            <a:r>
              <a:rPr lang="en-US" sz="4000" dirty="0">
                <a:solidFill>
                  <a:schemeClr val="tx1"/>
                </a:solidFill>
                <a:latin typeface="Arial Rounded MT Bold" panose="020F0704030504030204" pitchFamily="34" charset="0"/>
              </a:rPr>
              <a:t>For it is the God who once said, “Let light shine out of darkness,” who has made his light shine in our hearts, the light of the knowledge of God’s glory shining in the face of the Messiah Yeshua.</a:t>
            </a:r>
          </a:p>
        </p:txBody>
      </p:sp>
    </p:spTree>
    <p:extLst>
      <p:ext uri="{BB962C8B-B14F-4D97-AF65-F5344CB8AC3E}">
        <p14:creationId xmlns:p14="http://schemas.microsoft.com/office/powerpoint/2010/main" val="22745466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4BF12-FAA2-7D1C-17F4-06B8B4C838C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168AF72-DE62-787A-0B9E-32B98996E6DD}"/>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Yeshayahu/Is 60.1 </a:t>
            </a:r>
            <a:r>
              <a:rPr lang="en-US" sz="4000" dirty="0">
                <a:solidFill>
                  <a:schemeClr val="tx1"/>
                </a:solidFill>
                <a:latin typeface="Arial Rounded MT Bold" panose="020F0704030504030204" pitchFamily="34" charset="0"/>
              </a:rPr>
              <a:t>“Arise, shine for your light has come, the glory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has risen over you.</a:t>
            </a:r>
          </a:p>
        </p:txBody>
      </p:sp>
    </p:spTree>
    <p:extLst>
      <p:ext uri="{BB962C8B-B14F-4D97-AF65-F5344CB8AC3E}">
        <p14:creationId xmlns:p14="http://schemas.microsoft.com/office/powerpoint/2010/main" val="19601744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89B3D-A0A9-2F80-1106-4ECF4289803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4AA6DA5-9555-F370-5D36-CDCE579B047C}"/>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Mes Jews/Heb 1.3  </a:t>
            </a:r>
            <a:r>
              <a:rPr lang="en-US" sz="4000" dirty="0">
                <a:solidFill>
                  <a:schemeClr val="tx1"/>
                </a:solidFill>
                <a:latin typeface="Arial Rounded MT Bold" panose="020F0704030504030204" pitchFamily="34" charset="0"/>
              </a:rPr>
              <a:t>This Son is the radiance of the Sh’khinah, the very expression of God’s essence, upholding all that exists by his powerful word; and after he had, through himself, made purification for sins, he sat down at the right hand of </a:t>
            </a:r>
            <a:r>
              <a:rPr lang="en-US" sz="4000" dirty="0" err="1">
                <a:solidFill>
                  <a:schemeClr val="tx1"/>
                </a:solidFill>
                <a:latin typeface="Arial Rounded MT Bold" panose="020F0704030504030204" pitchFamily="34" charset="0"/>
              </a:rPr>
              <a:t>HaG’dulah</a:t>
            </a:r>
            <a:r>
              <a:rPr lang="en-US" sz="4000" dirty="0">
                <a:solidFill>
                  <a:schemeClr val="tx1"/>
                </a:solidFill>
                <a:latin typeface="Arial Rounded MT Bold" panose="020F0704030504030204" pitchFamily="34" charset="0"/>
              </a:rPr>
              <a:t> </a:t>
            </a:r>
            <a:r>
              <a:rPr lang="en-US" sz="4000" dirty="0" err="1">
                <a:solidFill>
                  <a:schemeClr val="tx1"/>
                </a:solidFill>
                <a:latin typeface="Arial Rounded MT Bold" panose="020F0704030504030204" pitchFamily="34" charset="0"/>
              </a:rPr>
              <a:t>BaM’romim</a:t>
            </a:r>
            <a:r>
              <a:rPr lang="en-US" sz="4000" dirty="0">
                <a:solidFill>
                  <a:schemeClr val="tx1"/>
                </a:solidFill>
                <a:latin typeface="Arial Rounded MT Bold" panose="020F0704030504030204" pitchFamily="34" charset="0"/>
              </a:rPr>
              <a:t>, the majesty above.</a:t>
            </a:r>
          </a:p>
        </p:txBody>
      </p:sp>
    </p:spTree>
    <p:extLst>
      <p:ext uri="{BB962C8B-B14F-4D97-AF65-F5344CB8AC3E}">
        <p14:creationId xmlns:p14="http://schemas.microsoft.com/office/powerpoint/2010/main" val="819164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8A79A-CD1A-4146-56C1-31B9343B7C1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7AD315-1692-F67D-6D86-E48A979B5273}"/>
              </a:ext>
            </a:extLst>
          </p:cNvPr>
          <p:cNvSpPr>
            <a:spLocks noGrp="1"/>
          </p:cNvSpPr>
          <p:nvPr>
            <p:ph type="subTitle" idx="1"/>
          </p:nvPr>
        </p:nvSpPr>
        <p:spPr>
          <a:xfrm>
            <a:off x="152400" y="209550"/>
            <a:ext cx="8915400" cy="4800600"/>
          </a:xfrm>
        </p:spPr>
        <p:txBody>
          <a:bodyPr anchor="t">
            <a:normAutofit/>
          </a:bodyPr>
          <a:lstStyle/>
          <a:p>
            <a:pPr algn="ctr"/>
            <a:r>
              <a:rPr lang="en-US" sz="4000" u="sng" dirty="0">
                <a:solidFill>
                  <a:schemeClr val="tx1"/>
                </a:solidFill>
                <a:latin typeface="Arial Rounded MT Bold" panose="020F0704030504030204" pitchFamily="34" charset="0"/>
              </a:rPr>
              <a:t>Welcome</a:t>
            </a:r>
            <a:r>
              <a:rPr lang="he-IL" sz="4000" u="sng" dirty="0">
                <a:solidFill>
                  <a:schemeClr val="tx1"/>
                </a:solidFill>
                <a:latin typeface="Arial Rounded MT Bold" panose="020F0704030504030204" pitchFamily="34" charset="0"/>
              </a:rPr>
              <a:t> </a:t>
            </a:r>
            <a:r>
              <a:rPr lang="en-US" sz="4000" u="sng" dirty="0">
                <a:solidFill>
                  <a:schemeClr val="tx1"/>
                </a:solidFill>
                <a:latin typeface="Arial Rounded MT Bold" panose="020F0704030504030204" pitchFamily="34" charset="0"/>
              </a:rPr>
              <a:t>Immanuel</a:t>
            </a:r>
          </a:p>
          <a:p>
            <a:pPr algn="ctr"/>
            <a:endParaRPr lang="en-US" sz="4000" u="sng"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 </a:t>
            </a:r>
            <a:r>
              <a:rPr lang="he-IL" sz="4400" b="1" dirty="0">
                <a:solidFill>
                  <a:schemeClr val="tx1"/>
                </a:solidFill>
                <a:latin typeface="Arial Rounded MT Bold" panose="020F0704030504030204" pitchFamily="34" charset="0"/>
                <a:cs typeface="David" panose="020E0502060401010101" pitchFamily="34" charset="-79"/>
              </a:rPr>
              <a:t> </a:t>
            </a:r>
            <a:r>
              <a:rPr lang="he-IL" sz="4400" b="1" dirty="0">
                <a:solidFill>
                  <a:schemeClr val="tx1"/>
                </a:solidFill>
                <a:latin typeface="David" panose="020E0502060401010101" pitchFamily="34" charset="-79"/>
                <a:cs typeface="David" panose="020E0502060401010101" pitchFamily="34" charset="-79"/>
              </a:rPr>
              <a:t>בָּרוּךְ הַבָּא</a:t>
            </a:r>
            <a:r>
              <a:rPr lang="en-US" sz="4400" b="1" dirty="0">
                <a:solidFill>
                  <a:schemeClr val="tx1"/>
                </a:solidFill>
                <a:latin typeface="David" panose="020E0502060401010101" pitchFamily="34" charset="-79"/>
                <a:cs typeface="David" panose="020E0502060401010101" pitchFamily="34" charset="-79"/>
              </a:rPr>
              <a:t> </a:t>
            </a:r>
            <a:r>
              <a:rPr lang="he-IL" sz="4400" b="1" dirty="0">
                <a:solidFill>
                  <a:schemeClr val="tx1"/>
                </a:solidFill>
                <a:latin typeface="David" panose="020E0502060401010101" pitchFamily="34" charset="-79"/>
                <a:cs typeface="David" panose="020E0502060401010101" pitchFamily="34" charset="-79"/>
              </a:rPr>
              <a:t>עִמָּנוּאֵל</a:t>
            </a:r>
            <a:r>
              <a:rPr lang="en-US" sz="4400" b="1" dirty="0">
                <a:solidFill>
                  <a:schemeClr val="tx1"/>
                </a:solidFill>
                <a:latin typeface="David" panose="020E0502060401010101" pitchFamily="34" charset="-79"/>
                <a:cs typeface="David" panose="020E0502060401010101" pitchFamily="34" charset="-79"/>
              </a:rPr>
              <a:t> </a:t>
            </a:r>
          </a:p>
          <a:p>
            <a:pPr algn="ctr"/>
            <a:r>
              <a:rPr lang="en-US" sz="4000" u="sng" dirty="0">
                <a:solidFill>
                  <a:schemeClr val="tx1"/>
                </a:solidFill>
                <a:latin typeface="Arial Rounded MT Bold" panose="020F0704030504030204" pitchFamily="34" charset="0"/>
              </a:rPr>
              <a:t>Immanuel, Barukh Haba</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752438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97CF7-3CC2-9FE8-EE05-272040C666C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F14F238-4904-594E-FFE7-971F35A4A136}"/>
              </a:ext>
            </a:extLst>
          </p:cNvPr>
          <p:cNvSpPr>
            <a:spLocks noGrp="1"/>
          </p:cNvSpPr>
          <p:nvPr>
            <p:ph type="subTitle" idx="1"/>
          </p:nvPr>
        </p:nvSpPr>
        <p:spPr>
          <a:xfrm>
            <a:off x="152400" y="209550"/>
            <a:ext cx="8915400" cy="4800600"/>
          </a:xfrm>
        </p:spPr>
        <p:txBody>
          <a:bodyPr anchor="t">
            <a:normAutofit fontScale="92500" lnSpcReduction="10000"/>
          </a:bodyPr>
          <a:lstStyle/>
          <a:p>
            <a:pPr algn="l"/>
            <a:r>
              <a:rPr lang="en-US" sz="4000" u="sng" dirty="0" err="1">
                <a:solidFill>
                  <a:schemeClr val="tx1"/>
                </a:solidFill>
                <a:latin typeface="Arial Rounded MT Bold" panose="020F0704030504030204" pitchFamily="34" charset="0"/>
              </a:rPr>
              <a:t>Sozo</a:t>
            </a:r>
            <a:r>
              <a:rPr lang="en-US" sz="4000" u="sng" dirty="0">
                <a:solidFill>
                  <a:schemeClr val="tx1"/>
                </a:solidFill>
                <a:latin typeface="Arial Rounded MT Bold" panose="020F0704030504030204" pitchFamily="34" charset="0"/>
              </a:rPr>
              <a:t> application</a:t>
            </a:r>
          </a:p>
          <a:p>
            <a:pPr algn="l"/>
            <a:r>
              <a:rPr lang="en-US" sz="4000" dirty="0">
                <a:solidFill>
                  <a:schemeClr val="tx1"/>
                </a:solidFill>
                <a:latin typeface="Arial Rounded MT Bold" panose="020F0704030504030204" pitchFamily="34" charset="0"/>
              </a:rPr>
              <a:t>PRESENTING YESHUA</a:t>
            </a:r>
          </a:p>
          <a:p>
            <a:pPr algn="l"/>
            <a:r>
              <a:rPr lang="en-US" sz="4000" dirty="0">
                <a:solidFill>
                  <a:schemeClr val="tx1"/>
                </a:solidFill>
                <a:latin typeface="Arial Rounded MT Bold" panose="020F0704030504030204" pitchFamily="34" charset="0"/>
              </a:rPr>
              <a:t>A.	Presenting Yeshua is a tool used to bring healing in individuals' lives when they have been triggered by a familiar spirit or event, and then experience harmful situations from the past. When that occurs, wounds or lies can be implanted. </a:t>
            </a:r>
          </a:p>
        </p:txBody>
      </p:sp>
    </p:spTree>
    <p:extLst>
      <p:ext uri="{BB962C8B-B14F-4D97-AF65-F5344CB8AC3E}">
        <p14:creationId xmlns:p14="http://schemas.microsoft.com/office/powerpoint/2010/main" val="120076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807D5-871B-F01C-F4A5-8802AB4C314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8E9C070-71C0-783D-CCEB-ACE32308C921}"/>
              </a:ext>
            </a:extLst>
          </p:cNvPr>
          <p:cNvSpPr>
            <a:spLocks noGrp="1"/>
          </p:cNvSpPr>
          <p:nvPr>
            <p:ph type="subTitle" idx="1"/>
          </p:nvPr>
        </p:nvSpPr>
        <p:spPr>
          <a:xfrm>
            <a:off x="24882" y="266700"/>
            <a:ext cx="3975618" cy="4800600"/>
          </a:xfrm>
        </p:spPr>
        <p:txBody>
          <a:bodyPr anchor="t">
            <a:normAutofit/>
          </a:bodyPr>
          <a:lstStyle/>
          <a:p>
            <a:pPr algn="l"/>
            <a:r>
              <a:rPr lang="en-US" sz="4000" dirty="0">
                <a:solidFill>
                  <a:schemeClr val="tx1"/>
                </a:solidFill>
                <a:latin typeface="Arial Rounded MT Bold" panose="020F0704030504030204" pitchFamily="34" charset="0"/>
              </a:rPr>
              <a:t>Sunset, Friday, Aug. 8 till sunset Aug. 9</a:t>
            </a:r>
          </a:p>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Extensions allowed and encouraged</a:t>
            </a:r>
          </a:p>
        </p:txBody>
      </p:sp>
      <p:pic>
        <p:nvPicPr>
          <p:cNvPr id="2050" name="Picture 2">
            <a:extLst>
              <a:ext uri="{FF2B5EF4-FFF2-40B4-BE49-F238E27FC236}">
                <a16:creationId xmlns:a16="http://schemas.microsoft.com/office/drawing/2014/main" id="{A1D40598-8C90-A321-54BE-365B59D7E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430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04C8B-7384-EA59-F594-D923BE514F0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1E5A358-88AA-505E-32FB-6A5320F51DEA}"/>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A.	This tool helps them see that Yeshua was present during that situation and /or issue. The Godhead exchanges lies for truths and heals the wounds.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2406987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34765-5309-B374-49C0-B6B056EBA14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841C33A-CF1F-37BC-6E87-4F9D896121FA}"/>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B.	To use the Presenting Yeshua tool the leading Team member should ask Yeshua, the Holy Spirit, or Father God, to take the person back to the harmful situation in their mind. To make sure individuals are ‘there’, have them describe the situation or picture. </a:t>
            </a:r>
          </a:p>
        </p:txBody>
      </p:sp>
    </p:spTree>
    <p:extLst>
      <p:ext uri="{BB962C8B-B14F-4D97-AF65-F5344CB8AC3E}">
        <p14:creationId xmlns:p14="http://schemas.microsoft.com/office/powerpoint/2010/main" val="15960628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5FB28-A153-5E12-002E-E72A1245DAC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79FF386-E961-EE9F-9852-7A6C5658CF0C}"/>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B.	Ask Yeshua to show them the lie they learned through this situation (there can be more than one lie). Have them renounce the lie. Ask Yeshua what the truth is.  </a:t>
            </a:r>
          </a:p>
        </p:txBody>
      </p:sp>
    </p:spTree>
    <p:extLst>
      <p:ext uri="{BB962C8B-B14F-4D97-AF65-F5344CB8AC3E}">
        <p14:creationId xmlns:p14="http://schemas.microsoft.com/office/powerpoint/2010/main" val="17043603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3EDD-F821-B4B2-62A4-8D1F677D699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366D340-F0C9-E175-3AA5-AF61FA25E19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B.	Ask the individuals if this information feels true or if they believe what Yeshua is saying. </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429305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DC080-2DCE-4621-766A-588C5E137AF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A4AA311-FE35-AF19-D6D8-ACF41C8A2184}"/>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Daily application</a:t>
            </a:r>
          </a:p>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Present any fears, insecurities, points of rage or depression and say Immanuel, Barukh Haba.</a:t>
            </a:r>
          </a:p>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Visualize Him walking in the situation. </a:t>
            </a:r>
          </a:p>
        </p:txBody>
      </p:sp>
    </p:spTree>
    <p:extLst>
      <p:ext uri="{BB962C8B-B14F-4D97-AF65-F5344CB8AC3E}">
        <p14:creationId xmlns:p14="http://schemas.microsoft.com/office/powerpoint/2010/main" val="15848095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15B38-04C4-E937-AAD6-AC7CDFFC4E2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95B6464-FDA3-84D5-D91A-3B684998C73B}"/>
              </a:ext>
            </a:extLst>
          </p:cNvPr>
          <p:cNvSpPr>
            <a:spLocks noGrp="1"/>
          </p:cNvSpPr>
          <p:nvPr>
            <p:ph type="subTitle" idx="1"/>
          </p:nvPr>
        </p:nvSpPr>
        <p:spPr>
          <a:xfrm>
            <a:off x="152400" y="209550"/>
            <a:ext cx="8915400" cy="4800600"/>
          </a:xfrm>
        </p:spPr>
        <p:txBody>
          <a:bodyPr anchor="t">
            <a:normAutofit/>
          </a:bodyPr>
          <a:lstStyle/>
          <a:p>
            <a:pPr algn="ctr"/>
            <a:r>
              <a:rPr lang="en-US" sz="4000" u="sng" dirty="0">
                <a:solidFill>
                  <a:schemeClr val="tx1"/>
                </a:solidFill>
                <a:latin typeface="Arial Rounded MT Bold" panose="020F0704030504030204" pitchFamily="34" charset="0"/>
              </a:rPr>
              <a:t>Welcome</a:t>
            </a:r>
            <a:r>
              <a:rPr lang="he-IL" sz="4000" u="sng" dirty="0">
                <a:solidFill>
                  <a:schemeClr val="tx1"/>
                </a:solidFill>
                <a:latin typeface="Arial Rounded MT Bold" panose="020F0704030504030204" pitchFamily="34" charset="0"/>
              </a:rPr>
              <a:t> </a:t>
            </a:r>
            <a:r>
              <a:rPr lang="en-US" sz="4000" u="sng" dirty="0">
                <a:solidFill>
                  <a:schemeClr val="tx1"/>
                </a:solidFill>
                <a:latin typeface="Arial Rounded MT Bold" panose="020F0704030504030204" pitchFamily="34" charset="0"/>
              </a:rPr>
              <a:t>Immanuel</a:t>
            </a:r>
          </a:p>
          <a:p>
            <a:pPr algn="ctr"/>
            <a:endParaRPr lang="en-US" sz="4000" u="sng"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 </a:t>
            </a:r>
            <a:r>
              <a:rPr lang="he-IL" sz="4400" b="1" dirty="0">
                <a:solidFill>
                  <a:schemeClr val="tx1"/>
                </a:solidFill>
                <a:latin typeface="Arial Rounded MT Bold" panose="020F0704030504030204" pitchFamily="34" charset="0"/>
                <a:cs typeface="David" panose="020E0502060401010101" pitchFamily="34" charset="-79"/>
              </a:rPr>
              <a:t> </a:t>
            </a:r>
            <a:r>
              <a:rPr lang="he-IL" sz="4400" b="1" dirty="0">
                <a:solidFill>
                  <a:schemeClr val="tx1"/>
                </a:solidFill>
                <a:latin typeface="David" panose="020E0502060401010101" pitchFamily="34" charset="-79"/>
                <a:cs typeface="David" panose="020E0502060401010101" pitchFamily="34" charset="-79"/>
              </a:rPr>
              <a:t>בָּרוּךְ הַבָּא</a:t>
            </a:r>
            <a:r>
              <a:rPr lang="en-US" sz="4400" b="1" dirty="0">
                <a:solidFill>
                  <a:schemeClr val="tx1"/>
                </a:solidFill>
                <a:latin typeface="David" panose="020E0502060401010101" pitchFamily="34" charset="-79"/>
                <a:cs typeface="David" panose="020E0502060401010101" pitchFamily="34" charset="-79"/>
              </a:rPr>
              <a:t> </a:t>
            </a:r>
            <a:r>
              <a:rPr lang="he-IL" sz="4400" b="1" dirty="0">
                <a:solidFill>
                  <a:schemeClr val="tx1"/>
                </a:solidFill>
                <a:latin typeface="David" panose="020E0502060401010101" pitchFamily="34" charset="-79"/>
                <a:cs typeface="David" panose="020E0502060401010101" pitchFamily="34" charset="-79"/>
              </a:rPr>
              <a:t>עִמָּנוּאֵל</a:t>
            </a:r>
            <a:r>
              <a:rPr lang="en-US" sz="4400" b="1" dirty="0">
                <a:solidFill>
                  <a:schemeClr val="tx1"/>
                </a:solidFill>
                <a:latin typeface="David" panose="020E0502060401010101" pitchFamily="34" charset="-79"/>
                <a:cs typeface="David" panose="020E0502060401010101" pitchFamily="34" charset="-79"/>
              </a:rPr>
              <a:t> </a:t>
            </a:r>
          </a:p>
          <a:p>
            <a:pPr algn="ctr"/>
            <a:r>
              <a:rPr lang="en-US" sz="4000" u="sng" dirty="0">
                <a:solidFill>
                  <a:schemeClr val="tx1"/>
                </a:solidFill>
                <a:latin typeface="Arial Rounded MT Bold" panose="020F0704030504030204" pitchFamily="34" charset="0"/>
              </a:rPr>
              <a:t>Immanuel, Barukh Haba</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8549510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ACB74-92EF-676B-AB4D-1D3FB2A0849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34C1BBB-4777-0BE8-1D4E-EF797CA10E68}"/>
              </a:ext>
            </a:extLst>
          </p:cNvPr>
          <p:cNvSpPr>
            <a:spLocks noGrp="1"/>
          </p:cNvSpPr>
          <p:nvPr>
            <p:ph type="subTitle" idx="1"/>
          </p:nvPr>
        </p:nvSpPr>
        <p:spPr>
          <a:xfrm>
            <a:off x="152400" y="209550"/>
            <a:ext cx="8915400" cy="4800600"/>
          </a:xfrm>
        </p:spPr>
        <p:txBody>
          <a:bodyPr anchor="t">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i="0" u="none" strike="noStrike" kern="1200" cap="none" spc="0" normalizeH="0" baseline="0" noProof="0" dirty="0">
                <a:ln>
                  <a:noFill/>
                </a:ln>
                <a:solidFill>
                  <a:prstClr val="white"/>
                </a:solidFill>
                <a:effectLst/>
                <a:uLnTx/>
                <a:uFillTx/>
                <a:latin typeface="Arial Rounded MT Bold" panose="020F0704030504030204" pitchFamily="34" charset="0"/>
                <a:cs typeface="David" panose="020E0502060401010101" pitchFamily="34" charset="-79"/>
              </a:rPr>
              <a:t>“If you want to change the world, go home and love your family.”</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2000" i="1" dirty="0">
                <a:solidFill>
                  <a:prstClr val="white"/>
                </a:solidFill>
                <a:latin typeface="Arial Rounded MT Bold" panose="020F0704030504030204" pitchFamily="34" charset="0"/>
                <a:cs typeface="David" panose="020E0502060401010101" pitchFamily="34" charset="-79"/>
              </a:rPr>
              <a:t>Isabel Brown on Ben Shapiro’s Daily Wire quoting Mother Teresa.</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he-IL" sz="4000" i="1" u="none" strike="noStrike" kern="1200" cap="none" spc="0" normalizeH="0" baseline="0" noProof="0" dirty="0">
              <a:ln>
                <a:noFill/>
              </a:ln>
              <a:solidFill>
                <a:prstClr val="white"/>
              </a:solidFill>
              <a:effectLst/>
              <a:uLnTx/>
              <a:uFillTx/>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26842194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128AE-58BA-1A46-2517-3AD5C62B05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66CFA09-01E7-7D13-5663-A64BD070093E}"/>
              </a:ext>
            </a:extLst>
          </p:cNvPr>
          <p:cNvSpPr>
            <a:spLocks noGrp="1"/>
          </p:cNvSpPr>
          <p:nvPr>
            <p:ph type="subTitle" idx="1"/>
          </p:nvPr>
        </p:nvSpPr>
        <p:spPr>
          <a:xfrm>
            <a:off x="152400" y="209550"/>
            <a:ext cx="8915400" cy="4800600"/>
          </a:xfrm>
        </p:spPr>
        <p:txBody>
          <a:bodyPr anchor="t">
            <a:normAutofit/>
          </a:bodyPr>
          <a:lstStyle/>
          <a:p>
            <a:pPr algn="l">
              <a:defRPr/>
            </a:pPr>
            <a:r>
              <a:rPr lang="en-US" sz="4000" dirty="0">
                <a:solidFill>
                  <a:prstClr val="white"/>
                </a:solidFill>
                <a:latin typeface="Arial Rounded MT Bold" panose="020F0704030504030204" pitchFamily="34" charset="0"/>
                <a:cs typeface="David" panose="020E0502060401010101" pitchFamily="34" charset="-79"/>
              </a:rPr>
              <a:t>“It is easy to love the people far away.  It is not always easy to love those close to us.  Bring love into your home, for this is where our love for each other must start.”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he-IL" sz="4000" i="1" u="none" strike="noStrike" kern="1200" cap="none" spc="0" normalizeH="0" baseline="0" noProof="0" dirty="0">
              <a:ln>
                <a:noFill/>
              </a:ln>
              <a:solidFill>
                <a:prstClr val="white"/>
              </a:solidFill>
              <a:effectLst/>
              <a:uLnTx/>
              <a:uFillTx/>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30588568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ECC2C-C802-6085-D2C8-AEC9C7881B9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EE0F82B-84CE-33A0-6D11-F7A482BEC8DA}"/>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BE5A9372-D970-E76B-5884-3776A7F8C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6862658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59194-0DB4-448C-49BC-E2989322081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EAA824E-DD05-EC28-1F86-972F6DCEE614}"/>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3E1A2B2E-3DEA-2E59-46E4-D1FDD0799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9" y="321"/>
            <a:ext cx="9144000" cy="5142857"/>
          </a:xfrm>
          <a:prstGeom prst="rect">
            <a:avLst/>
          </a:prstGeom>
        </p:spPr>
      </p:pic>
      <p:sp>
        <p:nvSpPr>
          <p:cNvPr id="5" name="TextBox 4">
            <a:extLst>
              <a:ext uri="{FF2B5EF4-FFF2-40B4-BE49-F238E27FC236}">
                <a16:creationId xmlns:a16="http://schemas.microsoft.com/office/drawing/2014/main" id="{1E3F04F3-31F8-171F-685A-3ED227C7423A}"/>
              </a:ext>
            </a:extLst>
          </p:cNvPr>
          <p:cNvSpPr txBox="1"/>
          <p:nvPr/>
        </p:nvSpPr>
        <p:spPr>
          <a:xfrm>
            <a:off x="67251" y="76522"/>
            <a:ext cx="8502333" cy="3539430"/>
          </a:xfrm>
          <a:prstGeom prst="rect">
            <a:avLst/>
          </a:prstGeom>
          <a:noFill/>
        </p:spPr>
        <p:txBody>
          <a:bodyPr wrap="square" rtlCol="0">
            <a:spAutoFit/>
          </a:bodyPr>
          <a:lstStyle/>
          <a:p>
            <a:r>
              <a:rPr lang="en-US" sz="3600" u="sng" dirty="0">
                <a:solidFill>
                  <a:srgbClr val="FFFF66"/>
                </a:solidFill>
              </a:rPr>
              <a:t>Welcome</a:t>
            </a:r>
            <a:r>
              <a:rPr lang="he-IL" sz="3600" u="sng" dirty="0">
                <a:solidFill>
                  <a:srgbClr val="FFFF66"/>
                </a:solidFill>
                <a:cs typeface="Miriam" panose="020B0502050101010101" pitchFamily="34" charset="-79"/>
              </a:rPr>
              <a:t> </a:t>
            </a:r>
            <a:r>
              <a:rPr lang="en-US" sz="3600" u="sng" dirty="0">
                <a:solidFill>
                  <a:srgbClr val="FFFF66"/>
                </a:solidFill>
              </a:rPr>
              <a:t>Immanuel </a:t>
            </a:r>
            <a:r>
              <a:rPr lang="he-IL" b="1" u="sng" dirty="0">
                <a:solidFill>
                  <a:srgbClr val="FFFF66"/>
                </a:solidFill>
                <a:latin typeface="David" panose="020E0502060401010101" pitchFamily="34" charset="-79"/>
                <a:cs typeface="David" panose="020E0502060401010101" pitchFamily="34" charset="-79"/>
              </a:rPr>
              <a:t> בָּרוּךְ הַבָּא</a:t>
            </a:r>
            <a:r>
              <a:rPr lang="en-US" b="1" u="sng" dirty="0">
                <a:solidFill>
                  <a:srgbClr val="FFFF66"/>
                </a:solidFill>
                <a:latin typeface="David" panose="020E0502060401010101" pitchFamily="34" charset="-79"/>
                <a:cs typeface="David" panose="020E0502060401010101" pitchFamily="34" charset="-79"/>
              </a:rPr>
              <a:t> </a:t>
            </a:r>
            <a:r>
              <a:rPr lang="he-IL" b="1" u="sng" dirty="0">
                <a:solidFill>
                  <a:srgbClr val="FFFF66"/>
                </a:solidFill>
                <a:latin typeface="David" panose="020E0502060401010101" pitchFamily="34" charset="-79"/>
                <a:cs typeface="David" panose="020E0502060401010101" pitchFamily="34" charset="-79"/>
              </a:rPr>
              <a:t>עִמָּנוּאֵל</a:t>
            </a:r>
            <a:endParaRPr lang="en-US" b="1" u="sng" dirty="0">
              <a:solidFill>
                <a:srgbClr val="FFFF66"/>
              </a:solidFill>
              <a:latin typeface="David" panose="020E0502060401010101" pitchFamily="34" charset="-79"/>
              <a:cs typeface="David" panose="020E0502060401010101" pitchFamily="34" charset="-79"/>
            </a:endParaRPr>
          </a:p>
          <a:p>
            <a:pPr marL="457200" indent="55563" algn="l">
              <a:buFont typeface="+mj-lt"/>
              <a:buAutoNum type="arabicPeriod"/>
            </a:pPr>
            <a:r>
              <a:rPr lang="en-US" sz="3600" dirty="0">
                <a:solidFill>
                  <a:prstClr val="white"/>
                </a:solidFill>
              </a:rPr>
              <a:t>History of the term Immanuel </a:t>
            </a:r>
            <a:r>
              <a:rPr lang="he-IL" sz="3600" b="1" dirty="0">
                <a:solidFill>
                  <a:prstClr val="white"/>
                </a:solidFill>
                <a:latin typeface="David" panose="020E0502060401010101" pitchFamily="34" charset="-79"/>
                <a:cs typeface="David" panose="020E0502060401010101" pitchFamily="34" charset="-79"/>
              </a:rPr>
              <a:t>עִמָּנוּאֵל</a:t>
            </a:r>
            <a:endParaRPr lang="en-US" sz="3600" b="1" dirty="0">
              <a:solidFill>
                <a:prstClr val="white"/>
              </a:solidFill>
              <a:latin typeface="David" panose="020E0502060401010101" pitchFamily="34" charset="-79"/>
              <a:cs typeface="David" panose="020E0502060401010101" pitchFamily="34" charset="-79"/>
            </a:endParaRPr>
          </a:p>
          <a:p>
            <a:pPr marL="457200" indent="55563" algn="l">
              <a:buFont typeface="+mj-lt"/>
              <a:buAutoNum type="arabicPeriod"/>
            </a:pPr>
            <a:r>
              <a:rPr lang="en-US" sz="3600" dirty="0">
                <a:solidFill>
                  <a:prstClr val="white"/>
                </a:solidFill>
              </a:rPr>
              <a:t>Healing use of the term</a:t>
            </a:r>
          </a:p>
          <a:p>
            <a:pPr marL="457200" indent="55563" algn="l">
              <a:buFont typeface="+mj-lt"/>
              <a:buAutoNum type="arabicPeriod"/>
            </a:pPr>
            <a:r>
              <a:rPr lang="en-US" sz="3600" u="sng" dirty="0">
                <a:solidFill>
                  <a:srgbClr val="FFFF66"/>
                </a:solidFill>
              </a:rPr>
              <a:t>Future of the term</a:t>
            </a:r>
            <a:endParaRPr lang="he-IL" sz="3600" u="sng" dirty="0">
              <a:solidFill>
                <a:srgbClr val="FFFF66"/>
              </a:solidFill>
            </a:endParaRPr>
          </a:p>
          <a:p>
            <a:endParaRPr lang="en-US" dirty="0"/>
          </a:p>
        </p:txBody>
      </p:sp>
    </p:spTree>
    <p:extLst>
      <p:ext uri="{BB962C8B-B14F-4D97-AF65-F5344CB8AC3E}">
        <p14:creationId xmlns:p14="http://schemas.microsoft.com/office/powerpoint/2010/main" val="210873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AD80-4323-5918-DD87-139DBE84E12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9806C1F-9AED-12A6-30FB-D5643C0365A2}"/>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4C5BEB22-F487-25D0-067F-A1CFE8ABAF0A}"/>
              </a:ext>
            </a:extLst>
          </p:cNvPr>
          <p:cNvPicPr>
            <a:picLocks noChangeAspect="1"/>
          </p:cNvPicPr>
          <p:nvPr/>
        </p:nvPicPr>
        <p:blipFill>
          <a:blip r:embed="rId3"/>
          <a:srcRect b="9847"/>
          <a:stretch>
            <a:fillRect/>
          </a:stretch>
        </p:blipFill>
        <p:spPr>
          <a:xfrm>
            <a:off x="498425" y="34169"/>
            <a:ext cx="8147149" cy="5144710"/>
          </a:xfrm>
          <a:prstGeom prst="rect">
            <a:avLst/>
          </a:prstGeom>
        </p:spPr>
      </p:pic>
    </p:spTree>
    <p:extLst>
      <p:ext uri="{BB962C8B-B14F-4D97-AF65-F5344CB8AC3E}">
        <p14:creationId xmlns:p14="http://schemas.microsoft.com/office/powerpoint/2010/main" val="25284290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18AAE-4B4D-E3A2-EB81-DBEA61A3EFC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FA88583-AACA-56C4-1AED-0CA59253714D}"/>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Rev 21.1-4 </a:t>
            </a:r>
            <a:r>
              <a:rPr lang="en-US" sz="4000" dirty="0">
                <a:solidFill>
                  <a:schemeClr val="tx1"/>
                </a:solidFill>
                <a:latin typeface="Arial Rounded MT Bold" panose="020F0704030504030204" pitchFamily="34" charset="0"/>
              </a:rPr>
              <a:t>Then I saw a new heaven and a new earth, for the old heaven and the old earth had passed away, and the sea was no longer there. Also I saw the holy city, New Yerushalayim, coming down out of heaven from God, prepared like a bride beautifully dressed for her husband. </a:t>
            </a:r>
          </a:p>
        </p:txBody>
      </p:sp>
    </p:spTree>
    <p:extLst>
      <p:ext uri="{BB962C8B-B14F-4D97-AF65-F5344CB8AC3E}">
        <p14:creationId xmlns:p14="http://schemas.microsoft.com/office/powerpoint/2010/main" val="21637880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5D820-CA1B-E60E-DBD9-46F4053963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F527CD6-FC77-739D-F72A-A1C5C56B1997}"/>
              </a:ext>
            </a:extLst>
          </p:cNvPr>
          <p:cNvSpPr>
            <a:spLocks noGrp="1"/>
          </p:cNvSpPr>
          <p:nvPr>
            <p:ph type="subTitle" idx="1"/>
          </p:nvPr>
        </p:nvSpPr>
        <p:spPr>
          <a:xfrm>
            <a:off x="152400" y="209550"/>
            <a:ext cx="8915400" cy="4800600"/>
          </a:xfrm>
        </p:spPr>
        <p:txBody>
          <a:bodyPr anchor="t">
            <a:normAutofit fontScale="92500" lnSpcReduction="10000"/>
          </a:bodyPr>
          <a:lstStyle/>
          <a:p>
            <a:pPr algn="l"/>
            <a:r>
              <a:rPr lang="en-US" sz="4000" baseline="30000" dirty="0">
                <a:solidFill>
                  <a:schemeClr val="tx1"/>
                </a:solidFill>
                <a:latin typeface="Arial Rounded MT Bold" panose="020F0704030504030204" pitchFamily="34" charset="0"/>
              </a:rPr>
              <a:t>Rev 21.1-4 </a:t>
            </a:r>
            <a:r>
              <a:rPr lang="en-US" sz="4000" dirty="0">
                <a:solidFill>
                  <a:schemeClr val="tx1"/>
                </a:solidFill>
                <a:latin typeface="Arial Rounded MT Bold" panose="020F0704030504030204" pitchFamily="34" charset="0"/>
              </a:rPr>
              <a:t>I heard a loud voice from the throne say, “See! God’s Sh’khinah is with mankind, and he will live with them. They will be his people, and he himself, </a:t>
            </a:r>
            <a:r>
              <a:rPr lang="en-US" sz="4000" u="sng" dirty="0">
                <a:solidFill>
                  <a:srgbClr val="FFFF66"/>
                </a:solidFill>
                <a:latin typeface="Arial Rounded MT Bold" panose="020F0704030504030204" pitchFamily="34" charset="0"/>
              </a:rPr>
              <a:t>God-with-them</a:t>
            </a:r>
            <a:r>
              <a:rPr lang="en-US" sz="4000" dirty="0">
                <a:solidFill>
                  <a:schemeClr val="tx1"/>
                </a:solidFill>
                <a:latin typeface="Arial Rounded MT Bold" panose="020F0704030504030204" pitchFamily="34" charset="0"/>
              </a:rPr>
              <a:t>, will be their </a:t>
            </a:r>
            <a:r>
              <a:rPr lang="en-US" sz="4000" dirty="0" err="1">
                <a:solidFill>
                  <a:schemeClr val="tx1"/>
                </a:solidFill>
                <a:latin typeface="Arial Rounded MT Bold" panose="020F0704030504030204" pitchFamily="34" charset="0"/>
              </a:rPr>
              <a:t>God.He</a:t>
            </a:r>
            <a:r>
              <a:rPr lang="en-US" sz="4000" dirty="0">
                <a:solidFill>
                  <a:schemeClr val="tx1"/>
                </a:solidFill>
                <a:latin typeface="Arial Rounded MT Bold" panose="020F0704030504030204" pitchFamily="34" charset="0"/>
              </a:rPr>
              <a:t> will wipe away every tear from their eyes. There will no longer be any death; and there will no longer be any mourning, crying or pain; because the old order has passed away.”</a:t>
            </a:r>
          </a:p>
        </p:txBody>
      </p:sp>
    </p:spTree>
    <p:extLst>
      <p:ext uri="{BB962C8B-B14F-4D97-AF65-F5344CB8AC3E}">
        <p14:creationId xmlns:p14="http://schemas.microsoft.com/office/powerpoint/2010/main" val="24452681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A161E-A389-CC3A-0724-801C095B8F8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3110847-AB1F-06A5-76E4-509CB8D51985}"/>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Conclusion:</a:t>
            </a:r>
          </a:p>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Present any fears, insecurities, points of rage or depression, temptation, pride, and say Immanuel, Barukh Haba.</a:t>
            </a:r>
          </a:p>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Visualize Him walking in the situation. </a:t>
            </a:r>
          </a:p>
        </p:txBody>
      </p:sp>
    </p:spTree>
    <p:extLst>
      <p:ext uri="{BB962C8B-B14F-4D97-AF65-F5344CB8AC3E}">
        <p14:creationId xmlns:p14="http://schemas.microsoft.com/office/powerpoint/2010/main" val="3140177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5C854-322C-D4C0-77EA-0BCE15D6F83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F9D39F2-2E07-9AA1-024D-43E2A635558B}"/>
              </a:ext>
            </a:extLst>
          </p:cNvPr>
          <p:cNvSpPr>
            <a:spLocks noGrp="1"/>
          </p:cNvSpPr>
          <p:nvPr>
            <p:ph type="subTitle" idx="1"/>
          </p:nvPr>
        </p:nvSpPr>
        <p:spPr>
          <a:xfrm>
            <a:off x="152400" y="209550"/>
            <a:ext cx="8915400" cy="4800600"/>
          </a:xfrm>
        </p:spPr>
        <p:txBody>
          <a:bodyPr anchor="t">
            <a:normAutofit/>
          </a:bodyPr>
          <a:lstStyle/>
          <a:p>
            <a:pPr algn="ctr"/>
            <a:r>
              <a:rPr lang="en-US" sz="4000" u="sng" dirty="0">
                <a:solidFill>
                  <a:schemeClr val="tx1"/>
                </a:solidFill>
                <a:latin typeface="Arial Rounded MT Bold" panose="020F0704030504030204" pitchFamily="34" charset="0"/>
              </a:rPr>
              <a:t>Welcome</a:t>
            </a:r>
            <a:r>
              <a:rPr lang="he-IL" sz="4000" u="sng" dirty="0">
                <a:solidFill>
                  <a:schemeClr val="tx1"/>
                </a:solidFill>
                <a:latin typeface="Arial Rounded MT Bold" panose="020F0704030504030204" pitchFamily="34" charset="0"/>
              </a:rPr>
              <a:t> </a:t>
            </a:r>
            <a:r>
              <a:rPr lang="en-US" sz="4000" u="sng" dirty="0">
                <a:solidFill>
                  <a:schemeClr val="tx1"/>
                </a:solidFill>
                <a:latin typeface="Arial Rounded MT Bold" panose="020F0704030504030204" pitchFamily="34" charset="0"/>
              </a:rPr>
              <a:t>Immanuel</a:t>
            </a:r>
          </a:p>
          <a:p>
            <a:pPr algn="ctr"/>
            <a:endParaRPr lang="en-US" sz="4000" u="sng"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 </a:t>
            </a:r>
            <a:r>
              <a:rPr lang="he-IL" sz="4400" b="1" dirty="0">
                <a:solidFill>
                  <a:schemeClr val="tx1"/>
                </a:solidFill>
                <a:latin typeface="Arial Rounded MT Bold" panose="020F0704030504030204" pitchFamily="34" charset="0"/>
                <a:cs typeface="David" panose="020E0502060401010101" pitchFamily="34" charset="-79"/>
              </a:rPr>
              <a:t> </a:t>
            </a:r>
            <a:r>
              <a:rPr lang="he-IL" sz="4400" b="1" dirty="0">
                <a:solidFill>
                  <a:schemeClr val="tx1"/>
                </a:solidFill>
                <a:latin typeface="David" panose="020E0502060401010101" pitchFamily="34" charset="-79"/>
                <a:cs typeface="David" panose="020E0502060401010101" pitchFamily="34" charset="-79"/>
              </a:rPr>
              <a:t>בָּרוּךְ הַבָּא</a:t>
            </a:r>
            <a:r>
              <a:rPr lang="en-US" sz="4400" b="1" dirty="0">
                <a:solidFill>
                  <a:schemeClr val="tx1"/>
                </a:solidFill>
                <a:latin typeface="David" panose="020E0502060401010101" pitchFamily="34" charset="-79"/>
                <a:cs typeface="David" panose="020E0502060401010101" pitchFamily="34" charset="-79"/>
              </a:rPr>
              <a:t> </a:t>
            </a:r>
            <a:r>
              <a:rPr lang="he-IL" sz="4400" b="1" dirty="0">
                <a:solidFill>
                  <a:schemeClr val="tx1"/>
                </a:solidFill>
                <a:latin typeface="David" panose="020E0502060401010101" pitchFamily="34" charset="-79"/>
                <a:cs typeface="David" panose="020E0502060401010101" pitchFamily="34" charset="-79"/>
              </a:rPr>
              <a:t>עִמָּנוּאֵל</a:t>
            </a:r>
            <a:r>
              <a:rPr lang="en-US" sz="4400" b="1" dirty="0">
                <a:solidFill>
                  <a:schemeClr val="tx1"/>
                </a:solidFill>
                <a:latin typeface="David" panose="020E0502060401010101" pitchFamily="34" charset="-79"/>
                <a:cs typeface="David" panose="020E0502060401010101" pitchFamily="34" charset="-79"/>
              </a:rPr>
              <a:t> </a:t>
            </a:r>
          </a:p>
          <a:p>
            <a:pPr algn="ctr"/>
            <a:r>
              <a:rPr lang="en-US" sz="4000" u="sng" dirty="0">
                <a:solidFill>
                  <a:schemeClr val="tx1"/>
                </a:solidFill>
                <a:latin typeface="Arial Rounded MT Bold" panose="020F0704030504030204" pitchFamily="34" charset="0"/>
              </a:rPr>
              <a:t>Immanuel, Barukh Haba</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2242000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B5676-AE0E-A578-7608-B4A588A885A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3BF07B5-F430-AD69-E0E3-D0D2A8292569}"/>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64486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CD053-281B-235D-4561-963AC7D2E23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8DFC1CF-C797-D191-96F4-8F9AFBF0309F}"/>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The backstory</a:t>
            </a:r>
          </a:p>
        </p:txBody>
      </p:sp>
    </p:spTree>
    <p:extLst>
      <p:ext uri="{BB962C8B-B14F-4D97-AF65-F5344CB8AC3E}">
        <p14:creationId xmlns:p14="http://schemas.microsoft.com/office/powerpoint/2010/main" val="138128530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252382</TotalTime>
  <Words>4496</Words>
  <Application>Microsoft Office PowerPoint</Application>
  <PresentationFormat>On-screen Show (16:9)</PresentationFormat>
  <Paragraphs>491</Paragraphs>
  <Slides>84</Slides>
  <Notes>84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84</vt:i4>
      </vt:variant>
    </vt:vector>
  </HeadingPairs>
  <TitlesOfParts>
    <vt:vector size="93" baseType="lpstr">
      <vt:lpstr>Arial</vt:lpstr>
      <vt:lpstr>Arial Rounded MT Bold</vt:lpstr>
      <vt:lpstr>Corbel</vt:lpstr>
      <vt:lpstr>David</vt:lpstr>
      <vt:lpstr>Miriam</vt:lpstr>
      <vt:lpstr>Times New Roman</vt:lpstr>
      <vt:lpstr>Wingdings</vt:lpstr>
      <vt:lpstr>Depth</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5536</cp:revision>
  <dcterms:created xsi:type="dcterms:W3CDTF">2006-04-21T19:34:43Z</dcterms:created>
  <dcterms:modified xsi:type="dcterms:W3CDTF">2025-08-09T13:57:11Z</dcterms:modified>
</cp:coreProperties>
</file>