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87"/>
  </p:notesMasterIdLst>
  <p:handoutMasterIdLst>
    <p:handoutMasterId r:id="rId88"/>
  </p:handoutMasterIdLst>
  <p:sldIdLst>
    <p:sldId id="67433" r:id="rId2"/>
    <p:sldId id="67453" r:id="rId3"/>
    <p:sldId id="67438" r:id="rId4"/>
    <p:sldId id="67450" r:id="rId5"/>
    <p:sldId id="67451" r:id="rId6"/>
    <p:sldId id="67437" r:id="rId7"/>
    <p:sldId id="67436" r:id="rId8"/>
    <p:sldId id="67449" r:id="rId9"/>
    <p:sldId id="67448" r:id="rId10"/>
    <p:sldId id="67463" r:id="rId11"/>
    <p:sldId id="67468" r:id="rId12"/>
    <p:sldId id="67452" r:id="rId13"/>
    <p:sldId id="67470" r:id="rId14"/>
    <p:sldId id="645" r:id="rId15"/>
    <p:sldId id="647" r:id="rId16"/>
    <p:sldId id="648" r:id="rId17"/>
    <p:sldId id="649" r:id="rId18"/>
    <p:sldId id="640" r:id="rId19"/>
    <p:sldId id="67456" r:id="rId20"/>
    <p:sldId id="67469" r:id="rId21"/>
    <p:sldId id="67499" r:id="rId22"/>
    <p:sldId id="67457" r:id="rId23"/>
    <p:sldId id="67466" r:id="rId24"/>
    <p:sldId id="67471" r:id="rId25"/>
    <p:sldId id="665" r:id="rId26"/>
    <p:sldId id="671" r:id="rId27"/>
    <p:sldId id="672" r:id="rId28"/>
    <p:sldId id="673" r:id="rId29"/>
    <p:sldId id="674" r:id="rId30"/>
    <p:sldId id="675" r:id="rId31"/>
    <p:sldId id="676" r:id="rId32"/>
    <p:sldId id="668" r:id="rId33"/>
    <p:sldId id="67472" r:id="rId34"/>
    <p:sldId id="67458" r:id="rId35"/>
    <p:sldId id="67459" r:id="rId36"/>
    <p:sldId id="67473" r:id="rId37"/>
    <p:sldId id="67478" r:id="rId38"/>
    <p:sldId id="67474" r:id="rId39"/>
    <p:sldId id="67475" r:id="rId40"/>
    <p:sldId id="67500" r:id="rId41"/>
    <p:sldId id="67501" r:id="rId42"/>
    <p:sldId id="67434" r:id="rId43"/>
    <p:sldId id="67476" r:id="rId44"/>
    <p:sldId id="67477" r:id="rId45"/>
    <p:sldId id="67479" r:id="rId46"/>
    <p:sldId id="67482" r:id="rId47"/>
    <p:sldId id="67483" r:id="rId48"/>
    <p:sldId id="67484" r:id="rId49"/>
    <p:sldId id="67485" r:id="rId50"/>
    <p:sldId id="67502" r:id="rId51"/>
    <p:sldId id="67503" r:id="rId52"/>
    <p:sldId id="67486" r:id="rId53"/>
    <p:sldId id="67480" r:id="rId54"/>
    <p:sldId id="67487" r:id="rId55"/>
    <p:sldId id="67515" r:id="rId56"/>
    <p:sldId id="67488" r:id="rId57"/>
    <p:sldId id="67481" r:id="rId58"/>
    <p:sldId id="67491" r:id="rId59"/>
    <p:sldId id="67489" r:id="rId60"/>
    <p:sldId id="67490" r:id="rId61"/>
    <p:sldId id="67492" r:id="rId62"/>
    <p:sldId id="67504" r:id="rId63"/>
    <p:sldId id="67505" r:id="rId64"/>
    <p:sldId id="67496" r:id="rId65"/>
    <p:sldId id="67493" r:id="rId66"/>
    <p:sldId id="67497" r:id="rId67"/>
    <p:sldId id="67498" r:id="rId68"/>
    <p:sldId id="67506" r:id="rId69"/>
    <p:sldId id="67432" r:id="rId70"/>
    <p:sldId id="67508" r:id="rId71"/>
    <p:sldId id="67426" r:id="rId72"/>
    <p:sldId id="67509" r:id="rId73"/>
    <p:sldId id="67510" r:id="rId74"/>
    <p:sldId id="67427" r:id="rId75"/>
    <p:sldId id="67511" r:id="rId76"/>
    <p:sldId id="67512" r:id="rId77"/>
    <p:sldId id="67430" r:id="rId78"/>
    <p:sldId id="67428" r:id="rId79"/>
    <p:sldId id="67513" r:id="rId80"/>
    <p:sldId id="67514" r:id="rId81"/>
    <p:sldId id="67440" r:id="rId82"/>
    <p:sldId id="67441" r:id="rId83"/>
    <p:sldId id="67442" r:id="rId84"/>
    <p:sldId id="67443" r:id="rId85"/>
    <p:sldId id="67439" r:id="rId8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343" autoAdjust="0"/>
  </p:normalViewPr>
  <p:slideViewPr>
    <p:cSldViewPr>
      <p:cViewPr varScale="1">
        <p:scale>
          <a:sx n="103" d="100"/>
          <a:sy n="103" d="100"/>
        </p:scale>
        <p:origin x="114" y="2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996"/>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Total Forgiveness, for Shabbat Shuva</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27,2025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Total Forgiveness, for Shabbat Shuva</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27,2025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x210.keap-link002.com/v2/click/5d9102af025441ac1f69058f3e95ae84/eJyNj00LgkAURf_LW4s69mHNTkRENBdR6xh0qCEdh-mZifjfGytqU9D23XvO4w6AXDKJSQkUjjePuGCB5oVQgksMG4mseISeN1svLKiEPMe6aRXQ4Rv6zqcr8Yjv-hZgr7jp7LZBmCZ5fMiSPDVdxbT58Y9oRZZz8hFFmyDJYBx_mnktMLoa-QUo6pZPk0phZuFeV6Z_QlTUcbqus9tKMdlou2hqx5BMKS7L1-6U909-vAOkgl7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x210.keap-link002.com/v2/click/5d9102af025441ac1f69058f3e95ae84/eJyNj00LgkAURf_LW4s69mHNTkRENBdR6xh0qCEdh-mZifjfGytqU9D23XvO4w6AXDKJSQkUjjePuGCB5oVQgksMG4mseISeN1svLKiEPMe6aRXQ4Rv6zqcr8Yjv-hZgr7jp7LZBmCZ5fMiSPDVdxbT58Y9oRZZz8hFFmyDJYBx_mnktMLoa-QUo6pZPk0phZuFeV6Z_QlTUcbqus9tKMdlou2hqx5BMKS7L1-6U909-vAOkgl7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x210.keap-link002.com/v2/click/5d9102af025441ac1f69058f3e95ae84/eJyNj00LgkAURf_LW4s69mHNTkRENBdR6xh0qCEdh-mZifjfGytqU9D23XvO4w6AXDKJSQkUjjePuGCB5oVQgksMG4mseISeN1svLKiEPMe6aRXQ4Rv6zqcr8Yjv-hZgr7jp7LZBmCZ5fMiSPDVdxbT58Y9oRZZz8hFFmyDJYBx_mnktMLoa-QUo6pZPk0phZuFeV6Z_QlTUcbqus9tKMdlou2hqx5BMKS7L1-6U909-vAOkgl7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mail.google.com/mail/u/0/?ui=2&amp;ik=9f4a945fb9&amp;view=lg&amp;permmsgid=msg-f:1844060246288444032"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x210.keap-link002.com/v2/click/5d9102af025441ac1f69058f3e95ae84/eJyNj00LgkAURf_LW4s69mHNTkRENBdR6xh0qCEdh-mZifjfGytqU9D23XvO4w6AXDKJSQkUjjePuGCB5oVQgksMG4mseISeN1svLKiEPMe6aRXQ4Rv6zqcr8Yjv-hZgr7jp7LZBmCZ5fMiSPDVdxbT58Y9oRZZz8hFFmyDJYBx_mnktMLoa-QUo6pZPk0phZuFeV6Z_QlTUcbqus9tKMdlou2hqx5BMKS7L1-6U909-vAOkgl7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x210.keap-link002.com/v2/click/5d9102af025441ac1f69058f3e95ae84/eJyNj00LgkAURf_LW4s69mHNTkRENBdR6xh0qCEdh-mZifjfGytqU9D23XvO4w6AXDKJSQkUjjePuGCB5oVQgksMG4mseISeN1svLKiEPMe6aRXQ4Rv6zqcr8Yjv-hZgr7jp7LZBmCZ5fMiSPDVdxbT58Y9oRZZz8hFFmyDJYBx_mnktMLoa-QUo6pZPk0phZuFeV6Z_QlTUcbqus9tKMdlou2hqx5BMKS7L1-6U909-vAOkgl7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x210.keap-link002.com/v2/click/5d9102af025441ac1f69058f3e95ae84/eJyNj00LgkAURf_LW4s69mHNTkRENBdR6xh0qCEdh-mZifjfGytqU9D23XvO4w6AXDKJSQkUjjePuGCB5oVQgksMG4mseISeN1svLKiEPMe6aRXQ4Rv6zqcr8Yjv-hZgr7jp7LZBmCZ5fMiSPDVdxbT58Y9oRZZz8hFFmyDJYBx_mnktMLoa-QUo6pZPk0phZuFeV6Z_QlTUcbqus9tKMdlou2hqx5BMKS7L1-6U909-vAOkgl7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F0B3C-AE2A-9BE3-F24B-38B8BFE73C9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43C99D-FEA9-F304-78C8-D960DDD880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4B25EFD0-1726-9AAB-C1F1-A8A1C7D1D5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C249EF99-B2C1-90C4-17CF-97C9A59596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B8FAAC6-DAA6-696C-A0AE-E2086711CD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1C2CBF-8CFA-28BD-9D88-5C113DCDB354}"/>
              </a:ext>
            </a:extLst>
          </p:cNvPr>
          <p:cNvSpPr>
            <a:spLocks noGrp="1" noChangeArrowheads="1"/>
          </p:cNvSpPr>
          <p:nvPr>
            <p:ph type="body" idx="1"/>
          </p:nvPr>
        </p:nvSpPr>
        <p:spPr>
          <a:xfrm>
            <a:off x="152400" y="4114800"/>
            <a:ext cx="6553200" cy="4876800"/>
          </a:xfrm>
        </p:spPr>
        <p:txBody>
          <a:bodyPr/>
          <a:lstStyle/>
          <a:p>
            <a:pPr algn="l"/>
            <a:r>
              <a:rPr lang="en-US" altLang="en-US" dirty="0"/>
              <a:t>https://www.youtube.com/watch?v=ietMH04_JZ8</a:t>
            </a:r>
            <a:endParaRPr lang="he-IL" altLang="en-US" dirty="0"/>
          </a:p>
          <a:p>
            <a:pPr algn="l"/>
            <a:r>
              <a:rPr lang="he-IL" altLang="en-US" dirty="0"/>
              <a:t>0</a:t>
            </a:r>
            <a:r>
              <a:rPr lang="en-US" altLang="en-US" dirty="0"/>
              <a:t> to 1.00</a:t>
            </a:r>
          </a:p>
        </p:txBody>
      </p:sp>
      <p:cxnSp>
        <p:nvCxnSpPr>
          <p:cNvPr id="3" name="Straight Connector 2">
            <a:extLst>
              <a:ext uri="{FF2B5EF4-FFF2-40B4-BE49-F238E27FC236}">
                <a16:creationId xmlns:a16="http://schemas.microsoft.com/office/drawing/2014/main" id="{F262713F-FF8F-D4C8-0D5B-CFB2A260F80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89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50559-03B9-9D63-23BB-3AA61D3EF8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7964DF-7CF6-BA07-44DC-F3D5F2982A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A0792D46-7F11-FC13-95CF-2C5D7EC3C3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0EEBFF89-1A69-40B9-172C-3B9D12A22E4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167BFC-99A1-1C74-6B6A-4988E53ACF2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A24E445-2F97-EB86-054E-645A3B095C56}"/>
              </a:ext>
            </a:extLst>
          </p:cNvPr>
          <p:cNvSpPr>
            <a:spLocks noGrp="1" noChangeArrowheads="1"/>
          </p:cNvSpPr>
          <p:nvPr>
            <p:ph type="body" idx="1"/>
          </p:nvPr>
        </p:nvSpPr>
        <p:spPr>
          <a:xfrm>
            <a:off x="152400" y="4114800"/>
            <a:ext cx="6553200" cy="4876800"/>
          </a:xfrm>
        </p:spPr>
        <p:txBody>
          <a:bodyPr/>
          <a:lstStyle/>
          <a:p>
            <a:pPr algn="l"/>
            <a:r>
              <a:rPr lang="en-US" altLang="en-US" dirty="0"/>
              <a:t>Today’s focus…</a:t>
            </a:r>
          </a:p>
        </p:txBody>
      </p:sp>
      <p:cxnSp>
        <p:nvCxnSpPr>
          <p:cNvPr id="3" name="Straight Connector 2">
            <a:extLst>
              <a:ext uri="{FF2B5EF4-FFF2-40B4-BE49-F238E27FC236}">
                <a16:creationId xmlns:a16="http://schemas.microsoft.com/office/drawing/2014/main" id="{F46225DE-15DE-08FB-D3A9-68F461F0DFA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27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91005-C631-A3BA-677E-35E323CF6D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CC2BB8-B45C-292D-E428-DC088C671F0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A890EE37-D6E5-26FE-041A-B1614308ED5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AA71AF58-49A6-1FF8-06BB-9D1FC9341D2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D029285-4051-5DA9-92CD-821D2720675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E0B7210-6D53-BEEF-2E7A-48A89FC3532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00F1D52-47D2-63FE-3C67-15053C34D2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06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69231-A569-4827-B942-3F5C52F2B9F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E30ACC5-9948-B19A-194A-35DB042E3D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3E345EBA-EBB0-DE08-C54E-83AF98189D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5DC9192C-4A93-166B-2F24-DB98F70861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7CB76AE-AE99-31F9-1A9C-15CA578A1C1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67C3EC9-9C41-DFB2-BF7E-712BB402EA6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08C06EC-62A6-108B-7643-E020829F854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127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C9A7-B4D4-35BF-B287-FAE3DDB564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1A4627-4D0D-D982-B57F-2E81A3EAA6B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E4074B10-2E8B-C74A-A1C4-ACA87DBD60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91B6A3C8-517E-C662-9501-13035331477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A433C0D-6669-ACA9-E169-4E517F69A5D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6F76421-9788-8BDB-5618-2C13A4E8E4E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3359AC5-D109-4657-13FD-4D37D24867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74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3B70BE8-9090-3E65-8076-F0925A414C93}"/>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4F7BDD47-1B7F-4EC9-D17C-D6A868FFDD1C}"/>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1F4A6A42-248B-2576-CD0A-7FE00C563102}"/>
              </a:ext>
            </a:extLst>
          </p:cNvPr>
          <p:cNvSpPr>
            <a:spLocks noGrp="1" noChangeArrowheads="1"/>
          </p:cNvSpPr>
          <p:nvPr>
            <p:ph type="sldNum"/>
          </p:nvPr>
        </p:nvSpPr>
        <p:spPr>
          <a:ln/>
        </p:spPr>
        <p:txBody>
          <a:bodyPr/>
          <a:lstStyle/>
          <a:p>
            <a:fld id="{CBC839E6-48AA-4A21-BA71-C8835AB28EB3}" type="slidenum">
              <a:rPr lang="en-US" altLang="en-US"/>
              <a:pPr/>
              <a:t>14</a:t>
            </a:fld>
            <a:endParaRPr lang="en-US" altLang="en-US"/>
          </a:p>
        </p:txBody>
      </p:sp>
      <p:sp>
        <p:nvSpPr>
          <p:cNvPr id="1454082" name="Rectangle 2">
            <a:extLst>
              <a:ext uri="{FF2B5EF4-FFF2-40B4-BE49-F238E27FC236}">
                <a16:creationId xmlns:a16="http://schemas.microsoft.com/office/drawing/2014/main" id="{19F330A0-18ED-6492-2AC7-ADBBF0A2BED8}"/>
              </a:ext>
            </a:extLst>
          </p:cNvPr>
          <p:cNvSpPr>
            <a:spLocks noGrp="1" noRot="1" noChangeAspect="1" noChangeArrowheads="1" noTextEdit="1"/>
          </p:cNvSpPr>
          <p:nvPr>
            <p:ph type="sldImg"/>
          </p:nvPr>
        </p:nvSpPr>
        <p:spPr>
          <a:xfrm>
            <a:off x="914400" y="304800"/>
            <a:ext cx="5080000" cy="3810000"/>
          </a:xfrm>
          <a:ln/>
        </p:spPr>
      </p:sp>
      <p:sp>
        <p:nvSpPr>
          <p:cNvPr id="1454083" name="Rectangle 3">
            <a:extLst>
              <a:ext uri="{FF2B5EF4-FFF2-40B4-BE49-F238E27FC236}">
                <a16:creationId xmlns:a16="http://schemas.microsoft.com/office/drawing/2014/main" id="{29077A3B-0AA7-29C3-5CB9-5705E5872893}"/>
              </a:ext>
            </a:extLst>
          </p:cNvPr>
          <p:cNvSpPr>
            <a:spLocks noGrp="1" noChangeArrowheads="1"/>
          </p:cNvSpPr>
          <p:nvPr>
            <p:ph type="body" idx="1"/>
          </p:nvPr>
        </p:nvSpPr>
        <p:spPr>
          <a:xfrm>
            <a:off x="152400" y="4114800"/>
            <a:ext cx="6553200" cy="4876800"/>
          </a:xfrm>
        </p:spPr>
        <p:txBody>
          <a:bodyPr/>
          <a:lstStyle/>
          <a:p>
            <a:r>
              <a:rPr lang="en-US" altLang="en-US"/>
              <a:t>http://en.wikipedia.org/wiki/Inch</a:t>
            </a:r>
          </a:p>
          <a:p>
            <a:r>
              <a:rPr lang="en-US" altLang="en-US" sz="2000">
                <a:latin typeface="Arial Rounded MT Bold" panose="020F0704030504030204" pitchFamily="34" charset="0"/>
              </a:rPr>
              <a:t>Inaccurate standard leads to discrepancies and confusion and arguments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447A6BF-F6F4-84ED-C602-0D5001637358}"/>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19829E10-BA02-5CC4-C0E2-2BDCF98F65D5}"/>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E4FC193F-684C-1C35-462E-F3F407ED16CA}"/>
              </a:ext>
            </a:extLst>
          </p:cNvPr>
          <p:cNvSpPr>
            <a:spLocks noGrp="1" noChangeArrowheads="1"/>
          </p:cNvSpPr>
          <p:nvPr>
            <p:ph type="sldNum"/>
          </p:nvPr>
        </p:nvSpPr>
        <p:spPr>
          <a:ln/>
        </p:spPr>
        <p:txBody>
          <a:bodyPr/>
          <a:lstStyle/>
          <a:p>
            <a:fld id="{CBD2AD75-98B0-46BB-A060-DB55D7196801}" type="slidenum">
              <a:rPr lang="en-US" altLang="en-US"/>
              <a:pPr/>
              <a:t>15</a:t>
            </a:fld>
            <a:endParaRPr lang="en-US" altLang="en-US"/>
          </a:p>
        </p:txBody>
      </p:sp>
      <p:sp>
        <p:nvSpPr>
          <p:cNvPr id="1458178" name="Rectangle 2">
            <a:extLst>
              <a:ext uri="{FF2B5EF4-FFF2-40B4-BE49-F238E27FC236}">
                <a16:creationId xmlns:a16="http://schemas.microsoft.com/office/drawing/2014/main" id="{A3F779E3-6197-CE41-C02E-7429C3007285}"/>
              </a:ext>
            </a:extLst>
          </p:cNvPr>
          <p:cNvSpPr>
            <a:spLocks noGrp="1" noRot="1" noChangeAspect="1" noChangeArrowheads="1" noTextEdit="1"/>
          </p:cNvSpPr>
          <p:nvPr>
            <p:ph type="sldImg"/>
          </p:nvPr>
        </p:nvSpPr>
        <p:spPr>
          <a:xfrm>
            <a:off x="914400" y="304800"/>
            <a:ext cx="5080000" cy="3810000"/>
          </a:xfrm>
          <a:ln/>
        </p:spPr>
      </p:sp>
      <p:sp>
        <p:nvSpPr>
          <p:cNvPr id="1458179" name="Rectangle 3">
            <a:extLst>
              <a:ext uri="{FF2B5EF4-FFF2-40B4-BE49-F238E27FC236}">
                <a16:creationId xmlns:a16="http://schemas.microsoft.com/office/drawing/2014/main" id="{1C79400D-43AE-EEC4-0E1F-A1335A3DFAB2}"/>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E2E8B88-CC3F-263D-F8D1-2CAE83EB83D1}"/>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700423D2-A88B-A3C9-3842-9EF28DA1B901}"/>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8906FB7B-64B5-F5C3-C1C6-65661D9CD49A}"/>
              </a:ext>
            </a:extLst>
          </p:cNvPr>
          <p:cNvSpPr>
            <a:spLocks noGrp="1" noChangeArrowheads="1"/>
          </p:cNvSpPr>
          <p:nvPr>
            <p:ph type="sldNum"/>
          </p:nvPr>
        </p:nvSpPr>
        <p:spPr>
          <a:ln/>
        </p:spPr>
        <p:txBody>
          <a:bodyPr/>
          <a:lstStyle/>
          <a:p>
            <a:fld id="{0323C11B-0DD1-48E9-BA7B-9F7682E18C5E}" type="slidenum">
              <a:rPr lang="en-US" altLang="en-US"/>
              <a:pPr/>
              <a:t>16</a:t>
            </a:fld>
            <a:endParaRPr lang="en-US" altLang="en-US"/>
          </a:p>
        </p:txBody>
      </p:sp>
      <p:sp>
        <p:nvSpPr>
          <p:cNvPr id="1460226" name="Rectangle 2">
            <a:extLst>
              <a:ext uri="{FF2B5EF4-FFF2-40B4-BE49-F238E27FC236}">
                <a16:creationId xmlns:a16="http://schemas.microsoft.com/office/drawing/2014/main" id="{4208EDCD-4F9D-AA3B-75FF-8EB4C4486DD4}"/>
              </a:ext>
            </a:extLst>
          </p:cNvPr>
          <p:cNvSpPr>
            <a:spLocks noGrp="1" noRot="1" noChangeAspect="1" noChangeArrowheads="1" noTextEdit="1"/>
          </p:cNvSpPr>
          <p:nvPr>
            <p:ph type="sldImg"/>
          </p:nvPr>
        </p:nvSpPr>
        <p:spPr>
          <a:xfrm>
            <a:off x="914400" y="304800"/>
            <a:ext cx="5080000" cy="3810000"/>
          </a:xfrm>
          <a:ln/>
        </p:spPr>
      </p:sp>
      <p:sp>
        <p:nvSpPr>
          <p:cNvPr id="1460227" name="Rectangle 3">
            <a:extLst>
              <a:ext uri="{FF2B5EF4-FFF2-40B4-BE49-F238E27FC236}">
                <a16:creationId xmlns:a16="http://schemas.microsoft.com/office/drawing/2014/main" id="{BB340518-64F9-8F9E-46DB-0FE6446089D9}"/>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96917F1-DBCB-2E3A-2D38-ADAD899AF348}"/>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33588259-FF4D-B931-6223-9AD92B521027}"/>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F7EA236D-C914-DE15-C555-AE1A6B48F9D6}"/>
              </a:ext>
            </a:extLst>
          </p:cNvPr>
          <p:cNvSpPr>
            <a:spLocks noGrp="1" noChangeArrowheads="1"/>
          </p:cNvSpPr>
          <p:nvPr>
            <p:ph type="sldNum"/>
          </p:nvPr>
        </p:nvSpPr>
        <p:spPr>
          <a:ln/>
        </p:spPr>
        <p:txBody>
          <a:bodyPr/>
          <a:lstStyle/>
          <a:p>
            <a:fld id="{315FF087-93C9-4E45-8CB5-5E3BA14208B7}" type="slidenum">
              <a:rPr lang="en-US" altLang="en-US"/>
              <a:pPr/>
              <a:t>17</a:t>
            </a:fld>
            <a:endParaRPr lang="en-US" altLang="en-US"/>
          </a:p>
        </p:txBody>
      </p:sp>
      <p:sp>
        <p:nvSpPr>
          <p:cNvPr id="1462274" name="Rectangle 2">
            <a:extLst>
              <a:ext uri="{FF2B5EF4-FFF2-40B4-BE49-F238E27FC236}">
                <a16:creationId xmlns:a16="http://schemas.microsoft.com/office/drawing/2014/main" id="{3911DC22-C6AC-9139-A0DC-E5EFA8447DDC}"/>
              </a:ext>
            </a:extLst>
          </p:cNvPr>
          <p:cNvSpPr>
            <a:spLocks noGrp="1" noRot="1" noChangeAspect="1" noChangeArrowheads="1" noTextEdit="1"/>
          </p:cNvSpPr>
          <p:nvPr>
            <p:ph type="sldImg"/>
          </p:nvPr>
        </p:nvSpPr>
        <p:spPr>
          <a:xfrm>
            <a:off x="914400" y="304800"/>
            <a:ext cx="5080000" cy="3810000"/>
          </a:xfrm>
          <a:ln/>
        </p:spPr>
      </p:sp>
      <p:sp>
        <p:nvSpPr>
          <p:cNvPr id="1462275" name="Rectangle 3">
            <a:extLst>
              <a:ext uri="{FF2B5EF4-FFF2-40B4-BE49-F238E27FC236}">
                <a16:creationId xmlns:a16="http://schemas.microsoft.com/office/drawing/2014/main" id="{BD582500-C91B-FD9F-D35D-020CA7E06BA2}"/>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Measured by the Cesium clock.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259679C-FAF1-F4E1-D5A0-B27D2033DD0F}"/>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C21919B4-A41B-E5C3-D3FD-9697A3FFF884}"/>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2BEDD692-3685-6972-3577-99EEF27F1CDA}"/>
              </a:ext>
            </a:extLst>
          </p:cNvPr>
          <p:cNvSpPr>
            <a:spLocks noGrp="1" noChangeArrowheads="1"/>
          </p:cNvSpPr>
          <p:nvPr>
            <p:ph type="sldNum"/>
          </p:nvPr>
        </p:nvSpPr>
        <p:spPr>
          <a:ln/>
        </p:spPr>
        <p:txBody>
          <a:bodyPr/>
          <a:lstStyle/>
          <a:p>
            <a:fld id="{D30C95B8-4DB7-424C-B810-7AE3E64D328E}" type="slidenum">
              <a:rPr lang="en-US" altLang="en-US"/>
              <a:pPr/>
              <a:t>18</a:t>
            </a:fld>
            <a:endParaRPr lang="en-US" altLang="en-US"/>
          </a:p>
        </p:txBody>
      </p:sp>
      <p:sp>
        <p:nvSpPr>
          <p:cNvPr id="1443842" name="Rectangle 2">
            <a:extLst>
              <a:ext uri="{FF2B5EF4-FFF2-40B4-BE49-F238E27FC236}">
                <a16:creationId xmlns:a16="http://schemas.microsoft.com/office/drawing/2014/main" id="{08C5D552-E126-A6A2-8B47-BD5C1545B3FB}"/>
              </a:ext>
            </a:extLst>
          </p:cNvPr>
          <p:cNvSpPr>
            <a:spLocks noGrp="1" noRot="1" noChangeAspect="1" noChangeArrowheads="1" noTextEdit="1"/>
          </p:cNvSpPr>
          <p:nvPr>
            <p:ph type="sldImg"/>
          </p:nvPr>
        </p:nvSpPr>
        <p:spPr>
          <a:xfrm>
            <a:off x="914400" y="304800"/>
            <a:ext cx="5080000" cy="3810000"/>
          </a:xfrm>
          <a:ln/>
        </p:spPr>
      </p:sp>
      <p:sp>
        <p:nvSpPr>
          <p:cNvPr id="1443843" name="Rectangle 3">
            <a:extLst>
              <a:ext uri="{FF2B5EF4-FFF2-40B4-BE49-F238E27FC236}">
                <a16:creationId xmlns:a16="http://schemas.microsoft.com/office/drawing/2014/main" id="{9334E3C6-8E0B-237A-F1B3-C4DF0D2B7AC2}"/>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80169-D361-474E-67A4-F7B9FF0B04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8B75AAF-C7B8-936F-B10C-81266CD4BF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691171F0-4127-AB79-729C-1FE0B826619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BA0EE9FD-834A-9045-181E-A5F2ABCDA4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367B66-2569-771B-C521-A82369E2DE3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1155DE9-DFED-496D-4AA3-8085400163C4}"/>
              </a:ext>
            </a:extLst>
          </p:cNvPr>
          <p:cNvSpPr>
            <a:spLocks noGrp="1" noChangeArrowheads="1"/>
          </p:cNvSpPr>
          <p:nvPr>
            <p:ph type="body" idx="1"/>
          </p:nvPr>
        </p:nvSpPr>
        <p:spPr>
          <a:xfrm>
            <a:off x="152400" y="4114800"/>
            <a:ext cx="6553200" cy="4876800"/>
          </a:xfrm>
        </p:spPr>
        <p:txBody>
          <a:bodyPr/>
          <a:lstStyle/>
          <a:p>
            <a:pPr algn="l"/>
            <a:r>
              <a:rPr lang="en-US" altLang="en-US" dirty="0"/>
              <a:t>[pause to pray]</a:t>
            </a:r>
          </a:p>
        </p:txBody>
      </p:sp>
      <p:cxnSp>
        <p:nvCxnSpPr>
          <p:cNvPr id="3" name="Straight Connector 2">
            <a:extLst>
              <a:ext uri="{FF2B5EF4-FFF2-40B4-BE49-F238E27FC236}">
                <a16:creationId xmlns:a16="http://schemas.microsoft.com/office/drawing/2014/main" id="{813627AE-812D-54A7-D9D4-17BA8FE1E6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24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8347E-065F-7BC4-3946-6DF28A7E1E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5147FC-DFEE-202B-044A-A772A44B3A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19C5E621-6F32-D9A3-9B3B-B4399E0602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8F7C6D52-C8E5-A230-D17D-4EE706A4AA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DD7FFB-DCBB-280F-7DCE-59470D728B1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38F311-E576-1BF8-EDC0-79DCBFC5BC7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48E43DB-00C9-0732-FC26-FE9102E4D9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3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AACFC-8E22-3499-74D3-750F578E84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1526B19-1CC8-E725-6A21-9C645FBD40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276C18F6-C3E8-2060-F7BD-7DB856C6F91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0278057C-4160-2228-2C3D-CBEDD92F5A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F3C9304-4806-9BB1-2F1D-02A0F5E2C89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B4B236-7B9D-765C-7401-39BB8A22E5B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57A5A7F-A200-F21F-57EE-39346EC986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264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D1788-0A60-A804-5A8E-004E02D707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106FDD-B46B-46EE-EB85-F09048C5DC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94FDFA96-AEA6-1C60-8FA4-026078AF62F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3736773D-8FA2-3A1E-73EB-767FAF67D8C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A4C06A-AEEA-8F54-7AD8-BCC8D3871FC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865945A-9F44-39C9-5058-4571EA010E8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FBBFD3B-DD75-E703-F9C0-639F7E836B2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483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CE8C5-5486-EBE2-456D-15BEDD9DF4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C4C636-69A6-ADAC-361B-C1C5C7B8C0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240219C1-C959-7764-F613-18324012E1E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7535C7C0-4593-EB8D-3D3E-83A919A0B4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BC3FC23-2C01-9A86-0E13-CDE7DFA5E3C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A0DD12B-D326-8FC6-658D-91D28A33C0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24DCDA7-DC18-5476-626C-234D371AFD6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634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40471-9D65-60FC-D723-14F3F73D82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486BCD-4850-AAB9-C293-02F225025E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1D760D09-F3A3-0414-FB47-16FE70ABB25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A1B8B598-3F35-D007-30DF-28D5E2B5F3B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214A2BE-9D73-0365-8038-BA81F1E1352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DBF0BB-50CE-8981-4F87-EB55CC302A3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763B183-94B9-BADD-2F98-F3076D30F16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015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411E3-99F2-0C0A-3C7A-885B00272F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8997B20-D2EF-E426-2F3F-00A58825BB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98B4BF61-1B11-63E9-E192-293C638FD6C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5A7A0AF0-062F-CAA1-1BD4-CC108A9DB2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1BD9F6-71B5-8879-EF90-498BB363880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1EE234-E72C-4965-8EE8-158C9A667BFC}"/>
              </a:ext>
            </a:extLst>
          </p:cNvPr>
          <p:cNvSpPr>
            <a:spLocks noGrp="1" noChangeArrowheads="1"/>
          </p:cNvSpPr>
          <p:nvPr>
            <p:ph type="body" idx="1"/>
          </p:nvPr>
        </p:nvSpPr>
        <p:spPr>
          <a:xfrm>
            <a:off x="152400" y="4114800"/>
            <a:ext cx="6553200" cy="4876800"/>
          </a:xfrm>
        </p:spPr>
        <p:txBody>
          <a:bodyPr/>
          <a:lstStyle/>
          <a:p>
            <a:pPr algn="l"/>
            <a:r>
              <a:rPr lang="en-US" altLang="en-US" dirty="0"/>
              <a:t>Similar for Wesley’s Standard Teaching.  John Wesley was my personal mentor, sort of.</a:t>
            </a:r>
          </a:p>
        </p:txBody>
      </p:sp>
      <p:cxnSp>
        <p:nvCxnSpPr>
          <p:cNvPr id="3" name="Straight Connector 2">
            <a:extLst>
              <a:ext uri="{FF2B5EF4-FFF2-40B4-BE49-F238E27FC236}">
                <a16:creationId xmlns:a16="http://schemas.microsoft.com/office/drawing/2014/main" id="{A9602EE5-855A-FC24-9245-DB2D1621C0F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703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92CADDF-FEF1-FF83-C431-71585066386C}"/>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6FB968B5-5E99-28DF-AA29-6F1947384E4E}"/>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B5610F3A-3365-4FFE-6AB4-A839FD80DF68}"/>
              </a:ext>
            </a:extLst>
          </p:cNvPr>
          <p:cNvSpPr>
            <a:spLocks noGrp="1" noChangeArrowheads="1"/>
          </p:cNvSpPr>
          <p:nvPr>
            <p:ph type="sldNum"/>
          </p:nvPr>
        </p:nvSpPr>
        <p:spPr>
          <a:ln/>
        </p:spPr>
        <p:txBody>
          <a:bodyPr/>
          <a:lstStyle/>
          <a:p>
            <a:fld id="{A9283B53-D261-4B77-AA6C-20B389FC9C11}" type="slidenum">
              <a:rPr lang="en-US" altLang="en-US"/>
              <a:pPr/>
              <a:t>25</a:t>
            </a:fld>
            <a:endParaRPr lang="en-US" altLang="en-US"/>
          </a:p>
        </p:txBody>
      </p:sp>
      <p:sp>
        <p:nvSpPr>
          <p:cNvPr id="1495042" name="Rectangle 2">
            <a:extLst>
              <a:ext uri="{FF2B5EF4-FFF2-40B4-BE49-F238E27FC236}">
                <a16:creationId xmlns:a16="http://schemas.microsoft.com/office/drawing/2014/main" id="{07D288EC-2764-F17D-7BB5-0E00B30BD804}"/>
              </a:ext>
            </a:extLst>
          </p:cNvPr>
          <p:cNvSpPr>
            <a:spLocks noGrp="1" noRot="1" noChangeAspect="1" noChangeArrowheads="1" noTextEdit="1"/>
          </p:cNvSpPr>
          <p:nvPr>
            <p:ph type="sldImg"/>
          </p:nvPr>
        </p:nvSpPr>
        <p:spPr>
          <a:xfrm>
            <a:off x="304800" y="304800"/>
            <a:ext cx="6324600" cy="3810000"/>
          </a:xfrm>
          <a:ln/>
        </p:spPr>
      </p:sp>
      <p:sp>
        <p:nvSpPr>
          <p:cNvPr id="1495043" name="Rectangle 3">
            <a:extLst>
              <a:ext uri="{FF2B5EF4-FFF2-40B4-BE49-F238E27FC236}">
                <a16:creationId xmlns:a16="http://schemas.microsoft.com/office/drawing/2014/main" id="{A86999E6-BADC-A5BA-8459-787120EAD0EA}"/>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9735AE6-5B86-567B-8BE6-ADB7F8B8C656}"/>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B3AA09C9-A528-E7C3-75D3-FF43BA6C159D}"/>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81A95110-69B2-543C-A530-6DDFF028EB3C}"/>
              </a:ext>
            </a:extLst>
          </p:cNvPr>
          <p:cNvSpPr>
            <a:spLocks noGrp="1" noChangeArrowheads="1"/>
          </p:cNvSpPr>
          <p:nvPr>
            <p:ph type="sldNum"/>
          </p:nvPr>
        </p:nvSpPr>
        <p:spPr>
          <a:ln/>
        </p:spPr>
        <p:txBody>
          <a:bodyPr/>
          <a:lstStyle/>
          <a:p>
            <a:fld id="{AF9A410F-28BD-4813-8AF5-749538652D2D}" type="slidenum">
              <a:rPr lang="en-US" altLang="en-US"/>
              <a:pPr/>
              <a:t>26</a:t>
            </a:fld>
            <a:endParaRPr lang="en-US" altLang="en-US"/>
          </a:p>
        </p:txBody>
      </p:sp>
      <p:sp>
        <p:nvSpPr>
          <p:cNvPr id="1510402" name="Rectangle 2">
            <a:extLst>
              <a:ext uri="{FF2B5EF4-FFF2-40B4-BE49-F238E27FC236}">
                <a16:creationId xmlns:a16="http://schemas.microsoft.com/office/drawing/2014/main" id="{637FB2CF-1E82-5F47-A3E4-8889C019B882}"/>
              </a:ext>
            </a:extLst>
          </p:cNvPr>
          <p:cNvSpPr>
            <a:spLocks noGrp="1" noRot="1" noChangeAspect="1" noChangeArrowheads="1" noTextEdit="1"/>
          </p:cNvSpPr>
          <p:nvPr>
            <p:ph type="sldImg"/>
          </p:nvPr>
        </p:nvSpPr>
        <p:spPr>
          <a:xfrm>
            <a:off x="381000" y="304800"/>
            <a:ext cx="6172200" cy="3810000"/>
          </a:xfrm>
          <a:ln/>
        </p:spPr>
      </p:sp>
      <p:sp>
        <p:nvSpPr>
          <p:cNvPr id="1510403" name="Rectangle 3">
            <a:extLst>
              <a:ext uri="{FF2B5EF4-FFF2-40B4-BE49-F238E27FC236}">
                <a16:creationId xmlns:a16="http://schemas.microsoft.com/office/drawing/2014/main" id="{F5A35C85-8F0A-A268-0A2A-B7499AFCDAC7}"/>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Simple, direct, just do it.  No conditions.  No exceptions.  Otherwise, prayer can be a vendetta. </a:t>
            </a:r>
          </a:p>
          <a:p>
            <a:r>
              <a:rPr lang="en-US" altLang="en-US" sz="2000">
                <a:latin typeface="Arial Rounded MT Bold" panose="020F0704030504030204" pitchFamily="34" charset="0"/>
              </a:rPr>
              <a:t>Easter prayers about the Jews who caused the death of Yeshua </a:t>
            </a:r>
            <a:r>
              <a:rPr lang="he-IL" altLang="en-US" sz="2000">
                <a:latin typeface="Arial Rounded MT Bold" panose="020F0704030504030204" pitchFamily="34" charset="0"/>
              </a:rPr>
              <a:t>ישוע</a:t>
            </a:r>
            <a:r>
              <a:rPr lang="en-US" altLang="en-US" sz="2000">
                <a:latin typeface="Arial Rounded MT Bold" panose="020F0704030504030204" pitchFamily="34" charset="0"/>
                <a:cs typeface="Arial" panose="020B0604020202020204" pitchFamily="34" charset="0"/>
              </a:rPr>
              <a:t> </a:t>
            </a:r>
            <a:r>
              <a:rPr lang="en-US" altLang="en-US" sz="2000">
                <a:latin typeface="Arial Rounded MT Bold" panose="020F0704030504030204" pitchFamily="34" charset="0"/>
                <a:cs typeface="Arial" panose="020B0604020202020204" pitchFamily="34" charset="0"/>
                <a:sym typeface="Wingdings" panose="05000000000000000000" pitchFamily="2" charset="2"/>
              </a:rPr>
              <a:t> violence.  Easter was a dangerous time for European Jews</a:t>
            </a:r>
            <a:r>
              <a:rPr lang="en-US" altLang="en-US" sz="2000">
                <a:latin typeface="Arial Rounded MT Bold" panose="020F0704030504030204" pitchFamily="34" charset="0"/>
              </a:rPr>
              <a:t>.</a:t>
            </a:r>
          </a:p>
          <a:p>
            <a:r>
              <a:rPr lang="en-US" altLang="en-US" sz="2000">
                <a:latin typeface="Arial Rounded MT Bold" panose="020F0704030504030204" pitchFamily="34" charset="0"/>
              </a:rPr>
              <a:t>Islamic prayers.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6E64094-6C9C-662E-407C-9B72794462C5}"/>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F94FFF33-8475-B057-EC39-9C7E11B69312}"/>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C03605B3-90A1-106B-DE44-1AF3C0E8DAF4}"/>
              </a:ext>
            </a:extLst>
          </p:cNvPr>
          <p:cNvSpPr>
            <a:spLocks noGrp="1" noChangeArrowheads="1"/>
          </p:cNvSpPr>
          <p:nvPr>
            <p:ph type="sldNum"/>
          </p:nvPr>
        </p:nvSpPr>
        <p:spPr>
          <a:ln/>
        </p:spPr>
        <p:txBody>
          <a:bodyPr/>
          <a:lstStyle/>
          <a:p>
            <a:fld id="{8350226C-0BC9-4867-9EE5-057191037C88}" type="slidenum">
              <a:rPr lang="en-US" altLang="en-US"/>
              <a:pPr/>
              <a:t>27</a:t>
            </a:fld>
            <a:endParaRPr lang="en-US" altLang="en-US"/>
          </a:p>
        </p:txBody>
      </p:sp>
      <p:sp>
        <p:nvSpPr>
          <p:cNvPr id="1512450" name="Rectangle 2">
            <a:extLst>
              <a:ext uri="{FF2B5EF4-FFF2-40B4-BE49-F238E27FC236}">
                <a16:creationId xmlns:a16="http://schemas.microsoft.com/office/drawing/2014/main" id="{6A79A7B9-119B-ADD9-6555-59FC0EA42AF2}"/>
              </a:ext>
            </a:extLst>
          </p:cNvPr>
          <p:cNvSpPr>
            <a:spLocks noGrp="1" noRot="1" noChangeAspect="1" noChangeArrowheads="1" noTextEdit="1"/>
          </p:cNvSpPr>
          <p:nvPr>
            <p:ph type="sldImg"/>
          </p:nvPr>
        </p:nvSpPr>
        <p:spPr>
          <a:xfrm>
            <a:off x="381000" y="304800"/>
            <a:ext cx="6324600" cy="3810000"/>
          </a:xfrm>
          <a:ln/>
        </p:spPr>
      </p:sp>
      <p:sp>
        <p:nvSpPr>
          <p:cNvPr id="1512451" name="Rectangle 3">
            <a:extLst>
              <a:ext uri="{FF2B5EF4-FFF2-40B4-BE49-F238E27FC236}">
                <a16:creationId xmlns:a16="http://schemas.microsoft.com/office/drawing/2014/main" id="{24757720-7F74-BAB9-7932-E95FD9E6D163}"/>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725DE0B-4EE2-048D-090D-235D909D619B}"/>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4ADD794E-EC83-10C3-623E-490903333AF0}"/>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2BC94BC4-5659-A346-CC1A-B50FF82C99C9}"/>
              </a:ext>
            </a:extLst>
          </p:cNvPr>
          <p:cNvSpPr>
            <a:spLocks noGrp="1" noChangeArrowheads="1"/>
          </p:cNvSpPr>
          <p:nvPr>
            <p:ph type="sldNum"/>
          </p:nvPr>
        </p:nvSpPr>
        <p:spPr>
          <a:ln/>
        </p:spPr>
        <p:txBody>
          <a:bodyPr/>
          <a:lstStyle/>
          <a:p>
            <a:fld id="{46170EB3-FF6E-4A6A-8DE2-108E602B00FF}" type="slidenum">
              <a:rPr lang="en-US" altLang="en-US"/>
              <a:pPr/>
              <a:t>28</a:t>
            </a:fld>
            <a:endParaRPr lang="en-US" altLang="en-US"/>
          </a:p>
        </p:txBody>
      </p:sp>
      <p:sp>
        <p:nvSpPr>
          <p:cNvPr id="1514498" name="Rectangle 2">
            <a:extLst>
              <a:ext uri="{FF2B5EF4-FFF2-40B4-BE49-F238E27FC236}">
                <a16:creationId xmlns:a16="http://schemas.microsoft.com/office/drawing/2014/main" id="{125446A5-1DE8-63E5-9C4A-8C0659AD8671}"/>
              </a:ext>
            </a:extLst>
          </p:cNvPr>
          <p:cNvSpPr>
            <a:spLocks noGrp="1" noRot="1" noChangeAspect="1" noChangeArrowheads="1" noTextEdit="1"/>
          </p:cNvSpPr>
          <p:nvPr>
            <p:ph type="sldImg"/>
          </p:nvPr>
        </p:nvSpPr>
        <p:spPr>
          <a:xfrm>
            <a:off x="457200" y="304800"/>
            <a:ext cx="6019800" cy="3810000"/>
          </a:xfrm>
          <a:ln/>
        </p:spPr>
      </p:sp>
      <p:sp>
        <p:nvSpPr>
          <p:cNvPr id="1514499" name="Rectangle 3">
            <a:extLst>
              <a:ext uri="{FF2B5EF4-FFF2-40B4-BE49-F238E27FC236}">
                <a16:creationId xmlns:a16="http://schemas.microsoft.com/office/drawing/2014/main" id="{24178DD7-D9F3-1940-1A4F-9AED5DF16CD1}"/>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E9D3BF9-3BED-52AC-343D-C1405DEF8E4A}"/>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CB0AFF61-FF9F-B8B4-0470-82C6BB625355}"/>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998F8C28-40E2-52F1-DF78-9B6F1ECAF57B}"/>
              </a:ext>
            </a:extLst>
          </p:cNvPr>
          <p:cNvSpPr>
            <a:spLocks noGrp="1" noChangeArrowheads="1"/>
          </p:cNvSpPr>
          <p:nvPr>
            <p:ph type="sldNum"/>
          </p:nvPr>
        </p:nvSpPr>
        <p:spPr>
          <a:ln/>
        </p:spPr>
        <p:txBody>
          <a:bodyPr/>
          <a:lstStyle/>
          <a:p>
            <a:fld id="{2B0FC37F-33CE-4B0F-9C75-044812155D93}" type="slidenum">
              <a:rPr lang="en-US" altLang="en-US"/>
              <a:pPr/>
              <a:t>29</a:t>
            </a:fld>
            <a:endParaRPr lang="en-US" altLang="en-US"/>
          </a:p>
        </p:txBody>
      </p:sp>
      <p:sp>
        <p:nvSpPr>
          <p:cNvPr id="1516546" name="Rectangle 2">
            <a:extLst>
              <a:ext uri="{FF2B5EF4-FFF2-40B4-BE49-F238E27FC236}">
                <a16:creationId xmlns:a16="http://schemas.microsoft.com/office/drawing/2014/main" id="{A9637916-05A6-85E0-B300-7352D5B15D6F}"/>
              </a:ext>
            </a:extLst>
          </p:cNvPr>
          <p:cNvSpPr>
            <a:spLocks noGrp="1" noRot="1" noChangeAspect="1" noChangeArrowheads="1" noTextEdit="1"/>
          </p:cNvSpPr>
          <p:nvPr>
            <p:ph type="sldImg"/>
          </p:nvPr>
        </p:nvSpPr>
        <p:spPr>
          <a:xfrm>
            <a:off x="304800" y="304800"/>
            <a:ext cx="6248400" cy="3810000"/>
          </a:xfrm>
          <a:ln/>
        </p:spPr>
      </p:sp>
      <p:sp>
        <p:nvSpPr>
          <p:cNvPr id="1516547" name="Rectangle 3">
            <a:extLst>
              <a:ext uri="{FF2B5EF4-FFF2-40B4-BE49-F238E27FC236}">
                <a16:creationId xmlns:a16="http://schemas.microsoft.com/office/drawing/2014/main" id="{D5C9CAEF-DFF6-D2FC-3C4C-2188042868A1}"/>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0BCDC-8D8C-C6A2-4BD4-5883272411C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E772E9-AC7D-8D16-28EF-86786D81624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D35D48D3-221B-A683-E39B-8D31BC0541B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3FD8A11B-9DB3-F991-C9E3-D18A22FBCF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78D8F63-7701-54FA-AC30-C803ED4B0E6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D35E572-981A-2DA7-35FC-FFDF45DE071A}"/>
              </a:ext>
            </a:extLst>
          </p:cNvPr>
          <p:cNvSpPr>
            <a:spLocks noGrp="1" noChangeArrowheads="1"/>
          </p:cNvSpPr>
          <p:nvPr>
            <p:ph type="body" idx="1"/>
          </p:nvPr>
        </p:nvSpPr>
        <p:spPr>
          <a:xfrm>
            <a:off x="152400" y="4114800"/>
            <a:ext cx="6553200" cy="4876800"/>
          </a:xfrm>
        </p:spPr>
        <p:txBody>
          <a:bodyPr/>
          <a:lstStyle/>
          <a:p>
            <a:pPr algn="l"/>
            <a:r>
              <a:rPr lang="en-US" altLang="en-US" dirty="0"/>
              <a:t>Biblical basis</a:t>
            </a:r>
          </a:p>
        </p:txBody>
      </p:sp>
      <p:cxnSp>
        <p:nvCxnSpPr>
          <p:cNvPr id="3" name="Straight Connector 2">
            <a:extLst>
              <a:ext uri="{FF2B5EF4-FFF2-40B4-BE49-F238E27FC236}">
                <a16:creationId xmlns:a16="http://schemas.microsoft.com/office/drawing/2014/main" id="{5ACD6E7D-BC95-A681-F798-9EECF062323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910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9F23A7A-C721-3DEA-8DCD-49B31116C945}"/>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4E29D151-2905-4940-F192-925C7EE28DB0}"/>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3CC02071-3B8F-91C7-B749-08CBEC29E39D}"/>
              </a:ext>
            </a:extLst>
          </p:cNvPr>
          <p:cNvSpPr>
            <a:spLocks noGrp="1" noChangeArrowheads="1"/>
          </p:cNvSpPr>
          <p:nvPr>
            <p:ph type="sldNum"/>
          </p:nvPr>
        </p:nvSpPr>
        <p:spPr>
          <a:ln/>
        </p:spPr>
        <p:txBody>
          <a:bodyPr/>
          <a:lstStyle/>
          <a:p>
            <a:fld id="{588F18BA-F1D8-4A70-990C-3973FD167879}" type="slidenum">
              <a:rPr lang="en-US" altLang="en-US"/>
              <a:pPr/>
              <a:t>30</a:t>
            </a:fld>
            <a:endParaRPr lang="en-US" altLang="en-US"/>
          </a:p>
        </p:txBody>
      </p:sp>
      <p:sp>
        <p:nvSpPr>
          <p:cNvPr id="1518594" name="Rectangle 2">
            <a:extLst>
              <a:ext uri="{FF2B5EF4-FFF2-40B4-BE49-F238E27FC236}">
                <a16:creationId xmlns:a16="http://schemas.microsoft.com/office/drawing/2014/main" id="{9640AAFA-E1F1-13E9-7717-26EC737BD961}"/>
              </a:ext>
            </a:extLst>
          </p:cNvPr>
          <p:cNvSpPr>
            <a:spLocks noGrp="1" noRot="1" noChangeAspect="1" noChangeArrowheads="1" noTextEdit="1"/>
          </p:cNvSpPr>
          <p:nvPr>
            <p:ph type="sldImg"/>
          </p:nvPr>
        </p:nvSpPr>
        <p:spPr>
          <a:xfrm>
            <a:off x="381000" y="304800"/>
            <a:ext cx="6019800" cy="3810000"/>
          </a:xfrm>
          <a:ln/>
        </p:spPr>
      </p:sp>
      <p:sp>
        <p:nvSpPr>
          <p:cNvPr id="1518595" name="Rectangle 3">
            <a:extLst>
              <a:ext uri="{FF2B5EF4-FFF2-40B4-BE49-F238E27FC236}">
                <a16:creationId xmlns:a16="http://schemas.microsoft.com/office/drawing/2014/main" id="{A74A16E9-4A05-DFE5-D5AE-BF5F04241589}"/>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Pause, allow</a:t>
            </a:r>
          </a:p>
          <a:p>
            <a:r>
              <a:rPr lang="en-US" altLang="en-US" sz="2000">
                <a:latin typeface="Arial Rounded MT Bold" panose="020F0704030504030204" pitchFamily="34" charset="0"/>
              </a:rPr>
              <a:t>This is a sermon in and of itself.  Take this home and apply.  But there’s more to cover.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C829338-370B-1AE9-07A3-B1D2A63CB940}"/>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D3219175-0C5F-3E19-AB33-6DFCB22830CD}"/>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A72188FF-B2D6-9E31-F8FA-B39B6FE8FF77}"/>
              </a:ext>
            </a:extLst>
          </p:cNvPr>
          <p:cNvSpPr>
            <a:spLocks noGrp="1" noChangeArrowheads="1"/>
          </p:cNvSpPr>
          <p:nvPr>
            <p:ph type="sldNum"/>
          </p:nvPr>
        </p:nvSpPr>
        <p:spPr>
          <a:ln/>
        </p:spPr>
        <p:txBody>
          <a:bodyPr/>
          <a:lstStyle/>
          <a:p>
            <a:fld id="{023B7967-0488-4433-9D48-AAB3AA5969CB}" type="slidenum">
              <a:rPr lang="en-US" altLang="en-US"/>
              <a:pPr/>
              <a:t>31</a:t>
            </a:fld>
            <a:endParaRPr lang="en-US" altLang="en-US"/>
          </a:p>
        </p:txBody>
      </p:sp>
      <p:sp>
        <p:nvSpPr>
          <p:cNvPr id="1520642" name="Rectangle 2">
            <a:extLst>
              <a:ext uri="{FF2B5EF4-FFF2-40B4-BE49-F238E27FC236}">
                <a16:creationId xmlns:a16="http://schemas.microsoft.com/office/drawing/2014/main" id="{EC746A79-1FDF-DAE5-0357-16BDE94FD432}"/>
              </a:ext>
            </a:extLst>
          </p:cNvPr>
          <p:cNvSpPr>
            <a:spLocks noGrp="1" noRot="1" noChangeAspect="1" noChangeArrowheads="1" noTextEdit="1"/>
          </p:cNvSpPr>
          <p:nvPr>
            <p:ph type="sldImg"/>
          </p:nvPr>
        </p:nvSpPr>
        <p:spPr>
          <a:xfrm>
            <a:off x="381000" y="304800"/>
            <a:ext cx="6019800" cy="3810000"/>
          </a:xfrm>
          <a:ln/>
        </p:spPr>
      </p:sp>
      <p:sp>
        <p:nvSpPr>
          <p:cNvPr id="1520643" name="Rectangle 3">
            <a:extLst>
              <a:ext uri="{FF2B5EF4-FFF2-40B4-BE49-F238E27FC236}">
                <a16:creationId xmlns:a16="http://schemas.microsoft.com/office/drawing/2014/main" id="{8EE27E04-8033-1C7F-AE35-22B657627558}"/>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93B0BFE-B29C-F2F5-41EF-65151E0D25FB}"/>
              </a:ext>
            </a:extLst>
          </p:cNvPr>
          <p:cNvSpPr>
            <a:spLocks noGrp="1" noChangeArrowheads="1"/>
          </p:cNvSpPr>
          <p:nvPr>
            <p:ph type="hdr"/>
          </p:nvPr>
        </p:nvSpPr>
        <p:spPr>
          <a:ln/>
        </p:spPr>
        <p:txBody>
          <a:bodyPr/>
          <a:lstStyle/>
          <a:p>
            <a:r>
              <a:rPr lang="en-US" altLang="en-US"/>
              <a:t>Total Forgiveness, for Shabbat Shuva</a:t>
            </a:r>
          </a:p>
        </p:txBody>
      </p:sp>
      <p:sp>
        <p:nvSpPr>
          <p:cNvPr id="3" name="Rectangle 6">
            <a:extLst>
              <a:ext uri="{FF2B5EF4-FFF2-40B4-BE49-F238E27FC236}">
                <a16:creationId xmlns:a16="http://schemas.microsoft.com/office/drawing/2014/main" id="{45672A78-F314-0E78-0A92-F22A41C27BDC}"/>
              </a:ext>
            </a:extLst>
          </p:cNvPr>
          <p:cNvSpPr>
            <a:spLocks noGrp="1" noChangeArrowheads="1"/>
          </p:cNvSpPr>
          <p:nvPr>
            <p:ph type="dt"/>
          </p:nvPr>
        </p:nvSpPr>
        <p:spPr>
          <a:ln/>
        </p:spPr>
        <p:txBody>
          <a:bodyPr/>
          <a:lstStyle/>
          <a:p>
            <a:r>
              <a:rPr lang="en-US" altLang="en-US"/>
              <a:t>Sept 27,2025</a:t>
            </a:r>
          </a:p>
        </p:txBody>
      </p:sp>
      <p:sp>
        <p:nvSpPr>
          <p:cNvPr id="5" name="Rectangle 10">
            <a:extLst>
              <a:ext uri="{FF2B5EF4-FFF2-40B4-BE49-F238E27FC236}">
                <a16:creationId xmlns:a16="http://schemas.microsoft.com/office/drawing/2014/main" id="{97B645AB-BAE2-7E4A-3BE6-64F25AAD92D9}"/>
              </a:ext>
            </a:extLst>
          </p:cNvPr>
          <p:cNvSpPr>
            <a:spLocks noGrp="1" noChangeArrowheads="1"/>
          </p:cNvSpPr>
          <p:nvPr>
            <p:ph type="sldNum"/>
          </p:nvPr>
        </p:nvSpPr>
        <p:spPr>
          <a:ln/>
        </p:spPr>
        <p:txBody>
          <a:bodyPr/>
          <a:lstStyle/>
          <a:p>
            <a:fld id="{A9A3AFCF-3A54-4FA0-AAEC-9621E18EC41E}" type="slidenum">
              <a:rPr lang="en-US" altLang="en-US"/>
              <a:pPr/>
              <a:t>32</a:t>
            </a:fld>
            <a:endParaRPr lang="en-US" altLang="en-US"/>
          </a:p>
        </p:txBody>
      </p:sp>
      <p:sp>
        <p:nvSpPr>
          <p:cNvPr id="1502210" name="Rectangle 2">
            <a:extLst>
              <a:ext uri="{FF2B5EF4-FFF2-40B4-BE49-F238E27FC236}">
                <a16:creationId xmlns:a16="http://schemas.microsoft.com/office/drawing/2014/main" id="{C769340A-0CE7-E6C0-A4B7-188E3D9D2E49}"/>
              </a:ext>
            </a:extLst>
          </p:cNvPr>
          <p:cNvSpPr>
            <a:spLocks noGrp="1" noRot="1" noChangeAspect="1" noChangeArrowheads="1" noTextEdit="1"/>
          </p:cNvSpPr>
          <p:nvPr>
            <p:ph type="sldImg"/>
          </p:nvPr>
        </p:nvSpPr>
        <p:spPr>
          <a:xfrm>
            <a:off x="304800" y="304800"/>
            <a:ext cx="6172200" cy="3810000"/>
          </a:xfrm>
          <a:ln/>
        </p:spPr>
      </p:sp>
      <p:sp>
        <p:nvSpPr>
          <p:cNvPr id="1502211" name="Rectangle 3">
            <a:extLst>
              <a:ext uri="{FF2B5EF4-FFF2-40B4-BE49-F238E27FC236}">
                <a16:creationId xmlns:a16="http://schemas.microsoft.com/office/drawing/2014/main" id="{E25D14F1-04D2-1250-1E6E-F7F8BB7FAB09}"/>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Reconciliation, peace, party time, joy, shalom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B4D67-DF0A-1CB6-39CF-A8ED0F8409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B89F8DE-0505-8311-4DAD-745E5A8BF61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B1D0FD28-C3BF-89CF-F92D-4A141436585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91071DB0-E1BB-6173-7276-5155A08A781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66542B0-A2CC-E9C9-54DE-5CB965D6C90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CF35B9B-AC8C-3B1D-B411-BDE7BDFD7276}"/>
              </a:ext>
            </a:extLst>
          </p:cNvPr>
          <p:cNvSpPr>
            <a:spLocks noGrp="1" noChangeArrowheads="1"/>
          </p:cNvSpPr>
          <p:nvPr>
            <p:ph type="body" idx="1"/>
          </p:nvPr>
        </p:nvSpPr>
        <p:spPr>
          <a:xfrm>
            <a:off x="152400" y="4114800"/>
            <a:ext cx="6553200" cy="4876800"/>
          </a:xfrm>
        </p:spPr>
        <p:txBody>
          <a:bodyPr/>
          <a:lstStyle/>
          <a:p>
            <a:pPr algn="l"/>
            <a:r>
              <a:rPr lang="en-US" altLang="en-US" dirty="0"/>
              <a:t>Kendall p 12 </a:t>
            </a:r>
          </a:p>
        </p:txBody>
      </p:sp>
      <p:cxnSp>
        <p:nvCxnSpPr>
          <p:cNvPr id="3" name="Straight Connector 2">
            <a:extLst>
              <a:ext uri="{FF2B5EF4-FFF2-40B4-BE49-F238E27FC236}">
                <a16:creationId xmlns:a16="http://schemas.microsoft.com/office/drawing/2014/main" id="{574DCAB0-C465-86D9-0F09-810A41E09E8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30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BD1C3-8BAD-880C-0CBB-A1DBDA6938F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A492879-4B8D-C2F7-7E9A-9DAB4B17857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42CF0EA6-55C0-53B2-1EB7-0B03421DAC8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27EDD23F-6B41-8FAF-316A-E84D53F10A7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7ABE899-BE49-FC6A-D571-7FE443DC7EC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AF4D58F-A8A8-17C2-A2E7-4057BFD51F2B}"/>
              </a:ext>
            </a:extLst>
          </p:cNvPr>
          <p:cNvSpPr>
            <a:spLocks noGrp="1" noChangeArrowheads="1"/>
          </p:cNvSpPr>
          <p:nvPr>
            <p:ph type="body" idx="1"/>
          </p:nvPr>
        </p:nvSpPr>
        <p:spPr>
          <a:xfrm>
            <a:off x="152400" y="4114800"/>
            <a:ext cx="6553200" cy="4876800"/>
          </a:xfrm>
        </p:spPr>
        <p:txBody>
          <a:bodyPr/>
          <a:lstStyle/>
          <a:p>
            <a:pPr algn="l"/>
            <a:r>
              <a:rPr lang="en-US" altLang="en-US" dirty="0"/>
              <a:t>He could have said, “I forgive you.”   Asking Father is grander gesture.   Asked Father not to take revenge or punish.  Also, beyond His own [human] strength.</a:t>
            </a:r>
          </a:p>
          <a:p>
            <a:pPr algn="l"/>
            <a:r>
              <a:rPr lang="en-US" altLang="en-US" dirty="0"/>
              <a:t>Was He praying about soldiers, or Sanhedrin?</a:t>
            </a:r>
          </a:p>
          <a:p>
            <a:pPr algn="l"/>
            <a:r>
              <a:rPr lang="en-US" altLang="en-US" dirty="0"/>
              <a:t>Likely some of these present on Shavuot following, Act 2, outpouring of the Ruakh in Jerusalem!</a:t>
            </a:r>
          </a:p>
        </p:txBody>
      </p:sp>
      <p:cxnSp>
        <p:nvCxnSpPr>
          <p:cNvPr id="3" name="Straight Connector 2">
            <a:extLst>
              <a:ext uri="{FF2B5EF4-FFF2-40B4-BE49-F238E27FC236}">
                <a16:creationId xmlns:a16="http://schemas.microsoft.com/office/drawing/2014/main" id="{94753F58-809E-FFAB-1159-8B447C5D7C7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82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202D8-94DA-177E-FF61-1FC858939C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912746-83F3-B2E4-B848-B04DFF5D62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EA056A14-E82A-99CB-4866-428FAC80751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DCA41080-CA12-38A2-EDB8-DBF81885C6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182F01-5F25-7515-A628-B10DEC00AC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A93875-A46D-D6FA-1E19-18C630601CD2}"/>
              </a:ext>
            </a:extLst>
          </p:cNvPr>
          <p:cNvSpPr>
            <a:spLocks noGrp="1" noChangeArrowheads="1"/>
          </p:cNvSpPr>
          <p:nvPr>
            <p:ph type="body" idx="1"/>
          </p:nvPr>
        </p:nvSpPr>
        <p:spPr>
          <a:xfrm>
            <a:off x="152400" y="4114800"/>
            <a:ext cx="6553200" cy="4876800"/>
          </a:xfrm>
        </p:spPr>
        <p:txBody>
          <a:bodyPr/>
          <a:lstStyle/>
          <a:p>
            <a:pPr algn="l"/>
            <a:r>
              <a:rPr lang="en-US" altLang="en-US" dirty="0"/>
              <a:t>RT yielded, but motive partially self protection.</a:t>
            </a:r>
          </a:p>
          <a:p>
            <a:pPr algn="l"/>
            <a:r>
              <a:rPr lang="en-US" altLang="en-US" dirty="0"/>
              <a:t>Story p 17 TV series depicting believers who had forgiven.  Producer: “I can take or leave a sermon, but can’t ignore this.  Something happening in their lives.”   Ro 5.8</a:t>
            </a:r>
          </a:p>
          <a:p>
            <a:pPr algn="l"/>
            <a:r>
              <a:rPr lang="en-US" altLang="en-US" dirty="0"/>
              <a:t>P 18 Muslim MBB </a:t>
            </a:r>
          </a:p>
          <a:p>
            <a:pPr algn="l"/>
            <a:r>
              <a:rPr lang="en-US" altLang="en-US" dirty="0"/>
              <a:t>Semi-natural explanation p 19</a:t>
            </a:r>
          </a:p>
        </p:txBody>
      </p:sp>
      <p:cxnSp>
        <p:nvCxnSpPr>
          <p:cNvPr id="3" name="Straight Connector 2">
            <a:extLst>
              <a:ext uri="{FF2B5EF4-FFF2-40B4-BE49-F238E27FC236}">
                <a16:creationId xmlns:a16="http://schemas.microsoft.com/office/drawing/2014/main" id="{A334DA68-B9F3-7F35-6B95-4AB48EF0731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786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FE11-0CE3-BFDA-8175-D4EFD29A36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70374B-2CDE-9AD1-7DD0-465BE87B05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C848C528-8C74-72A8-E4CC-F9DA0EC80B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080C37ED-716F-7089-1CF8-D67423A1B1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EBA479F-A7BB-6BFF-7A60-6B9B272794C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99EEE5D-3432-9F3D-5858-AE654EE4538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C0D0A0F-955E-1E48-CFEC-421BAE6BE9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552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0CE8D-903D-2832-B3F8-8A760C5B52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C8FC45-A5A9-69A9-D7A0-749212F2AA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1AFA9F0D-DA65-9879-DD31-564C33DB90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E5C9C09B-54F8-3B52-16C3-5A0EE67BB6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D77833-59D4-04B9-F225-C53B7DDE13B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673F473-1CE2-F6C8-9896-2CD1D3BDE2C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C700C8A-22C2-8491-9D49-DDB936AF539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13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2920-BB6F-1E7E-AC33-BC83BED31A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A5259B-D81B-A506-F0DC-DD563F138F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C7659C1F-F2FE-060A-7675-CD36E1F3A1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5D6A2707-F194-5D1B-5F89-B3C13ED9D08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60F05D9-43C4-6E63-453D-986659104AF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5FD4C22-555B-9B98-6A6E-7145636C9FB8}"/>
              </a:ext>
            </a:extLst>
          </p:cNvPr>
          <p:cNvSpPr>
            <a:spLocks noGrp="1" noChangeArrowheads="1"/>
          </p:cNvSpPr>
          <p:nvPr>
            <p:ph type="body" idx="1"/>
          </p:nvPr>
        </p:nvSpPr>
        <p:spPr>
          <a:xfrm>
            <a:off x="152400" y="4114800"/>
            <a:ext cx="6553200" cy="4876800"/>
          </a:xfrm>
        </p:spPr>
        <p:txBody>
          <a:bodyPr/>
          <a:lstStyle/>
          <a:p>
            <a:pPr algn="l"/>
            <a:r>
              <a:rPr lang="en-US" altLang="en-US" dirty="0"/>
              <a:t>Know one will ever know, unless you feel the need to tell.  If you can’t contain the pain, choose someone who really won’t repeat it, and will guide you to real forgiveness.</a:t>
            </a:r>
          </a:p>
        </p:txBody>
      </p:sp>
      <p:cxnSp>
        <p:nvCxnSpPr>
          <p:cNvPr id="3" name="Straight Connector 2">
            <a:extLst>
              <a:ext uri="{FF2B5EF4-FFF2-40B4-BE49-F238E27FC236}">
                <a16:creationId xmlns:a16="http://schemas.microsoft.com/office/drawing/2014/main" id="{67A2DC61-8D90-F5D6-FFE3-3FB9A06F21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16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71879-1BA1-E6BB-0EDA-EE5FB1FB2A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F8DBF1-CF1C-F37A-161D-9BD8E357DE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046D20FB-3C18-EA8A-CC48-E0425409815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1D18F039-EAFF-8105-4164-E1622B7FF3F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F4ABFDB-AF81-C3AE-E4FC-988AD862633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A1A4311-BE1C-BA8F-7985-D7E708D5A72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6057F0E-4872-0302-F572-33E6BCC29D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5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1F39-5840-6687-EAE5-09A6739589D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3001EF3-D558-3ED0-7536-9EAB6B8178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69BD1A52-5209-A42D-0346-3E365039D7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645FCF50-510D-BCC9-353D-E8CB3D38BD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918C826-0820-37F2-6041-27440865CA2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362A423-31FF-503B-E390-749687DBA15B}"/>
              </a:ext>
            </a:extLst>
          </p:cNvPr>
          <p:cNvSpPr>
            <a:spLocks noGrp="1" noChangeArrowheads="1"/>
          </p:cNvSpPr>
          <p:nvPr>
            <p:ph type="body" idx="1"/>
          </p:nvPr>
        </p:nvSpPr>
        <p:spPr>
          <a:xfrm>
            <a:off x="152400" y="4114800"/>
            <a:ext cx="6553200" cy="4876800"/>
          </a:xfrm>
        </p:spPr>
        <p:txBody>
          <a:bodyPr/>
          <a:lstStyle/>
          <a:p>
            <a:pPr algn="l"/>
            <a:r>
              <a:rPr lang="en-US" sz="2000" b="0" i="0" u="sng"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dirty="0"/>
          </a:p>
        </p:txBody>
      </p:sp>
      <p:cxnSp>
        <p:nvCxnSpPr>
          <p:cNvPr id="3" name="Straight Connector 2">
            <a:extLst>
              <a:ext uri="{FF2B5EF4-FFF2-40B4-BE49-F238E27FC236}">
                <a16:creationId xmlns:a16="http://schemas.microsoft.com/office/drawing/2014/main" id="{2BD17EB2-A095-95D9-26AE-666D5289F2D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767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96619-CF78-0D05-0C15-51140F0A9E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46305F-433C-7E68-5EC1-9CF4F0BFC85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935A3CC9-73DB-E3DB-C05A-4BCE06F363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A67BFFC5-5E50-6FA1-9917-BD8FCE0254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1FB7B0-48FD-B21E-C365-D6991CFBF3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D71EC45-A3AC-27F3-EF4C-C74AE8654C2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3026CE7-FFDC-10AA-20AD-6B00DC58B9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365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ED266-6DED-3035-4553-DA8DBD6643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7C987A-22DA-1002-0F08-99FFA7B862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7CBAD490-A7F7-47FE-9E6D-CAD17A256E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1222B26A-93AB-6272-00D6-53CC7606AA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E3E0723-EAB1-701A-0B93-B26CA366E67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EA36AE-5AC3-52E1-B33C-B3848509B13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A485EFB-A05A-E159-5AB9-06612243A52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373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33364-A945-585F-6DBC-9BCC1BD8ACA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A24C97-2A23-F447-DDBA-C510253266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69281003-8F02-28AD-9EC4-2B0EA5BA5B6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75911894-0DE5-1CB7-B138-0678E7360F1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9FDBF68-F9B6-A75E-5FDA-03F08A443F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5CB1D26-999B-E7EE-BE5A-C0741A25AABD}"/>
              </a:ext>
            </a:extLst>
          </p:cNvPr>
          <p:cNvSpPr>
            <a:spLocks noGrp="1" noChangeArrowheads="1"/>
          </p:cNvSpPr>
          <p:nvPr>
            <p:ph type="body" idx="1"/>
          </p:nvPr>
        </p:nvSpPr>
        <p:spPr>
          <a:xfrm>
            <a:off x="152400" y="4114800"/>
            <a:ext cx="6553200" cy="4876800"/>
          </a:xfrm>
        </p:spPr>
        <p:txBody>
          <a:bodyPr/>
          <a:lstStyle/>
          <a:p>
            <a:pPr algn="l"/>
            <a:r>
              <a:rPr lang="en-US" altLang="en-US" dirty="0"/>
              <a:t>https://www.msn.com/en-us/news/politics/donald-trump-where-i-disagree-with-charlie-kirk-is-i-hate-my-opponents-i-dont-want-the-best-for-them/vi-AA1N11TI</a:t>
            </a:r>
          </a:p>
        </p:txBody>
      </p:sp>
      <p:cxnSp>
        <p:nvCxnSpPr>
          <p:cNvPr id="3" name="Straight Connector 2">
            <a:extLst>
              <a:ext uri="{FF2B5EF4-FFF2-40B4-BE49-F238E27FC236}">
                <a16:creationId xmlns:a16="http://schemas.microsoft.com/office/drawing/2014/main" id="{144CF48D-C2C9-B2DA-CF43-0639702164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096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6346-F2F4-AF99-94D6-F8B0900582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8FA5790-12B7-8753-BBFC-67B2FB98A48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629BA0D3-ABC1-83F1-941B-78169ECCAAC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7C6D67FE-3F2C-3BC5-97BD-2F5E387EC3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897298D-F21C-F59D-5AC8-57FA511B750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F97CE3E-43F1-EA04-4859-712F10A59BD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E607BB1-5D3B-8EF5-2BD0-AA26BF7CAB2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62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481D6-16C4-DDC6-E6AA-38189C32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73E7D5E-E1E0-E45E-FF0B-014EC284D1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A9CEF0FD-E44E-9534-55CE-BE26942A4F9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C224D003-1E2D-5D17-25F7-0FA4AD81E11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DD035D-5209-F574-C29F-6267DE229E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99D9AD5-E34A-5AF1-E16E-568F3F195826}"/>
              </a:ext>
            </a:extLst>
          </p:cNvPr>
          <p:cNvSpPr>
            <a:spLocks noGrp="1" noChangeArrowheads="1"/>
          </p:cNvSpPr>
          <p:nvPr>
            <p:ph type="body" idx="1"/>
          </p:nvPr>
        </p:nvSpPr>
        <p:spPr>
          <a:xfrm>
            <a:off x="152400" y="4114800"/>
            <a:ext cx="6553200" cy="4876800"/>
          </a:xfrm>
        </p:spPr>
        <p:txBody>
          <a:bodyPr/>
          <a:lstStyle/>
          <a:p>
            <a:pPr algn="l"/>
            <a:r>
              <a:rPr lang="en-US" altLang="en-US" dirty="0"/>
              <a:t>Moshe doesn’t minimize, but appeals to G-d’s Khesed.  </a:t>
            </a:r>
          </a:p>
        </p:txBody>
      </p:sp>
      <p:cxnSp>
        <p:nvCxnSpPr>
          <p:cNvPr id="3" name="Straight Connector 2">
            <a:extLst>
              <a:ext uri="{FF2B5EF4-FFF2-40B4-BE49-F238E27FC236}">
                <a16:creationId xmlns:a16="http://schemas.microsoft.com/office/drawing/2014/main" id="{B8917F2F-619E-912B-6F50-B6DA5C2413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327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D9210-0420-BC36-722B-E784C98585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A5D763-1DB5-002F-71EA-AE8CE54C4A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7C278589-CE37-C043-0A0A-C86402EF4D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220677E5-145E-C9A9-89F9-EDF6A1FCA42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8A4F5A-1D5A-5B7F-1E36-D7A34B233D2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9D11B9-3567-0435-7917-E3060F7BD2DD}"/>
              </a:ext>
            </a:extLst>
          </p:cNvPr>
          <p:cNvSpPr>
            <a:spLocks noGrp="1" noChangeArrowheads="1"/>
          </p:cNvSpPr>
          <p:nvPr>
            <p:ph type="body" idx="1"/>
          </p:nvPr>
        </p:nvSpPr>
        <p:spPr>
          <a:xfrm>
            <a:off x="152400" y="4114800"/>
            <a:ext cx="6553200" cy="4876800"/>
          </a:xfrm>
        </p:spPr>
        <p:txBody>
          <a:bodyPr/>
          <a:lstStyle/>
          <a:p>
            <a:pPr algn="l"/>
            <a:r>
              <a:rPr lang="en-US" altLang="en-US" dirty="0"/>
              <a:t>P 25 ME man raped.  She asked to testify.   Forgiven, but did. He sent back.</a:t>
            </a:r>
          </a:p>
        </p:txBody>
      </p:sp>
      <p:cxnSp>
        <p:nvCxnSpPr>
          <p:cNvPr id="3" name="Straight Connector 2">
            <a:extLst>
              <a:ext uri="{FF2B5EF4-FFF2-40B4-BE49-F238E27FC236}">
                <a16:creationId xmlns:a16="http://schemas.microsoft.com/office/drawing/2014/main" id="{58DA37D0-DC2A-7C66-781F-134B9585A0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178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D8216-A376-CB80-38C0-1388488683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0B4A22-86D1-8FD5-CE80-9F94A95C430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D487E25D-3161-D0D0-DE18-DE334DD8FED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30394116-35B4-7BB1-2CD3-A06EA20D458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9A95C3-2F0A-5D6F-6289-7EBA71CBD1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841C91F-0D75-5E0A-C170-7C1E5304F6A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AA458D4-2DBE-7DCA-038A-2D8CF0361D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854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D8FC5-592D-DC7D-294B-DF140F8DE1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DEECE6-9658-596F-82AB-A2B0385EFFA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A5D26B91-E133-CCFA-FE78-683A76DB53C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B4078715-DCDF-CA8C-BD4E-FEA24BEFFE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CD4D5DF-C0EA-C703-D55A-C6B8777451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FD9DB4C-3059-BE9C-4046-DFB57905E9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53F20F9-9BF3-3B73-C49E-61CA58A7D2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435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640D5-C538-5D1F-82F4-963D9880A9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948A25-3FD4-5254-C8AE-930D0B3D14E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A3B4EF6E-CB47-EFBC-DEF0-E10D73A31C2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688759A0-C0B3-8552-F931-2735F3BA08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CDA042E-D3CB-C76F-FFA3-F353BE84E95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903F78B-13F4-E2C9-C528-0966AACCF462}"/>
              </a:ext>
            </a:extLst>
          </p:cNvPr>
          <p:cNvSpPr>
            <a:spLocks noGrp="1" noChangeArrowheads="1"/>
          </p:cNvSpPr>
          <p:nvPr>
            <p:ph type="body" idx="1"/>
          </p:nvPr>
        </p:nvSpPr>
        <p:spPr>
          <a:xfrm>
            <a:off x="152400" y="4114800"/>
            <a:ext cx="6553200" cy="4876800"/>
          </a:xfrm>
        </p:spPr>
        <p:txBody>
          <a:bodyPr/>
          <a:lstStyle/>
          <a:p>
            <a:pPr algn="l"/>
            <a:r>
              <a:rPr lang="en-US" altLang="en-US" dirty="0"/>
              <a:t>Homer Simpson cartoon I could have shown.</a:t>
            </a:r>
          </a:p>
        </p:txBody>
      </p:sp>
      <p:cxnSp>
        <p:nvCxnSpPr>
          <p:cNvPr id="3" name="Straight Connector 2">
            <a:extLst>
              <a:ext uri="{FF2B5EF4-FFF2-40B4-BE49-F238E27FC236}">
                <a16:creationId xmlns:a16="http://schemas.microsoft.com/office/drawing/2014/main" id="{58EA5D6D-2D8C-F524-A43E-210DD3A393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6350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B477-0D0E-E6C5-77CF-0613F85561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101DBE-F0E1-115F-37C7-74244364425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CF722AC6-CA95-2694-D1AD-3F2A8C0AC0C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8E4555E3-0ED7-24DF-9A43-5C8B3A8FE0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AFF8A39-DE1D-6359-66EB-657A38FEA06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44EAD65-07E4-FE5F-921F-BE9931A9126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4F59A35-E54E-9CF2-07D0-9796EDCEC0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64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CE262-9AB8-5D09-AEE3-B496076FA7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8AC945-3ADD-F978-0C14-245623433B8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A785BEDF-02E9-180A-7D87-B7A7A7390C8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3900E63D-2A0A-5771-D66E-917D9012B9F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35602D1-416B-2CCB-1F09-FFC81558ACC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80712DA-D428-C389-CC8C-C3510B87029C}"/>
              </a:ext>
            </a:extLst>
          </p:cNvPr>
          <p:cNvSpPr>
            <a:spLocks noGrp="1" noChangeArrowheads="1"/>
          </p:cNvSpPr>
          <p:nvPr>
            <p:ph type="body" idx="1"/>
          </p:nvPr>
        </p:nvSpPr>
        <p:spPr>
          <a:xfrm>
            <a:off x="152400" y="4114800"/>
            <a:ext cx="6553200" cy="4876800"/>
          </a:xfrm>
        </p:spPr>
        <p:txBody>
          <a:bodyPr/>
          <a:lstStyle/>
          <a:p>
            <a:pPr algn="l"/>
            <a:r>
              <a:rPr lang="en-US" sz="2000" b="0" i="0" u="sng"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dirty="0"/>
          </a:p>
        </p:txBody>
      </p:sp>
      <p:cxnSp>
        <p:nvCxnSpPr>
          <p:cNvPr id="3" name="Straight Connector 2">
            <a:extLst>
              <a:ext uri="{FF2B5EF4-FFF2-40B4-BE49-F238E27FC236}">
                <a16:creationId xmlns:a16="http://schemas.microsoft.com/office/drawing/2014/main" id="{E2647A5E-4497-1D9E-1696-19151044DD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658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41E3B-F0FE-EF00-C77B-C7A3516665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40F6C9-A92D-68B1-6272-228B99D6DEF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D8DC5FDA-F0D5-D7F1-102E-92EA782322A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0E00D365-5CD0-93A6-C5E4-F11F536F0C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54EA67-307F-E0B9-F287-4F0B4C45D8B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600439C-7DA3-4176-7BD8-87DB86F26A2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FAF991B-5B60-6DF7-49F9-5097080A8CC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307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E58BC-EA62-93FF-5948-85F2A44EE6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0B8108-3E71-9EC7-529C-101A4F4C8E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3AE56795-F94F-4BB0-635A-8AA15EC0C2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A9DB9799-1155-D2C2-0BAC-1D2AD0209B8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47E32F-EBBB-4888-61F3-430E4127BCF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69818D-CE7A-35B1-D218-2E2913DC5E0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98937C2-0102-1EAD-F490-CB4F00ED3F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674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B8337-AED9-DC64-0FD6-551475C910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E691AB3-84A8-BB10-4EFB-111C5B79B0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68A3CB6E-8B6E-8FC9-5373-9D5F28C7B63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089906A2-92A1-C0FA-69C1-F6FA774DBF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052D42C-085C-2262-FBD7-57487A48840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61E4ECA-9BC2-4286-AC96-28B4C0697A3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6A00394-3C3B-C66E-FB6F-2CC73D3DCDE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63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BF07-FDA6-B2A3-AF18-FC940D023A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19966F-6FBD-4097-B7BC-B040E575E93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547FB018-7B08-7621-623C-D4853CBFF01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DC54537A-9B8B-92C7-43CB-25856C2DB4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F9F9FF1-5E34-83E3-9D2C-F0B4C49873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354482E-564A-6590-039C-FEFE130AB74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ADD9CD-026B-BF58-C4EB-F6F1FA3E2DC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674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3BA64-A1CF-8795-28E0-E4BEE30CD28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DF7B3F5-3785-D27B-19CA-0C04A93F06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CB8DBFBA-D3BD-CAF9-6939-DD3D8E075F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4FE192AC-C617-5BFA-AAAF-04C925F1502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A243FEE-2F4D-BF79-F85E-047882E4E9A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5F881D-6B5C-2C26-F447-B899E5F1369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2184CED-4570-CDA2-BB7C-A9C1E3E8E8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878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4A3CD-EFD8-B6EA-D72B-3C2FB49726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C057B7-2E58-01D6-C42A-64A3B06943A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0B5190BC-AD2A-575E-B240-BBA933DD0B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8C38CC40-A7DF-EC0E-73B2-C406ABCF8E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CE910E2-9C48-A1D4-0281-7BB96E5676F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E4136E9-3FAF-6124-3FA8-3821F29C2DAB}"/>
              </a:ext>
            </a:extLst>
          </p:cNvPr>
          <p:cNvSpPr>
            <a:spLocks noGrp="1" noChangeArrowheads="1"/>
          </p:cNvSpPr>
          <p:nvPr>
            <p:ph type="body" idx="1"/>
          </p:nvPr>
        </p:nvSpPr>
        <p:spPr>
          <a:xfrm>
            <a:off x="152400" y="4114800"/>
            <a:ext cx="6553200" cy="4876800"/>
          </a:xfrm>
        </p:spPr>
        <p:txBody>
          <a:bodyPr/>
          <a:lstStyle/>
          <a:p>
            <a:pPr algn="l"/>
            <a:r>
              <a:rPr lang="en-US" altLang="en-US" dirty="0"/>
              <a:t>Wesley: Melting coals of fiery love.  </a:t>
            </a:r>
          </a:p>
        </p:txBody>
      </p:sp>
      <p:cxnSp>
        <p:nvCxnSpPr>
          <p:cNvPr id="3" name="Straight Connector 2">
            <a:extLst>
              <a:ext uri="{FF2B5EF4-FFF2-40B4-BE49-F238E27FC236}">
                <a16:creationId xmlns:a16="http://schemas.microsoft.com/office/drawing/2014/main" id="{FE6EEF93-7CCB-6B31-8F52-6348989BA1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32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7CDE5-9E2B-1512-9DE6-10667EB12E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F5583A-6203-0E6C-17C8-BA8ADD7137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5630226E-118D-90FF-B136-773518650DE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2DD1B352-A311-C686-9838-AB2D80F6BDB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365D94A-B19F-C618-90BB-31C5D54551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8D52748-48F0-4A1C-54E9-205E0308C08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C6320C5-916B-3C81-8846-E37E7E9D55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116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9AE4C-8FE4-0DFD-66B6-38BFB90A4F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33AD13-8D89-E7C7-588B-984C56E2D26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28A7F689-959F-4CF2-0CA8-6E8F6B244D6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6C4C0F11-58D7-DAFC-3C17-76017FE28B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A85DF6-C30B-6F0E-5047-40D01109157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5436516-0977-D8B5-4A15-ED78020734F1}"/>
              </a:ext>
            </a:extLst>
          </p:cNvPr>
          <p:cNvSpPr>
            <a:spLocks noGrp="1" noChangeArrowheads="1"/>
          </p:cNvSpPr>
          <p:nvPr>
            <p:ph type="body" idx="1"/>
          </p:nvPr>
        </p:nvSpPr>
        <p:spPr>
          <a:xfrm>
            <a:off x="152400" y="4114800"/>
            <a:ext cx="6553200" cy="4876800"/>
          </a:xfrm>
        </p:spPr>
        <p:txBody>
          <a:bodyPr/>
          <a:lstStyle/>
          <a:p>
            <a:pPr algn="l"/>
            <a:r>
              <a:rPr lang="en-US" altLang="en-US" dirty="0"/>
              <a:t>Forgiveness gives hope</a:t>
            </a:r>
          </a:p>
        </p:txBody>
      </p:sp>
      <p:cxnSp>
        <p:nvCxnSpPr>
          <p:cNvPr id="3" name="Straight Connector 2">
            <a:extLst>
              <a:ext uri="{FF2B5EF4-FFF2-40B4-BE49-F238E27FC236}">
                <a16:creationId xmlns:a16="http://schemas.microsoft.com/office/drawing/2014/main" id="{948A9394-949E-1930-97A4-70F57037D51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3216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9B68D-00FF-6C6F-81A7-0979235042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E937D94-14A5-052D-CB85-DE48E1978F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A70B28D6-00D9-5560-DC8A-8158FFBB621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CAB699EB-488E-BAB7-F03C-6CC23B6DF1E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A24EEB-DDDC-F163-AAD2-9B3F2131C42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5782CCD-5EFB-A61F-DDC5-CF0665281EB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27AB0D2-C777-6D7D-B3B0-F4C31B7E568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4609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62946-F417-9E16-3067-95D9A0AC97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E555C7-B076-C13E-2228-1B5A5704EB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3432F619-7107-DB24-309A-0EDD9A8FEDC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4CE8AECC-9B68-6D9A-3E03-45F17E5E638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B4BFB1-C449-82E8-FF54-85AE12163C9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13F0357-8350-1C5A-3CCE-8BCA41DB2FC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CA6FD9F-E46A-B61E-84AA-FEDC9C3C1F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2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C2A6C-F68A-4CDD-4D3E-735A1970BB0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CD4CB1-A262-2BE8-36AB-840513960F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8B7DD0A8-BC55-3DF1-8492-53CEE88B21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935549B2-C9E3-BECA-FFDB-3D6E51ADF6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F5EB40C-9407-F754-9D0C-7F9D01E24CF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BB209B-1DB3-AA68-B367-154C2CBE5728}"/>
              </a:ext>
            </a:extLst>
          </p:cNvPr>
          <p:cNvSpPr>
            <a:spLocks noGrp="1" noChangeArrowheads="1"/>
          </p:cNvSpPr>
          <p:nvPr>
            <p:ph type="body" idx="1"/>
          </p:nvPr>
        </p:nvSpPr>
        <p:spPr>
          <a:xfrm>
            <a:off x="152400" y="4114800"/>
            <a:ext cx="6553200" cy="4876800"/>
          </a:xfrm>
        </p:spPr>
        <p:txBody>
          <a:bodyPr/>
          <a:lstStyle/>
          <a:p>
            <a:pPr algn="l"/>
            <a:r>
              <a:rPr lang="en-US" sz="2000" b="0" i="0" u="sng"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dirty="0"/>
          </a:p>
        </p:txBody>
      </p:sp>
      <p:cxnSp>
        <p:nvCxnSpPr>
          <p:cNvPr id="3" name="Straight Connector 2">
            <a:extLst>
              <a:ext uri="{FF2B5EF4-FFF2-40B4-BE49-F238E27FC236}">
                <a16:creationId xmlns:a16="http://schemas.microsoft.com/office/drawing/2014/main" id="{9275C755-5AAC-3499-FEBF-BF43CE80B5A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3009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5932-84E1-CB7C-6238-1599B743619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69BEA00-4158-270B-70D8-FDDB325C876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37AE3043-81D4-9282-8D27-4F0835A1500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71722372-9B65-A819-B11D-219B7C08F5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9E45EE-9466-C18B-4BA4-32A18F4556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E8A476B-91BC-D8A1-A2E3-1B49C5CA80FB}"/>
              </a:ext>
            </a:extLst>
          </p:cNvPr>
          <p:cNvSpPr>
            <a:spLocks noGrp="1" noChangeArrowheads="1"/>
          </p:cNvSpPr>
          <p:nvPr>
            <p:ph type="body" idx="1"/>
          </p:nvPr>
        </p:nvSpPr>
        <p:spPr>
          <a:xfrm>
            <a:off x="152400" y="4114800"/>
            <a:ext cx="6553200" cy="4876800"/>
          </a:xfrm>
        </p:spPr>
        <p:txBody>
          <a:bodyPr/>
          <a:lstStyle/>
          <a:p>
            <a:pPr algn="l"/>
            <a:r>
              <a:rPr lang="en-US" altLang="en-US" dirty="0"/>
              <a:t>P41  Henry Wright </a:t>
            </a:r>
          </a:p>
        </p:txBody>
      </p:sp>
      <p:cxnSp>
        <p:nvCxnSpPr>
          <p:cNvPr id="3" name="Straight Connector 2">
            <a:extLst>
              <a:ext uri="{FF2B5EF4-FFF2-40B4-BE49-F238E27FC236}">
                <a16:creationId xmlns:a16="http://schemas.microsoft.com/office/drawing/2014/main" id="{D2DF846D-D5F7-8793-ADDB-1F69CAD748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160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865D-74EE-046A-0EEA-C922D6B7D20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B1C8FC-C7E7-727D-E58A-D222BC54ABC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12EAEA64-5925-057D-19B3-0E6DBDBBEB8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611F81D6-D08A-C085-1A98-8C3F4E67267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F5CD658-BE2E-AAAD-AFE5-0DF42325E87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3D8F8D3-BCE6-D573-5114-10AC9D579EB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0407367-7CA4-A9B0-8445-D804140335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535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87E2E-C573-6B8D-37C2-F41E68DC01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FD5DDB-2E85-0922-E0BA-DC7F188A839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0FDB1F6B-9E19-1E02-FB93-AF265AAF37A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297772F8-D3C9-B040-DE03-EF692BE3F98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49315EB-B107-A73B-8F6C-FCE35C88DF7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82B5733-0A8C-2852-F67A-A0838A6CA36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F6A3A37-DD49-9050-CA6B-427AF74FFB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468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51406-A359-0B46-66E6-DE82451C93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7148C77-2DC7-92B3-1069-27CA2B17F3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9D6CC163-1B99-F032-0EAE-562A4E0E4B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947BEBF7-56D9-D766-79EE-7A4AB1DFF07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B193B9B-6CE4-C409-954A-DF4345A1399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3B65144-16A8-91E5-F54E-16450940CB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505B969-83F9-C5D8-3541-3CF59462865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3363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08FC4-8E42-BB48-B3FF-12833152661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67A6AE-359A-ACCD-75E2-8D4B22860F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F391860E-C8F9-7F27-D0FE-0188CD129B7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4302BC3B-3F58-B103-9507-7A43CE5A530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53ECF22-8C05-3227-3629-0ADAFB18C7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DCE6F34-C775-6115-800B-16E38B24A8A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Time p 55: </a:t>
            </a:r>
          </a:p>
          <a:p>
            <a:pPr algn="l"/>
            <a:endParaRPr lang="en-US" altLang="en-US" dirty="0"/>
          </a:p>
          <a:p>
            <a:pPr algn="l"/>
            <a:r>
              <a:rPr lang="en-US" altLang="en-US" dirty="0"/>
              <a:t>Finally in a government position of almost absolute authority.  Tested brothers’ current integrity.  At his total mercy…</a:t>
            </a:r>
          </a:p>
          <a:p>
            <a:pPr algn="l"/>
            <a:endParaRPr lang="en-US" altLang="en-US" dirty="0"/>
          </a:p>
        </p:txBody>
      </p:sp>
      <p:cxnSp>
        <p:nvCxnSpPr>
          <p:cNvPr id="3" name="Straight Connector 2">
            <a:extLst>
              <a:ext uri="{FF2B5EF4-FFF2-40B4-BE49-F238E27FC236}">
                <a16:creationId xmlns:a16="http://schemas.microsoft.com/office/drawing/2014/main" id="{3641C8C1-C72D-3B8A-9B23-FACDA184446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4869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A59B-55F2-FE9F-7DC0-1B725D3609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0C377C-41AE-6B66-B03A-999E0227FF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C8BC15E3-0A16-4EE4-3779-A73486B67DE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04DD11BF-CDC3-D33B-7912-DA1D59FC42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3444D3-4CFD-185B-53CE-5A0EB8F7BF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F6EC682-67F3-5FC3-42CC-4DA10637E3B1}"/>
              </a:ext>
            </a:extLst>
          </p:cNvPr>
          <p:cNvSpPr>
            <a:spLocks noGrp="1" noChangeArrowheads="1"/>
          </p:cNvSpPr>
          <p:nvPr>
            <p:ph type="body" idx="1"/>
          </p:nvPr>
        </p:nvSpPr>
        <p:spPr>
          <a:xfrm>
            <a:off x="152400" y="4114800"/>
            <a:ext cx="6553200" cy="4876800"/>
          </a:xfrm>
        </p:spPr>
        <p:txBody>
          <a:bodyPr/>
          <a:lstStyle/>
          <a:p>
            <a:pPr algn="l"/>
            <a:r>
              <a:rPr lang="en-US" altLang="en-US" dirty="0"/>
              <a:t>One of greatest, most dramatic scenes in the Bible.  Movie stuff.</a:t>
            </a:r>
          </a:p>
          <a:p>
            <a:pPr algn="l"/>
            <a:r>
              <a:rPr lang="en-US" altLang="en-US" dirty="0"/>
              <a:t>Privacy for honor.</a:t>
            </a:r>
          </a:p>
          <a:p>
            <a:pPr algn="l"/>
            <a:r>
              <a:rPr lang="en-US" altLang="en-US" dirty="0"/>
              <a:t>Not rage, but weeping</a:t>
            </a:r>
          </a:p>
        </p:txBody>
      </p:sp>
      <p:cxnSp>
        <p:nvCxnSpPr>
          <p:cNvPr id="3" name="Straight Connector 2">
            <a:extLst>
              <a:ext uri="{FF2B5EF4-FFF2-40B4-BE49-F238E27FC236}">
                <a16:creationId xmlns:a16="http://schemas.microsoft.com/office/drawing/2014/main" id="{6BCB8BD8-8795-AE1C-8656-F18A25BEAF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697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C87C-E2A9-547D-1E6E-E722E118F42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E3EC218-18F7-FD61-C2DF-956CC21EA4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77178FDE-381D-9285-6D31-AA5FD96344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07EC4C3E-BE5F-9F0B-2A14-2CF6AAA412A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D50643-6BFE-0764-152E-72A2AD6719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6DA3B8F-3E7F-F789-3A7B-1CDD469D7692}"/>
              </a:ext>
            </a:extLst>
          </p:cNvPr>
          <p:cNvSpPr>
            <a:spLocks noGrp="1" noChangeArrowheads="1"/>
          </p:cNvSpPr>
          <p:nvPr>
            <p:ph type="body" idx="1"/>
          </p:nvPr>
        </p:nvSpPr>
        <p:spPr>
          <a:xfrm>
            <a:off x="152400" y="4114800"/>
            <a:ext cx="6553200" cy="4876800"/>
          </a:xfrm>
        </p:spPr>
        <p:txBody>
          <a:bodyPr/>
          <a:lstStyle/>
          <a:p>
            <a:pPr algn="l"/>
            <a:r>
              <a:rPr lang="en-US" altLang="en-US" dirty="0"/>
              <a:t>Not berate them.  Not punish them. Not humiliate them in front of Egyptians or Pharoah. </a:t>
            </a:r>
          </a:p>
        </p:txBody>
      </p:sp>
      <p:cxnSp>
        <p:nvCxnSpPr>
          <p:cNvPr id="3" name="Straight Connector 2">
            <a:extLst>
              <a:ext uri="{FF2B5EF4-FFF2-40B4-BE49-F238E27FC236}">
                <a16:creationId xmlns:a16="http://schemas.microsoft.com/office/drawing/2014/main" id="{D2469DDB-38F0-4507-E441-7BFE99604F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655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53075-5415-C018-CC1E-349140F2C3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019C18-7D92-C226-59D1-230B8BC8EDE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465CD8B5-C6A3-1780-C3EE-D214C72A4F1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B5DD5C79-B7BA-9FCA-559E-27D8FDA207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E9D1F2A-96B7-675C-8E13-8AD687F1393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2412D7-0012-E63D-40CA-EFCBF98B3C7B}"/>
              </a:ext>
            </a:extLst>
          </p:cNvPr>
          <p:cNvSpPr>
            <a:spLocks noGrp="1" noChangeArrowheads="1"/>
          </p:cNvSpPr>
          <p:nvPr>
            <p:ph type="body" idx="1"/>
          </p:nvPr>
        </p:nvSpPr>
        <p:spPr>
          <a:xfrm>
            <a:off x="152400" y="4114800"/>
            <a:ext cx="6553200" cy="4876800"/>
          </a:xfrm>
        </p:spPr>
        <p:txBody>
          <a:bodyPr/>
          <a:lstStyle/>
          <a:p>
            <a:pPr algn="l"/>
            <a:r>
              <a:rPr lang="en-US" altLang="en-US" dirty="0"/>
              <a:t>Come close.   Not denial, yet not vindictive.  Saw G-d’s hand.  Told them what to say to Yaakov Jacob Dad</a:t>
            </a:r>
          </a:p>
          <a:p>
            <a:pPr algn="l"/>
            <a:r>
              <a:rPr lang="en-US" altLang="en-US" dirty="0"/>
              <a:t>No rage, not punishment, no berating, no denial, blessing and future hope.</a:t>
            </a:r>
          </a:p>
          <a:p>
            <a:pPr algn="l"/>
            <a:r>
              <a:rPr lang="en-US" altLang="en-US" dirty="0"/>
              <a:t>That is the pattern of forgiveness!!</a:t>
            </a:r>
          </a:p>
        </p:txBody>
      </p:sp>
      <p:cxnSp>
        <p:nvCxnSpPr>
          <p:cNvPr id="3" name="Straight Connector 2">
            <a:extLst>
              <a:ext uri="{FF2B5EF4-FFF2-40B4-BE49-F238E27FC236}">
                <a16:creationId xmlns:a16="http://schemas.microsoft.com/office/drawing/2014/main" id="{3F1991F6-3448-CEC4-350E-A4BB2A4F957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945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91E8D-EE6B-F28F-0FD7-B5EE8CF664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49C1DF-6CDE-54D6-CC0D-34134C8B5F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BC2F0D13-7499-B98E-5F63-7E040454099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95BC453C-1966-E976-E521-A7CCB1BF71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D0D981-AB45-4531-3D94-311E3E81F7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403319-C3C1-EB0F-9636-280F7C99358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2C7ACBE-F2CD-AED4-380C-7492AB42F6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7516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DC37-658E-B526-01FF-C3B5DB4A8A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E30D38-B5AB-C2B6-A7CA-78343AA8E1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FB30839C-85C8-983D-E2A2-B093B560A3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BBB995DE-99E1-C764-9D10-B0FB9F722B5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77B73DE-2EE5-8097-DD94-CB7F97875A4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6399FEA-D415-4534-92E4-083C6402DCDD}"/>
              </a:ext>
            </a:extLst>
          </p:cNvPr>
          <p:cNvSpPr>
            <a:spLocks noGrp="1" noChangeArrowheads="1"/>
          </p:cNvSpPr>
          <p:nvPr>
            <p:ph type="body" idx="1"/>
          </p:nvPr>
        </p:nvSpPr>
        <p:spPr>
          <a:xfrm>
            <a:off x="152400" y="4114800"/>
            <a:ext cx="6553200" cy="4876800"/>
          </a:xfrm>
        </p:spPr>
        <p:txBody>
          <a:bodyPr/>
          <a:lstStyle/>
          <a:p>
            <a:pPr algn="l"/>
            <a:r>
              <a:rPr lang="en-US" altLang="en-US" sz="1100" dirty="0">
                <a:hlinkClick r:id="rId3"/>
              </a:rPr>
              <a:t>https://mail.google.com/mail/u/0/?ui=2&amp;ik=9f4a945fb9&amp;view=lg&amp;permmsgid=msg-f:1844060246288444032</a:t>
            </a:r>
            <a:endParaRPr lang="en-US" altLang="en-US" sz="1100" dirty="0"/>
          </a:p>
          <a:p>
            <a:pPr algn="l"/>
            <a:endParaRPr lang="en-US" altLang="en-US" sz="1100" dirty="0"/>
          </a:p>
          <a:p>
            <a:pPr algn="l"/>
            <a:r>
              <a:rPr lang="en-US" altLang="en-US" dirty="0"/>
              <a:t>That man, that young man, I forgive him.</a:t>
            </a:r>
          </a:p>
        </p:txBody>
      </p:sp>
      <p:cxnSp>
        <p:nvCxnSpPr>
          <p:cNvPr id="3" name="Straight Connector 2">
            <a:extLst>
              <a:ext uri="{FF2B5EF4-FFF2-40B4-BE49-F238E27FC236}">
                <a16:creationId xmlns:a16="http://schemas.microsoft.com/office/drawing/2014/main" id="{CF7DDBE9-885A-A568-96FD-01E39608D3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74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15D6-1FA8-1AE4-B384-2DA7AEFC1E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FADA834-CD97-8F11-451D-2F17C501B36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654EB62C-1652-DF11-A1F8-1F81409BF38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A30EB6EA-E61D-2DC8-BFE3-DFD9B20569C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545F27-D656-6EB6-1BA0-97CB796D563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A94F96C-8F98-007E-0B64-8E19CAAFAD03}"/>
              </a:ext>
            </a:extLst>
          </p:cNvPr>
          <p:cNvSpPr>
            <a:spLocks noGrp="1" noChangeArrowheads="1"/>
          </p:cNvSpPr>
          <p:nvPr>
            <p:ph type="body" idx="1"/>
          </p:nvPr>
        </p:nvSpPr>
        <p:spPr>
          <a:xfrm>
            <a:off x="152400" y="4114800"/>
            <a:ext cx="6553200" cy="4876800"/>
          </a:xfrm>
        </p:spPr>
        <p:txBody>
          <a:bodyPr/>
          <a:lstStyle/>
          <a:p>
            <a:pPr algn="l"/>
            <a:r>
              <a:rPr lang="en-US" sz="2000" b="0" i="0" u="sng"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dirty="0"/>
          </a:p>
        </p:txBody>
      </p:sp>
      <p:cxnSp>
        <p:nvCxnSpPr>
          <p:cNvPr id="3" name="Straight Connector 2">
            <a:extLst>
              <a:ext uri="{FF2B5EF4-FFF2-40B4-BE49-F238E27FC236}">
                <a16:creationId xmlns:a16="http://schemas.microsoft.com/office/drawing/2014/main" id="{8C5F99A0-2C3B-6E29-D040-09446B31FA6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2967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46F24-C274-A211-CA57-EAD55EE02D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43A3CD-E219-38FF-A758-1E06CE5730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B1692B9A-DBF5-9C16-5E8A-9FF2A8A823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68CD1D11-0935-AC1D-3AD0-DA5B5ACEE0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1BA495F-6F7B-9D4F-037E-4812745537E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51AE35F-54C9-0843-F949-BD1CFFA34E05}"/>
              </a:ext>
            </a:extLst>
          </p:cNvPr>
          <p:cNvSpPr>
            <a:spLocks noGrp="1" noChangeArrowheads="1"/>
          </p:cNvSpPr>
          <p:nvPr>
            <p:ph type="body" idx="1"/>
          </p:nvPr>
        </p:nvSpPr>
        <p:spPr>
          <a:xfrm>
            <a:off x="152400" y="4114800"/>
            <a:ext cx="6553200" cy="4876800"/>
          </a:xfrm>
        </p:spPr>
        <p:txBody>
          <a:bodyPr/>
          <a:lstStyle/>
          <a:p>
            <a:pPr algn="l"/>
            <a:r>
              <a:rPr lang="en-US" altLang="en-US" dirty="0"/>
              <a:t>Jim Garlow</a:t>
            </a:r>
          </a:p>
          <a:p>
            <a:pPr algn="l"/>
            <a:r>
              <a:rPr lang="en-US" altLang="en-US" dirty="0"/>
              <a:t>https://mail.google.com/mail/u/0/?ui=2&amp;ik=9f4a945fb9&amp;view=lg&amp;permmsgid=msg-f:1844060246288444032</a:t>
            </a:r>
          </a:p>
        </p:txBody>
      </p:sp>
      <p:cxnSp>
        <p:nvCxnSpPr>
          <p:cNvPr id="3" name="Straight Connector 2">
            <a:extLst>
              <a:ext uri="{FF2B5EF4-FFF2-40B4-BE49-F238E27FC236}">
                <a16:creationId xmlns:a16="http://schemas.microsoft.com/office/drawing/2014/main" id="{3991F8A7-7FE2-1351-B2CE-5183B25F18A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5489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FC39E-AF70-5531-2F94-AD46E95E1F1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323434-D7E2-8C77-0CE7-0C7AA5FD3B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FBD6AA5A-2EEB-176D-B9E0-2183A6EE22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B096A710-50E2-92C8-BF4C-C348381785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54707B0-C684-B33D-9523-5C9D3B137F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990E4A0-6BA1-FA0B-FCBA-16224337D55D}"/>
              </a:ext>
            </a:extLst>
          </p:cNvPr>
          <p:cNvSpPr>
            <a:spLocks noGrp="1" noChangeArrowheads="1"/>
          </p:cNvSpPr>
          <p:nvPr>
            <p:ph type="body" idx="1"/>
          </p:nvPr>
        </p:nvSpPr>
        <p:spPr>
          <a:xfrm>
            <a:off x="152400" y="4114800"/>
            <a:ext cx="6553200" cy="4876800"/>
          </a:xfrm>
        </p:spPr>
        <p:txBody>
          <a:bodyPr/>
          <a:lstStyle/>
          <a:p>
            <a:pPr algn="l"/>
            <a:r>
              <a:rPr lang="en-US" altLang="en-US" dirty="0"/>
              <a:t>Jim Garlow</a:t>
            </a:r>
          </a:p>
          <a:p>
            <a:pPr algn="l"/>
            <a:r>
              <a:rPr lang="en-US" altLang="en-US" dirty="0"/>
              <a:t>https://mail.google.com/mail/u/0/?ui=2&amp;ik=9f4a945fb9&amp;view=lg&amp;permmsgid=msg-f:1844060246288444032</a:t>
            </a:r>
          </a:p>
        </p:txBody>
      </p:sp>
      <p:cxnSp>
        <p:nvCxnSpPr>
          <p:cNvPr id="3" name="Straight Connector 2">
            <a:extLst>
              <a:ext uri="{FF2B5EF4-FFF2-40B4-BE49-F238E27FC236}">
                <a16:creationId xmlns:a16="http://schemas.microsoft.com/office/drawing/2014/main" id="{65BB2BF7-0EE0-1EB1-67C2-6C9CE4B3DF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6942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F63F-799F-261E-CBCA-28A03FC5B9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F711AA-3FF8-8C52-4531-F636DD3A718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79330A00-703C-D4D1-6049-18C65BB7A5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B94C416A-5224-4A34-FE9E-120977D00E3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8A6C40E-7B9C-185B-E544-77A1E6077CD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BC0E9E5-6E70-0C9E-DBB2-69DC522E32E6}"/>
              </a:ext>
            </a:extLst>
          </p:cNvPr>
          <p:cNvSpPr>
            <a:spLocks noGrp="1" noChangeArrowheads="1"/>
          </p:cNvSpPr>
          <p:nvPr>
            <p:ph type="body" idx="1"/>
          </p:nvPr>
        </p:nvSpPr>
        <p:spPr>
          <a:xfrm>
            <a:off x="152400" y="4114800"/>
            <a:ext cx="6553200" cy="4876800"/>
          </a:xfrm>
        </p:spPr>
        <p:txBody>
          <a:bodyPr/>
          <a:lstStyle/>
          <a:p>
            <a:pPr algn="l"/>
            <a:r>
              <a:rPr lang="en-US" altLang="en-US" dirty="0"/>
              <a:t>Jim Garlow</a:t>
            </a:r>
          </a:p>
          <a:p>
            <a:pPr algn="l"/>
            <a:r>
              <a:rPr lang="en-US" altLang="en-US" dirty="0"/>
              <a:t>https://mail.google.com/mail/u/0/?ui=2&amp;ik=9f4a945fb9&amp;view=lg&amp;permmsgid=msg-f:1844060246288444032</a:t>
            </a:r>
          </a:p>
        </p:txBody>
      </p:sp>
      <p:cxnSp>
        <p:nvCxnSpPr>
          <p:cNvPr id="3" name="Straight Connector 2">
            <a:extLst>
              <a:ext uri="{FF2B5EF4-FFF2-40B4-BE49-F238E27FC236}">
                <a16:creationId xmlns:a16="http://schemas.microsoft.com/office/drawing/2014/main" id="{7061C2C4-AE4C-CAFC-374E-C6EC456DE9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4968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7027-48EC-AB11-1C80-6E2B7E62337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D3E5852-F04B-744C-4548-5254CA19FB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9499BF44-B1D5-2587-DB75-9F1AA5ED7AC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F945F555-9E26-3AAE-EE18-9526367189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58A2009-81C3-ECC4-611A-67439C4CD04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300FBCB-39A6-DBB5-673F-C246D841EBEA}"/>
              </a:ext>
            </a:extLst>
          </p:cNvPr>
          <p:cNvSpPr>
            <a:spLocks noGrp="1" noChangeArrowheads="1"/>
          </p:cNvSpPr>
          <p:nvPr>
            <p:ph type="body" idx="1"/>
          </p:nvPr>
        </p:nvSpPr>
        <p:spPr>
          <a:xfrm>
            <a:off x="152400" y="4114800"/>
            <a:ext cx="6553200" cy="4876800"/>
          </a:xfrm>
        </p:spPr>
        <p:txBody>
          <a:bodyPr/>
          <a:lstStyle/>
          <a:p>
            <a:pPr algn="l"/>
            <a:r>
              <a:rPr lang="en-US" altLang="en-US" dirty="0"/>
              <a:t>Jim Garlow</a:t>
            </a:r>
          </a:p>
          <a:p>
            <a:pPr algn="l"/>
            <a:r>
              <a:rPr lang="en-US" altLang="en-US" dirty="0"/>
              <a:t>https://mail.google.com/mail/u/0/?ui=2&amp;ik=9f4a945fb9&amp;view=lg&amp;permmsgid=msg-f:1844060246288444032</a:t>
            </a:r>
          </a:p>
        </p:txBody>
      </p:sp>
      <p:cxnSp>
        <p:nvCxnSpPr>
          <p:cNvPr id="3" name="Straight Connector 2">
            <a:extLst>
              <a:ext uri="{FF2B5EF4-FFF2-40B4-BE49-F238E27FC236}">
                <a16:creationId xmlns:a16="http://schemas.microsoft.com/office/drawing/2014/main" id="{B8FCD9CF-900D-8F2F-6823-620884C34F1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9773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C92C0-EEC3-A6D0-8625-2F60D4B823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18185E-7822-68FB-4F8C-4DD72C841E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AC3AC822-4741-DEC3-4254-7705D697CC4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C9828918-D6E7-65DB-AA34-713C4F15F24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800E04-1211-4D0A-247A-7DABF1DFDEA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2D2AFA4-B380-F5E3-F1E0-C25F409D6AA9}"/>
              </a:ext>
            </a:extLst>
          </p:cNvPr>
          <p:cNvSpPr>
            <a:spLocks noGrp="1" noChangeArrowheads="1"/>
          </p:cNvSpPr>
          <p:nvPr>
            <p:ph type="body" idx="1"/>
          </p:nvPr>
        </p:nvSpPr>
        <p:spPr>
          <a:xfrm>
            <a:off x="152400" y="4114800"/>
            <a:ext cx="6553200" cy="4876800"/>
          </a:xfrm>
        </p:spPr>
        <p:txBody>
          <a:bodyPr/>
          <a:lstStyle/>
          <a:p>
            <a:pPr algn="l"/>
            <a:r>
              <a:rPr lang="en-US" altLang="en-US" dirty="0"/>
              <a:t>https://mail.google.com/mail/u/0/?ui=2&amp;ik=9f4a945fb9&amp;view=lg&amp;permmsgid=msg-f:1844060246288444032</a:t>
            </a:r>
          </a:p>
        </p:txBody>
      </p:sp>
      <p:cxnSp>
        <p:nvCxnSpPr>
          <p:cNvPr id="3" name="Straight Connector 2">
            <a:extLst>
              <a:ext uri="{FF2B5EF4-FFF2-40B4-BE49-F238E27FC236}">
                <a16:creationId xmlns:a16="http://schemas.microsoft.com/office/drawing/2014/main" id="{047CE432-D8EA-943F-E64B-07F4A04B18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302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5A857-19FE-75CF-DE75-F7234F1A66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E007D2-1A03-4DDF-5C2F-878F059FCE0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039CA735-6EAE-319A-DFB1-90B6B0F915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47C8D54E-F21B-BBB6-0533-F663FC235BE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3668E3-D71E-26CC-7B2D-23B7CC1D925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745D766-CF13-1CDD-AA21-698D2ADC4752}"/>
              </a:ext>
            </a:extLst>
          </p:cNvPr>
          <p:cNvSpPr>
            <a:spLocks noGrp="1" noChangeArrowheads="1"/>
          </p:cNvSpPr>
          <p:nvPr>
            <p:ph type="body" idx="1"/>
          </p:nvPr>
        </p:nvSpPr>
        <p:spPr>
          <a:xfrm>
            <a:off x="152400" y="4114800"/>
            <a:ext cx="6553200" cy="4876800"/>
          </a:xfrm>
        </p:spPr>
        <p:txBody>
          <a:bodyPr/>
          <a:lstStyle/>
          <a:p>
            <a:pPr algn="l"/>
            <a:r>
              <a:rPr lang="en-US" altLang="en-US" dirty="0"/>
              <a:t>https://mail.google.com/mail/u/0/?ui=2&amp;ik=9f4a945fb9&amp;view=lg&amp;permmsgid=msg-f:1844060246288444032</a:t>
            </a:r>
          </a:p>
        </p:txBody>
      </p:sp>
      <p:cxnSp>
        <p:nvCxnSpPr>
          <p:cNvPr id="3" name="Straight Connector 2">
            <a:extLst>
              <a:ext uri="{FF2B5EF4-FFF2-40B4-BE49-F238E27FC236}">
                <a16:creationId xmlns:a16="http://schemas.microsoft.com/office/drawing/2014/main" id="{019182C6-1D4C-CD10-9518-25DE43A8A2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408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D5787-756D-6BB2-F734-19250814C8C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4466ECF-6368-FEB5-6030-264F7A2FF4E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C0C000A4-C46D-2667-A03E-044A7DB2F6E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97EAEBC6-DDFB-5195-D0F1-B39D483972E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62BF714-8A55-3F4C-DE72-1471AE4248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CCA851-249C-7B3E-951E-2D230F094EA1}"/>
              </a:ext>
            </a:extLst>
          </p:cNvPr>
          <p:cNvSpPr>
            <a:spLocks noGrp="1" noChangeArrowheads="1"/>
          </p:cNvSpPr>
          <p:nvPr>
            <p:ph type="body" idx="1"/>
          </p:nvPr>
        </p:nvSpPr>
        <p:spPr>
          <a:xfrm>
            <a:off x="152400" y="4114800"/>
            <a:ext cx="6553200" cy="4876800"/>
          </a:xfrm>
        </p:spPr>
        <p:txBody>
          <a:bodyPr/>
          <a:lstStyle/>
          <a:p>
            <a:pPr algn="l"/>
            <a:r>
              <a:rPr lang="en-US" altLang="en-US" dirty="0"/>
              <a:t>https://mail.google.com/mail/u/0/?ui=2&amp;ik=9f4a945fb9&amp;view=lg&amp;permmsgid=msg-f:1844060246288444032</a:t>
            </a:r>
          </a:p>
        </p:txBody>
      </p:sp>
      <p:cxnSp>
        <p:nvCxnSpPr>
          <p:cNvPr id="3" name="Straight Connector 2">
            <a:extLst>
              <a:ext uri="{FF2B5EF4-FFF2-40B4-BE49-F238E27FC236}">
                <a16:creationId xmlns:a16="http://schemas.microsoft.com/office/drawing/2014/main" id="{2F3A1B63-5411-EF1C-AFA1-6D8D5E9509C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5684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5D15-625D-C7A4-E33B-5B9FE7BD893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24FF17-2E0E-ADD8-AC23-78BA4741C8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271BC757-3233-66FD-F98D-A5598CA13F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5B25D479-486E-BC47-3989-FDD5382B8D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5482C34-29A8-F753-7320-3A564AB5EE5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2938528-B695-0B18-A264-54DE58821F3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7BB9B18-EA8B-BFA1-59AC-1CCACDD995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7321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E42A2-AEC2-FEFB-549A-6FAB0E37E4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578498-71C6-E6FD-DCF2-C026CB2C39A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C6516A8B-4D9D-4B65-3C2A-738A92CFFD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13F89BA3-3BEA-BBC0-34D7-A6AD125FB7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3C60F5-9343-8A94-9E34-5FCA81A331C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4F4DFC5-5FAC-1C3F-98AD-BF838FFD2525}"/>
              </a:ext>
            </a:extLst>
          </p:cNvPr>
          <p:cNvSpPr>
            <a:spLocks noGrp="1" noChangeArrowheads="1"/>
          </p:cNvSpPr>
          <p:nvPr>
            <p:ph type="body" idx="1"/>
          </p:nvPr>
        </p:nvSpPr>
        <p:spPr>
          <a:xfrm>
            <a:off x="152400" y="4114800"/>
            <a:ext cx="6553200" cy="4876800"/>
          </a:xfrm>
        </p:spPr>
        <p:txBody>
          <a:bodyPr/>
          <a:lstStyle/>
          <a:p>
            <a:pPr algn="l"/>
            <a:r>
              <a:rPr lang="en-US" altLang="en-US" dirty="0"/>
              <a:t>https://mycharisma.com/news/the-early-viewership-numbers-from-charlie-kirks-memorial-are-in-likely-the-most-viewed-gospel-presentation-ever/</a:t>
            </a:r>
          </a:p>
        </p:txBody>
      </p:sp>
      <p:cxnSp>
        <p:nvCxnSpPr>
          <p:cNvPr id="3" name="Straight Connector 2">
            <a:extLst>
              <a:ext uri="{FF2B5EF4-FFF2-40B4-BE49-F238E27FC236}">
                <a16:creationId xmlns:a16="http://schemas.microsoft.com/office/drawing/2014/main" id="{CA1A8D6F-CF01-0590-2DE2-403A8CE1549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8220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888D-E10F-35FF-DA13-EB254D31F07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D6DB61-5D48-B2CD-652C-50AC99A816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69393A60-1E3E-97DC-C813-DF0D21BD83E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96518256-DB5A-EDEE-8AE5-F08440B4E6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01875F2-CA94-0405-62DE-6D279FD43E3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6A7571B-E392-B253-0CF4-2A75775692B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2390685-7260-0B8B-DE23-6761897E1D4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4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FAA8B-5FA0-ED5F-CC6F-D89F267A45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BF9E1F-0CC9-DB2B-D1FD-D8456DD113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9B14E9D1-4D48-1225-55D8-CA679150065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18C9DCEE-6CBB-8DD4-91BE-065D009DB9F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088BF6-E0D5-460D-0238-EE4CC172BA8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383CB5-336D-CAF4-9207-6AC1C1E39884}"/>
              </a:ext>
            </a:extLst>
          </p:cNvPr>
          <p:cNvSpPr>
            <a:spLocks noGrp="1" noChangeArrowheads="1"/>
          </p:cNvSpPr>
          <p:nvPr>
            <p:ph type="body" idx="1"/>
          </p:nvPr>
        </p:nvSpPr>
        <p:spPr>
          <a:xfrm>
            <a:off x="152400" y="4114800"/>
            <a:ext cx="6553200" cy="4876800"/>
          </a:xfrm>
        </p:spPr>
        <p:txBody>
          <a:bodyPr/>
          <a:lstStyle/>
          <a:p>
            <a:pPr algn="l"/>
            <a:r>
              <a:rPr lang="en-US" sz="2000" b="0" i="0" u="sng"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p>
          <a:p>
            <a:pPr algn="l"/>
            <a:r>
              <a:rPr lang="en-US" altLang="en-US" sz="2000" b="0" i="0" kern="1200" dirty="0">
                <a:solidFill>
                  <a:schemeClr val="tx1"/>
                </a:solidFill>
                <a:effectLst/>
                <a:latin typeface="Arial Rounded MT Bold" pitchFamily="34" charset="0"/>
                <a:ea typeface="+mn-ea"/>
                <a:cs typeface="Arial" charset="0"/>
              </a:rPr>
              <a:t>Called me!</a:t>
            </a:r>
            <a:endParaRPr lang="en-US" altLang="en-US" dirty="0"/>
          </a:p>
        </p:txBody>
      </p:sp>
      <p:cxnSp>
        <p:nvCxnSpPr>
          <p:cNvPr id="3" name="Straight Connector 2">
            <a:extLst>
              <a:ext uri="{FF2B5EF4-FFF2-40B4-BE49-F238E27FC236}">
                <a16:creationId xmlns:a16="http://schemas.microsoft.com/office/drawing/2014/main" id="{69D2BD70-B0DD-85C3-7C2A-2AF01DB5DB2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823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EE77-CBFB-3B5E-C769-0FD73519B52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6DAC77-6FCB-9264-D499-E8F68C12BD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5071D279-EE0E-41C6-B5CC-1091F6E441C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0E8D8BBD-9BBD-3633-7D5D-2E63A88FED5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196164-7D75-F7C8-F29D-8D48BEA157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B8FC1F-4E07-4179-AD13-629F07C2043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C21CB88-EF63-F87B-DCEC-9C52BF03879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3954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9016-6B16-70E7-EF29-42AF5144EE3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CD9C8C-45D7-C788-7206-21C8843B62A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774009E8-BD83-DCF8-E2A4-119EB7F855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0BF8564D-5E82-2C65-8FE1-3012BE18C7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E499FF6-D2A6-8932-3001-7DEED2A35C1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955C2A8-9C4C-4959-0931-1066C446A00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C67D853-F61B-F03B-BC5F-962FA9962B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0216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90EA-8109-5FDD-9EC8-CF00DE15A3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CAE824-224C-E85A-5462-72C8562660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9732760C-0192-4B39-A63A-AB41A3801F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E3A9380C-8F7B-BFE8-9D78-5FDA549DAC4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E50CD0-4DA4-5952-10DA-475A61AE93D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64CF880-9DBA-519C-B0AF-A4523F95195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FE2BA16-F6B0-02E8-A959-BF528F8CEDD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6812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5523C-B0A1-4B39-0E29-32E78E9132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FBBF8E-2149-51FF-F9CE-85B0F0DCC4A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CC5404DC-11DE-CF56-904C-BA09F3F8C1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45AF17FD-CB9C-FD8C-0447-5595828531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9DA50B-BC12-BA6E-3532-A60EA2EA07F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29A71F-99E7-B6F0-F92B-9CDF42374D9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20961A3-53C2-71D8-6869-99E24B2E1C5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5717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F265F-2F87-0490-1C71-2A042001A1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C3DF5F-B7EC-7D1E-E5C3-66ED5FEECC9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5F31CBF4-B04B-C765-C901-FE0A020D5D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8AEAA838-81CC-819D-F29A-5AE64DBB68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86C7F43-3CDA-10C4-BCF6-5B54FE8914D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DC81570-BB16-3956-13DF-FBF0BAA8BE3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84CE458-4FE6-5EBB-58A7-1FDF105311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1684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90E8-8B78-995F-7DC4-A3AE90F349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C0D27AD-0510-BD08-7F4E-E9F61F03070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4C42E377-BDAB-271F-BDD1-C85F44E9B4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8E2C6B32-0CD5-0401-D2A2-49CA7717F7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DD9C2E4-F089-FE14-0DAC-9B9C164BB20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32586F-9F9C-2ED6-DD7B-11E6C413EAC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1F62453-1F32-79EC-6920-5ED7157DC1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34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5DC9D-21D1-AAB1-7EE6-E86F3DF18B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66D0610-1346-F7FC-B6C3-8919FCDE17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Total Forgiveness, for Shabbat Shuva</a:t>
            </a:r>
          </a:p>
        </p:txBody>
      </p:sp>
      <p:sp>
        <p:nvSpPr>
          <p:cNvPr id="5" name="Rectangle 3">
            <a:extLst>
              <a:ext uri="{FF2B5EF4-FFF2-40B4-BE49-F238E27FC236}">
                <a16:creationId xmlns:a16="http://schemas.microsoft.com/office/drawing/2014/main" id="{78CDE7DF-1D0F-D71C-079F-0354139729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27,2025</a:t>
            </a:r>
          </a:p>
        </p:txBody>
      </p:sp>
      <p:sp>
        <p:nvSpPr>
          <p:cNvPr id="6" name="Rectangle 7">
            <a:extLst>
              <a:ext uri="{FF2B5EF4-FFF2-40B4-BE49-F238E27FC236}">
                <a16:creationId xmlns:a16="http://schemas.microsoft.com/office/drawing/2014/main" id="{BC0785C6-0489-E30A-9170-0DD641A39D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B473FC5-5E26-A64B-6C07-37DE246FD40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EEF97EB-EC6D-2300-CE54-83B90A05946A}"/>
              </a:ext>
            </a:extLst>
          </p:cNvPr>
          <p:cNvSpPr>
            <a:spLocks noGrp="1" noChangeArrowheads="1"/>
          </p:cNvSpPr>
          <p:nvPr>
            <p:ph type="body" idx="1"/>
          </p:nvPr>
        </p:nvSpPr>
        <p:spPr>
          <a:xfrm>
            <a:off x="152400" y="4114800"/>
            <a:ext cx="6553200" cy="4876800"/>
          </a:xfrm>
        </p:spPr>
        <p:txBody>
          <a:bodyPr/>
          <a:lstStyle/>
          <a:p>
            <a:pPr algn="l"/>
            <a:r>
              <a:rPr lang="en-US" sz="2000" b="0" i="0" u="sng"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dirty="0"/>
          </a:p>
        </p:txBody>
      </p:sp>
      <p:cxnSp>
        <p:nvCxnSpPr>
          <p:cNvPr id="3" name="Straight Connector 2">
            <a:extLst>
              <a:ext uri="{FF2B5EF4-FFF2-40B4-BE49-F238E27FC236}">
                <a16:creationId xmlns:a16="http://schemas.microsoft.com/office/drawing/2014/main" id="{2AF959D1-038D-B99E-DB75-1BC158FCFE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89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ietMH04_JZ8?feature=oembed"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97F6-2949-145B-4549-A78B467AB5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9461F1-AEB8-ADE3-0732-08AF35E97AE1}"/>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2" name="Online Media 1" title="Donald Trump Jr. speaks at Charlie Kirk Memorial">
            <a:hlinkClick r:id="" action="ppaction://media"/>
            <a:extLst>
              <a:ext uri="{FF2B5EF4-FFF2-40B4-BE49-F238E27FC236}">
                <a16:creationId xmlns:a16="http://schemas.microsoft.com/office/drawing/2014/main" id="{4FBD7209-7982-43D6-C014-4C470D2C1D40}"/>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pic>
        <p:nvPicPr>
          <p:cNvPr id="4" name="Online Media 3" title="Donald Trump Jr. speaks at Charlie Kirk Memorial">
            <a:hlinkClick r:id="" action="ppaction://media"/>
            <a:extLst>
              <a:ext uri="{FF2B5EF4-FFF2-40B4-BE49-F238E27FC236}">
                <a16:creationId xmlns:a16="http://schemas.microsoft.com/office/drawing/2014/main" id="{0DB527EC-FEE7-2944-69B0-8F0566DD2A3E}"/>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76356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D77E7-3C49-F366-173D-9D01C42FED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13E8791-BDC7-4D91-1764-1FB26E2DA362}"/>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What is repentance?</a:t>
            </a:r>
          </a:p>
          <a:p>
            <a:pPr algn="l"/>
            <a:r>
              <a:rPr lang="en-US" sz="4000" u="sng" dirty="0">
                <a:solidFill>
                  <a:srgbClr val="FFFF66"/>
                </a:solidFill>
                <a:latin typeface="Arial Rounded MT Bold" panose="020F0704030504030204" pitchFamily="34" charset="0"/>
              </a:rPr>
              <a:t>Turning</a:t>
            </a:r>
            <a:r>
              <a:rPr lang="en-US" sz="4000" dirty="0">
                <a:solidFill>
                  <a:schemeClr val="tx1"/>
                </a:solidFill>
                <a:latin typeface="Arial Rounded MT Bold" panose="020F0704030504030204" pitchFamily="34" charset="0"/>
              </a:rPr>
              <a:t> to a right relationship with  G-d and with people.</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Changing our ways to serve G-d.</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Changing our ways to be in right standing with people</a:t>
            </a:r>
          </a:p>
          <a:p>
            <a:pPr marL="857250" lvl="1" indent="-514350" algn="l">
              <a:buFont typeface="+mj-lt"/>
              <a:buAutoNum type="arabicPeriod"/>
            </a:pPr>
            <a:r>
              <a:rPr lang="en-US" sz="4000" dirty="0">
                <a:solidFill>
                  <a:schemeClr val="tx1"/>
                </a:solidFill>
                <a:latin typeface="Arial Rounded MT Bold" panose="020F0704030504030204" pitchFamily="34" charset="0"/>
              </a:rPr>
              <a:t>Forgiving and </a:t>
            </a:r>
          </a:p>
          <a:p>
            <a:pPr marL="857250" lvl="1" indent="-514350" algn="l">
              <a:buFont typeface="+mj-lt"/>
              <a:buAutoNum type="arabicPeriod"/>
            </a:pPr>
            <a:r>
              <a:rPr lang="en-US" sz="4000" dirty="0">
                <a:solidFill>
                  <a:schemeClr val="tx1"/>
                </a:solidFill>
                <a:latin typeface="Arial Rounded MT Bold" panose="020F0704030504030204" pitchFamily="34" charset="0"/>
              </a:rPr>
              <a:t>Being forgiven</a:t>
            </a:r>
          </a:p>
        </p:txBody>
      </p:sp>
    </p:spTree>
    <p:extLst>
      <p:ext uri="{BB962C8B-B14F-4D97-AF65-F5344CB8AC3E}">
        <p14:creationId xmlns:p14="http://schemas.microsoft.com/office/powerpoint/2010/main" val="412025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82066-FA3B-02AB-6BFD-440D55FAE0B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F15F5BC-0ABD-3665-12EE-A0EA62051B97}"/>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What is repentance?</a:t>
            </a:r>
          </a:p>
          <a:p>
            <a:pPr algn="l"/>
            <a:r>
              <a:rPr lang="en-US" sz="4000" u="sng" dirty="0">
                <a:solidFill>
                  <a:srgbClr val="FFFF66"/>
                </a:solidFill>
                <a:latin typeface="Arial Rounded MT Bold" panose="020F0704030504030204" pitchFamily="34" charset="0"/>
              </a:rPr>
              <a:t>Turning</a:t>
            </a:r>
            <a:r>
              <a:rPr lang="en-US" sz="4000" dirty="0">
                <a:solidFill>
                  <a:schemeClr val="tx1"/>
                </a:solidFill>
                <a:latin typeface="Arial Rounded MT Bold" panose="020F0704030504030204" pitchFamily="34" charset="0"/>
              </a:rPr>
              <a:t> to a right relationship with  G-d and with people.</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Changing our ways to serve G-d.</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Changing our ways to be in right standing with people</a:t>
            </a:r>
          </a:p>
          <a:p>
            <a:pPr marL="857250" lvl="1" indent="-514350" algn="l">
              <a:buFont typeface="+mj-lt"/>
              <a:buAutoNum type="arabicPeriod"/>
            </a:pPr>
            <a:r>
              <a:rPr lang="en-US" sz="4000" u="sng" dirty="0">
                <a:solidFill>
                  <a:srgbClr val="FFFF66"/>
                </a:solidFill>
                <a:latin typeface="Arial Rounded MT Bold" panose="020F0704030504030204" pitchFamily="34" charset="0"/>
              </a:rPr>
              <a:t>Forgiving</a:t>
            </a:r>
            <a:r>
              <a:rPr lang="en-US" sz="4000" dirty="0">
                <a:solidFill>
                  <a:schemeClr val="tx1"/>
                </a:solidFill>
                <a:latin typeface="Arial Rounded MT Bold" panose="020F0704030504030204" pitchFamily="34" charset="0"/>
              </a:rPr>
              <a:t> and </a:t>
            </a:r>
          </a:p>
          <a:p>
            <a:pPr marL="857250" lvl="1" indent="-514350" algn="l">
              <a:buFont typeface="+mj-lt"/>
              <a:buAutoNum type="arabicPeriod"/>
            </a:pPr>
            <a:r>
              <a:rPr lang="en-US" sz="4000" dirty="0">
                <a:solidFill>
                  <a:schemeClr val="tx1"/>
                </a:solidFill>
                <a:latin typeface="Arial Rounded MT Bold" panose="020F0704030504030204" pitchFamily="34" charset="0"/>
              </a:rPr>
              <a:t>Being forgiven</a:t>
            </a:r>
          </a:p>
        </p:txBody>
      </p:sp>
    </p:spTree>
    <p:extLst>
      <p:ext uri="{BB962C8B-B14F-4D97-AF65-F5344CB8AC3E}">
        <p14:creationId xmlns:p14="http://schemas.microsoft.com/office/powerpoint/2010/main" val="392909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2B83A-0334-0BF3-669C-C1BF3C908D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DE233A0-018B-669E-4D4F-D46AF521DD2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25831D6-07CA-8E8B-E859-1B65B0858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Tree>
    <p:extLst>
      <p:ext uri="{BB962C8B-B14F-4D97-AF65-F5344CB8AC3E}">
        <p14:creationId xmlns:p14="http://schemas.microsoft.com/office/powerpoint/2010/main" val="360713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53A7A-0F55-2EC4-1C45-26B564DEB59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53AF82-6A26-CE03-3CC3-BF3FF0E1E9C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4C69650-3329-34FE-FA2A-E7CCEE6D4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F416F405-8468-B006-9C33-85EF99C2370A}"/>
              </a:ext>
            </a:extLst>
          </p:cNvPr>
          <p:cNvSpPr txBox="1"/>
          <p:nvPr/>
        </p:nvSpPr>
        <p:spPr>
          <a:xfrm>
            <a:off x="280266" y="285750"/>
            <a:ext cx="6696192" cy="1938992"/>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Total Forgiveness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Today is Shabbat Shuva.</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is the measure?</a:t>
            </a:r>
          </a:p>
        </p:txBody>
      </p:sp>
    </p:spTree>
    <p:extLst>
      <p:ext uri="{BB962C8B-B14F-4D97-AF65-F5344CB8AC3E}">
        <p14:creationId xmlns:p14="http://schemas.microsoft.com/office/powerpoint/2010/main" val="181695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a:extLst>
              <a:ext uri="{FF2B5EF4-FFF2-40B4-BE49-F238E27FC236}">
                <a16:creationId xmlns:a16="http://schemas.microsoft.com/office/drawing/2014/main" id="{3475E414-8CDD-D4F4-F54D-64BDBF22B7FB}"/>
              </a:ext>
            </a:extLst>
          </p:cNvPr>
          <p:cNvSpPr>
            <a:spLocks noGrp="1" noChangeArrowheads="1"/>
          </p:cNvSpPr>
          <p:nvPr>
            <p:ph type="subTitle" idx="1"/>
          </p:nvPr>
        </p:nvSpPr>
        <p:spPr>
          <a:xfrm>
            <a:off x="457200" y="285750"/>
            <a:ext cx="8305800" cy="4648200"/>
          </a:xfrm>
        </p:spPr>
        <p:txBody>
          <a:bodyPr anchor="t"/>
          <a:lstStyle/>
          <a:p>
            <a:pPr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How long is an inch?</a:t>
            </a:r>
          </a:p>
          <a:p>
            <a:pPr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In 1324, the legal definition of the inch was set out in a statute of Edward II of England, defining it as "three grains of barley, dry and round, placed end to end, lengthwise"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a:extLst>
              <a:ext uri="{FF2B5EF4-FFF2-40B4-BE49-F238E27FC236}">
                <a16:creationId xmlns:a16="http://schemas.microsoft.com/office/drawing/2014/main" id="{63B8EB36-3773-EA27-AABA-AE1E1714D8B4}"/>
              </a:ext>
            </a:extLst>
          </p:cNvPr>
          <p:cNvSpPr>
            <a:spLocks noGrp="1" noChangeArrowheads="1"/>
          </p:cNvSpPr>
          <p:nvPr>
            <p:ph type="subTitle" idx="1"/>
          </p:nvPr>
        </p:nvSpPr>
        <p:spPr>
          <a:xfrm>
            <a:off x="381000" y="209550"/>
            <a:ext cx="8458200" cy="4648200"/>
          </a:xfrm>
        </p:spPr>
        <p:txBody>
          <a:bodyPr anchor="t">
            <a:normAutofit fontScale="92500" lnSpcReduction="10000"/>
          </a:bodyPr>
          <a:lstStyle/>
          <a:p>
            <a:pPr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How long is a second?</a:t>
            </a:r>
          </a:p>
          <a:p>
            <a:pPr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Before 1956, 1/86,400 of the time the earth takes to spin around on its own axis and see the sun again each day. </a:t>
            </a:r>
          </a:p>
          <a:p>
            <a:pPr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But because the moon's gravity and the tides are slowing down the earth's spin, this is not a stable quantity.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a:extLst>
              <a:ext uri="{FF2B5EF4-FFF2-40B4-BE49-F238E27FC236}">
                <a16:creationId xmlns:a16="http://schemas.microsoft.com/office/drawing/2014/main" id="{6643FD94-2FE6-320C-DB10-211A51D058C7}"/>
              </a:ext>
            </a:extLst>
          </p:cNvPr>
          <p:cNvSpPr>
            <a:spLocks noGrp="1" noChangeArrowheads="1"/>
          </p:cNvSpPr>
          <p:nvPr>
            <p:ph type="subTitle" idx="1"/>
          </p:nvPr>
        </p:nvSpPr>
        <p:spPr>
          <a:xfrm>
            <a:off x="152400" y="133350"/>
            <a:ext cx="8915400" cy="4953000"/>
          </a:xfrm>
        </p:spPr>
        <p:txBody>
          <a:bodyPr/>
          <a:lstStyle/>
          <a:p>
            <a:pPr algn="l"/>
            <a:r>
              <a:rPr lang="en-US" altLang="en-US" sz="3000" dirty="0"/>
              <a:t> </a:t>
            </a:r>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In 1967 the official definition of the second became 9,192,631,770 vibrations of a Cesium-133 atom.</a:t>
            </a:r>
            <a:b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br>
            <a:endPar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endParaRPr>
          </a:p>
        </p:txBody>
      </p:sp>
      <p:pic>
        <p:nvPicPr>
          <p:cNvPr id="1459203" name="Picture 3">
            <a:extLst>
              <a:ext uri="{FF2B5EF4-FFF2-40B4-BE49-F238E27FC236}">
                <a16:creationId xmlns:a16="http://schemas.microsoft.com/office/drawing/2014/main" id="{E74E6F1A-FA16-40F0-DD9C-5996F7882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3334"/>
          <a:stretch>
            <a:fillRect/>
          </a:stretch>
        </p:blipFill>
        <p:spPr bwMode="auto">
          <a:xfrm>
            <a:off x="3352800" y="438150"/>
            <a:ext cx="2000250" cy="271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a:extLst>
              <a:ext uri="{FF2B5EF4-FFF2-40B4-BE49-F238E27FC236}">
                <a16:creationId xmlns:a16="http://schemas.microsoft.com/office/drawing/2014/main" id="{CDDF5B7E-9D8F-2823-2B03-AA76E0F7D787}"/>
              </a:ext>
            </a:extLst>
          </p:cNvPr>
          <p:cNvSpPr>
            <a:spLocks noGrp="1" noChangeArrowheads="1"/>
          </p:cNvSpPr>
          <p:nvPr>
            <p:ph type="subTitle" idx="1"/>
          </p:nvPr>
        </p:nvSpPr>
        <p:spPr>
          <a:xfrm>
            <a:off x="381000" y="209550"/>
            <a:ext cx="8534400" cy="4648200"/>
          </a:xfrm>
        </p:spPr>
        <p:txBody>
          <a:bodyPr>
            <a:normAutofit fontScale="92500" lnSpcReduction="10000"/>
          </a:bodyPr>
          <a:lstStyle/>
          <a:p>
            <a:pPr marL="571500" indent="-571500"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How long is a meter?	</a:t>
            </a:r>
          </a:p>
          <a:p>
            <a:pPr marL="55563" indent="-55563"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	The basic unit of length in the metric system; it was originally planned so that the circumference of the Earth would be measured at about forty million meters.</a:t>
            </a:r>
          </a:p>
          <a:p>
            <a:pPr marL="55563" indent="-55563"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	Today, the meter is defined to be the distance light travels in</a:t>
            </a:r>
          </a:p>
          <a:p>
            <a:pPr marL="571500" indent="-571500"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	 </a:t>
            </a:r>
            <a:r>
              <a:rPr lang="en-US" altLang="en-US" sz="4000" baseline="30000" dirty="0">
                <a:solidFill>
                  <a:schemeClr val="tx1"/>
                </a:solidFill>
                <a:effectLst>
                  <a:outerShdw blurRad="38100" dist="38100" dir="2700000" algn="tl">
                    <a:srgbClr val="000000">
                      <a:alpha val="43137"/>
                    </a:srgbClr>
                  </a:outerShdw>
                </a:effectLst>
                <a:latin typeface="Arial Rounded MT Bold" pitchFamily="34" charset="0"/>
                <a:cs typeface="Arial" charset="0"/>
              </a:rPr>
              <a:t>1</a:t>
            </a:r>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 / </a:t>
            </a:r>
            <a:r>
              <a:rPr lang="en-US" altLang="en-US" sz="4000" baseline="-25000" dirty="0">
                <a:solidFill>
                  <a:schemeClr val="tx1"/>
                </a:solidFill>
                <a:effectLst>
                  <a:outerShdw blurRad="38100" dist="38100" dir="2700000" algn="tl">
                    <a:srgbClr val="000000">
                      <a:alpha val="43137"/>
                    </a:srgbClr>
                  </a:outerShdw>
                </a:effectLst>
                <a:latin typeface="Arial Rounded MT Bold" pitchFamily="34" charset="0"/>
                <a:cs typeface="Arial" charset="0"/>
              </a:rPr>
              <a:t>299,792,458</a:t>
            </a:r>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 seconds.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2">
            <a:extLst>
              <a:ext uri="{FF2B5EF4-FFF2-40B4-BE49-F238E27FC236}">
                <a16:creationId xmlns:a16="http://schemas.microsoft.com/office/drawing/2014/main" id="{D16F4E6F-EF46-24F0-8C80-2C382DA4E2EA}"/>
              </a:ext>
            </a:extLst>
          </p:cNvPr>
          <p:cNvSpPr>
            <a:spLocks noGrp="1" noChangeArrowheads="1"/>
          </p:cNvSpPr>
          <p:nvPr>
            <p:ph type="subTitle" idx="1"/>
          </p:nvPr>
        </p:nvSpPr>
        <p:spPr>
          <a:xfrm>
            <a:off x="457200" y="209550"/>
            <a:ext cx="8305800" cy="4648200"/>
          </a:xfrm>
        </p:spPr>
        <p:txBody>
          <a:bodyPr anchor="t"/>
          <a:lstStyle/>
          <a:p>
            <a:pPr algn="l"/>
            <a:endParaRPr lang="en-US" altLang="en-US" sz="3000" dirty="0"/>
          </a:p>
          <a:p>
            <a:pPr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How do we measure repentance of forgiveness?</a:t>
            </a:r>
          </a:p>
          <a:p>
            <a:pPr algn="l"/>
            <a:endPar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endParaRPr>
          </a:p>
          <a:p>
            <a:pPr algn="l"/>
            <a:r>
              <a:rPr lang="en-US" altLang="en-US" sz="4000" dirty="0">
                <a:solidFill>
                  <a:schemeClr val="tx1"/>
                </a:solidFill>
                <a:effectLst>
                  <a:outerShdw blurRad="38100" dist="38100" dir="2700000" algn="tl">
                    <a:srgbClr val="000000">
                      <a:alpha val="43137"/>
                    </a:srgbClr>
                  </a:outerShdw>
                </a:effectLst>
                <a:latin typeface="Arial Rounded MT Bold" pitchFamily="34" charset="0"/>
                <a:cs typeface="Arial" charset="0"/>
              </a:rPr>
              <a:t>Here is the measuring standard.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60A21-CF50-F683-9A45-8088AE490C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629D3CC-2ECE-0ADE-BDEE-EA0D4A2F297C}"/>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Matit 6.12,14-45</a:t>
            </a:r>
            <a:r>
              <a:rPr lang="en-US" sz="4000" dirty="0">
                <a:solidFill>
                  <a:schemeClr val="tx1"/>
                </a:solidFill>
                <a:latin typeface="Arial Rounded MT Bold" panose="020F0704030504030204" pitchFamily="34" charset="0"/>
              </a:rPr>
              <a:t> Forgive us what we have done wrong, </a:t>
            </a:r>
            <a:r>
              <a:rPr lang="en-US" sz="4000" dirty="0">
                <a:solidFill>
                  <a:srgbClr val="FFFF66"/>
                </a:solidFill>
                <a:latin typeface="Arial Rounded MT Bold" panose="020F0704030504030204" pitchFamily="34" charset="0"/>
              </a:rPr>
              <a:t>as we too have </a:t>
            </a:r>
            <a:r>
              <a:rPr lang="en-US" sz="4000" dirty="0">
                <a:solidFill>
                  <a:schemeClr val="tx1"/>
                </a:solidFill>
                <a:latin typeface="Arial Rounded MT Bold" panose="020F0704030504030204" pitchFamily="34" charset="0"/>
              </a:rPr>
              <a:t>forgiven those who have wronged us…For if you forgive others their offenses, your heavenly Father will also forgive you; but if you do not forgive others their offenses, your heavenly Father will not forgive yours.</a:t>
            </a:r>
          </a:p>
        </p:txBody>
      </p:sp>
    </p:spTree>
    <p:extLst>
      <p:ext uri="{BB962C8B-B14F-4D97-AF65-F5344CB8AC3E}">
        <p14:creationId xmlns:p14="http://schemas.microsoft.com/office/powerpoint/2010/main" val="217110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52B4-DF7F-6F96-3668-EB09A4B48DE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45DC6F-724A-5315-7A35-0A650BD874A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036E60C-006B-D16C-2C62-AA93D5589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CB4EA2DA-B6F3-06BA-F103-6A2B58067D5B}"/>
              </a:ext>
            </a:extLst>
          </p:cNvPr>
          <p:cNvSpPr txBox="1"/>
          <p:nvPr/>
        </p:nvSpPr>
        <p:spPr>
          <a:xfrm>
            <a:off x="280266" y="285750"/>
            <a:ext cx="6231321"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Today is Shabbat Shuva.</a:t>
            </a:r>
          </a:p>
        </p:txBody>
      </p:sp>
    </p:spTree>
    <p:extLst>
      <p:ext uri="{BB962C8B-B14F-4D97-AF65-F5344CB8AC3E}">
        <p14:creationId xmlns:p14="http://schemas.microsoft.com/office/powerpoint/2010/main" val="52308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0CA16-C9D2-378A-2D60-9CF37CACDF6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308E9B-6986-1E5A-D1AA-8AB5AA89125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4F9080F-B755-3687-6524-F5F65C1DF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Tree>
    <p:extLst>
      <p:ext uri="{BB962C8B-B14F-4D97-AF65-F5344CB8AC3E}">
        <p14:creationId xmlns:p14="http://schemas.microsoft.com/office/powerpoint/2010/main" val="7713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AE87D-8C56-FBA6-A6CC-D55463CB470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9F68879-B78B-B3EF-FAA2-519C094E53C4}"/>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53E399D-F0B2-D293-1E32-9E93A294F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54970C0C-7B3B-113B-6D1D-842813BD2F55}"/>
              </a:ext>
            </a:extLst>
          </p:cNvPr>
          <p:cNvSpPr txBox="1"/>
          <p:nvPr/>
        </p:nvSpPr>
        <p:spPr>
          <a:xfrm>
            <a:off x="280266" y="285750"/>
            <a:ext cx="6696192" cy="2554545"/>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Total Forgiveness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Today is Shabbat Shuva.</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is the measure?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First things</a:t>
            </a:r>
          </a:p>
        </p:txBody>
      </p:sp>
    </p:spTree>
    <p:extLst>
      <p:ext uri="{BB962C8B-B14F-4D97-AF65-F5344CB8AC3E}">
        <p14:creationId xmlns:p14="http://schemas.microsoft.com/office/powerpoint/2010/main" val="2580024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76292-F876-2B86-FDBD-1C3C17F4570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F81D433-8EA9-EFBE-BF7B-E9092C63BBE5}"/>
              </a:ext>
            </a:extLst>
          </p:cNvPr>
          <p:cNvSpPr>
            <a:spLocks noGrp="1"/>
          </p:cNvSpPr>
          <p:nvPr>
            <p:ph type="subTitle" idx="1"/>
          </p:nvPr>
        </p:nvSpPr>
        <p:spPr>
          <a:xfrm>
            <a:off x="152400" y="209550"/>
            <a:ext cx="8915400" cy="4800600"/>
          </a:xfrm>
        </p:spPr>
        <p:txBody>
          <a:bodyPr anchor="t">
            <a:normAutofit/>
          </a:bodyPr>
          <a:lstStyle/>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A few weeks ago I spoke on problem solving: Mt 18 </a:t>
            </a:r>
            <a:r>
              <a:rPr lang="en-US" sz="4000" u="sng" dirty="0">
                <a:solidFill>
                  <a:srgbClr val="FFFF66"/>
                </a:solidFill>
                <a:latin typeface="Arial Rounded MT Bold" panose="020F0704030504030204" pitchFamily="34" charset="0"/>
              </a:rPr>
              <a:t>resolving wounds</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Then I did a related message on an unoffendable spirit: immunity </a:t>
            </a:r>
            <a:r>
              <a:rPr lang="en-US" sz="3200" dirty="0">
                <a:solidFill>
                  <a:schemeClr val="tx1"/>
                </a:solidFill>
                <a:latin typeface="Arial Rounded MT Bold" panose="020F0704030504030204" pitchFamily="34" charset="0"/>
              </a:rPr>
              <a:t>(too strong) </a:t>
            </a:r>
            <a:r>
              <a:rPr lang="en-US" sz="4000" u="sng" dirty="0">
                <a:solidFill>
                  <a:srgbClr val="FFFF66"/>
                </a:solidFill>
                <a:latin typeface="Arial Rounded MT Bold" panose="020F0704030504030204" pitchFamily="34" charset="0"/>
              </a:rPr>
              <a:t>resistance to wounds</a:t>
            </a:r>
            <a:r>
              <a:rPr lang="en-US" sz="4000" dirty="0">
                <a:solidFill>
                  <a:schemeClr val="tx1"/>
                </a:solidFill>
                <a:latin typeface="Arial Rounded MT Bold" panose="020F0704030504030204" pitchFamily="34" charset="0"/>
              </a:rPr>
              <a:t>.</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Today: dealing with </a:t>
            </a:r>
            <a:r>
              <a:rPr lang="en-US" sz="4000" u="sng" dirty="0">
                <a:solidFill>
                  <a:srgbClr val="FFFF66"/>
                </a:solidFill>
                <a:latin typeface="Arial Rounded MT Bold" panose="020F0704030504030204" pitchFamily="34" charset="0"/>
              </a:rPr>
              <a:t>unresolved wounds</a:t>
            </a:r>
          </a:p>
        </p:txBody>
      </p:sp>
    </p:spTree>
    <p:extLst>
      <p:ext uri="{BB962C8B-B14F-4D97-AF65-F5344CB8AC3E}">
        <p14:creationId xmlns:p14="http://schemas.microsoft.com/office/powerpoint/2010/main" val="646369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CF1D2-60C5-A29E-C74B-E409D3E766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DD9532F-7896-4A06-00B5-D4B6939D93A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59C7804-2599-6C75-73F6-6B70096EFBCA}"/>
              </a:ext>
            </a:extLst>
          </p:cNvPr>
          <p:cNvPicPr>
            <a:picLocks noChangeAspect="1"/>
          </p:cNvPicPr>
          <p:nvPr/>
        </p:nvPicPr>
        <p:blipFill>
          <a:blip r:embed="rId3" cstate="print">
            <a:extLst>
              <a:ext uri="{28A0092B-C50C-407E-A947-70E740481C1C}">
                <a14:useLocalDpi xmlns:a14="http://schemas.microsoft.com/office/drawing/2010/main" val="0"/>
              </a:ext>
            </a:extLst>
          </a:blip>
          <a:srcRect l="6665" t="8518" r="2593" b="6544"/>
          <a:stretch>
            <a:fillRect/>
          </a:stretch>
        </p:blipFill>
        <p:spPr>
          <a:xfrm rot="5400000">
            <a:off x="1906993" y="777287"/>
            <a:ext cx="5101413" cy="3581400"/>
          </a:xfrm>
          <a:prstGeom prst="rect">
            <a:avLst/>
          </a:prstGeom>
        </p:spPr>
      </p:pic>
    </p:spTree>
    <p:extLst>
      <p:ext uri="{BB962C8B-B14F-4D97-AF65-F5344CB8AC3E}">
        <p14:creationId xmlns:p14="http://schemas.microsoft.com/office/powerpoint/2010/main" val="273523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4CDB1-9CC7-5D3B-FB37-A5A663361E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25928C5-592B-72B6-80C0-58FAA0F643EA}"/>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According to the author there has been a real dearth on this subject matter till 1984 Lewis Smedes!</a:t>
            </a:r>
          </a:p>
        </p:txBody>
      </p:sp>
    </p:spTree>
    <p:extLst>
      <p:ext uri="{BB962C8B-B14F-4D97-AF65-F5344CB8AC3E}">
        <p14:creationId xmlns:p14="http://schemas.microsoft.com/office/powerpoint/2010/main" val="152842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a:extLst>
              <a:ext uri="{FF2B5EF4-FFF2-40B4-BE49-F238E27FC236}">
                <a16:creationId xmlns:a16="http://schemas.microsoft.com/office/drawing/2014/main" id="{2D527E28-DCD7-1BCA-2B88-2EB3AD19FE6E}"/>
              </a:ext>
            </a:extLst>
          </p:cNvPr>
          <p:cNvSpPr>
            <a:spLocks noGrp="1" noChangeArrowheads="1"/>
          </p:cNvSpPr>
          <p:nvPr>
            <p:ph type="subTitle" idx="1"/>
          </p:nvPr>
        </p:nvSpPr>
        <p:spPr>
          <a:xfrm>
            <a:off x="762000" y="361950"/>
            <a:ext cx="7239000" cy="4191000"/>
          </a:xfrm>
        </p:spPr>
        <p:txBody>
          <a:bodyPr anchor="t"/>
          <a:lstStyle/>
          <a:p>
            <a:endParaRPr lang="en-US" altLang="en-US" sz="3000" dirty="0"/>
          </a:p>
          <a:p>
            <a:pPr algn="l"/>
            <a:r>
              <a:rPr lang="en-US" altLang="en-US" sz="4000" dirty="0">
                <a:solidFill>
                  <a:schemeClr val="tx1"/>
                </a:solidFill>
                <a:latin typeface="Arial Rounded MT Bold" panose="020F0704030504030204" pitchFamily="34" charset="0"/>
              </a:rPr>
              <a:t>How to forgive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Rectangle 2">
            <a:extLst>
              <a:ext uri="{FF2B5EF4-FFF2-40B4-BE49-F238E27FC236}">
                <a16:creationId xmlns:a16="http://schemas.microsoft.com/office/drawing/2014/main" id="{A22CBE21-5395-E1BD-9E5D-022757322DC8}"/>
              </a:ext>
            </a:extLst>
          </p:cNvPr>
          <p:cNvSpPr>
            <a:spLocks noGrp="1" noChangeArrowheads="1"/>
          </p:cNvSpPr>
          <p:nvPr>
            <p:ph type="subTitle" idx="1"/>
          </p:nvPr>
        </p:nvSpPr>
        <p:spPr>
          <a:xfrm>
            <a:off x="304800" y="285750"/>
            <a:ext cx="8458200" cy="4572000"/>
          </a:xfrm>
        </p:spPr>
        <p:txBody>
          <a:bodyPr anchor="t">
            <a:normAutofit lnSpcReduction="10000"/>
          </a:bodyPr>
          <a:lstStyle/>
          <a:p>
            <a:pPr marL="571500" indent="-571500" algn="l"/>
            <a:r>
              <a:rPr lang="en-US" altLang="en-US" sz="4000" u="sng" dirty="0">
                <a:solidFill>
                  <a:srgbClr val="FFFF66"/>
                </a:solidFill>
                <a:latin typeface="Arial Rounded MT Bold" panose="020F0704030504030204" pitchFamily="34" charset="0"/>
              </a:rPr>
              <a:t>Two types of forgiveness, according to the Messiah</a:t>
            </a:r>
          </a:p>
          <a:p>
            <a:pPr marL="571500" indent="-571500" algn="l">
              <a:buFontTx/>
              <a:buAutoNum type="arabicPeriod"/>
            </a:pPr>
            <a:r>
              <a:rPr lang="en-US" altLang="en-US" sz="4000" dirty="0">
                <a:solidFill>
                  <a:schemeClr val="tx1"/>
                </a:solidFill>
                <a:latin typeface="Arial Rounded MT Bold" panose="020F0704030504030204" pitchFamily="34" charset="0"/>
              </a:rPr>
              <a:t>Unconditional / volitional</a:t>
            </a:r>
          </a:p>
          <a:p>
            <a:pPr marL="571500" indent="-571500" algn="l"/>
            <a:r>
              <a:rPr lang="en-US" altLang="en-US" sz="4000" dirty="0">
                <a:solidFill>
                  <a:schemeClr val="tx1"/>
                </a:solidFill>
                <a:latin typeface="Arial Rounded MT Bold" panose="020F0704030504030204" pitchFamily="34" charset="0"/>
              </a:rPr>
              <a:t>	</a:t>
            </a:r>
            <a:r>
              <a:rPr lang="en-US" altLang="en-US" sz="4000" baseline="30000" dirty="0">
                <a:solidFill>
                  <a:schemeClr val="tx1"/>
                </a:solidFill>
                <a:latin typeface="Arial Rounded MT Bold" panose="020F0704030504030204" pitchFamily="34" charset="0"/>
              </a:rPr>
              <a:t>Mark 11.25 </a:t>
            </a:r>
            <a:r>
              <a:rPr lang="en-US" altLang="en-US" sz="4000" dirty="0">
                <a:solidFill>
                  <a:schemeClr val="tx1"/>
                </a:solidFill>
                <a:latin typeface="Arial Rounded MT Bold" panose="020F0704030504030204" pitchFamily="34" charset="0"/>
              </a:rPr>
              <a:t>And when you stand praying, if you have anything against anyone, forgive him; so that your Father in heaven may also forgive your offenses.</a:t>
            </a:r>
          </a:p>
          <a:p>
            <a:pPr marL="571500" indent="-571500" algn="l"/>
            <a:endParaRPr lang="en-US" altLang="en-US" sz="3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a:extLst>
              <a:ext uri="{FF2B5EF4-FFF2-40B4-BE49-F238E27FC236}">
                <a16:creationId xmlns:a16="http://schemas.microsoft.com/office/drawing/2014/main" id="{7BE5207B-94E0-066A-04E1-BAF027F23B30}"/>
              </a:ext>
            </a:extLst>
          </p:cNvPr>
          <p:cNvSpPr>
            <a:spLocks noGrp="1" noChangeArrowheads="1"/>
          </p:cNvSpPr>
          <p:nvPr>
            <p:ph type="subTitle" idx="1"/>
          </p:nvPr>
        </p:nvSpPr>
        <p:spPr>
          <a:xfrm>
            <a:off x="533400" y="209550"/>
            <a:ext cx="8305800" cy="4648200"/>
          </a:xfrm>
        </p:spPr>
        <p:txBody>
          <a:bodyPr anchor="t">
            <a:normAutofit fontScale="92500" lnSpcReduction="10000"/>
          </a:bodyPr>
          <a:lstStyle/>
          <a:p>
            <a:pPr marL="571500" indent="-571500" algn="l">
              <a:lnSpc>
                <a:spcPct val="100000"/>
              </a:lnSpc>
            </a:pPr>
            <a:r>
              <a:rPr lang="en-US" altLang="en-US" sz="4300" u="sng" dirty="0">
                <a:solidFill>
                  <a:srgbClr val="FFFF66"/>
                </a:solidFill>
                <a:latin typeface="Arial Rounded MT Bold" panose="020F0704030504030204" pitchFamily="34" charset="0"/>
              </a:rPr>
              <a:t>Two types of forgiveness, according to the Messiah</a:t>
            </a:r>
          </a:p>
          <a:p>
            <a:pPr algn="l"/>
            <a:r>
              <a:rPr lang="en-US" altLang="en-US" sz="4000" dirty="0">
                <a:solidFill>
                  <a:schemeClr val="tx1"/>
                </a:solidFill>
                <a:latin typeface="Arial Rounded MT Bold" panose="020F0704030504030204" pitchFamily="34" charset="0"/>
              </a:rPr>
              <a:t>2. Conditional / Reconciliation</a:t>
            </a:r>
          </a:p>
          <a:p>
            <a:pPr algn="l"/>
            <a:r>
              <a:rPr lang="en-US" altLang="en-US" sz="4000" baseline="30000" dirty="0">
                <a:solidFill>
                  <a:schemeClr val="tx1"/>
                </a:solidFill>
                <a:latin typeface="Arial Rounded MT Bold" panose="020F0704030504030204" pitchFamily="34" charset="0"/>
              </a:rPr>
              <a:t>Lk 17.3-4 </a:t>
            </a:r>
            <a:r>
              <a:rPr lang="en-US" altLang="en-US" sz="4000" dirty="0">
                <a:solidFill>
                  <a:schemeClr val="tx1"/>
                </a:solidFill>
                <a:latin typeface="Arial Rounded MT Bold" panose="020F0704030504030204" pitchFamily="34" charset="0"/>
              </a:rPr>
              <a:t>If your brother sins, rebuke him; and if he repents, forgive him. Also, if seven times in one day he sins against you, and seven times he comes to you and says, `I repent,' you are to forgive him."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Rectangle 2">
            <a:extLst>
              <a:ext uri="{FF2B5EF4-FFF2-40B4-BE49-F238E27FC236}">
                <a16:creationId xmlns:a16="http://schemas.microsoft.com/office/drawing/2014/main" id="{C202E854-F20D-ACFD-3F29-7587A89B9B53}"/>
              </a:ext>
            </a:extLst>
          </p:cNvPr>
          <p:cNvSpPr>
            <a:spLocks noGrp="1" noChangeArrowheads="1"/>
          </p:cNvSpPr>
          <p:nvPr>
            <p:ph type="subTitle" idx="1"/>
          </p:nvPr>
        </p:nvSpPr>
        <p:spPr>
          <a:xfrm>
            <a:off x="457200" y="209550"/>
            <a:ext cx="8229600" cy="4648200"/>
          </a:xfrm>
        </p:spPr>
        <p:txBody>
          <a:bodyPr anchor="t">
            <a:normAutofit lnSpcReduction="10000"/>
          </a:bodyPr>
          <a:lstStyle/>
          <a:p>
            <a:pPr marL="457200" indent="-457200" algn="l">
              <a:buAutoNum type="arabicPeriod"/>
            </a:pPr>
            <a:r>
              <a:rPr lang="en-US" altLang="en-US" sz="4000" dirty="0">
                <a:solidFill>
                  <a:schemeClr val="tx1"/>
                </a:solidFill>
                <a:latin typeface="Arial Rounded MT Bold" panose="020F0704030504030204" pitchFamily="34" charset="0"/>
              </a:rPr>
              <a:t>Unconditional / volitional</a:t>
            </a:r>
          </a:p>
          <a:p>
            <a:pPr marL="571500" indent="-227013" algn="l">
              <a:buFont typeface="Arial" panose="020B0604020202020204" pitchFamily="34" charset="0"/>
              <a:buChar char="•"/>
            </a:pPr>
            <a:r>
              <a:rPr lang="en-US" altLang="en-US" sz="4000" dirty="0">
                <a:solidFill>
                  <a:schemeClr val="tx1"/>
                </a:solidFill>
                <a:latin typeface="Arial Rounded MT Bold" panose="020F0704030504030204" pitchFamily="34" charset="0"/>
              </a:rPr>
              <a:t>Detached forgiveness: reduction in negative feeling</a:t>
            </a:r>
          </a:p>
          <a:p>
            <a:pPr marL="571500" indent="-227013" algn="l">
              <a:buFont typeface="Arial" panose="020B0604020202020204" pitchFamily="34" charset="0"/>
              <a:buChar char="•"/>
            </a:pPr>
            <a:r>
              <a:rPr lang="en-US" altLang="en-US" sz="4000" dirty="0">
                <a:solidFill>
                  <a:schemeClr val="tx1"/>
                </a:solidFill>
                <a:latin typeface="Arial Rounded MT Bold" panose="020F0704030504030204" pitchFamily="34" charset="0"/>
              </a:rPr>
              <a:t>Limited forgiveness: decrease in emotional intensity</a:t>
            </a:r>
          </a:p>
          <a:p>
            <a:pPr marL="571500" indent="-227013" algn="l">
              <a:buFont typeface="Arial" panose="020B0604020202020204" pitchFamily="34" charset="0"/>
              <a:buChar char="•"/>
            </a:pPr>
            <a:r>
              <a:rPr lang="en-US" altLang="en-US" sz="4000" dirty="0">
                <a:solidFill>
                  <a:schemeClr val="tx1"/>
                </a:solidFill>
                <a:latin typeface="Arial Rounded MT Bold" panose="020F0704030504030204" pitchFamily="34" charset="0"/>
              </a:rPr>
              <a:t>Total forgiveness: true inner release</a:t>
            </a:r>
          </a:p>
          <a:p>
            <a:pPr marL="571500" indent="-571500" algn="l">
              <a:buAutoNum type="arabicPeriod"/>
            </a:pPr>
            <a:endParaRPr lang="en-US" altLang="en-US" sz="1350" dirty="0">
              <a:solidFill>
                <a:srgbClr val="FFFF66"/>
              </a:solidFill>
            </a:endParaRPr>
          </a:p>
          <a:p>
            <a:pPr marL="571500" indent="-571500" algn="l"/>
            <a:r>
              <a:rPr lang="en-US" altLang="en-US" sz="3000" baseline="30000" dirty="0"/>
              <a:t>	</a:t>
            </a:r>
            <a:endParaRPr lang="en-US" altLang="en-US" sz="3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a:extLst>
              <a:ext uri="{FF2B5EF4-FFF2-40B4-BE49-F238E27FC236}">
                <a16:creationId xmlns:a16="http://schemas.microsoft.com/office/drawing/2014/main" id="{909AE543-9BFC-3671-7AFE-04482BD440CC}"/>
              </a:ext>
            </a:extLst>
          </p:cNvPr>
          <p:cNvSpPr>
            <a:spLocks noGrp="1" noChangeArrowheads="1"/>
          </p:cNvSpPr>
          <p:nvPr>
            <p:ph type="subTitle" idx="1"/>
          </p:nvPr>
        </p:nvSpPr>
        <p:spPr>
          <a:xfrm>
            <a:off x="381000" y="57150"/>
            <a:ext cx="8153400" cy="4724400"/>
          </a:xfrm>
        </p:spPr>
        <p:txBody>
          <a:bodyPr anchor="t">
            <a:normAutofit lnSpcReduction="10000"/>
          </a:bodyPr>
          <a:lstStyle/>
          <a:p>
            <a:pPr algn="l"/>
            <a:r>
              <a:rPr lang="en-US" altLang="en-US" sz="4000" dirty="0">
                <a:solidFill>
                  <a:schemeClr val="tx1"/>
                </a:solidFill>
                <a:latin typeface="Arial Rounded MT Bold" panose="020F0704030504030204" pitchFamily="34" charset="0"/>
              </a:rPr>
              <a:t>Remember, revisit, situations of wounding.</a:t>
            </a:r>
          </a:p>
          <a:p>
            <a:pPr algn="l">
              <a:buFontTx/>
              <a:buChar char="•"/>
            </a:pPr>
            <a:r>
              <a:rPr lang="en-US" altLang="en-US" sz="4000" dirty="0">
                <a:solidFill>
                  <a:schemeClr val="tx1"/>
                </a:solidFill>
                <a:latin typeface="Arial Rounded MT Bold" panose="020F0704030504030204" pitchFamily="34" charset="0"/>
              </a:rPr>
              <a:t>Like to rewind it and correct it.</a:t>
            </a:r>
          </a:p>
          <a:p>
            <a:pPr algn="l">
              <a:buFontTx/>
              <a:buChar char="•"/>
            </a:pPr>
            <a:r>
              <a:rPr lang="en-US" altLang="en-US" sz="4000" dirty="0">
                <a:solidFill>
                  <a:schemeClr val="tx1"/>
                </a:solidFill>
                <a:latin typeface="Arial Rounded MT Bold" panose="020F0704030504030204" pitchFamily="34" charset="0"/>
              </a:rPr>
              <a:t>Like to redo it and WIN, hurt back, destroy, say the right response. </a:t>
            </a:r>
          </a:p>
          <a:p>
            <a:pPr algn="l">
              <a:buFontTx/>
              <a:buChar char="•"/>
            </a:pPr>
            <a:r>
              <a:rPr lang="en-US" altLang="en-US" sz="4000" dirty="0">
                <a:solidFill>
                  <a:schemeClr val="tx1"/>
                </a:solidFill>
                <a:latin typeface="Arial Rounded MT Bold" panose="020F0704030504030204" pitchFamily="34" charset="0"/>
              </a:rPr>
              <a:t>If only I hadn’t let him do that, say that…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B6281-EA68-3457-34F7-C58ED36F4B9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1F9AF0-0B1C-AB6A-2FD8-54CC3F7BDD0D}"/>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We are in the High Holidays, also known as Days of Awe </a:t>
            </a:r>
          </a:p>
          <a:p>
            <a:pPr algn="l"/>
            <a:r>
              <a:rPr lang="en-US" sz="4000" dirty="0">
                <a:solidFill>
                  <a:schemeClr val="tx1"/>
                </a:solidFill>
                <a:latin typeface="Arial Rounded MT Bold" panose="020F0704030504030204" pitchFamily="34" charset="0"/>
              </a:rPr>
              <a:t>Yamim </a:t>
            </a:r>
            <a:r>
              <a:rPr lang="en-US" sz="4000" dirty="0" err="1">
                <a:solidFill>
                  <a:schemeClr val="tx1"/>
                </a:solidFill>
                <a:latin typeface="Arial Rounded MT Bold" panose="020F0704030504030204" pitchFamily="34" charset="0"/>
              </a:rPr>
              <a:t>Noraim</a:t>
            </a:r>
            <a:r>
              <a:rPr lang="en-US"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יָמִים</a:t>
            </a:r>
            <a:r>
              <a:rPr lang="he-IL"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נוֹרָאִים</a:t>
            </a:r>
            <a:r>
              <a:rPr lang="he-IL" sz="4000" dirty="0">
                <a:solidFill>
                  <a:schemeClr val="tx1"/>
                </a:solidFill>
                <a:latin typeface="Arial Rounded MT Bold" panose="020F0704030504030204" pitchFamily="34" charset="0"/>
              </a:rPr>
              <a:t>‎</a:t>
            </a:r>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consist of the </a:t>
            </a:r>
            <a:r>
              <a:rPr lang="en-US" sz="4000" u="sng" dirty="0">
                <a:solidFill>
                  <a:srgbClr val="FFFF66"/>
                </a:solidFill>
                <a:latin typeface="Arial Rounded MT Bold" panose="020F0704030504030204" pitchFamily="34" charset="0"/>
              </a:rPr>
              <a:t>period of ten days</a:t>
            </a:r>
            <a:r>
              <a:rPr lang="en-US" sz="4000" dirty="0">
                <a:solidFill>
                  <a:schemeClr val="tx1"/>
                </a:solidFill>
                <a:latin typeface="Arial Rounded MT Bold" panose="020F0704030504030204" pitchFamily="34" charset="0"/>
              </a:rPr>
              <a:t> known also as the </a:t>
            </a:r>
          </a:p>
          <a:p>
            <a:pPr algn="l"/>
            <a:r>
              <a:rPr lang="en-US" sz="4000" dirty="0">
                <a:solidFill>
                  <a:schemeClr val="tx1"/>
                </a:solidFill>
                <a:latin typeface="Arial Rounded MT Bold" panose="020F0704030504030204" pitchFamily="34" charset="0"/>
              </a:rPr>
              <a:t>Ten Days of Repentance</a:t>
            </a:r>
          </a:p>
          <a:p>
            <a:pPr algn="l"/>
            <a:r>
              <a:rPr lang="en-US"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עשרת</a:t>
            </a:r>
            <a:r>
              <a:rPr lang="he-IL"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ימי</a:t>
            </a:r>
            <a:r>
              <a:rPr lang="he-IL"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תשובה</a:t>
            </a:r>
            <a:endParaRPr lang="en-US" sz="4400" b="1" dirty="0">
              <a:solidFill>
                <a:schemeClr val="tx1"/>
              </a:solidFill>
              <a:latin typeface="David" panose="020E0502060401010101" pitchFamily="34" charset="-79"/>
              <a:cs typeface="David" panose="020E0502060401010101" pitchFamily="34" charset="-79"/>
            </a:endParaRPr>
          </a:p>
          <a:p>
            <a:pPr algn="l"/>
            <a:r>
              <a:rPr lang="en-US" sz="4000" dirty="0">
                <a:solidFill>
                  <a:schemeClr val="tx1"/>
                </a:solidFill>
                <a:latin typeface="Arial Rounded MT Bold" panose="020F0704030504030204" pitchFamily="34" charset="0"/>
              </a:rPr>
              <a:t>Why: </a:t>
            </a:r>
            <a:r>
              <a:rPr lang="en-US" sz="4000" u="sng" dirty="0">
                <a:solidFill>
                  <a:srgbClr val="FFFF66"/>
                </a:solidFill>
                <a:latin typeface="Arial Rounded MT Bold" panose="020F0704030504030204" pitchFamily="34" charset="0"/>
              </a:rPr>
              <a:t>bookends</a:t>
            </a:r>
            <a:r>
              <a:rPr lang="en-US" sz="4000" dirty="0">
                <a:solidFill>
                  <a:schemeClr val="tx1"/>
                </a:solidFill>
                <a:latin typeface="Arial Rounded MT Bold" panose="020F0704030504030204" pitchFamily="34" charset="0"/>
              </a:rPr>
              <a:t> RH &amp; YK</a:t>
            </a:r>
          </a:p>
        </p:txBody>
      </p:sp>
    </p:spTree>
    <p:extLst>
      <p:ext uri="{BB962C8B-B14F-4D97-AF65-F5344CB8AC3E}">
        <p14:creationId xmlns:p14="http://schemas.microsoft.com/office/powerpoint/2010/main" val="1283373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Rectangle 2">
            <a:extLst>
              <a:ext uri="{FF2B5EF4-FFF2-40B4-BE49-F238E27FC236}">
                <a16:creationId xmlns:a16="http://schemas.microsoft.com/office/drawing/2014/main" id="{7C4BCFF5-AC7A-05B4-9040-8F049FBEBF90}"/>
              </a:ext>
            </a:extLst>
          </p:cNvPr>
          <p:cNvSpPr>
            <a:spLocks noGrp="1" noChangeArrowheads="1"/>
          </p:cNvSpPr>
          <p:nvPr>
            <p:ph type="subTitle" idx="1"/>
          </p:nvPr>
        </p:nvSpPr>
        <p:spPr>
          <a:xfrm>
            <a:off x="304800" y="285750"/>
            <a:ext cx="8534400" cy="4572000"/>
          </a:xfrm>
        </p:spPr>
        <p:txBody>
          <a:bodyPr>
            <a:normAutofit fontScale="85000" lnSpcReduction="20000"/>
          </a:bodyPr>
          <a:lstStyle/>
          <a:p>
            <a:pPr algn="l">
              <a:lnSpc>
                <a:spcPct val="90000"/>
              </a:lnSpc>
              <a:buFontTx/>
              <a:buChar char="•"/>
            </a:pPr>
            <a:r>
              <a:rPr lang="en-US" altLang="en-US" sz="4000" dirty="0">
                <a:solidFill>
                  <a:schemeClr val="tx1"/>
                </a:solidFill>
                <a:latin typeface="Arial Rounded MT Bold" panose="020F0704030504030204" pitchFamily="34" charset="0"/>
              </a:rPr>
              <a:t>A sin against you is a sort of debt.</a:t>
            </a:r>
          </a:p>
          <a:p>
            <a:pPr algn="l">
              <a:lnSpc>
                <a:spcPct val="90000"/>
              </a:lnSpc>
              <a:buFontTx/>
              <a:buChar char="•"/>
            </a:pPr>
            <a:r>
              <a:rPr lang="en-US" altLang="en-US" sz="4000" dirty="0">
                <a:solidFill>
                  <a:schemeClr val="tx1"/>
                </a:solidFill>
                <a:latin typeface="Arial Rounded MT Bold" panose="020F0704030504030204" pitchFamily="34" charset="0"/>
              </a:rPr>
              <a:t>Emotionally impossible to release because there’s a balance owed.</a:t>
            </a:r>
          </a:p>
          <a:p>
            <a:pPr algn="l">
              <a:lnSpc>
                <a:spcPct val="90000"/>
              </a:lnSpc>
              <a:buFontTx/>
              <a:buChar char="•"/>
            </a:pPr>
            <a:r>
              <a:rPr lang="en-US" altLang="en-US" sz="4000" dirty="0">
                <a:solidFill>
                  <a:schemeClr val="tx1"/>
                </a:solidFill>
                <a:latin typeface="Arial Rounded MT Bold" panose="020F0704030504030204" pitchFamily="34" charset="0"/>
              </a:rPr>
              <a:t>Only way to release is to know that Yeshua </a:t>
            </a:r>
            <a:r>
              <a:rPr lang="he-IL" altLang="en-US" sz="4700" b="1" dirty="0">
                <a:solidFill>
                  <a:schemeClr val="tx1"/>
                </a:solidFill>
                <a:latin typeface="David" panose="020E0502060401010101" pitchFamily="34" charset="-79"/>
                <a:cs typeface="David" panose="020E0502060401010101" pitchFamily="34" charset="-79"/>
              </a:rPr>
              <a:t>ישוע</a:t>
            </a:r>
            <a:r>
              <a:rPr lang="en-US" altLang="en-US" sz="4000" dirty="0">
                <a:solidFill>
                  <a:schemeClr val="tx1"/>
                </a:solidFill>
                <a:latin typeface="Arial Rounded MT Bold" panose="020F0704030504030204" pitchFamily="34" charset="0"/>
              </a:rPr>
              <a:t> was there to pay it, to restore the comfort, the outrage, the indignity.  He paid the debt.  Receive the satisfaction from Him and release the party. </a:t>
            </a:r>
          </a:p>
          <a:p>
            <a:pPr algn="l">
              <a:lnSpc>
                <a:spcPct val="90000"/>
              </a:lnSpc>
              <a:buFontTx/>
              <a:buChar char="•"/>
            </a:pPr>
            <a:r>
              <a:rPr lang="en-US" altLang="en-US" sz="4000" dirty="0">
                <a:solidFill>
                  <a:schemeClr val="tx1"/>
                </a:solidFill>
                <a:latin typeface="Arial Rounded MT Bold" panose="020F0704030504030204" pitchFamily="34" charset="0"/>
              </a:rPr>
              <a:t>He’s your Father, Comforter, Mentor, Coach, Counselor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a:extLst>
              <a:ext uri="{FF2B5EF4-FFF2-40B4-BE49-F238E27FC236}">
                <a16:creationId xmlns:a16="http://schemas.microsoft.com/office/drawing/2014/main" id="{80D08CB1-971A-60E7-D0D5-BBE1EF62DAFB}"/>
              </a:ext>
            </a:extLst>
          </p:cNvPr>
          <p:cNvSpPr>
            <a:spLocks noGrp="1" noChangeArrowheads="1"/>
          </p:cNvSpPr>
          <p:nvPr>
            <p:ph type="subTitle" idx="1"/>
          </p:nvPr>
        </p:nvSpPr>
        <p:spPr>
          <a:xfrm>
            <a:off x="457200" y="209550"/>
            <a:ext cx="8077200" cy="4495800"/>
          </a:xfrm>
        </p:spPr>
        <p:txBody>
          <a:bodyPr anchor="t"/>
          <a:lstStyle/>
          <a:p>
            <a:pPr marL="571500" indent="-571500"/>
            <a:endParaRPr lang="en-US" altLang="en-US" sz="3000" dirty="0">
              <a:solidFill>
                <a:srgbClr val="FFFF66"/>
              </a:solidFill>
            </a:endParaRPr>
          </a:p>
          <a:p>
            <a:pPr marL="571500" indent="-571500"/>
            <a:endParaRPr lang="en-US" altLang="en-US" sz="3000" dirty="0">
              <a:solidFill>
                <a:srgbClr val="FFFF66"/>
              </a:solidFill>
            </a:endParaRPr>
          </a:p>
          <a:p>
            <a:pPr marL="571500" indent="-571500" algn="l"/>
            <a:r>
              <a:rPr lang="en-US" altLang="en-US" sz="3000" dirty="0">
                <a:solidFill>
                  <a:srgbClr val="FFFF66"/>
                </a:solidFill>
              </a:rPr>
              <a:t> </a:t>
            </a:r>
            <a:r>
              <a:rPr lang="en-US" altLang="en-US" sz="4000" dirty="0">
                <a:solidFill>
                  <a:schemeClr val="tx1"/>
                </a:solidFill>
                <a:latin typeface="Arial Rounded MT Bold" panose="020F0704030504030204" pitchFamily="34" charset="0"/>
              </a:rPr>
              <a:t>2. Conditional / Reconciliation</a:t>
            </a:r>
          </a:p>
          <a:p>
            <a:pPr marL="571500" indent="-571500" algn="l"/>
            <a:r>
              <a:rPr lang="en-US" altLang="en-US" sz="4000" dirty="0">
                <a:solidFill>
                  <a:schemeClr val="tx1"/>
                </a:solidFill>
                <a:latin typeface="Arial Rounded MT Bold" panose="020F0704030504030204" pitchFamily="34" charset="0"/>
              </a:rPr>
              <a:t> / Relational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Rectangle 2">
            <a:extLst>
              <a:ext uri="{FF2B5EF4-FFF2-40B4-BE49-F238E27FC236}">
                <a16:creationId xmlns:a16="http://schemas.microsoft.com/office/drawing/2014/main" id="{C4FEF8C6-772E-7175-D465-57DAF23E818F}"/>
              </a:ext>
            </a:extLst>
          </p:cNvPr>
          <p:cNvSpPr>
            <a:spLocks noGrp="1" noChangeArrowheads="1"/>
          </p:cNvSpPr>
          <p:nvPr>
            <p:ph type="subTitle" idx="1"/>
          </p:nvPr>
        </p:nvSpPr>
        <p:spPr>
          <a:xfrm>
            <a:off x="304800" y="209550"/>
            <a:ext cx="8534400" cy="4648200"/>
          </a:xfrm>
        </p:spPr>
        <p:txBody>
          <a:bodyPr anchor="t"/>
          <a:lstStyle/>
          <a:p>
            <a:pPr algn="l"/>
            <a:r>
              <a:rPr lang="en-US" altLang="en-US" sz="4000" baseline="30000" dirty="0">
                <a:solidFill>
                  <a:schemeClr val="tx1"/>
                </a:solidFill>
                <a:latin typeface="Arial Rounded MT Bold" panose="020F0704030504030204" pitchFamily="34" charset="0"/>
              </a:rPr>
              <a:t>Mtt 18.15 </a:t>
            </a:r>
            <a:r>
              <a:rPr lang="en-US" altLang="en-US" sz="4000" dirty="0">
                <a:solidFill>
                  <a:schemeClr val="tx1"/>
                </a:solidFill>
                <a:latin typeface="Arial Rounded MT Bold" panose="020F0704030504030204" pitchFamily="34" charset="0"/>
              </a:rPr>
              <a:t>"Moreover, if your brother commits a sin against you, go and show him his fault -- but privately, just between the two of you. If he listens to you, you have won back your brother. </a:t>
            </a:r>
          </a:p>
          <a:p>
            <a:pPr algn="l"/>
            <a:endParaRPr lang="en-US" altLang="en-US" sz="3000" dirty="0">
              <a:solidFill>
                <a:srgbClr val="FFFF6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DAEB-FD96-D087-4CFB-4F6F0EA098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09E0E21-7925-4ACB-0129-3A50051950E0}"/>
              </a:ext>
            </a:extLst>
          </p:cNvPr>
          <p:cNvSpPr>
            <a:spLocks noGrp="1"/>
          </p:cNvSpPr>
          <p:nvPr>
            <p:ph type="subTitle" idx="1"/>
          </p:nvPr>
        </p:nvSpPr>
        <p:spPr>
          <a:xfrm>
            <a:off x="152400" y="209550"/>
            <a:ext cx="89154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Impossible situations</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Unfaithful spouse</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Abusive parent</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Absent parent</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Clergy abuse</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Rapists</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Murderers</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Former friends</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Abusers of family members</a:t>
            </a:r>
          </a:p>
        </p:txBody>
      </p:sp>
    </p:spTree>
    <p:extLst>
      <p:ext uri="{BB962C8B-B14F-4D97-AF65-F5344CB8AC3E}">
        <p14:creationId xmlns:p14="http://schemas.microsoft.com/office/powerpoint/2010/main" val="2429012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7FDB-A96B-9C7D-5EEE-BB36CB2958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DAAC70-CB61-4E7D-7F61-FFE096883BA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Yeshua  </a:t>
            </a:r>
            <a:r>
              <a:rPr lang="en-US" sz="4000" baseline="30000" dirty="0">
                <a:solidFill>
                  <a:schemeClr val="tx1"/>
                </a:solidFill>
                <a:latin typeface="Arial Rounded MT Bold" panose="020F0704030504030204" pitchFamily="34" charset="0"/>
              </a:rPr>
              <a:t>Lk 23.33-34 </a:t>
            </a:r>
            <a:r>
              <a:rPr lang="en-US" sz="4000" dirty="0">
                <a:solidFill>
                  <a:schemeClr val="tx1"/>
                </a:solidFill>
                <a:latin typeface="Arial Rounded MT Bold" panose="020F0704030504030204" pitchFamily="34" charset="0"/>
              </a:rPr>
              <a:t>When they came to the place called The Skull, they nailed him to a stake; and they nailed the criminals to stakes, one on the right and one on the left.  Yeshua said, “Father, forgive them; they don’t understand what they are doing.”</a:t>
            </a:r>
          </a:p>
        </p:txBody>
      </p:sp>
    </p:spTree>
    <p:extLst>
      <p:ext uri="{BB962C8B-B14F-4D97-AF65-F5344CB8AC3E}">
        <p14:creationId xmlns:p14="http://schemas.microsoft.com/office/powerpoint/2010/main" val="3054810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FAEF9-C7B4-00F8-1D30-8BE7A80844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8713775-19B2-9806-3A6A-CA25FA101D4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RT Kendall [RT] fierce contention in congregation.  He prayed certain people be forgiven.</a:t>
            </a:r>
          </a:p>
          <a:p>
            <a:pPr algn="l"/>
            <a:r>
              <a:rPr lang="en-US" sz="4000" dirty="0">
                <a:solidFill>
                  <a:schemeClr val="tx1"/>
                </a:solidFill>
                <a:latin typeface="Arial Rounded MT Bold" panose="020F0704030504030204" pitchFamily="34" charset="0"/>
              </a:rPr>
              <a:t>G “Do you mean that I should bless and prosper them?”  “What if I should bless you in proportion to how you want me to bless and forgive them?”</a:t>
            </a:r>
          </a:p>
        </p:txBody>
      </p:sp>
    </p:spTree>
    <p:extLst>
      <p:ext uri="{BB962C8B-B14F-4D97-AF65-F5344CB8AC3E}">
        <p14:creationId xmlns:p14="http://schemas.microsoft.com/office/powerpoint/2010/main" val="2733696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34711-8F89-E844-5FE0-C1D6A70A33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FB48F81-79EB-3D45-FA45-B1350E9D0E88}"/>
              </a:ext>
            </a:extLst>
          </p:cNvPr>
          <p:cNvSpPr>
            <a:spLocks noGrp="1"/>
          </p:cNvSpPr>
          <p:nvPr>
            <p:ph type="subTitle" idx="1"/>
          </p:nvPr>
        </p:nvSpPr>
        <p:spPr>
          <a:xfrm>
            <a:off x="152400" y="209550"/>
            <a:ext cx="8839200" cy="4800600"/>
          </a:xfrm>
        </p:spPr>
        <p:txBody>
          <a:bodyPr anchor="t">
            <a:normAutofit/>
          </a:bodyPr>
          <a:lstStyle/>
          <a:p>
            <a:pPr algn="l"/>
            <a:r>
              <a:rPr lang="en-US" sz="4000" dirty="0">
                <a:solidFill>
                  <a:schemeClr val="tx1"/>
                </a:solidFill>
                <a:latin typeface="Arial Rounded MT Bold" panose="020F0704030504030204" pitchFamily="34" charset="0"/>
              </a:rPr>
              <a:t>Mandate to forgive.</a:t>
            </a:r>
          </a:p>
          <a:p>
            <a:pPr algn="l"/>
            <a:r>
              <a:rPr lang="en-US" sz="4000" baseline="30000" dirty="0">
                <a:solidFill>
                  <a:schemeClr val="tx1"/>
                </a:solidFill>
                <a:latin typeface="Arial Rounded MT Bold" panose="020F0704030504030204" pitchFamily="34" charset="0"/>
              </a:rPr>
              <a:t>Eph 4.32 </a:t>
            </a:r>
            <a:r>
              <a:rPr lang="en-US" sz="4000" dirty="0">
                <a:solidFill>
                  <a:schemeClr val="tx1"/>
                </a:solidFill>
                <a:latin typeface="Arial Rounded MT Bold" panose="020F0704030504030204" pitchFamily="34" charset="0"/>
              </a:rPr>
              <a:t>Instead, be kind to each other, tenderhearted; and forgive each other, just as in the Messiah God has also forgiven you.</a:t>
            </a:r>
          </a:p>
        </p:txBody>
      </p:sp>
    </p:spTree>
    <p:extLst>
      <p:ext uri="{BB962C8B-B14F-4D97-AF65-F5344CB8AC3E}">
        <p14:creationId xmlns:p14="http://schemas.microsoft.com/office/powerpoint/2010/main" val="1843883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B34E-B432-5F76-A389-59E6CA1AEBC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82E555-59C4-A7EF-A159-D3B7427775DD}"/>
              </a:ext>
            </a:extLst>
          </p:cNvPr>
          <p:cNvSpPr>
            <a:spLocks noGrp="1"/>
          </p:cNvSpPr>
          <p:nvPr>
            <p:ph type="subTitle" idx="1"/>
          </p:nvPr>
        </p:nvSpPr>
        <p:spPr>
          <a:xfrm>
            <a:off x="152400" y="209550"/>
            <a:ext cx="8839200" cy="4800600"/>
          </a:xfrm>
        </p:spPr>
        <p:txBody>
          <a:bodyPr anchor="t">
            <a:normAutofit/>
          </a:bodyPr>
          <a:lstStyle/>
          <a:p>
            <a:pPr algn="l"/>
            <a:r>
              <a:rPr lang="en-US" sz="4000" dirty="0">
                <a:solidFill>
                  <a:schemeClr val="tx1"/>
                </a:solidFill>
                <a:latin typeface="Arial Rounded MT Bold" panose="020F0704030504030204" pitchFamily="34" charset="0"/>
              </a:rPr>
              <a:t>Mandate to forgive.</a:t>
            </a:r>
          </a:p>
          <a:p>
            <a:pPr algn="l"/>
            <a:r>
              <a:rPr lang="en-US" sz="4000" baseline="30000" dirty="0">
                <a:solidFill>
                  <a:schemeClr val="tx1"/>
                </a:solidFill>
                <a:latin typeface="Arial Rounded MT Bold" panose="020F0704030504030204" pitchFamily="34" charset="0"/>
              </a:rPr>
              <a:t>Col 3.13</a:t>
            </a:r>
            <a:r>
              <a:rPr lang="en-US" sz="4000" dirty="0">
                <a:solidFill>
                  <a:schemeClr val="tx1"/>
                </a:solidFill>
                <a:latin typeface="Arial Rounded MT Bold" panose="020F0704030504030204" pitchFamily="34" charset="0"/>
              </a:rPr>
              <a:t> Bear with one another; if anyone has a complaint against someone else, forgive him. Indeed, just as the Lord has forgiven you, so you must forgive.</a:t>
            </a:r>
          </a:p>
        </p:txBody>
      </p:sp>
    </p:spTree>
    <p:extLst>
      <p:ext uri="{BB962C8B-B14F-4D97-AF65-F5344CB8AC3E}">
        <p14:creationId xmlns:p14="http://schemas.microsoft.com/office/powerpoint/2010/main" val="2461110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1C421-CE68-B090-3E67-722FEC1C0BA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BD049C-7CAE-066D-D954-151260D0F058}"/>
              </a:ext>
            </a:extLst>
          </p:cNvPr>
          <p:cNvSpPr>
            <a:spLocks noGrp="1"/>
          </p:cNvSpPr>
          <p:nvPr>
            <p:ph type="subTitle" idx="1"/>
          </p:nvPr>
        </p:nvSpPr>
        <p:spPr>
          <a:xfrm>
            <a:off x="152400" y="209550"/>
            <a:ext cx="8763000" cy="4800600"/>
          </a:xfrm>
        </p:spPr>
        <p:txBody>
          <a:bodyPr anchor="t">
            <a:normAutofit lnSpcReduction="10000"/>
          </a:bodyPr>
          <a:lstStyle/>
          <a:p>
            <a:pPr algn="l"/>
            <a:r>
              <a:rPr lang="en-US" sz="4000" dirty="0">
                <a:solidFill>
                  <a:schemeClr val="tx1"/>
                </a:solidFill>
                <a:latin typeface="Arial Rounded MT Bold" panose="020F0704030504030204" pitchFamily="34" charset="0"/>
              </a:rPr>
              <a:t>How has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Yeshua forgiven you?</a:t>
            </a:r>
          </a:p>
          <a:p>
            <a:pPr algn="l"/>
            <a:r>
              <a:rPr lang="en-US" sz="4000" baseline="30000" dirty="0">
                <a:solidFill>
                  <a:schemeClr val="tx1"/>
                </a:solidFill>
                <a:latin typeface="Arial Rounded MT Bold" panose="020F0704030504030204" pitchFamily="34" charset="0"/>
              </a:rPr>
              <a:t>T’hillim/Ps 103.10-12 </a:t>
            </a:r>
            <a:r>
              <a:rPr lang="en-US" sz="4000" dirty="0">
                <a:solidFill>
                  <a:schemeClr val="tx1"/>
                </a:solidFill>
                <a:latin typeface="Arial Rounded MT Bold" panose="020F0704030504030204" pitchFamily="34" charset="0"/>
              </a:rPr>
              <a:t> He has not treated us as our sins deserve or paid us back for our offenses, because his mercy toward those who fear him is as far above earth as heaven. He has removed our sins from us as far as the east is from the west.</a:t>
            </a:r>
          </a:p>
        </p:txBody>
      </p:sp>
    </p:spTree>
    <p:extLst>
      <p:ext uri="{BB962C8B-B14F-4D97-AF65-F5344CB8AC3E}">
        <p14:creationId xmlns:p14="http://schemas.microsoft.com/office/powerpoint/2010/main" val="3729433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A4CF8-F7D1-F7BE-4707-67749D2B1D0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8456524-5971-E1C1-BD07-8B9337ACC699}"/>
              </a:ext>
            </a:extLst>
          </p:cNvPr>
          <p:cNvSpPr>
            <a:spLocks noGrp="1"/>
          </p:cNvSpPr>
          <p:nvPr>
            <p:ph type="subTitle" idx="1"/>
          </p:nvPr>
        </p:nvSpPr>
        <p:spPr>
          <a:xfrm>
            <a:off x="152400" y="209550"/>
            <a:ext cx="8763000" cy="4800600"/>
          </a:xfrm>
        </p:spPr>
        <p:txBody>
          <a:bodyPr anchor="t">
            <a:normAutofit lnSpcReduction="10000"/>
          </a:bodyPr>
          <a:lstStyle/>
          <a:p>
            <a:pPr algn="l"/>
            <a:r>
              <a:rPr lang="en-US" sz="4000" dirty="0">
                <a:solidFill>
                  <a:schemeClr val="tx1"/>
                </a:solidFill>
                <a:latin typeface="Arial Rounded MT Bold" panose="020F0704030504030204" pitchFamily="34" charset="0"/>
              </a:rPr>
              <a:t>Can a person forgive and also report a crime?</a:t>
            </a:r>
          </a:p>
          <a:p>
            <a:pPr algn="l"/>
            <a:r>
              <a:rPr lang="en-US" sz="4000" dirty="0">
                <a:solidFill>
                  <a:schemeClr val="tx1"/>
                </a:solidFill>
                <a:latin typeface="Arial Rounded MT Bold" panose="020F0704030504030204" pitchFamily="34" charset="0"/>
              </a:rPr>
              <a:t>Absolutely yes!</a:t>
            </a:r>
          </a:p>
          <a:p>
            <a:pPr algn="l"/>
            <a:r>
              <a:rPr lang="en-US" sz="4000" dirty="0">
                <a:solidFill>
                  <a:schemeClr val="tx1"/>
                </a:solidFill>
                <a:latin typeface="Arial Rounded MT Bold" panose="020F0704030504030204" pitchFamily="34" charset="0"/>
              </a:rPr>
              <a:t>Total forgiveness </a:t>
            </a:r>
            <a:r>
              <a:rPr lang="en-US" sz="4400" b="1"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closing our eyes to those who will continue to harm others.  </a:t>
            </a:r>
            <a:r>
              <a:rPr lang="en-US" sz="4400" b="1" dirty="0">
                <a:solidFill>
                  <a:schemeClr val="tx1"/>
                </a:solidFill>
                <a:latin typeface="Arial Rounded MT Bold" panose="020F0704030504030204" pitchFamily="34" charset="0"/>
              </a:rPr>
              <a:t> </a:t>
            </a:r>
          </a:p>
          <a:p>
            <a:pPr algn="l"/>
            <a:r>
              <a:rPr lang="en-US" sz="4000" dirty="0">
                <a:solidFill>
                  <a:schemeClr val="tx1"/>
                </a:solidFill>
                <a:latin typeface="Arial Rounded MT Bold" panose="020F0704030504030204" pitchFamily="34" charset="0"/>
              </a:rPr>
              <a:t>Not easy for a victim to be both a courtroom witness and a forgiver.</a:t>
            </a:r>
          </a:p>
        </p:txBody>
      </p:sp>
    </p:spTree>
    <p:extLst>
      <p:ext uri="{BB962C8B-B14F-4D97-AF65-F5344CB8AC3E}">
        <p14:creationId xmlns:p14="http://schemas.microsoft.com/office/powerpoint/2010/main" val="141303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A326-B3FA-95EA-F054-ED0E0B6E0FE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D13406-9785-F40C-F8F3-A7A86DD65EB7}"/>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Rosh Hashanah’s complex calling</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No work</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Gathering</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Remember, implying giving account! </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Loud sounds, implying trumpet of judgement!</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Sweet foods </a:t>
            </a:r>
            <a:r>
              <a:rPr lang="en-US" sz="4000" dirty="0">
                <a:solidFill>
                  <a:schemeClr val="tx1"/>
                </a:solidFill>
                <a:latin typeface="Arial Rounded MT Bold" panose="020F0704030504030204" pitchFamily="34" charset="0"/>
                <a:sym typeface="Wingdings" panose="05000000000000000000" pitchFamily="2" charset="2"/>
              </a:rPr>
              <a:t>G-d’s mercy</a:t>
            </a:r>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194023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B7DA-C399-0541-8830-9EC13B3201B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FEF02AB-BD47-C474-F93B-5164E5CE8261}"/>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82CC3CD-CF5C-3F8E-4840-4965949B4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Tree>
    <p:extLst>
      <p:ext uri="{BB962C8B-B14F-4D97-AF65-F5344CB8AC3E}">
        <p14:creationId xmlns:p14="http://schemas.microsoft.com/office/powerpoint/2010/main" val="2663701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428BF-274A-E9D8-E470-B2312C25528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DB1BBC7-37C3-C425-115E-85C05F9545E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3F9B9E1F-A068-D4BE-E147-EECF1277B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53693CB9-C6C5-2E45-6F68-92414C8B1086}"/>
              </a:ext>
            </a:extLst>
          </p:cNvPr>
          <p:cNvSpPr txBox="1"/>
          <p:nvPr/>
        </p:nvSpPr>
        <p:spPr>
          <a:xfrm>
            <a:off x="280266" y="285750"/>
            <a:ext cx="7943970"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Total Forgiveness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Today is Shabbat Shuva.</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is the measure?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First things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total forgiveness is NOT</a:t>
            </a:r>
          </a:p>
        </p:txBody>
      </p:sp>
    </p:spTree>
    <p:extLst>
      <p:ext uri="{BB962C8B-B14F-4D97-AF65-F5344CB8AC3E}">
        <p14:creationId xmlns:p14="http://schemas.microsoft.com/office/powerpoint/2010/main" val="4078562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7AF39-CEAD-4E50-03D4-5CD07558281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E9C490-6ACE-7BFA-30D4-55282498237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9889C73-3DEF-DE1B-EE5B-B02C65A2B9DA}"/>
              </a:ext>
            </a:extLst>
          </p:cNvPr>
          <p:cNvPicPr>
            <a:picLocks noChangeAspect="1"/>
          </p:cNvPicPr>
          <p:nvPr/>
        </p:nvPicPr>
        <p:blipFill>
          <a:blip r:embed="rId3"/>
          <a:stretch>
            <a:fillRect/>
          </a:stretch>
        </p:blipFill>
        <p:spPr>
          <a:xfrm>
            <a:off x="924379" y="0"/>
            <a:ext cx="7295241" cy="5143500"/>
          </a:xfrm>
          <a:prstGeom prst="rect">
            <a:avLst/>
          </a:prstGeom>
        </p:spPr>
      </p:pic>
    </p:spTree>
    <p:extLst>
      <p:ext uri="{BB962C8B-B14F-4D97-AF65-F5344CB8AC3E}">
        <p14:creationId xmlns:p14="http://schemas.microsoft.com/office/powerpoint/2010/main" val="777054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548AD-F1C8-F380-88CF-16716965486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1FA87CA-ADC4-3FE6-407C-5671F892F133}"/>
              </a:ext>
            </a:extLst>
          </p:cNvPr>
          <p:cNvSpPr>
            <a:spLocks noGrp="1"/>
          </p:cNvSpPr>
          <p:nvPr>
            <p:ph type="subTitle" idx="1"/>
          </p:nvPr>
        </p:nvSpPr>
        <p:spPr>
          <a:xfrm>
            <a:off x="152400" y="209550"/>
            <a:ext cx="86868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What total forgiveness is </a:t>
            </a:r>
            <a:r>
              <a:rPr lang="en-US" sz="4000" u="sng" dirty="0">
                <a:solidFill>
                  <a:schemeClr val="tx1"/>
                </a:solidFill>
                <a:latin typeface="Arial Rounded MT Bold" panose="020F0704030504030204" pitchFamily="34" charset="0"/>
              </a:rPr>
              <a:t>not</a:t>
            </a:r>
          </a:p>
          <a:p>
            <a:pPr marL="457200" indent="-457200" algn="l">
              <a:buFont typeface="+mj-lt"/>
              <a:buAutoNum type="arabicPeriod"/>
            </a:pPr>
            <a:r>
              <a:rPr lang="en-US" sz="4000" u="sng" dirty="0">
                <a:solidFill>
                  <a:srgbClr val="FFFF66"/>
                </a:solidFill>
                <a:latin typeface="Arial Rounded MT Bold" panose="020F0704030504030204" pitchFamily="34" charset="0"/>
              </a:rPr>
              <a:t>Not approval of sin</a:t>
            </a:r>
            <a:r>
              <a:rPr lang="en-US" sz="4000" dirty="0">
                <a:solidFill>
                  <a:schemeClr val="tx1"/>
                </a:solidFill>
                <a:latin typeface="Arial Rounded MT Bold" panose="020F0704030504030204" pitchFamily="34" charset="0"/>
              </a:rPr>
              <a:t>.  </a:t>
            </a:r>
            <a:r>
              <a:rPr lang="en-US" sz="4000" baseline="30000" dirty="0">
                <a:solidFill>
                  <a:schemeClr val="tx1"/>
                </a:solidFill>
                <a:latin typeface="Arial Rounded MT Bold" panose="020F0704030504030204" pitchFamily="34" charset="0"/>
              </a:rPr>
              <a:t>Yn 8.9-11</a:t>
            </a:r>
            <a:r>
              <a:rPr lang="en-US" sz="4000" dirty="0">
                <a:solidFill>
                  <a:schemeClr val="tx1"/>
                </a:solidFill>
                <a:latin typeface="Arial Rounded MT Bold" panose="020F0704030504030204" pitchFamily="34" charset="0"/>
              </a:rPr>
              <a:t> [Her accusers] began to leave, one by one, the older ones first, until he was left alone, with the woman still there.  Standing up, Yeshua said to her, “Where are they? Has no one condemned you?”  She said, “No one, sir.” Yeshua said, “Neither do I condemn you. Now go, </a:t>
            </a:r>
            <a:r>
              <a:rPr lang="en-US" sz="4000" u="sng" dirty="0">
                <a:solidFill>
                  <a:srgbClr val="FFFF66"/>
                </a:solidFill>
                <a:latin typeface="Arial Rounded MT Bold" panose="020F0704030504030204" pitchFamily="34" charset="0"/>
              </a:rPr>
              <a:t>and don’t sin any more.”</a:t>
            </a:r>
          </a:p>
        </p:txBody>
      </p:sp>
    </p:spTree>
    <p:extLst>
      <p:ext uri="{BB962C8B-B14F-4D97-AF65-F5344CB8AC3E}">
        <p14:creationId xmlns:p14="http://schemas.microsoft.com/office/powerpoint/2010/main" val="4290278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A7A2-5647-AAFD-B28C-CB9E18CA8F9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8AF8836-9B85-1C90-0F4F-9A0E5E0BA934}"/>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2. Forgiveness is </a:t>
            </a:r>
            <a:r>
              <a:rPr lang="en-US" sz="4000" u="sng" dirty="0">
                <a:solidFill>
                  <a:srgbClr val="FFFF66"/>
                </a:solidFill>
                <a:latin typeface="Arial Rounded MT Bold" panose="020F0704030504030204" pitchFamily="34" charset="0"/>
              </a:rPr>
              <a:t>NOT excusing what they did.</a:t>
            </a:r>
            <a:endParaRPr lang="en-US" sz="3700" u="sng" dirty="0">
              <a:solidFill>
                <a:srgbClr val="FFFF66"/>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Nu 14.19  </a:t>
            </a:r>
            <a:r>
              <a:rPr lang="en-US" sz="4000" dirty="0">
                <a:solidFill>
                  <a:schemeClr val="tx1"/>
                </a:solidFill>
                <a:latin typeface="Arial Rounded MT Bold" panose="020F0704030504030204" pitchFamily="34" charset="0"/>
              </a:rPr>
              <a:t>Forgive now the guiltiness of this people in accordance with the greatness of Your lovingkindness, just as You have pardoned this people from Egypt until now!”</a:t>
            </a:r>
          </a:p>
        </p:txBody>
      </p:sp>
    </p:spTree>
    <p:extLst>
      <p:ext uri="{BB962C8B-B14F-4D97-AF65-F5344CB8AC3E}">
        <p14:creationId xmlns:p14="http://schemas.microsoft.com/office/powerpoint/2010/main" val="208993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4549-4927-B423-460A-28E8FC80EF0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3762889-107B-F9B7-959B-CADBBE15729D}"/>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3. Forgiveness is </a:t>
            </a:r>
            <a:r>
              <a:rPr lang="en-US" sz="4000" u="sng" dirty="0">
                <a:solidFill>
                  <a:srgbClr val="FFFF66"/>
                </a:solidFill>
                <a:latin typeface="Arial Rounded MT Bold" panose="020F0704030504030204" pitchFamily="34" charset="0"/>
              </a:rPr>
              <a:t>NOT justifying</a:t>
            </a:r>
            <a:r>
              <a:rPr lang="en-US" sz="4000" dirty="0">
                <a:solidFill>
                  <a:schemeClr val="tx1"/>
                </a:solidFill>
                <a:latin typeface="Arial Rounded MT Bold" panose="020F0704030504030204" pitchFamily="34" charset="0"/>
              </a:rPr>
              <a:t>: never minimize wrong, make it look right.</a:t>
            </a:r>
          </a:p>
          <a:p>
            <a:pPr algn="l"/>
            <a:r>
              <a:rPr lang="en-US" sz="4000" dirty="0">
                <a:solidFill>
                  <a:schemeClr val="tx1"/>
                </a:solidFill>
                <a:latin typeface="Arial Rounded MT Bold" panose="020F0704030504030204" pitchFamily="34" charset="0"/>
              </a:rPr>
              <a:t>4. Forgiveness is </a:t>
            </a:r>
            <a:r>
              <a:rPr lang="en-US" sz="4000" u="sng" dirty="0">
                <a:solidFill>
                  <a:srgbClr val="FFFF66"/>
                </a:solidFill>
                <a:latin typeface="Arial Rounded MT Bold" panose="020F0704030504030204" pitchFamily="34" charset="0"/>
              </a:rPr>
              <a:t>not pardoning</a:t>
            </a:r>
            <a:r>
              <a:rPr lang="en-US" sz="4000" dirty="0">
                <a:solidFill>
                  <a:schemeClr val="tx1"/>
                </a:solidFill>
                <a:latin typeface="Arial Rounded MT Bold" panose="020F0704030504030204" pitchFamily="34" charset="0"/>
              </a:rPr>
              <a:t>.  Pardoning is judicial by the courts.  Forgiveness is internal.</a:t>
            </a:r>
          </a:p>
        </p:txBody>
      </p:sp>
    </p:spTree>
    <p:extLst>
      <p:ext uri="{BB962C8B-B14F-4D97-AF65-F5344CB8AC3E}">
        <p14:creationId xmlns:p14="http://schemas.microsoft.com/office/powerpoint/2010/main" val="3584483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06A8C-7FB1-7B80-C072-D59D177CAB7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405519-7CBF-0146-FBFF-F5616B65EA5B}"/>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5. Forgiveness is </a:t>
            </a:r>
            <a:r>
              <a:rPr lang="en-US" sz="4000" u="sng" dirty="0">
                <a:solidFill>
                  <a:srgbClr val="FFFF66"/>
                </a:solidFill>
                <a:latin typeface="Arial Rounded MT Bold" panose="020F0704030504030204" pitchFamily="34" charset="0"/>
              </a:rPr>
              <a:t>NOT reconciliation.</a:t>
            </a:r>
            <a:r>
              <a:rPr lang="en-US" sz="4000" dirty="0">
                <a:solidFill>
                  <a:schemeClr val="tx1"/>
                </a:solidFill>
                <a:latin typeface="Arial Rounded MT Bold" panose="020F0704030504030204" pitchFamily="34" charset="0"/>
              </a:rPr>
              <a:t>  That takes two parties.  </a:t>
            </a:r>
            <a:r>
              <a:rPr lang="en-US" sz="4000" baseline="30000" dirty="0">
                <a:solidFill>
                  <a:schemeClr val="tx1"/>
                </a:solidFill>
                <a:latin typeface="Arial Rounded MT Bold" panose="020F0704030504030204" pitchFamily="34" charset="0"/>
              </a:rPr>
              <a:t>2 Cor 5.20  </a:t>
            </a:r>
            <a:r>
              <a:rPr lang="en-US" sz="4000" dirty="0">
                <a:solidFill>
                  <a:schemeClr val="tx1"/>
                </a:solidFill>
                <a:latin typeface="Arial Rounded MT Bold" panose="020F0704030504030204" pitchFamily="34" charset="0"/>
              </a:rPr>
              <a:t>We are ambassadors of the Messiah; in effect, God is making his appeal through us. What we do is appeal on behalf of the Messiah, “Be reconciled to God! </a:t>
            </a:r>
          </a:p>
        </p:txBody>
      </p:sp>
    </p:spTree>
    <p:extLst>
      <p:ext uri="{BB962C8B-B14F-4D97-AF65-F5344CB8AC3E}">
        <p14:creationId xmlns:p14="http://schemas.microsoft.com/office/powerpoint/2010/main" val="4154400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C822C-8186-38A0-3FD3-7686BFC7346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8057E12-2969-6AE3-11C9-57615ABA00F9}"/>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6 Forgiveness is </a:t>
            </a:r>
            <a:r>
              <a:rPr lang="en-US" sz="4000" u="sng" dirty="0">
                <a:solidFill>
                  <a:srgbClr val="FFFF66"/>
                </a:solidFill>
                <a:latin typeface="Arial Rounded MT Bold" panose="020F0704030504030204" pitchFamily="34" charset="0"/>
              </a:rPr>
              <a:t>NOT denying </a:t>
            </a:r>
            <a:r>
              <a:rPr lang="en-US" sz="4000" dirty="0">
                <a:solidFill>
                  <a:schemeClr val="tx1"/>
                </a:solidFill>
                <a:latin typeface="Arial Rounded MT Bold" panose="020F0704030504030204" pitchFamily="34" charset="0"/>
              </a:rPr>
              <a:t>what they did.  </a:t>
            </a:r>
          </a:p>
          <a:p>
            <a:pPr algn="l"/>
            <a:r>
              <a:rPr lang="en-US" sz="4000" dirty="0">
                <a:solidFill>
                  <a:schemeClr val="tx1"/>
                </a:solidFill>
                <a:latin typeface="Arial Rounded MT Bold" panose="020F0704030504030204" pitchFamily="34" charset="0"/>
              </a:rPr>
              <a:t>Psychological repression or denial </a:t>
            </a:r>
            <a:r>
              <a:rPr lang="en-US" sz="4000" dirty="0">
                <a:solidFill>
                  <a:schemeClr val="tx1"/>
                </a:solidFill>
                <a:latin typeface="Arial Rounded MT Bold" panose="020F0704030504030204" pitchFamily="34" charset="0"/>
                <a:sym typeface="Wingdings" panose="05000000000000000000" pitchFamily="2" charset="2"/>
              </a:rPr>
              <a:t> dissociated personality.</a:t>
            </a:r>
          </a:p>
          <a:p>
            <a:pPr algn="l"/>
            <a:r>
              <a:rPr lang="en-US" sz="4000" dirty="0">
                <a:solidFill>
                  <a:schemeClr val="tx1"/>
                </a:solidFill>
                <a:latin typeface="Arial Rounded MT Bold" panose="020F0704030504030204" pitchFamily="34" charset="0"/>
                <a:sym typeface="Wingdings" panose="05000000000000000000" pitchFamily="2" charset="2"/>
              </a:rPr>
              <a:t>7. </a:t>
            </a:r>
            <a:r>
              <a:rPr lang="en-US" sz="4000" dirty="0">
                <a:solidFill>
                  <a:schemeClr val="tx1"/>
                </a:solidFill>
                <a:latin typeface="Arial Rounded MT Bold" panose="020F0704030504030204" pitchFamily="34" charset="0"/>
              </a:rPr>
              <a:t>Forgiveness is NOT blindness to what happened.   Pretend it didn’t happen.</a:t>
            </a:r>
          </a:p>
        </p:txBody>
      </p:sp>
    </p:spTree>
    <p:extLst>
      <p:ext uri="{BB962C8B-B14F-4D97-AF65-F5344CB8AC3E}">
        <p14:creationId xmlns:p14="http://schemas.microsoft.com/office/powerpoint/2010/main" val="3056642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6063-DF69-3C50-DCE9-FFE5D7F0DB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507C61E-EC60-BC59-F7FC-401565482090}"/>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8. Forgiveness is </a:t>
            </a:r>
            <a:r>
              <a:rPr lang="en-US" sz="4000" u="sng" dirty="0">
                <a:solidFill>
                  <a:srgbClr val="FFFF66"/>
                </a:solidFill>
                <a:latin typeface="Arial Rounded MT Bold" panose="020F0704030504030204" pitchFamily="34" charset="0"/>
              </a:rPr>
              <a:t>NOT forgetting</a:t>
            </a:r>
            <a:r>
              <a:rPr lang="en-US" sz="4000" dirty="0">
                <a:solidFill>
                  <a:schemeClr val="tx1"/>
                </a:solidFill>
                <a:latin typeface="Arial Rounded MT Bold" panose="020F0704030504030204" pitchFamily="34" charset="0"/>
              </a:rPr>
              <a:t>.  G-d chooses NOT to  remember. </a:t>
            </a:r>
          </a:p>
          <a:p>
            <a:pPr algn="l"/>
            <a:r>
              <a:rPr lang="en-US" sz="4000" dirty="0">
                <a:solidFill>
                  <a:schemeClr val="tx1"/>
                </a:solidFill>
                <a:latin typeface="Arial Rounded MT Bold" panose="020F0704030504030204" pitchFamily="34" charset="0"/>
              </a:rPr>
              <a:t> We may not be able to forget, we can choose to not remember.</a:t>
            </a:r>
          </a:p>
          <a:p>
            <a:pPr algn="l"/>
            <a:r>
              <a:rPr lang="en-US" sz="4000" dirty="0">
                <a:solidFill>
                  <a:schemeClr val="tx1"/>
                </a:solidFill>
                <a:latin typeface="Arial Rounded MT Bold" panose="020F0704030504030204" pitchFamily="34" charset="0"/>
              </a:rPr>
              <a:t>9. Forgiveness is </a:t>
            </a:r>
            <a:r>
              <a:rPr lang="en-US" sz="4000" u="sng" dirty="0">
                <a:solidFill>
                  <a:srgbClr val="FFFF66"/>
                </a:solidFill>
                <a:latin typeface="Arial Rounded MT Bold" panose="020F0704030504030204" pitchFamily="34" charset="0"/>
              </a:rPr>
              <a:t>NOT refusing to take the wrong seriously</a:t>
            </a:r>
            <a:r>
              <a:rPr lang="en-US" sz="4000" dirty="0">
                <a:solidFill>
                  <a:schemeClr val="tx1"/>
                </a:solidFill>
                <a:latin typeface="Arial Rounded MT Bold" panose="020F0704030504030204" pitchFamily="34" charset="0"/>
              </a:rPr>
              <a:t>.  “What’s wrong?”   “Nothing!”   Sin is serious.</a:t>
            </a:r>
          </a:p>
        </p:txBody>
      </p:sp>
    </p:spTree>
    <p:extLst>
      <p:ext uri="{BB962C8B-B14F-4D97-AF65-F5344CB8AC3E}">
        <p14:creationId xmlns:p14="http://schemas.microsoft.com/office/powerpoint/2010/main" val="2939593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CA577-16C3-92F1-DDE9-FEE3D4AACE7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0AC8A6-ECB9-30A2-B7B8-6EC70D2CC49C}"/>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10. </a:t>
            </a:r>
            <a:r>
              <a:rPr lang="en-US" sz="4000" u="sng" dirty="0">
                <a:solidFill>
                  <a:srgbClr val="FFFF66"/>
                </a:solidFill>
                <a:latin typeface="Arial Rounded MT Bold" panose="020F0704030504030204" pitchFamily="34" charset="0"/>
              </a:rPr>
              <a:t>Pretending we are not hurt</a:t>
            </a:r>
            <a:r>
              <a:rPr lang="en-US" sz="4000" dirty="0">
                <a:solidFill>
                  <a:schemeClr val="tx1"/>
                </a:solidFill>
                <a:latin typeface="Arial Rounded MT Bold" panose="020F0704030504030204" pitchFamily="34" charset="0"/>
              </a:rPr>
              <a:t>. </a:t>
            </a:r>
          </a:p>
          <a:p>
            <a:pPr algn="l"/>
            <a:r>
              <a:rPr lang="en-US" sz="4000" baseline="30000" dirty="0">
                <a:solidFill>
                  <a:schemeClr val="tx1"/>
                </a:solidFill>
                <a:latin typeface="Arial Rounded MT Bold" panose="020F0704030504030204" pitchFamily="34" charset="0"/>
              </a:rPr>
              <a:t>Yn 18.23  </a:t>
            </a:r>
            <a:r>
              <a:rPr lang="en-US" sz="4000" dirty="0">
                <a:solidFill>
                  <a:schemeClr val="tx1"/>
                </a:solidFill>
                <a:latin typeface="Arial Rounded MT Bold" panose="020F0704030504030204" pitchFamily="34" charset="0"/>
              </a:rPr>
              <a:t>Yeshua answered him, “If I said something wrong, state publicly what was wrong; but if I was right, why are you hitting me?”   Yet could forgive.</a:t>
            </a:r>
          </a:p>
        </p:txBody>
      </p:sp>
    </p:spTree>
    <p:extLst>
      <p:ext uri="{BB962C8B-B14F-4D97-AF65-F5344CB8AC3E}">
        <p14:creationId xmlns:p14="http://schemas.microsoft.com/office/powerpoint/2010/main" val="28876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F9ED5-1118-2457-FB48-CB5F464FAB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72AE68B-F5D9-9DB2-59C4-1BC45E4D43E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Yom Kippur </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Remembering the Temple atonement: visualizing Messiah!</a:t>
            </a:r>
          </a:p>
          <a:p>
            <a:pPr algn="l">
              <a:buFont typeface="Arial" panose="020B0604020202020204" pitchFamily="34" charset="0"/>
              <a:buChar char="•"/>
            </a:pPr>
            <a:r>
              <a:rPr lang="en-US" sz="4000" dirty="0">
                <a:solidFill>
                  <a:schemeClr val="tx1"/>
                </a:solidFill>
                <a:latin typeface="Arial Rounded MT Bold" panose="020F0704030504030204" pitchFamily="34" charset="0"/>
              </a:rPr>
              <a:t>Afflicting one’s soul: Fasting</a:t>
            </a:r>
          </a:p>
          <a:p>
            <a:pPr algn="l">
              <a:buFont typeface="Arial" panose="020B0604020202020204" pitchFamily="34" charset="0"/>
              <a:buChar char="•"/>
            </a:pPr>
            <a:r>
              <a:rPr lang="en-US" sz="4000" dirty="0">
                <a:solidFill>
                  <a:schemeClr val="tx1"/>
                </a:solidFill>
                <a:latin typeface="Arial Rounded MT Bold" panose="020F0704030504030204" pitchFamily="34" charset="0"/>
              </a:rPr>
              <a:t>Forgiveness: visualizing Messiah!</a:t>
            </a:r>
          </a:p>
          <a:p>
            <a:pPr algn="l">
              <a:buFont typeface="Arial" panose="020B0604020202020204" pitchFamily="34" charset="0"/>
              <a:buChar char="•"/>
            </a:pPr>
            <a:r>
              <a:rPr lang="en-US" sz="4000" dirty="0">
                <a:solidFill>
                  <a:schemeClr val="tx1"/>
                </a:solidFill>
                <a:latin typeface="Arial Rounded MT Bold" panose="020F0704030504030204" pitchFamily="34" charset="0"/>
              </a:rPr>
              <a:t>Confession</a:t>
            </a:r>
          </a:p>
          <a:p>
            <a:pPr algn="l">
              <a:buFont typeface="Arial" panose="020B0604020202020204" pitchFamily="34" charset="0"/>
              <a:buChar char="•"/>
            </a:pPr>
            <a:r>
              <a:rPr lang="en-US" sz="4000" dirty="0">
                <a:solidFill>
                  <a:schemeClr val="tx1"/>
                </a:solidFill>
                <a:latin typeface="Arial Rounded MT Bold" panose="020F0704030504030204" pitchFamily="34" charset="0"/>
              </a:rPr>
              <a:t>Intercession</a:t>
            </a:r>
          </a:p>
        </p:txBody>
      </p:sp>
    </p:spTree>
    <p:extLst>
      <p:ext uri="{BB962C8B-B14F-4D97-AF65-F5344CB8AC3E}">
        <p14:creationId xmlns:p14="http://schemas.microsoft.com/office/powerpoint/2010/main" val="53494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9DAC3-48F7-C09B-F951-7F9F4660EB8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7A3DB77-481A-EC9B-AD65-616A4999AB6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46ECCF3-F3C0-047D-1EA7-9B41875FB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Tree>
    <p:extLst>
      <p:ext uri="{BB962C8B-B14F-4D97-AF65-F5344CB8AC3E}">
        <p14:creationId xmlns:p14="http://schemas.microsoft.com/office/powerpoint/2010/main" val="1551678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08AEC-0C0D-43A6-19F6-AAC5809600B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DEBB1B5-424C-60CF-9BF7-0FBD47DA1BB9}"/>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363B12C-5C25-D1BD-BD2A-A6D10C052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 y="-202163"/>
            <a:ext cx="9144000" cy="5143500"/>
          </a:xfrm>
          <a:prstGeom prst="rect">
            <a:avLst/>
          </a:prstGeom>
        </p:spPr>
      </p:pic>
      <p:sp>
        <p:nvSpPr>
          <p:cNvPr id="5" name="TextBox 4">
            <a:extLst>
              <a:ext uri="{FF2B5EF4-FFF2-40B4-BE49-F238E27FC236}">
                <a16:creationId xmlns:a16="http://schemas.microsoft.com/office/drawing/2014/main" id="{FC347DC7-E2D5-8C03-C7E1-85A1D7FBCE71}"/>
              </a:ext>
            </a:extLst>
          </p:cNvPr>
          <p:cNvSpPr txBox="1"/>
          <p:nvPr/>
        </p:nvSpPr>
        <p:spPr>
          <a:xfrm>
            <a:off x="280266" y="285750"/>
            <a:ext cx="7943970" cy="3785652"/>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Total Forgiveness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Today is Shabbat Shuva.</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is the measure?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First things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total forgiveness is NOT</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total forgiveness IS</a:t>
            </a:r>
          </a:p>
        </p:txBody>
      </p:sp>
    </p:spTree>
    <p:extLst>
      <p:ext uri="{BB962C8B-B14F-4D97-AF65-F5344CB8AC3E}">
        <p14:creationId xmlns:p14="http://schemas.microsoft.com/office/powerpoint/2010/main" val="1545678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7CC1B-36EB-86BA-E022-DFAF1D7EA4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DA6250-57F7-EE9F-A078-80373A4C3F59}"/>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Total forgiveness IS </a:t>
            </a:r>
          </a:p>
          <a:p>
            <a:pPr algn="l"/>
            <a:r>
              <a:rPr lang="en-US" sz="4000" dirty="0">
                <a:solidFill>
                  <a:schemeClr val="tx1"/>
                </a:solidFill>
                <a:latin typeface="Arial Rounded MT Bold" panose="020F0704030504030204" pitchFamily="34" charset="0"/>
              </a:rPr>
              <a:t>1 Being aware of what someone has done, and </a:t>
            </a:r>
            <a:r>
              <a:rPr lang="en-US" sz="4000" u="sng" dirty="0">
                <a:solidFill>
                  <a:srgbClr val="FFFF66"/>
                </a:solidFill>
                <a:latin typeface="Arial Rounded MT Bold" panose="020F0704030504030204" pitchFamily="34" charset="0"/>
              </a:rPr>
              <a:t>releasing</a:t>
            </a:r>
            <a:r>
              <a:rPr lang="en-US" sz="4000" dirty="0">
                <a:solidFill>
                  <a:schemeClr val="tx1"/>
                </a:solidFill>
                <a:latin typeface="Arial Rounded MT Bold" panose="020F0704030504030204" pitchFamily="34" charset="0"/>
              </a:rPr>
              <a:t> it.  We kiss revenge goodbye.  Justice still done.</a:t>
            </a:r>
          </a:p>
          <a:p>
            <a:pPr algn="l"/>
            <a:r>
              <a:rPr lang="en-US" sz="4000" dirty="0">
                <a:solidFill>
                  <a:schemeClr val="tx1"/>
                </a:solidFill>
                <a:latin typeface="Arial Rounded MT Bold" panose="020F0704030504030204" pitchFamily="34" charset="0"/>
              </a:rPr>
              <a:t>2. Keeping no record of wrongs.   Total forgiveness is a </a:t>
            </a:r>
            <a:r>
              <a:rPr lang="en-US" sz="4000" u="sng" dirty="0">
                <a:solidFill>
                  <a:srgbClr val="FFFF66"/>
                </a:solidFill>
                <a:latin typeface="Arial Rounded MT Bold" panose="020F0704030504030204" pitchFamily="34" charset="0"/>
              </a:rPr>
              <a:t>choice</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587793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88AE9-424F-E269-C9D1-EAFBB126F2E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2E507D-EE2C-D8F8-1224-BA88A755EC7B}"/>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3. </a:t>
            </a:r>
            <a:r>
              <a:rPr lang="en-US" sz="4000" u="sng" dirty="0">
                <a:solidFill>
                  <a:srgbClr val="FFFF66"/>
                </a:solidFill>
                <a:latin typeface="Arial Rounded MT Bold" panose="020F0704030504030204" pitchFamily="34" charset="0"/>
              </a:rPr>
              <a:t>Refusal</a:t>
            </a:r>
            <a:r>
              <a:rPr lang="en-US" sz="4000" dirty="0">
                <a:solidFill>
                  <a:schemeClr val="tx1"/>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to</a:t>
            </a:r>
            <a:r>
              <a:rPr lang="en-US" sz="4000" dirty="0">
                <a:solidFill>
                  <a:schemeClr val="tx1"/>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punish</a:t>
            </a:r>
            <a:r>
              <a:rPr lang="en-US" sz="4000" dirty="0">
                <a:solidFill>
                  <a:schemeClr val="tx1"/>
                </a:solidFill>
                <a:latin typeface="Arial Rounded MT Bold" panose="020F0704030504030204" pitchFamily="34" charset="0"/>
              </a:rPr>
              <a:t>. </a:t>
            </a:r>
            <a:r>
              <a:rPr lang="en-US" sz="4000" baseline="30000" dirty="0">
                <a:solidFill>
                  <a:schemeClr val="tx1"/>
                </a:solidFill>
                <a:latin typeface="Arial Rounded MT Bold" panose="020F0704030504030204" pitchFamily="34" charset="0"/>
              </a:rPr>
              <a:t>1 Yn 4.8  </a:t>
            </a:r>
            <a:r>
              <a:rPr lang="en-US" sz="4000" dirty="0">
                <a:solidFill>
                  <a:schemeClr val="tx1"/>
                </a:solidFill>
                <a:latin typeface="Arial Rounded MT Bold" panose="020F0704030504030204" pitchFamily="34" charset="0"/>
              </a:rPr>
              <a:t>Perfect love drives out fear. For fear has to do with punishment, and the one who fears has not been made perfect in love.   Supernatural.  Corrie ten Boom</a:t>
            </a:r>
          </a:p>
        </p:txBody>
      </p:sp>
    </p:spTree>
    <p:extLst>
      <p:ext uri="{BB962C8B-B14F-4D97-AF65-F5344CB8AC3E}">
        <p14:creationId xmlns:p14="http://schemas.microsoft.com/office/powerpoint/2010/main" val="935947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5E90D-8038-45C4-78F1-6B4ACC464E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72192DF-F81F-C841-0D46-29AF57D4B07F}"/>
              </a:ext>
            </a:extLst>
          </p:cNvPr>
          <p:cNvSpPr>
            <a:spLocks noGrp="1"/>
          </p:cNvSpPr>
          <p:nvPr>
            <p:ph type="subTitle" idx="1"/>
          </p:nvPr>
        </p:nvSpPr>
        <p:spPr>
          <a:xfrm>
            <a:off x="1524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12.19-20</a:t>
            </a:r>
            <a:r>
              <a:rPr lang="en-US" sz="4000" dirty="0">
                <a:solidFill>
                  <a:schemeClr val="tx1"/>
                </a:solidFill>
                <a:latin typeface="Arial Rounded MT Bold" panose="020F0704030504030204" pitchFamily="34" charset="0"/>
              </a:rPr>
              <a:t> </a:t>
            </a:r>
            <a:r>
              <a:rPr lang="en-US" sz="4300" u="sng" dirty="0">
                <a:solidFill>
                  <a:srgbClr val="FFFF66"/>
                </a:solidFill>
                <a:latin typeface="Arial Rounded MT Bold" panose="020F0704030504030204" pitchFamily="34" charset="0"/>
              </a:rPr>
              <a:t>Never seeks revenge</a:t>
            </a:r>
            <a:r>
              <a:rPr lang="en-US" sz="4000" dirty="0">
                <a:solidFill>
                  <a:schemeClr val="tx1"/>
                </a:solidFill>
                <a:latin typeface="Arial Rounded MT Bold" panose="020F0704030504030204" pitchFamily="34" charset="0"/>
              </a:rPr>
              <a:t>, instead, leave that to God’s anger; for in the Tanakh it is written,“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says,  “Vengeance is my responsibility; I will repay.’” On the contrary, “If your enemy is hungry, feed him; if he is thirsty, </a:t>
            </a:r>
          </a:p>
        </p:txBody>
      </p:sp>
    </p:spTree>
    <p:extLst>
      <p:ext uri="{BB962C8B-B14F-4D97-AF65-F5344CB8AC3E}">
        <p14:creationId xmlns:p14="http://schemas.microsoft.com/office/powerpoint/2010/main" val="2217746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B0BA2-DCD7-29B5-346E-853B72D540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28139EA-A21D-1C44-D131-60FA93276905}"/>
              </a:ext>
            </a:extLst>
          </p:cNvPr>
          <p:cNvSpPr>
            <a:spLocks noGrp="1"/>
          </p:cNvSpPr>
          <p:nvPr>
            <p:ph type="subTitle" idx="1"/>
          </p:nvPr>
        </p:nvSpPr>
        <p:spPr>
          <a:xfrm>
            <a:off x="1524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12.19-20</a:t>
            </a:r>
            <a:r>
              <a:rPr lang="en-US" sz="4000" dirty="0">
                <a:solidFill>
                  <a:schemeClr val="tx1"/>
                </a:solidFill>
                <a:latin typeface="Arial Rounded MT Bold" panose="020F0704030504030204" pitchFamily="34" charset="0"/>
              </a:rPr>
              <a:t> give him something to drink. For by doing this, you will heap </a:t>
            </a:r>
            <a:r>
              <a:rPr lang="en-US" sz="4000" u="sng" dirty="0">
                <a:solidFill>
                  <a:srgbClr val="FFFF66"/>
                </a:solidFill>
                <a:latin typeface="Arial Rounded MT Bold" panose="020F0704030504030204" pitchFamily="34" charset="0"/>
              </a:rPr>
              <a:t>fiery coals</a:t>
            </a:r>
            <a:r>
              <a:rPr lang="en-US" sz="4000"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[of shame] on his head.”</a:t>
            </a:r>
          </a:p>
        </p:txBody>
      </p:sp>
    </p:spTree>
    <p:extLst>
      <p:ext uri="{BB962C8B-B14F-4D97-AF65-F5344CB8AC3E}">
        <p14:creationId xmlns:p14="http://schemas.microsoft.com/office/powerpoint/2010/main" val="1930020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D9939-83D3-6E70-1768-91B267D5CAC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2FE3090-86CB-7E7A-4EF8-497CF39E1008}"/>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4 Forgiveness is </a:t>
            </a:r>
            <a:r>
              <a:rPr lang="en-US" sz="4000" u="sng" dirty="0">
                <a:solidFill>
                  <a:srgbClr val="FFFF66"/>
                </a:solidFill>
                <a:latin typeface="Arial Rounded MT Bold" panose="020F0704030504030204" pitchFamily="34" charset="0"/>
              </a:rPr>
              <a:t>not telling</a:t>
            </a:r>
            <a:r>
              <a:rPr lang="en-US" sz="4000" dirty="0">
                <a:solidFill>
                  <a:schemeClr val="tx1"/>
                </a:solidFill>
                <a:latin typeface="Arial Rounded MT Bold" panose="020F0704030504030204" pitchFamily="34" charset="0"/>
              </a:rPr>
              <a:t> what they did, more than those involved with the problem and the solution. Or therapy.  Not broadcast.  </a:t>
            </a:r>
          </a:p>
          <a:p>
            <a:pPr algn="l"/>
            <a:r>
              <a:rPr lang="en-US" sz="4000" dirty="0">
                <a:solidFill>
                  <a:schemeClr val="tx1"/>
                </a:solidFill>
                <a:latin typeface="Arial Rounded MT Bold" panose="020F0704030504030204" pitchFamily="34" charset="0"/>
              </a:rPr>
              <a:t>5. Forgiveness is being </a:t>
            </a:r>
            <a:r>
              <a:rPr lang="en-US" sz="4000" u="sng" dirty="0">
                <a:solidFill>
                  <a:srgbClr val="FFFF66"/>
                </a:solidFill>
                <a:latin typeface="Arial Rounded MT Bold" panose="020F0704030504030204" pitchFamily="34" charset="0"/>
              </a:rPr>
              <a:t>merciful</a:t>
            </a:r>
            <a:r>
              <a:rPr lang="en-US" sz="4000" dirty="0">
                <a:solidFill>
                  <a:schemeClr val="tx1"/>
                </a:solidFill>
                <a:latin typeface="Arial Rounded MT Bold" panose="020F0704030504030204" pitchFamily="34" charset="0"/>
              </a:rPr>
              <a:t>. </a:t>
            </a:r>
            <a:r>
              <a:rPr lang="en-US" sz="4000" baseline="30000" dirty="0">
                <a:solidFill>
                  <a:schemeClr val="tx1"/>
                </a:solidFill>
                <a:latin typeface="Arial Rounded MT Bold" panose="020F0704030504030204" pitchFamily="34" charset="0"/>
              </a:rPr>
              <a:t>Mt 5.7“</a:t>
            </a:r>
            <a:r>
              <a:rPr lang="en-US" sz="4000" dirty="0">
                <a:solidFill>
                  <a:schemeClr val="tx1"/>
                </a:solidFill>
                <a:latin typeface="Arial Rounded MT Bold" panose="020F0704030504030204" pitchFamily="34" charset="0"/>
              </a:rPr>
              <a:t>Blessed are the merciful,    for they shall be shown mercy.</a:t>
            </a:r>
          </a:p>
        </p:txBody>
      </p:sp>
    </p:spTree>
    <p:extLst>
      <p:ext uri="{BB962C8B-B14F-4D97-AF65-F5344CB8AC3E}">
        <p14:creationId xmlns:p14="http://schemas.microsoft.com/office/powerpoint/2010/main" val="623981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0B46-D83E-5B75-CEA0-0CB929731A6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540556-2765-55BE-7BA2-581692AEB59C}"/>
              </a:ext>
            </a:extLst>
          </p:cNvPr>
          <p:cNvSpPr>
            <a:spLocks noGrp="1"/>
          </p:cNvSpPr>
          <p:nvPr>
            <p:ph type="subTitle" idx="1"/>
          </p:nvPr>
        </p:nvSpPr>
        <p:spPr>
          <a:xfrm>
            <a:off x="1524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Ps 130.3-4</a:t>
            </a:r>
            <a:r>
              <a:rPr lang="en-US" sz="4000" dirty="0">
                <a:solidFill>
                  <a:schemeClr val="tx1"/>
                </a:solidFill>
                <a:latin typeface="Arial Rounded MT Bold" panose="020F0704030504030204" pitchFamily="34" charset="0"/>
              </a:rPr>
              <a:t>  If You,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kept a record of iniquities— my Lord, who could stand? For with You there is forgiveness, so You may be feared.</a:t>
            </a:r>
          </a:p>
        </p:txBody>
      </p:sp>
    </p:spTree>
    <p:extLst>
      <p:ext uri="{BB962C8B-B14F-4D97-AF65-F5344CB8AC3E}">
        <p14:creationId xmlns:p14="http://schemas.microsoft.com/office/powerpoint/2010/main" val="505911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78CF5-AD24-4E7D-CBB9-C61619AAFB8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2E890C-72BE-8EEB-A916-607D08FD6FAD}"/>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Grace is getting what we don’t deserve.  Mercy is NOT getting what we do deserve.</a:t>
            </a:r>
          </a:p>
          <a:p>
            <a:pPr algn="l"/>
            <a:r>
              <a:rPr lang="en-US" sz="4000" dirty="0">
                <a:solidFill>
                  <a:schemeClr val="tx1"/>
                </a:solidFill>
                <a:latin typeface="Arial Rounded MT Bold" panose="020F0704030504030204" pitchFamily="34" charset="0"/>
              </a:rPr>
              <a:t>6. </a:t>
            </a:r>
            <a:r>
              <a:rPr lang="en-US" sz="4000" u="sng" dirty="0">
                <a:solidFill>
                  <a:srgbClr val="FFFF66"/>
                </a:solidFill>
                <a:latin typeface="Arial Rounded MT Bold" panose="020F0704030504030204" pitchFamily="34" charset="0"/>
              </a:rPr>
              <a:t>Graciousness</a:t>
            </a:r>
            <a:r>
              <a:rPr lang="en-US" sz="4000" dirty="0">
                <a:solidFill>
                  <a:schemeClr val="tx1"/>
                </a:solidFill>
                <a:latin typeface="Arial Rounded MT Bold" panose="020F0704030504030204" pitchFamily="34" charset="0"/>
              </a:rPr>
              <a:t> = forbearance, tolerance, not severe judging.  In politics to win is not enough, you have to make your opponent look bad.  NOT so forgiving.</a:t>
            </a:r>
          </a:p>
        </p:txBody>
      </p:sp>
    </p:spTree>
    <p:extLst>
      <p:ext uri="{BB962C8B-B14F-4D97-AF65-F5344CB8AC3E}">
        <p14:creationId xmlns:p14="http://schemas.microsoft.com/office/powerpoint/2010/main" val="2732458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3B14C-8FE3-5CE8-E3ED-3D57C8EB28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01CE69-64AE-2858-CDF3-FBEA1E33B94A}"/>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7. Forgiveness IS a </a:t>
            </a:r>
            <a:r>
              <a:rPr lang="en-US" sz="4000" u="sng" dirty="0">
                <a:solidFill>
                  <a:srgbClr val="FFFF66"/>
                </a:solidFill>
                <a:latin typeface="Arial Rounded MT Bold" panose="020F0704030504030204" pitchFamily="34" charset="0"/>
              </a:rPr>
              <a:t>condition of the heart.</a:t>
            </a:r>
            <a:r>
              <a:rPr lang="en-US" sz="4000" dirty="0">
                <a:solidFill>
                  <a:schemeClr val="tx1"/>
                </a:solidFill>
                <a:latin typeface="Arial Rounded MT Bold" panose="020F0704030504030204" pitchFamily="34" charset="0"/>
              </a:rPr>
              <a:t> </a:t>
            </a:r>
            <a:r>
              <a:rPr lang="en-US" sz="4000" baseline="30000" dirty="0">
                <a:solidFill>
                  <a:schemeClr val="tx1"/>
                </a:solidFill>
                <a:latin typeface="Arial Rounded MT Bold" panose="020F0704030504030204" pitchFamily="34" charset="0"/>
              </a:rPr>
              <a:t>Mt 12.34-35 </a:t>
            </a:r>
            <a:r>
              <a:rPr lang="en-US" sz="4000" dirty="0">
                <a:solidFill>
                  <a:schemeClr val="tx1"/>
                </a:solidFill>
                <a:latin typeface="Arial Rounded MT Bold" panose="020F0704030504030204" pitchFamily="34" charset="0"/>
              </a:rPr>
              <a:t>For the mouth speaks what overflows from the heart. The good person brings forth good things from his store of good, and the evil person brings forth evil things from his store of evil.</a:t>
            </a:r>
          </a:p>
        </p:txBody>
      </p:sp>
    </p:spTree>
    <p:extLst>
      <p:ext uri="{BB962C8B-B14F-4D97-AF65-F5344CB8AC3E}">
        <p14:creationId xmlns:p14="http://schemas.microsoft.com/office/powerpoint/2010/main" val="116840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3BE6D-BF69-3E9A-FEA7-031E433175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ACA67F-1D2E-0E2A-2671-078977981537}"/>
              </a:ext>
            </a:extLst>
          </p:cNvPr>
          <p:cNvSpPr>
            <a:spLocks noGrp="1"/>
          </p:cNvSpPr>
          <p:nvPr>
            <p:ph type="subTitle" idx="1"/>
          </p:nvPr>
        </p:nvSpPr>
        <p:spPr>
          <a:xfrm>
            <a:off x="152400" y="209550"/>
            <a:ext cx="8915400" cy="4800600"/>
          </a:xfrm>
        </p:spPr>
        <p:txBody>
          <a:bodyPr anchor="t">
            <a:normAutofit fontScale="92500"/>
          </a:bodyPr>
          <a:lstStyle/>
          <a:p>
            <a:pPr algn="l"/>
            <a:r>
              <a:rPr lang="en-US" sz="4000" dirty="0">
                <a:solidFill>
                  <a:schemeClr val="tx1"/>
                </a:solidFill>
                <a:latin typeface="Arial Rounded MT Bold" panose="020F0704030504030204" pitchFamily="34" charset="0"/>
              </a:rPr>
              <a:t>This Shabbat, today, in the midst of the Ten Days of Repentance</a:t>
            </a:r>
          </a:p>
          <a:p>
            <a:pPr algn="l"/>
            <a:r>
              <a:rPr lang="he-IL" sz="4000" b="1" dirty="0">
                <a:solidFill>
                  <a:schemeClr val="tx1"/>
                </a:solidFill>
                <a:latin typeface="David" panose="020E0502060401010101" pitchFamily="34" charset="-79"/>
                <a:cs typeface="David" panose="020E0502060401010101" pitchFamily="34" charset="-79"/>
              </a:rPr>
              <a:t> </a:t>
            </a:r>
            <a:r>
              <a:rPr lang="he-IL" sz="4300" b="1" dirty="0">
                <a:solidFill>
                  <a:schemeClr val="tx1"/>
                </a:solidFill>
                <a:latin typeface="David" panose="020E0502060401010101" pitchFamily="34" charset="-79"/>
                <a:cs typeface="David" panose="020E0502060401010101" pitchFamily="34" charset="-79"/>
              </a:rPr>
              <a:t>עשרת</a:t>
            </a:r>
            <a:r>
              <a:rPr lang="he-IL" sz="3900" dirty="0">
                <a:solidFill>
                  <a:schemeClr val="tx1"/>
                </a:solidFill>
                <a:latin typeface="Arial Rounded MT Bold" panose="020F0704030504030204" pitchFamily="34" charset="0"/>
              </a:rPr>
              <a:t> </a:t>
            </a:r>
            <a:r>
              <a:rPr lang="he-IL" sz="4300" b="1" dirty="0">
                <a:solidFill>
                  <a:schemeClr val="tx1"/>
                </a:solidFill>
                <a:latin typeface="David" panose="020E0502060401010101" pitchFamily="34" charset="-79"/>
                <a:cs typeface="David" panose="020E0502060401010101" pitchFamily="34" charset="-79"/>
              </a:rPr>
              <a:t>ימי</a:t>
            </a:r>
            <a:r>
              <a:rPr lang="he-IL" sz="3900" dirty="0">
                <a:solidFill>
                  <a:schemeClr val="tx1"/>
                </a:solidFill>
                <a:latin typeface="Arial Rounded MT Bold" panose="020F0704030504030204" pitchFamily="34" charset="0"/>
              </a:rPr>
              <a:t> </a:t>
            </a:r>
            <a:r>
              <a:rPr lang="he-IL" sz="4300" b="1" dirty="0">
                <a:solidFill>
                  <a:schemeClr val="tx1"/>
                </a:solidFill>
                <a:latin typeface="David" panose="020E0502060401010101" pitchFamily="34" charset="-79"/>
                <a:cs typeface="David" panose="020E0502060401010101" pitchFamily="34" charset="-79"/>
              </a:rPr>
              <a:t>תשובה </a:t>
            </a:r>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today, is called Shabbat </a:t>
            </a:r>
            <a:r>
              <a:rPr lang="en-US" sz="4000" dirty="0" err="1">
                <a:solidFill>
                  <a:srgbClr val="FFFF66"/>
                </a:solidFill>
                <a:latin typeface="Arial Rounded MT Bold" panose="020F0704030504030204" pitchFamily="34" charset="0"/>
              </a:rPr>
              <a:t>Shuvah</a:t>
            </a:r>
            <a:r>
              <a:rPr lang="en-US" sz="4000" dirty="0">
                <a:solidFill>
                  <a:schemeClr val="tx1"/>
                </a:solidFill>
                <a:latin typeface="Arial Rounded MT Bold" panose="020F0704030504030204" pitchFamily="34" charset="0"/>
              </a:rPr>
              <a:t>.  So the ancient rabbis picked the Haftarah that begins:</a:t>
            </a:r>
            <a:endParaRPr lang="en-US" sz="4800" dirty="0">
              <a:solidFill>
                <a:schemeClr val="tx1"/>
              </a:solidFill>
              <a:latin typeface="Arial Rounded MT Bold" panose="020F0704030504030204" pitchFamily="34" charset="0"/>
            </a:endParaRPr>
          </a:p>
          <a:p>
            <a:pPr rtl="1"/>
            <a:r>
              <a:rPr lang="en-US" sz="4800" b="1" dirty="0">
                <a:solidFill>
                  <a:schemeClr val="tx1"/>
                </a:solidFill>
                <a:latin typeface="David" panose="020E0502060401010101" pitchFamily="34" charset="-79"/>
                <a:cs typeface="David" panose="020E0502060401010101" pitchFamily="34" charset="-79"/>
              </a:rPr>
              <a:t> </a:t>
            </a:r>
            <a:r>
              <a:rPr lang="en-US" sz="4400" baseline="30000" dirty="0">
                <a:solidFill>
                  <a:schemeClr val="tx1"/>
                </a:solidFill>
                <a:latin typeface="Arial Rounded MT Bold" panose="020F0704030504030204" pitchFamily="34" charset="0"/>
              </a:rPr>
              <a:t>Hos 14:2 </a:t>
            </a:r>
            <a:r>
              <a:rPr lang="he-IL" sz="4800" b="1" dirty="0">
                <a:solidFill>
                  <a:srgbClr val="FFFF66"/>
                </a:solidFill>
                <a:latin typeface="David" panose="020E0502060401010101" pitchFamily="34" charset="-79"/>
                <a:cs typeface="David" panose="020E0502060401010101" pitchFamily="34" charset="-79"/>
              </a:rPr>
              <a:t>שׁוּבָה</a:t>
            </a:r>
            <a:r>
              <a:rPr lang="he-IL" sz="4800" b="1" dirty="0">
                <a:solidFill>
                  <a:schemeClr val="tx1"/>
                </a:solidFill>
                <a:latin typeface="David" panose="020E0502060401010101" pitchFamily="34" charset="-79"/>
                <a:cs typeface="David" panose="020E0502060401010101" pitchFamily="34" charset="-79"/>
              </a:rPr>
              <a:t> יִשְׂרָאֵל עַד ה</a:t>
            </a:r>
            <a:r>
              <a:rPr lang="en-US" sz="4800" b="1" dirty="0">
                <a:solidFill>
                  <a:schemeClr val="tx1"/>
                </a:solidFill>
                <a:latin typeface="David" panose="020E0502060401010101" pitchFamily="34" charset="-79"/>
                <a:cs typeface="David" panose="020E0502060401010101" pitchFamily="34" charset="-79"/>
              </a:rPr>
              <a:t>'</a:t>
            </a:r>
            <a:r>
              <a:rPr lang="he-IL" sz="4800" b="1" dirty="0">
                <a:solidFill>
                  <a:schemeClr val="tx1"/>
                </a:solidFill>
                <a:latin typeface="David" panose="020E0502060401010101" pitchFamily="34" charset="-79"/>
                <a:cs typeface="David" panose="020E0502060401010101" pitchFamily="34" charset="-79"/>
              </a:rPr>
              <a:t> אֱלֹוהֶיךָ</a:t>
            </a:r>
          </a:p>
          <a:p>
            <a:pPr algn="l"/>
            <a:r>
              <a:rPr lang="en-US" sz="4000" dirty="0">
                <a:solidFill>
                  <a:srgbClr val="FFFF66"/>
                </a:solidFill>
                <a:latin typeface="Arial Rounded MT Bold" panose="020F0704030504030204" pitchFamily="34" charset="0"/>
              </a:rPr>
              <a:t>Return</a:t>
            </a:r>
            <a:r>
              <a:rPr lang="en-US" sz="4000" dirty="0">
                <a:solidFill>
                  <a:schemeClr val="tx1"/>
                </a:solidFill>
                <a:latin typeface="Arial Rounded MT Bold" panose="020F0704030504030204" pitchFamily="34" charset="0"/>
              </a:rPr>
              <a:t>, O Israel, to </a:t>
            </a:r>
            <a:r>
              <a:rPr lang="en-US" sz="4000" cap="small" dirty="0">
                <a:solidFill>
                  <a:schemeClr val="tx1"/>
                </a:solidFill>
                <a:latin typeface="Arial Rounded MT Bold" panose="020F0704030504030204" pitchFamily="34" charset="0"/>
              </a:rPr>
              <a:t>Adoni </a:t>
            </a:r>
            <a:r>
              <a:rPr lang="en-US" sz="4000" dirty="0">
                <a:solidFill>
                  <a:schemeClr val="tx1"/>
                </a:solidFill>
                <a:latin typeface="Arial Rounded MT Bold" panose="020F0704030504030204" pitchFamily="34" charset="0"/>
              </a:rPr>
              <a:t>your God” </a:t>
            </a:r>
          </a:p>
          <a:p>
            <a:pPr algn="l"/>
            <a:endParaRPr lang="en-US" sz="17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31765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1734C-806D-CD7E-0CD7-6B3093E2A99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A7CC4D-86AF-F98F-EDD7-A924C28F1D50}"/>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Confidence toward G-d is key.  Most of the people we need to forgive do not believe they did anything wrong.  “90%”</a:t>
            </a:r>
          </a:p>
          <a:p>
            <a:pPr algn="l"/>
            <a:r>
              <a:rPr lang="en-US" sz="4000" dirty="0">
                <a:solidFill>
                  <a:schemeClr val="tx1"/>
                </a:solidFill>
                <a:latin typeface="Arial Rounded MT Bold" panose="020F0704030504030204" pitchFamily="34" charset="0"/>
              </a:rPr>
              <a:t>8 </a:t>
            </a:r>
            <a:r>
              <a:rPr lang="en-US" sz="4000" u="sng" dirty="0">
                <a:solidFill>
                  <a:srgbClr val="FFFF66"/>
                </a:solidFill>
                <a:latin typeface="Arial Rounded MT Bold" panose="020F0704030504030204" pitchFamily="34" charset="0"/>
              </a:rPr>
              <a:t>Absence of bitterness</a:t>
            </a:r>
            <a:r>
              <a:rPr lang="en-US" sz="4000" dirty="0">
                <a:solidFill>
                  <a:schemeClr val="tx1"/>
                </a:solidFill>
                <a:latin typeface="Arial Rounded MT Bold" panose="020F0704030504030204" pitchFamily="34" charset="0"/>
              </a:rPr>
              <a:t>.  Relinquishing bitterness is an open invitation to the Holy Spirit.</a:t>
            </a:r>
          </a:p>
          <a:p>
            <a:pPr algn="l"/>
            <a:r>
              <a:rPr lang="en-US" sz="4000" dirty="0">
                <a:solidFill>
                  <a:schemeClr val="tx1"/>
                </a:solidFill>
                <a:latin typeface="Arial Rounded MT Bold" panose="020F0704030504030204" pitchFamily="34" charset="0"/>
              </a:rPr>
              <a:t>Does NOT mean coffee weekly.</a:t>
            </a:r>
          </a:p>
        </p:txBody>
      </p:sp>
    </p:spTree>
    <p:extLst>
      <p:ext uri="{BB962C8B-B14F-4D97-AF65-F5344CB8AC3E}">
        <p14:creationId xmlns:p14="http://schemas.microsoft.com/office/powerpoint/2010/main" val="4104197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A73DD-7F92-C7EF-BA75-8FF0A014AD3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B79696F-8252-9DAD-2924-6340A4CB7D19}"/>
              </a:ext>
            </a:extLst>
          </p:cNvPr>
          <p:cNvSpPr>
            <a:spLocks noGrp="1"/>
          </p:cNvSpPr>
          <p:nvPr>
            <p:ph type="subTitle" idx="1"/>
          </p:nvPr>
        </p:nvSpPr>
        <p:spPr>
          <a:xfrm>
            <a:off x="1524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9. </a:t>
            </a:r>
            <a:r>
              <a:rPr lang="en-US" sz="4000" u="sng" dirty="0">
                <a:solidFill>
                  <a:srgbClr val="FFFF66"/>
                </a:solidFill>
                <a:latin typeface="Arial Rounded MT Bold" panose="020F0704030504030204" pitchFamily="34" charset="0"/>
              </a:rPr>
              <a:t>Forgiving G-d</a:t>
            </a:r>
            <a:r>
              <a:rPr lang="en-US" sz="4000" dirty="0">
                <a:solidFill>
                  <a:schemeClr val="tx1"/>
                </a:solidFill>
                <a:latin typeface="Arial Rounded MT Bold" panose="020F0704030504030204" pitchFamily="34" charset="0"/>
              </a:rPr>
              <a:t>.   Allowing G-d to be G-d.  Sovereign of our lives.  His judgement with evil and suffering.  Choice of your parents.  </a:t>
            </a:r>
          </a:p>
          <a:p>
            <a:pPr algn="l"/>
            <a:r>
              <a:rPr lang="en-US" sz="4000" dirty="0">
                <a:solidFill>
                  <a:schemeClr val="tx1"/>
                </a:solidFill>
                <a:latin typeface="Arial Rounded MT Bold" panose="020F0704030504030204" pitchFamily="34" charset="0"/>
              </a:rPr>
              <a:t>10. </a:t>
            </a:r>
            <a:r>
              <a:rPr lang="en-US" sz="4000" u="sng" dirty="0">
                <a:solidFill>
                  <a:srgbClr val="FFFF66"/>
                </a:solidFill>
                <a:latin typeface="Arial Rounded MT Bold" panose="020F0704030504030204" pitchFamily="34" charset="0"/>
              </a:rPr>
              <a:t>Forgiving ourselves</a:t>
            </a:r>
            <a:r>
              <a:rPr lang="en-US" sz="4000" dirty="0">
                <a:solidFill>
                  <a:schemeClr val="tx1"/>
                </a:solidFill>
                <a:latin typeface="Arial Rounded MT Bold" panose="020F0704030504030204" pitchFamily="34" charset="0"/>
              </a:rPr>
              <a:t>.  Lasting joy.</a:t>
            </a:r>
          </a:p>
        </p:txBody>
      </p:sp>
    </p:spTree>
    <p:extLst>
      <p:ext uri="{BB962C8B-B14F-4D97-AF65-F5344CB8AC3E}">
        <p14:creationId xmlns:p14="http://schemas.microsoft.com/office/powerpoint/2010/main" val="756882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4167E-7A15-2DF0-0D16-80EE0751AD4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89A162-306C-B5CB-A425-851C3AF71C49}"/>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B866DE7-AC6A-27DB-5DA1-C3B5E5FD4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Tree>
    <p:extLst>
      <p:ext uri="{BB962C8B-B14F-4D97-AF65-F5344CB8AC3E}">
        <p14:creationId xmlns:p14="http://schemas.microsoft.com/office/powerpoint/2010/main" val="3013205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847D4-6979-7225-B6E1-58130559AF4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F0C4992-FAB8-377D-1599-E0E47168941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35EBBD8-ADAA-E674-F251-E049BDCD7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 y="-202163"/>
            <a:ext cx="9144000" cy="5143500"/>
          </a:xfrm>
          <a:prstGeom prst="rect">
            <a:avLst/>
          </a:prstGeom>
        </p:spPr>
      </p:pic>
      <p:sp>
        <p:nvSpPr>
          <p:cNvPr id="5" name="TextBox 4">
            <a:extLst>
              <a:ext uri="{FF2B5EF4-FFF2-40B4-BE49-F238E27FC236}">
                <a16:creationId xmlns:a16="http://schemas.microsoft.com/office/drawing/2014/main" id="{E9D67187-9AF8-0BA1-F2BE-E1542108B635}"/>
              </a:ext>
            </a:extLst>
          </p:cNvPr>
          <p:cNvSpPr txBox="1"/>
          <p:nvPr/>
        </p:nvSpPr>
        <p:spPr>
          <a:xfrm>
            <a:off x="280266" y="285750"/>
            <a:ext cx="7943970" cy="4401205"/>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Total Forgiveness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Today is Shabbat Shuva.</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is the measure?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First things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total forgiveness is NOT</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total forgiveness IS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Standard of completion</a:t>
            </a:r>
          </a:p>
        </p:txBody>
      </p:sp>
    </p:spTree>
    <p:extLst>
      <p:ext uri="{BB962C8B-B14F-4D97-AF65-F5344CB8AC3E}">
        <p14:creationId xmlns:p14="http://schemas.microsoft.com/office/powerpoint/2010/main" val="1945966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7C70-D6FB-B00E-0A68-E96F7E96DED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4C59399-8FE5-46BC-448D-A58CF4F2B5AD}"/>
              </a:ext>
            </a:extLst>
          </p:cNvPr>
          <p:cNvSpPr>
            <a:spLocks noGrp="1"/>
          </p:cNvSpPr>
          <p:nvPr>
            <p:ph type="subTitle" idx="1"/>
          </p:nvPr>
        </p:nvSpPr>
        <p:spPr>
          <a:xfrm>
            <a:off x="1524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How to know if we’ve totally forgiven</a:t>
            </a:r>
          </a:p>
          <a:p>
            <a:pPr algn="l"/>
            <a:r>
              <a:rPr lang="en-US" sz="4000" u="sng" dirty="0">
                <a:solidFill>
                  <a:srgbClr val="FFFF66"/>
                </a:solidFill>
                <a:latin typeface="Arial Rounded MT Bold" panose="020F0704030504030204" pitchFamily="34" charset="0"/>
              </a:rPr>
              <a:t>Joseph paradigm</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Wounded by brothers</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Wounded by Potiphar’s wife.</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Wounded by Potiphar’s simplicity.</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Wounded by jail mate.  </a:t>
            </a:r>
          </a:p>
        </p:txBody>
      </p:sp>
    </p:spTree>
    <p:extLst>
      <p:ext uri="{BB962C8B-B14F-4D97-AF65-F5344CB8AC3E}">
        <p14:creationId xmlns:p14="http://schemas.microsoft.com/office/powerpoint/2010/main" val="1179621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31FA-52CA-BC14-C41C-8F234CC99D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B6C971D-9422-98E8-C625-F1D2EC39A35E}"/>
              </a:ext>
            </a:extLst>
          </p:cNvPr>
          <p:cNvSpPr>
            <a:spLocks noGrp="1"/>
          </p:cNvSpPr>
          <p:nvPr>
            <p:ph type="subTitle" idx="1"/>
          </p:nvPr>
        </p:nvSpPr>
        <p:spPr>
          <a:xfrm>
            <a:off x="1524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Ber/Gen 45.1-5</a:t>
            </a:r>
            <a:r>
              <a:rPr lang="en-US" sz="4000" dirty="0">
                <a:solidFill>
                  <a:schemeClr val="tx1"/>
                </a:solidFill>
                <a:latin typeface="Arial Rounded MT Bold" panose="020F0704030504030204" pitchFamily="34" charset="0"/>
              </a:rPr>
              <a:t> At last Yosef could no longer control his feelings in front of his attendants and cried, “Get everybody away from me!” So, no one else was with him when Yosef revealed to his brothers who he was. He wept aloud, and the Egyptians heard, and Pharaoh’s household heard. </a:t>
            </a:r>
          </a:p>
        </p:txBody>
      </p:sp>
    </p:spTree>
    <p:extLst>
      <p:ext uri="{BB962C8B-B14F-4D97-AF65-F5344CB8AC3E}">
        <p14:creationId xmlns:p14="http://schemas.microsoft.com/office/powerpoint/2010/main" val="29539176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E0B32-EC2C-C342-4124-05740C83F26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441AE8A-F266-89BC-1905-0B22D9116744}"/>
              </a:ext>
            </a:extLst>
          </p:cNvPr>
          <p:cNvSpPr>
            <a:spLocks noGrp="1"/>
          </p:cNvSpPr>
          <p:nvPr>
            <p:ph type="subTitle" idx="1"/>
          </p:nvPr>
        </p:nvSpPr>
        <p:spPr>
          <a:xfrm>
            <a:off x="1524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Ber/Gen 45.1-5</a:t>
            </a:r>
            <a:r>
              <a:rPr lang="en-US" sz="4000" dirty="0">
                <a:solidFill>
                  <a:schemeClr val="tx1"/>
                </a:solidFill>
                <a:latin typeface="Arial Rounded MT Bold" panose="020F0704030504030204" pitchFamily="34" charset="0"/>
              </a:rPr>
              <a:t> Yosef said to his brothers, “I am Yosef! Is it true that my father is still alive?” </a:t>
            </a:r>
          </a:p>
          <a:p>
            <a:pPr algn="l"/>
            <a:r>
              <a:rPr lang="en-US" sz="4000" dirty="0">
                <a:solidFill>
                  <a:schemeClr val="tx1"/>
                </a:solidFill>
                <a:latin typeface="Arial Rounded MT Bold" panose="020F0704030504030204" pitchFamily="34" charset="0"/>
              </a:rPr>
              <a:t>His brothers couldn’t answer him, they were so dumbfounded at seeing him. Yosef said to his brothers, </a:t>
            </a:r>
          </a:p>
        </p:txBody>
      </p:sp>
    </p:spTree>
    <p:extLst>
      <p:ext uri="{BB962C8B-B14F-4D97-AF65-F5344CB8AC3E}">
        <p14:creationId xmlns:p14="http://schemas.microsoft.com/office/powerpoint/2010/main" val="3560475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F4B13-E140-F090-E385-BE6B45D8D15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DDC83B-6AA4-72D7-824D-EB9201A945E3}"/>
              </a:ext>
            </a:extLst>
          </p:cNvPr>
          <p:cNvSpPr>
            <a:spLocks noGrp="1"/>
          </p:cNvSpPr>
          <p:nvPr>
            <p:ph type="subTitle" idx="1"/>
          </p:nvPr>
        </p:nvSpPr>
        <p:spPr>
          <a:xfrm>
            <a:off x="1524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Ber/Gen 45.1-5</a:t>
            </a:r>
            <a:r>
              <a:rPr lang="en-US" sz="4000" dirty="0">
                <a:solidFill>
                  <a:schemeClr val="tx1"/>
                </a:solidFill>
                <a:latin typeface="Arial Rounded MT Bold" panose="020F0704030504030204" pitchFamily="34" charset="0"/>
              </a:rPr>
              <a:t> “Please! Come closer.” And they came closer. He said, “I am Yosef, your brother, whom you sold into Egypt. But don’t be sad that you sold me into slavery here or angry at yourselves, because it was God who sent me ahead of you to preserve life. </a:t>
            </a:r>
          </a:p>
        </p:txBody>
      </p:sp>
    </p:spTree>
    <p:extLst>
      <p:ext uri="{BB962C8B-B14F-4D97-AF65-F5344CB8AC3E}">
        <p14:creationId xmlns:p14="http://schemas.microsoft.com/office/powerpoint/2010/main" val="3763338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0284B-D9D1-BF68-C8E2-1C2F6FBC515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81F195-DE29-0420-DAAB-95BBA3F52BDF}"/>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55EEAA0-EEC2-1DE5-0043-68E09CA50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Tree>
    <p:extLst>
      <p:ext uri="{BB962C8B-B14F-4D97-AF65-F5344CB8AC3E}">
        <p14:creationId xmlns:p14="http://schemas.microsoft.com/office/powerpoint/2010/main" val="3534049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DE8B1-56BB-29A3-1635-E29B8AA1E5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FA63547-CBA3-B27C-3C63-B4FDBD56827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7A5E9ED-E1EC-2C99-ECDC-7CB346682D6D}"/>
              </a:ext>
            </a:extLst>
          </p:cNvPr>
          <p:cNvPicPr>
            <a:picLocks noChangeAspect="1"/>
          </p:cNvPicPr>
          <p:nvPr/>
        </p:nvPicPr>
        <p:blipFill>
          <a:blip r:embed="rId3"/>
          <a:stretch>
            <a:fillRect/>
          </a:stretch>
        </p:blipFill>
        <p:spPr>
          <a:xfrm>
            <a:off x="2694436" y="0"/>
            <a:ext cx="3755128" cy="5143500"/>
          </a:xfrm>
          <a:prstGeom prst="rect">
            <a:avLst/>
          </a:prstGeom>
        </p:spPr>
      </p:pic>
    </p:spTree>
    <p:extLst>
      <p:ext uri="{BB962C8B-B14F-4D97-AF65-F5344CB8AC3E}">
        <p14:creationId xmlns:p14="http://schemas.microsoft.com/office/powerpoint/2010/main" val="314563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F7BEB-3DD9-5D76-6D73-74410E5A627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3C6CD16-DDE3-4DB4-2FAB-732ADF366AAD}"/>
              </a:ext>
            </a:extLst>
          </p:cNvPr>
          <p:cNvSpPr>
            <a:spLocks noGrp="1"/>
          </p:cNvSpPr>
          <p:nvPr>
            <p:ph type="subTitle" idx="1"/>
          </p:nvPr>
        </p:nvSpPr>
        <p:spPr>
          <a:xfrm>
            <a:off x="152400" y="209550"/>
            <a:ext cx="8915400" cy="4800600"/>
          </a:xfrm>
        </p:spPr>
        <p:txBody>
          <a:bodyPr anchor="t">
            <a:normAutofit/>
          </a:bodyPr>
          <a:lstStyle/>
          <a:p>
            <a:pPr algn="l"/>
            <a:r>
              <a:rPr lang="he-IL" sz="4400" b="1" dirty="0">
                <a:solidFill>
                  <a:schemeClr val="tx1"/>
                </a:solidFill>
                <a:latin typeface="David" panose="020E0502060401010101" pitchFamily="34" charset="-79"/>
                <a:cs typeface="David" panose="020E0502060401010101" pitchFamily="34" charset="-79"/>
              </a:rPr>
              <a:t>שוב</a:t>
            </a:r>
            <a:r>
              <a:rPr lang="en-US" sz="4000" dirty="0">
                <a:solidFill>
                  <a:schemeClr val="tx1"/>
                </a:solidFill>
                <a:latin typeface="Arial Rounded MT Bold" panose="020F0704030504030204" pitchFamily="34" charset="0"/>
              </a:rPr>
              <a:t> </a:t>
            </a:r>
            <a:r>
              <a:rPr lang="en-US" sz="4000" dirty="0" err="1">
                <a:solidFill>
                  <a:schemeClr val="tx1"/>
                </a:solidFill>
                <a:latin typeface="Arial Rounded MT Bold" panose="020F0704030504030204" pitchFamily="34" charset="0"/>
              </a:rPr>
              <a:t>Shuv</a:t>
            </a:r>
            <a:r>
              <a:rPr lang="en-US" sz="4000" dirty="0">
                <a:solidFill>
                  <a:schemeClr val="tx1"/>
                </a:solidFill>
                <a:latin typeface="Arial Rounded MT Bold" panose="020F0704030504030204" pitchFamily="34" charset="0"/>
              </a:rPr>
              <a:t>: The root of </a:t>
            </a:r>
            <a:r>
              <a:rPr lang="he-IL" sz="4400" b="1" dirty="0">
                <a:solidFill>
                  <a:schemeClr val="tx1"/>
                </a:solidFill>
                <a:latin typeface="David" panose="020E0502060401010101" pitchFamily="34" charset="-79"/>
                <a:cs typeface="David" panose="020E0502060401010101" pitchFamily="34" charset="-79"/>
              </a:rPr>
              <a:t>שובה</a:t>
            </a:r>
            <a:r>
              <a:rPr lang="en-US" sz="4400" b="1" dirty="0">
                <a:solidFill>
                  <a:schemeClr val="tx1"/>
                </a:solidFill>
                <a:latin typeface="David" panose="020E0502060401010101" pitchFamily="34" charset="-79"/>
                <a:cs typeface="David" panose="020E0502060401010101" pitchFamily="34" charset="-79"/>
              </a:rPr>
              <a:t> </a:t>
            </a:r>
            <a:r>
              <a:rPr lang="en-US" sz="4000" dirty="0">
                <a:solidFill>
                  <a:schemeClr val="tx1"/>
                </a:solidFill>
                <a:latin typeface="Arial Rounded MT Bold" panose="020F0704030504030204" pitchFamily="34" charset="0"/>
              </a:rPr>
              <a:t>(return) and </a:t>
            </a:r>
            <a:r>
              <a:rPr lang="he-IL" sz="4400" b="1" dirty="0">
                <a:solidFill>
                  <a:schemeClr val="tx1"/>
                </a:solidFill>
                <a:latin typeface="David" panose="020E0502060401010101" pitchFamily="34" charset="-79"/>
                <a:cs typeface="David" panose="020E0502060401010101" pitchFamily="34" charset="-79"/>
              </a:rPr>
              <a:t>תשובה</a:t>
            </a:r>
            <a:r>
              <a:rPr lang="en-US" sz="4400" b="1" dirty="0">
                <a:solidFill>
                  <a:schemeClr val="tx1"/>
                </a:solidFill>
                <a:latin typeface="David" panose="020E0502060401010101" pitchFamily="34" charset="-79"/>
                <a:cs typeface="David" panose="020E0502060401010101" pitchFamily="34" charset="-79"/>
              </a:rPr>
              <a:t> </a:t>
            </a:r>
            <a:r>
              <a:rPr lang="en-US" sz="4000" dirty="0">
                <a:solidFill>
                  <a:schemeClr val="tx1"/>
                </a:solidFill>
                <a:latin typeface="Arial Rounded MT Bold" panose="020F0704030504030204" pitchFamily="34" charset="0"/>
              </a:rPr>
              <a:t>(repentance). It means not only to return back, but also to return upward — to our Source.</a:t>
            </a:r>
          </a:p>
        </p:txBody>
      </p:sp>
    </p:spTree>
    <p:extLst>
      <p:ext uri="{BB962C8B-B14F-4D97-AF65-F5344CB8AC3E}">
        <p14:creationId xmlns:p14="http://schemas.microsoft.com/office/powerpoint/2010/main" val="3055572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E7E95-F2BB-9302-2517-8F7090BE360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482DB77-E443-C269-0E09-22B7B401B65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 crowning moment of the entire five-hour event was when she uttered the words that will remain immortal across the centuries. After citing the words of Yeshua on the cross about forgiving those who executed Him, for they know not what they do, </a:t>
            </a:r>
          </a:p>
        </p:txBody>
      </p:sp>
    </p:spTree>
    <p:extLst>
      <p:ext uri="{BB962C8B-B14F-4D97-AF65-F5344CB8AC3E}">
        <p14:creationId xmlns:p14="http://schemas.microsoft.com/office/powerpoint/2010/main" val="85956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6B802-6FD7-E1FA-ADCE-BCC6DDE809C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44646A0-1BCC-99C4-5509-B98B61863CB7}"/>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Erika whispered those words that touched the entire cosmos: “That man, that young man, I forgive him.” </a:t>
            </a:r>
          </a:p>
          <a:p>
            <a:pPr algn="l"/>
            <a:r>
              <a:rPr lang="en-US" sz="4000" dirty="0">
                <a:solidFill>
                  <a:schemeClr val="tx1"/>
                </a:solidFill>
                <a:latin typeface="Arial Rounded MT Bold" panose="020F0704030504030204" pitchFamily="34" charset="0"/>
              </a:rPr>
              <a:t>You could see the indescribable pain in her words. It was not easy to proclaim. Yet there was resolve. She was going to say them. Rather, she declared them. </a:t>
            </a:r>
          </a:p>
        </p:txBody>
      </p:sp>
    </p:spTree>
    <p:extLst>
      <p:ext uri="{BB962C8B-B14F-4D97-AF65-F5344CB8AC3E}">
        <p14:creationId xmlns:p14="http://schemas.microsoft.com/office/powerpoint/2010/main" val="5253874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10F0C-EB87-A89E-1270-1284347EE5A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0ADF145-1380-3272-A423-3B33CE0CF6CA}"/>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Spiritually minded people know what happened in that moment. She broke the power of Satan. Forgiveness does that. It blocks Satan and releases the blessings of God. </a:t>
            </a:r>
          </a:p>
        </p:txBody>
      </p:sp>
    </p:spTree>
    <p:extLst>
      <p:ext uri="{BB962C8B-B14F-4D97-AF65-F5344CB8AC3E}">
        <p14:creationId xmlns:p14="http://schemas.microsoft.com/office/powerpoint/2010/main" val="3082650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8770A-616F-2FF9-C6A9-70205415615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B75CD0-7CCD-3130-A8B7-E485EFA0AEC6}"/>
              </a:ext>
            </a:extLst>
          </p:cNvPr>
          <p:cNvSpPr>
            <a:spLocks noGrp="1"/>
          </p:cNvSpPr>
          <p:nvPr>
            <p:ph type="subTitle" idx="1"/>
          </p:nvPr>
        </p:nvSpPr>
        <p:spPr>
          <a:xfrm>
            <a:off x="152400" y="209550"/>
            <a:ext cx="8915400" cy="4800600"/>
          </a:xfrm>
        </p:spPr>
        <p:txBody>
          <a:bodyPr anchor="t">
            <a:normAutofit fontScale="92500"/>
          </a:bodyPr>
          <a:lstStyle/>
          <a:p>
            <a:pPr algn="l"/>
            <a:r>
              <a:rPr lang="en-US" sz="4000" dirty="0">
                <a:solidFill>
                  <a:schemeClr val="tx1"/>
                </a:solidFill>
                <a:latin typeface="Arial Rounded MT Bold" panose="020F0704030504030204" pitchFamily="34" charset="0"/>
              </a:rPr>
              <a:t>Spiritually dull persons or spiritually immature people may not understand this. But biblically grounded persons can “see into the heavenlies, where the spiritual battle is taking place for our nation, and our families.” With those words, she crippled the demonic forces. She was not going to participate in a life of bitterness.</a:t>
            </a:r>
          </a:p>
        </p:txBody>
      </p:sp>
    </p:spTree>
    <p:extLst>
      <p:ext uri="{BB962C8B-B14F-4D97-AF65-F5344CB8AC3E}">
        <p14:creationId xmlns:p14="http://schemas.microsoft.com/office/powerpoint/2010/main" val="4009218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EF3EB-0499-6519-9C0C-363A48F5ED0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3EE0132-7CDA-59B5-6BCE-06C2E2C820E9}"/>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By her act of forgiveness, Erika broke free from the devil’s bait: to be offended. She was free! And by declaring it, she helped set millions of others free as well.</a:t>
            </a:r>
          </a:p>
        </p:txBody>
      </p:sp>
    </p:spTree>
    <p:extLst>
      <p:ext uri="{BB962C8B-B14F-4D97-AF65-F5344CB8AC3E}">
        <p14:creationId xmlns:p14="http://schemas.microsoft.com/office/powerpoint/2010/main" val="4172666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B6F5E-AB37-15BA-4D7B-A1816D2B446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54C1D0E-CCBF-B155-984F-20A069CC3CE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That one sentence will be remembered 100 years from now. And beyond. Every news report carried this as a headline. Historians will tell and retell this moment. And well they should. She majestically lived out the gospel, in the most difficult times imaginable. </a:t>
            </a:r>
          </a:p>
        </p:txBody>
      </p:sp>
    </p:spTree>
    <p:extLst>
      <p:ext uri="{BB962C8B-B14F-4D97-AF65-F5344CB8AC3E}">
        <p14:creationId xmlns:p14="http://schemas.microsoft.com/office/powerpoint/2010/main" val="2440136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4304-6807-4DBB-C96F-9D49D7275F0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4BECEC-C608-94BC-C626-5A879CEDE4DF}"/>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And in the years to come, we will see that freedom of forgiveness envelope her children, as they are raised with her biblically-grounded maturity.</a:t>
            </a:r>
          </a:p>
        </p:txBody>
      </p:sp>
    </p:spTree>
    <p:extLst>
      <p:ext uri="{BB962C8B-B14F-4D97-AF65-F5344CB8AC3E}">
        <p14:creationId xmlns:p14="http://schemas.microsoft.com/office/powerpoint/2010/main" val="1406873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DA457-FAD9-C4CF-1868-9A17B2533D1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68B7DB6-1E7F-4F3B-E99D-424C3D10A21A}"/>
              </a:ext>
            </a:extLst>
          </p:cNvPr>
          <p:cNvSpPr>
            <a:spLocks noGrp="1"/>
          </p:cNvSpPr>
          <p:nvPr>
            <p:ph type="subTitle" idx="1"/>
          </p:nvPr>
        </p:nvSpPr>
        <p:spPr>
          <a:xfrm>
            <a:off x="152400" y="209550"/>
            <a:ext cx="8915400" cy="4800600"/>
          </a:xfrm>
        </p:spPr>
        <p:txBody>
          <a:bodyPr anchor="t">
            <a:normAutofit fontScale="92500"/>
          </a:bodyPr>
          <a:lstStyle/>
          <a:p>
            <a:pPr algn="l"/>
            <a:r>
              <a:rPr lang="en-US" sz="4000" dirty="0">
                <a:solidFill>
                  <a:schemeClr val="tx1"/>
                </a:solidFill>
                <a:latin typeface="Arial Rounded MT Bold" panose="020F0704030504030204" pitchFamily="34" charset="0"/>
              </a:rPr>
              <a:t>“When you say, ‘Here I am, Lord, use me,’ God will take you up on that, and he did with Charlie,” Kirk said. His life, cut short at 31, was one of spiritual devotion, she said. “While Charlie died far too early, he was also ready to die,” Erika Kirk explained. “There was nothing he was putting off. He left this world without regrets.”</a:t>
            </a:r>
          </a:p>
        </p:txBody>
      </p:sp>
    </p:spTree>
    <p:extLst>
      <p:ext uri="{BB962C8B-B14F-4D97-AF65-F5344CB8AC3E}">
        <p14:creationId xmlns:p14="http://schemas.microsoft.com/office/powerpoint/2010/main" val="35564540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85971-3850-2A48-6B76-361F62E2C49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5E414F-FF16-9098-95DA-AE013940BA7D}"/>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The crowd responded with a standing ovation. “I forgive him because it was what Christ did and is what Charlie would do,” she said. “The answer to hate is not hate. The answer, we know from the Gospel, is love and always love — love for our enemies and love for those who persecute us.”</a:t>
            </a:r>
          </a:p>
        </p:txBody>
      </p:sp>
    </p:spTree>
    <p:extLst>
      <p:ext uri="{BB962C8B-B14F-4D97-AF65-F5344CB8AC3E}">
        <p14:creationId xmlns:p14="http://schemas.microsoft.com/office/powerpoint/2010/main" val="28673983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AE181-F725-6B29-9E12-945D991FD7D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D92C8CE-0F3D-32C2-8E38-50F24BFA713C}"/>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9E336DB-67F9-9778-A86E-01B46899E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Tree>
    <p:extLst>
      <p:ext uri="{BB962C8B-B14F-4D97-AF65-F5344CB8AC3E}">
        <p14:creationId xmlns:p14="http://schemas.microsoft.com/office/powerpoint/2010/main" val="182050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8159-CEF9-1D25-D1C3-64D0337B0F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C7B6FCF-8EF8-8F8D-3024-3D5ED58B75F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Traditionally, on this day every step of teshuvah — every whisper, every prayer, every thought of return — is received in heaven with joy.</a:t>
            </a:r>
          </a:p>
          <a:p>
            <a:pPr algn="l"/>
            <a:endParaRPr lang="en-US" sz="16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We’ve heard the blast of the shofar, calling us to repentance!</a:t>
            </a:r>
          </a:p>
        </p:txBody>
      </p:sp>
    </p:spTree>
    <p:extLst>
      <p:ext uri="{BB962C8B-B14F-4D97-AF65-F5344CB8AC3E}">
        <p14:creationId xmlns:p14="http://schemas.microsoft.com/office/powerpoint/2010/main" val="28879721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29B7C-A2C3-7B85-E8A2-2E5EA3A1ACD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AE92A1A-20BA-E3A4-1BCB-C86BF6A151B4}"/>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FC1F99F-57C4-C52E-C867-677F6102E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 y="-202163"/>
            <a:ext cx="9144000" cy="5143500"/>
          </a:xfrm>
          <a:prstGeom prst="rect">
            <a:avLst/>
          </a:prstGeom>
        </p:spPr>
      </p:pic>
      <p:sp>
        <p:nvSpPr>
          <p:cNvPr id="5" name="TextBox 4">
            <a:extLst>
              <a:ext uri="{FF2B5EF4-FFF2-40B4-BE49-F238E27FC236}">
                <a16:creationId xmlns:a16="http://schemas.microsoft.com/office/drawing/2014/main" id="{9EB78BFD-F3E8-9E48-F42A-3480D0FDDE6F}"/>
              </a:ext>
            </a:extLst>
          </p:cNvPr>
          <p:cNvSpPr txBox="1"/>
          <p:nvPr/>
        </p:nvSpPr>
        <p:spPr>
          <a:xfrm>
            <a:off x="280266" y="285750"/>
            <a:ext cx="7943970" cy="4401205"/>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Total Forgiveness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Today is Shabbat Shuva.</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is the measure?</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First things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total forgiveness is NOT</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What total forgiveness IS</a:t>
            </a:r>
          </a:p>
          <a:p>
            <a:pPr marL="457200" indent="-457200" algn="l">
              <a:buFont typeface="+mj-lt"/>
              <a:buAutoNum type="arabicPeriod"/>
            </a:pPr>
            <a:r>
              <a:rPr lang="en-US" dirty="0">
                <a:solidFill>
                  <a:schemeClr val="tx1"/>
                </a:solidFill>
                <a:effectLst>
                  <a:outerShdw blurRad="38100" dist="38100" dir="2700000" algn="tl">
                    <a:srgbClr val="000000">
                      <a:alpha val="43137"/>
                    </a:srgbClr>
                  </a:outerShdw>
                </a:effectLst>
              </a:rPr>
              <a:t>Standard of completion</a:t>
            </a:r>
          </a:p>
        </p:txBody>
      </p:sp>
    </p:spTree>
    <p:extLst>
      <p:ext uri="{BB962C8B-B14F-4D97-AF65-F5344CB8AC3E}">
        <p14:creationId xmlns:p14="http://schemas.microsoft.com/office/powerpoint/2010/main" val="11859289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1031C-4A86-273A-F3AD-6F4B723740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5D937C-8880-66D2-E7CD-659ECD1F7DB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Do you know that you are forgiven by G-d?</a:t>
            </a:r>
          </a:p>
          <a:p>
            <a:pPr algn="l"/>
            <a:r>
              <a:rPr lang="en-US" sz="4000" dirty="0">
                <a:solidFill>
                  <a:schemeClr val="tx1"/>
                </a:solidFill>
                <a:latin typeface="Arial Rounded MT Bold" panose="020F0704030504030204" pitchFamily="34" charset="0"/>
              </a:rPr>
              <a:t>Is there anyone whom you need to totally, fully forgive?</a:t>
            </a:r>
          </a:p>
        </p:txBody>
      </p:sp>
    </p:spTree>
    <p:extLst>
      <p:ext uri="{BB962C8B-B14F-4D97-AF65-F5344CB8AC3E}">
        <p14:creationId xmlns:p14="http://schemas.microsoft.com/office/powerpoint/2010/main" val="28082885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F763-39F5-28A2-1B0F-902BEE24E29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0C28EE-C0D2-CAF0-F59A-30C3030C3C8D}"/>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5468425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55722-417D-2C40-5360-EB029A9657C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55E15EE-9B8A-AB2D-9940-B17357946AD3}"/>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65106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23B41-2996-AED1-2677-49A8F12A7AE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036872-AE62-0399-5206-5B00C807A05C}"/>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2994140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3C95B-B705-7F49-3C20-257B65D5DDA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F602BB8-1D2C-AD4C-63C3-A59468F06521}"/>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74642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4B91-3386-9355-3B41-C53AB7AD993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FC32A8D-FEC9-1741-3BA8-D23F7DE32DD8}"/>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Rabbi Levi Yitzchak of </a:t>
            </a:r>
            <a:r>
              <a:rPr lang="en-US" sz="4000" dirty="0" err="1">
                <a:solidFill>
                  <a:schemeClr val="tx1"/>
                </a:solidFill>
                <a:latin typeface="Arial Rounded MT Bold" panose="020F0704030504030204" pitchFamily="34" charset="0"/>
              </a:rPr>
              <a:t>Berditchev</a:t>
            </a:r>
            <a:r>
              <a:rPr lang="en-US" sz="4000" dirty="0">
                <a:solidFill>
                  <a:schemeClr val="tx1"/>
                </a:solidFill>
                <a:latin typeface="Arial Rounded MT Bold" panose="020F0704030504030204" pitchFamily="34" charset="0"/>
              </a:rPr>
              <a:t> taught: On Shabbat </a:t>
            </a:r>
            <a:r>
              <a:rPr lang="en-US" sz="4000" dirty="0" err="1">
                <a:solidFill>
                  <a:schemeClr val="tx1"/>
                </a:solidFill>
                <a:latin typeface="Arial Rounded MT Bold" panose="020F0704030504030204" pitchFamily="34" charset="0"/>
              </a:rPr>
              <a:t>Shuvah</a:t>
            </a:r>
            <a:r>
              <a:rPr lang="en-US" sz="4000" dirty="0">
                <a:solidFill>
                  <a:schemeClr val="tx1"/>
                </a:solidFill>
                <a:latin typeface="Arial Rounded MT Bold" panose="020F0704030504030204" pitchFamily="34" charset="0"/>
              </a:rPr>
              <a:t>, even the smallest movement toward G-d is magnified a thousandfold. The gates of return are wide open, and Hashem’s love is especially close.</a:t>
            </a:r>
          </a:p>
          <a:p>
            <a:pPr algn="l"/>
            <a:r>
              <a:rPr lang="en-US" sz="4000" dirty="0">
                <a:solidFill>
                  <a:schemeClr val="tx1"/>
                </a:solidFill>
                <a:latin typeface="Arial Rounded MT Bold" panose="020F0704030504030204" pitchFamily="34" charset="0"/>
              </a:rPr>
              <a:t>It is a Shabbat of beginnings, of returning, of courage, and of prayer.</a:t>
            </a:r>
          </a:p>
        </p:txBody>
      </p:sp>
    </p:spTree>
    <p:extLst>
      <p:ext uri="{BB962C8B-B14F-4D97-AF65-F5344CB8AC3E}">
        <p14:creationId xmlns:p14="http://schemas.microsoft.com/office/powerpoint/2010/main" val="428400712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257787</TotalTime>
  <Words>4412</Words>
  <Application>Microsoft Office PowerPoint</Application>
  <PresentationFormat>On-screen Show (16:9)</PresentationFormat>
  <Paragraphs>531</Paragraphs>
  <Slides>85</Slides>
  <Notes>85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Arial Rounded MT Bold</vt:lpstr>
      <vt:lpstr>Corbel</vt:lpstr>
      <vt:lpstr>David</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5589</cp:revision>
  <dcterms:created xsi:type="dcterms:W3CDTF">2006-04-21T19:34:43Z</dcterms:created>
  <dcterms:modified xsi:type="dcterms:W3CDTF">2025-09-27T13:53:00Z</dcterms:modified>
</cp:coreProperties>
</file>