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9" r:id="rId1"/>
  </p:sldMasterIdLst>
  <p:notesMasterIdLst>
    <p:notesMasterId r:id="rId104"/>
  </p:notesMasterIdLst>
  <p:handoutMasterIdLst>
    <p:handoutMasterId r:id="rId105"/>
  </p:handoutMasterIdLst>
  <p:sldIdLst>
    <p:sldId id="67285" r:id="rId2"/>
    <p:sldId id="67265" r:id="rId3"/>
    <p:sldId id="67385" r:id="rId4"/>
    <p:sldId id="67384" r:id="rId5"/>
    <p:sldId id="67290" r:id="rId6"/>
    <p:sldId id="67289" r:id="rId7"/>
    <p:sldId id="67286" r:id="rId8"/>
    <p:sldId id="67288" r:id="rId9"/>
    <p:sldId id="67291" r:id="rId10"/>
    <p:sldId id="67294" r:id="rId11"/>
    <p:sldId id="67272" r:id="rId12"/>
    <p:sldId id="67293" r:id="rId13"/>
    <p:sldId id="67292" r:id="rId14"/>
    <p:sldId id="67341" r:id="rId15"/>
    <p:sldId id="67368" r:id="rId16"/>
    <p:sldId id="67278" r:id="rId17"/>
    <p:sldId id="67274" r:id="rId18"/>
    <p:sldId id="67273" r:id="rId19"/>
    <p:sldId id="67275" r:id="rId20"/>
    <p:sldId id="67296" r:id="rId21"/>
    <p:sldId id="67335" r:id="rId22"/>
    <p:sldId id="67369" r:id="rId23"/>
    <p:sldId id="67340" r:id="rId24"/>
    <p:sldId id="67370" r:id="rId25"/>
    <p:sldId id="67259" r:id="rId26"/>
    <p:sldId id="67327" r:id="rId27"/>
    <p:sldId id="67328" r:id="rId28"/>
    <p:sldId id="67326" r:id="rId29"/>
    <p:sldId id="67329" r:id="rId30"/>
    <p:sldId id="67330" r:id="rId31"/>
    <p:sldId id="67323" r:id="rId32"/>
    <p:sldId id="67333" r:id="rId33"/>
    <p:sldId id="67332" r:id="rId34"/>
    <p:sldId id="67331" r:id="rId35"/>
    <p:sldId id="67334" r:id="rId36"/>
    <p:sldId id="67375" r:id="rId37"/>
    <p:sldId id="67371" r:id="rId38"/>
    <p:sldId id="67339" r:id="rId39"/>
    <p:sldId id="67376" r:id="rId40"/>
    <p:sldId id="67342" r:id="rId41"/>
    <p:sldId id="67377" r:id="rId42"/>
    <p:sldId id="67287" r:id="rId43"/>
    <p:sldId id="67343" r:id="rId44"/>
    <p:sldId id="67344" r:id="rId45"/>
    <p:sldId id="67353" r:id="rId46"/>
    <p:sldId id="67345" r:id="rId47"/>
    <p:sldId id="67346" r:id="rId48"/>
    <p:sldId id="67347" r:id="rId49"/>
    <p:sldId id="67348" r:id="rId50"/>
    <p:sldId id="67349" r:id="rId51"/>
    <p:sldId id="67350" r:id="rId52"/>
    <p:sldId id="67386" r:id="rId53"/>
    <p:sldId id="67260" r:id="rId54"/>
    <p:sldId id="67351" r:id="rId55"/>
    <p:sldId id="67352" r:id="rId56"/>
    <p:sldId id="67308" r:id="rId57"/>
    <p:sldId id="67356" r:id="rId58"/>
    <p:sldId id="67309" r:id="rId59"/>
    <p:sldId id="67313" r:id="rId60"/>
    <p:sldId id="67317" r:id="rId61"/>
    <p:sldId id="67310" r:id="rId62"/>
    <p:sldId id="67314" r:id="rId63"/>
    <p:sldId id="67318" r:id="rId64"/>
    <p:sldId id="67315" r:id="rId65"/>
    <p:sldId id="67316" r:id="rId66"/>
    <p:sldId id="67319" r:id="rId67"/>
    <p:sldId id="67322" r:id="rId68"/>
    <p:sldId id="67378" r:id="rId69"/>
    <p:sldId id="67381" r:id="rId70"/>
    <p:sldId id="67354" r:id="rId71"/>
    <p:sldId id="67297" r:id="rId72"/>
    <p:sldId id="67301" r:id="rId73"/>
    <p:sldId id="67324" r:id="rId74"/>
    <p:sldId id="67358" r:id="rId75"/>
    <p:sldId id="67304" r:id="rId76"/>
    <p:sldId id="67311" r:id="rId77"/>
    <p:sldId id="67355" r:id="rId78"/>
    <p:sldId id="67362" r:id="rId79"/>
    <p:sldId id="67359" r:id="rId80"/>
    <p:sldId id="67380" r:id="rId81"/>
    <p:sldId id="67303" r:id="rId82"/>
    <p:sldId id="67360" r:id="rId83"/>
    <p:sldId id="67300" r:id="rId84"/>
    <p:sldId id="67307" r:id="rId85"/>
    <p:sldId id="67306" r:id="rId86"/>
    <p:sldId id="67305" r:id="rId87"/>
    <p:sldId id="67361" r:id="rId88"/>
    <p:sldId id="67320" r:id="rId89"/>
    <p:sldId id="67363" r:id="rId90"/>
    <p:sldId id="67298" r:id="rId91"/>
    <p:sldId id="67364" r:id="rId92"/>
    <p:sldId id="67365" r:id="rId93"/>
    <p:sldId id="67367" r:id="rId94"/>
    <p:sldId id="67366" r:id="rId95"/>
    <p:sldId id="67321" r:id="rId96"/>
    <p:sldId id="67374" r:id="rId97"/>
    <p:sldId id="67252" r:id="rId98"/>
    <p:sldId id="67372" r:id="rId99"/>
    <p:sldId id="67373" r:id="rId100"/>
    <p:sldId id="67382" r:id="rId101"/>
    <p:sldId id="67383" r:id="rId102"/>
    <p:sldId id="67261" r:id="rId103"/>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00"/>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980" autoAdjust="0"/>
    <p:restoredTop sz="80224" autoAdjust="0"/>
  </p:normalViewPr>
  <p:slideViewPr>
    <p:cSldViewPr>
      <p:cViewPr varScale="1">
        <p:scale>
          <a:sx n="103" d="100"/>
          <a:sy n="103" d="100"/>
        </p:scale>
        <p:origin x="114" y="204"/>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6728"/>
    </p:cViewPr>
  </p:sorterViewPr>
  <p:notesViewPr>
    <p:cSldViewPr>
      <p:cViewPr varScale="1">
        <p:scale>
          <a:sx n="79" d="100"/>
          <a:sy n="79" d="100"/>
        </p:scale>
        <p:origin x="2022" y="12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Unoffendable spirit Ps 119.165</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5, 2025  5785</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Unoffendable spirit Ps 119.165</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5, 2025  5785</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A16B9-1FA9-C5C4-8171-5D586F701D5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E466CBA-ADCA-1ECD-E227-FB2C2A99312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F549D5DF-AA3C-3E47-336C-A03BBAB01AB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7B15A062-C608-6CBE-C727-9EE524DBB5A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62A5F18-52F6-BA8C-E0C0-58B6A69FA6A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BC0340B-E73F-8C01-CC0D-97F072FBF73C}"/>
              </a:ext>
            </a:extLst>
          </p:cNvPr>
          <p:cNvSpPr>
            <a:spLocks noGrp="1" noChangeArrowheads="1"/>
          </p:cNvSpPr>
          <p:nvPr>
            <p:ph type="body" idx="1"/>
          </p:nvPr>
        </p:nvSpPr>
        <p:spPr>
          <a:xfrm>
            <a:off x="152400" y="4114800"/>
            <a:ext cx="6553200" cy="4876800"/>
          </a:xfrm>
        </p:spPr>
        <p:txBody>
          <a:bodyPr/>
          <a:lstStyle/>
          <a:p>
            <a:pPr algn="l"/>
            <a:r>
              <a:rPr lang="en-US" altLang="en-US" dirty="0"/>
              <a:t>I have a prototype.</a:t>
            </a:r>
          </a:p>
        </p:txBody>
      </p:sp>
      <p:cxnSp>
        <p:nvCxnSpPr>
          <p:cNvPr id="3" name="Straight Connector 2">
            <a:extLst>
              <a:ext uri="{FF2B5EF4-FFF2-40B4-BE49-F238E27FC236}">
                <a16:creationId xmlns:a16="http://schemas.microsoft.com/office/drawing/2014/main" id="{C0613201-75A4-CD90-3AA7-E3B03E4F7C1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3837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86C2E-BF6E-7415-6382-692ECABD18A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E6016A8-CB67-1B0D-F85D-7B295A479F2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DF079D43-B215-920E-78C6-03D1F4A36AF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61051613-7807-E4D5-8F37-94BF81FC64F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600B423-7236-2795-8FC8-550AC91A399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8305C07-173A-2A52-F978-B11A3CF0CE8A}"/>
              </a:ext>
            </a:extLst>
          </p:cNvPr>
          <p:cNvSpPr>
            <a:spLocks noGrp="1" noChangeArrowheads="1"/>
          </p:cNvSpPr>
          <p:nvPr>
            <p:ph type="body" idx="1"/>
          </p:nvPr>
        </p:nvSpPr>
        <p:spPr>
          <a:xfrm>
            <a:off x="152400" y="4114800"/>
            <a:ext cx="6553200" cy="4876800"/>
          </a:xfrm>
        </p:spPr>
        <p:txBody>
          <a:bodyPr/>
          <a:lstStyle/>
          <a:p>
            <a:pPr algn="l"/>
            <a:r>
              <a:rPr lang="en-US" altLang="en-US" dirty="0"/>
              <a:t>You can often tell a preacher's sins by his sermon topics.  Preaching to himself first of all.   Lead the flock by example…wounded healer.  His own wounds, then attends to others.</a:t>
            </a:r>
          </a:p>
          <a:p>
            <a:pPr algn="l"/>
            <a:endParaRPr lang="en-US" altLang="en-US" dirty="0"/>
          </a:p>
          <a:p>
            <a:pPr algn="l"/>
            <a:r>
              <a:rPr lang="en-US" altLang="en-US" dirty="0"/>
              <a:t>I received this “download” about 3 weeks ago, so it’s gotten a bit lengthy...  </a:t>
            </a:r>
          </a:p>
        </p:txBody>
      </p:sp>
      <p:cxnSp>
        <p:nvCxnSpPr>
          <p:cNvPr id="3" name="Straight Connector 2">
            <a:extLst>
              <a:ext uri="{FF2B5EF4-FFF2-40B4-BE49-F238E27FC236}">
                <a16:creationId xmlns:a16="http://schemas.microsoft.com/office/drawing/2014/main" id="{81B5010A-3727-5ABD-4456-429E7B5FFEC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291923"/>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E0A7B-1114-4564-30B9-F6D1AB72219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892CF20-1E8F-BA94-0A14-1B4AEFCE9A9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D230D9BC-DEA3-704E-F5ED-E61FF68C971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C458E2C4-B36E-5AFC-3201-FF803E6F6AB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0635C39-CF33-120B-98FC-AE65486D25D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3FD1AC0-9654-3DF8-8010-67DA60F3213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76698FF-4BA8-A141-3522-73521E9B149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70092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53750-05DB-578C-96BA-7413BA4AD48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BCC8CDD-7E98-D2CC-166F-33A37BC0F3A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4AFB043C-024F-89E0-38DE-E8C29876348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6DB8B2FC-0499-A92C-0FB3-3C93D68F96E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A141BE8-D4E1-B3AE-365B-CC017AE4EBD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E83445F-D155-5E5C-9202-49900D68D0B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26FAE63-6555-DB99-5ABC-36F14E2EB91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862962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3D467-B86C-FF13-5CE9-BEE9D930AE3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7AD5A6B-8C94-206A-C757-1BE08DBBBB5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9FE9A46A-8B3C-9380-F435-601353A977D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B7A52B7A-12F8-7758-487E-0B4A21E469C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A594F89-F6F0-E5F3-27B3-39133CB3E52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343F58A-ABDA-0033-C929-2E37C418426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DC16E39-990C-D98A-3BC4-3D4F5B608AC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4743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11192-9BC1-5831-8DEB-F305E637105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B92179B-C2C4-37B3-AFE5-ABBFCD451A9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3233D6BC-AE8C-B4C0-281E-20ED9C43984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483407E4-C61E-9EFA-ECA0-633B0E1F9C8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D956BAC-DAEC-0026-4A09-FCECFB4A5DA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8B19215-6C87-1E60-0E16-93CB6DBAE07C}"/>
              </a:ext>
            </a:extLst>
          </p:cNvPr>
          <p:cNvSpPr>
            <a:spLocks noGrp="1" noChangeArrowheads="1"/>
          </p:cNvSpPr>
          <p:nvPr>
            <p:ph type="body" idx="1"/>
          </p:nvPr>
        </p:nvSpPr>
        <p:spPr>
          <a:xfrm>
            <a:off x="152400" y="4114800"/>
            <a:ext cx="6553200" cy="4876800"/>
          </a:xfrm>
        </p:spPr>
        <p:txBody>
          <a:bodyPr/>
          <a:lstStyle/>
          <a:p>
            <a:pPr algn="l"/>
            <a:r>
              <a:rPr lang="en-US" altLang="en-US" dirty="0"/>
              <a:t>How to escape from, heal from, avoid being hurt </a:t>
            </a:r>
            <a:r>
              <a:rPr lang="en-US" altLang="en-US" dirty="0">
                <a:sym typeface="Wingdings" panose="05000000000000000000" pitchFamily="2" charset="2"/>
              </a:rPr>
              <a:t> angry, depressed.</a:t>
            </a:r>
            <a:endParaRPr lang="en-US" altLang="en-US" dirty="0"/>
          </a:p>
        </p:txBody>
      </p:sp>
      <p:cxnSp>
        <p:nvCxnSpPr>
          <p:cNvPr id="3" name="Straight Connector 2">
            <a:extLst>
              <a:ext uri="{FF2B5EF4-FFF2-40B4-BE49-F238E27FC236}">
                <a16:creationId xmlns:a16="http://schemas.microsoft.com/office/drawing/2014/main" id="{D35AD095-9408-FDEC-CB35-D23114C58DA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12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FCA94F-E83E-59E0-607D-4D6AD720AD3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2C2FAC7-B4B8-BAE9-09E5-DEDCCD20D27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6642781C-0F8E-7589-D166-C934EC75067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A2DC0365-9EEE-1AED-4573-D3DCFC8783B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68AD2DB-E5D8-4B12-ECC9-F8576B9C247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61ADC21-C3B2-72A3-2A33-539B2E7AF8A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DEA1825-CCA1-2247-7BF6-AA47DB0DCFA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7469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0FDF8-6A7A-E01F-C564-89BA7142BA8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F5B2400-5874-6A31-2D46-B2AA75534A4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08ACB945-6D94-B14A-290A-C5B14BB48F6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31B2D9E0-4A61-B8DC-E48C-9B14293EB06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614AF31-14F4-E98F-025F-D2CC4F254F1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C80AFFC-9424-62A0-D2EB-843615EF84D9}"/>
              </a:ext>
            </a:extLst>
          </p:cNvPr>
          <p:cNvSpPr>
            <a:spLocks noGrp="1" noChangeArrowheads="1"/>
          </p:cNvSpPr>
          <p:nvPr>
            <p:ph type="body" idx="1"/>
          </p:nvPr>
        </p:nvSpPr>
        <p:spPr>
          <a:xfrm>
            <a:off x="152400" y="4114800"/>
            <a:ext cx="6553200" cy="4876800"/>
          </a:xfrm>
        </p:spPr>
        <p:txBody>
          <a:bodyPr/>
          <a:lstStyle/>
          <a:p>
            <a:pPr algn="l"/>
            <a:r>
              <a:rPr lang="en-US" altLang="en-US" dirty="0"/>
              <a:t>In a football uniform, fully padded and protected.  No hurts, no vulnerability, never offended.</a:t>
            </a:r>
          </a:p>
          <a:p>
            <a:pPr algn="l"/>
            <a:r>
              <a:rPr lang="en-US" altLang="en-US" dirty="0"/>
              <a:t>One way to avoid hurts is walls and padding, untouchable.</a:t>
            </a:r>
          </a:p>
        </p:txBody>
      </p:sp>
      <p:cxnSp>
        <p:nvCxnSpPr>
          <p:cNvPr id="3" name="Straight Connector 2">
            <a:extLst>
              <a:ext uri="{FF2B5EF4-FFF2-40B4-BE49-F238E27FC236}">
                <a16:creationId xmlns:a16="http://schemas.microsoft.com/office/drawing/2014/main" id="{ACC56A74-087C-598B-3F35-A41E5153D74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483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94A13-3BB4-0034-E40D-D634503AC66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C564246-E4ED-EF26-BE32-AD45032A2D5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CCEA243D-5810-5FC2-1AD9-85E156A621B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A1BC2C73-5AAD-209D-A2E8-500FEF1F0AC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BF054C1-1EA7-97B8-FF78-6F7A1022199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540DB0E-7A19-285C-304E-94555EB9CEF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6EFC562-036B-AF8E-F66A-0200C50AE94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9519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1EC72-68DB-8149-0CAB-A3ACE290EB9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32C5164-F2CB-503B-C4D9-821A0FB6F46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DFD8B1F3-43DD-88A5-E922-44F03BA7643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490658B7-A795-3ED7-8F5E-6E34B6666E5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3AB4BDA-A444-E31B-FADD-C6DDB556C56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068A129-B441-43DF-8127-36E01025E7E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CFE57F3-DE1C-6285-8D2C-4D3D8B555EE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0645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09BE0-8932-FDF6-3054-2DD4541175B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0FEC41-821C-AF02-6ED1-1EFB4014E6E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2FE28C41-D4C4-1980-2B89-A278C4096F9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F81F53E9-6347-9567-F2AD-D78DD148C88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3D65ED6-1334-D0FD-EF8D-00B4EDC80C4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F64C898-2CB6-2EC9-ABE5-54FB15A7434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54E8ED1-A690-890A-2174-F6083368EC9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88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D9753-D467-600F-D7E6-CBD8F8CD125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64B75FD-A2D3-1981-30F9-E7674B29886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1976E90E-B1EC-CD39-77F3-789936BF3D4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1FFB3054-0F6A-6274-7C74-F768896D2EE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82FA1C4-6AEF-233C-FAF2-82D0D19CB60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0A5A203-90B2-9819-87D7-ED02DF4E6CB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9ADF20E-1E83-2019-BBF0-1087B286E23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415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50380-C6FC-1024-E131-4884A79B5C0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B529C65-34D1-1148-698C-90A6167B166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62C8DA54-20D6-5D30-D073-1AC65D3D3F2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327C6C74-9AE3-E456-84D8-1CCE23952B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4D13FA7-1A90-0A0E-BF9F-8A98A150B0C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E3050BE-EF85-06B7-4C98-E74FFB04CCD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1473204-C3F6-2BCA-62E8-7DBC41B8A44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574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B785A-B1AD-122D-BBA3-EF7AEFDEA21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3661729-FA03-2C5A-FE65-CD82B6B5F00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F78B484E-2651-BE6C-83D6-9BC0CED22D3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1C4E8D78-7843-67A5-B473-16E2936347C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7F17927-01C8-3AB3-4BF5-E581ABDD82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6CF36EA-29AB-39E2-B9DC-33A56C71A09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4D05B4D-D1DE-4797-3F57-455724D628A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76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6D80-7B05-C595-23AC-E62F02BA044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8279BD0-80FB-003C-C0B0-F9C1657D0DE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448E9C88-8020-CE0E-61DF-482DE3E4781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C42B3688-43D5-EDA5-DC1A-B15234D4AA0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3B9F74F-58AE-4454-97A4-6242973D057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6BA5CFA-6D98-B6EA-C8D8-3DD88FED7A0F}"/>
              </a:ext>
            </a:extLst>
          </p:cNvPr>
          <p:cNvSpPr>
            <a:spLocks noGrp="1" noChangeArrowheads="1"/>
          </p:cNvSpPr>
          <p:nvPr>
            <p:ph type="body" idx="1"/>
          </p:nvPr>
        </p:nvSpPr>
        <p:spPr>
          <a:xfrm>
            <a:off x="152400" y="4114800"/>
            <a:ext cx="6553200" cy="4876800"/>
          </a:xfrm>
        </p:spPr>
        <p:txBody>
          <a:bodyPr/>
          <a:lstStyle/>
          <a:p>
            <a:pPr algn="l"/>
            <a:r>
              <a:rPr lang="en-US" altLang="en-US" dirty="0"/>
              <a:t>https://www.kcjc.com/current-news/top-stories/10318-judge-howard-sachs-to-retire</a:t>
            </a:r>
          </a:p>
        </p:txBody>
      </p:sp>
      <p:cxnSp>
        <p:nvCxnSpPr>
          <p:cNvPr id="3" name="Straight Connector 2">
            <a:extLst>
              <a:ext uri="{FF2B5EF4-FFF2-40B4-BE49-F238E27FC236}">
                <a16:creationId xmlns:a16="http://schemas.microsoft.com/office/drawing/2014/main" id="{6DA3B593-3719-08F0-CF75-79F7F6EEE49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669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EF82A2-95F2-3A75-A92F-CA985E2E5D8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00B3622-FD73-B617-E809-2A74AC228E4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C2F6293E-46A8-1CCC-58B7-3BF51D20157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670DE766-D149-3350-69A0-94CEF005FCE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5AE78BC-3C83-749A-1252-9451CBCE58D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5A87572-34D5-EBFB-AE90-48186ECC068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B743D20-7AA2-F927-0273-6729345C9CA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505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DC674-109D-9111-F20B-54A4EC92AFC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986D880-3735-2483-CCE0-9AA8EDCB306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49014144-5D21-0D84-1C8B-7E28674D419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940B4B9D-4CF0-7C9C-11CA-9928189EEC4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4059666-AC8B-8A5D-8996-4762D98FCD4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E2E998C-F25B-9E89-9663-1851E7D2E6F7}"/>
              </a:ext>
            </a:extLst>
          </p:cNvPr>
          <p:cNvSpPr>
            <a:spLocks noGrp="1" noChangeArrowheads="1"/>
          </p:cNvSpPr>
          <p:nvPr>
            <p:ph type="body" idx="1"/>
          </p:nvPr>
        </p:nvSpPr>
        <p:spPr>
          <a:xfrm>
            <a:off x="152400" y="4114800"/>
            <a:ext cx="6553200" cy="4876800"/>
          </a:xfrm>
        </p:spPr>
        <p:txBody>
          <a:bodyPr/>
          <a:lstStyle/>
          <a:p>
            <a:pPr algn="l"/>
            <a:r>
              <a:rPr lang="en-US" altLang="en-US" sz="1000" dirty="0"/>
              <a:t>https://search.yahoo.com/yhs/search?p=what%20does%20it%20mean%20to%20be%20offended%20in%20the%20bible&amp;hspart=fc&amp;hsimp=yhs-90&amp;type=fc_AC22890F0FA_s69_g_e_d_n1_c999&amp;param1=7&amp;param2=eJwtj9uKgzAYhF8lly1E%2B%2F%2FGRJPcSfUBlr3akItoUxs84gGXffrFUuZmGL6BmTY8jLZfdwTgjDFD7Wi0RUPtmRtqG6OtlNJQG2ajbSKAKycAlXvWtaozACUwVVKIXHn0uRIZ94ba1k9G23011O7OaDtMf6Hv3Y3HQC5HGB%2FTsZJxIwgxaHKEUaSa%2FIr0Stw89%2F7wdRe2G2dZzAS5dK9t6CnpQ%2BdJ65tuupLmtUyDv2EK8VtkdU%2B3hE%2Fl3LuGz4d99cvbl2lW5gVCJGQhI8QKooJhFTGEIpFlJbm4n3xzwgkkPIIsSsQ3gEq54lmMOf%2F5B5%2FFWDI%3D</a:t>
            </a:r>
          </a:p>
        </p:txBody>
      </p:sp>
      <p:cxnSp>
        <p:nvCxnSpPr>
          <p:cNvPr id="3" name="Straight Connector 2">
            <a:extLst>
              <a:ext uri="{FF2B5EF4-FFF2-40B4-BE49-F238E27FC236}">
                <a16:creationId xmlns:a16="http://schemas.microsoft.com/office/drawing/2014/main" id="{E6F31F66-435E-57F8-1200-CF2670375AF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315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0AC5BC-D202-0CE1-62BA-8EFBEEEDC41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40BAF13-3009-134C-3B47-6A08B40220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5D87C618-AA07-0C4C-D1E2-3122174DF88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0F49991E-624E-EB0D-B59B-FB4A3E1DAFB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2B09205-820C-A050-3F7F-EBDB4A71C8D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8005CFE-AC5A-F9FC-BA12-E8D6DB9BE9E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43A7493-312A-C9FA-E0EA-231AEB01663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174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119D7-8DBA-E922-0B31-2E6D086BCB8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9C8CFF1-B082-6F01-23C5-5B5C9AAF0EE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DB349473-263D-55D8-4000-8FD247EC7F6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D3C6DF3E-8F1C-976D-C00F-A6D33AB52C6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8035E74-DB66-6524-4F0A-565B2BB053E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76EBB60C-D6E8-EEAA-224D-70117818F6D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61ED791-EB93-105A-6657-2D801DBB91B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1370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9A619-FEC3-5E18-8218-6B0A52F0A10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F3015F0-9BF2-6E7F-D997-7D8198DADF8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8FA3A1D2-11D6-9E87-318B-B96EDF5B403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34539C20-9529-514B-0BFC-E8E65A4CA49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1826567-7597-8A30-3A55-39D2DB846E2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9F7C970-7D1D-0079-6636-BA2EFA96C51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FD0BAAA-157A-29AD-CEC4-C4562B69BBB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69902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C84F3-DAE4-B4A0-1CA9-B5D376E48A2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F6BCEC6-6E90-8316-546A-DE0178DC954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FCC6ACEF-46B1-8A6D-7E53-D82725B7407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3B86C32A-10A3-75ED-8CF5-48576930AFE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4432C1A-6FBF-8124-FEF7-523DA646DF0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686D308-461B-905A-2E00-E0C98E45DA43}"/>
              </a:ext>
            </a:extLst>
          </p:cNvPr>
          <p:cNvSpPr>
            <a:spLocks noGrp="1" noChangeArrowheads="1"/>
          </p:cNvSpPr>
          <p:nvPr>
            <p:ph type="body" idx="1"/>
          </p:nvPr>
        </p:nvSpPr>
        <p:spPr>
          <a:xfrm>
            <a:off x="152400" y="4114800"/>
            <a:ext cx="6553200" cy="4876800"/>
          </a:xfrm>
        </p:spPr>
        <p:txBody>
          <a:bodyPr/>
          <a:lstStyle/>
          <a:p>
            <a:pPr algn="l"/>
            <a:r>
              <a:rPr lang="en-US" altLang="en-US" dirty="0"/>
              <a:t>Feeling offended means…</a:t>
            </a:r>
          </a:p>
          <a:p>
            <a:pPr algn="l"/>
            <a:r>
              <a:rPr lang="en-US" altLang="en-US" dirty="0"/>
              <a:t>Do you ever feel despised, unimportant, rejected, cast out, grieved by how you’ve been treated, excluded??</a:t>
            </a:r>
          </a:p>
        </p:txBody>
      </p:sp>
      <p:cxnSp>
        <p:nvCxnSpPr>
          <p:cNvPr id="3" name="Straight Connector 2">
            <a:extLst>
              <a:ext uri="{FF2B5EF4-FFF2-40B4-BE49-F238E27FC236}">
                <a16:creationId xmlns:a16="http://schemas.microsoft.com/office/drawing/2014/main" id="{6F9C36BA-5062-5CE3-132A-FA77756E158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4099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18251-26A4-4136-C47A-AA1D3D53DE4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E62249B-4349-74D0-3C70-8362B95F79B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6E61EEAC-B235-A7BE-12D3-34AE81F6BD8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668DADB6-26C5-D1F7-7D61-2FE660245D9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71D52B1-6C8E-34BC-E2F3-7B845026D08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BAC6602-74CC-099C-9867-1BEBE64112B8}"/>
              </a:ext>
            </a:extLst>
          </p:cNvPr>
          <p:cNvSpPr>
            <a:spLocks noGrp="1" noChangeArrowheads="1"/>
          </p:cNvSpPr>
          <p:nvPr>
            <p:ph type="body" idx="1"/>
          </p:nvPr>
        </p:nvSpPr>
        <p:spPr>
          <a:xfrm>
            <a:off x="152400" y="4114800"/>
            <a:ext cx="6553200" cy="4876800"/>
          </a:xfrm>
        </p:spPr>
        <p:txBody>
          <a:bodyPr/>
          <a:lstStyle/>
          <a:p>
            <a:pPr algn="l"/>
            <a:r>
              <a:rPr lang="en-US" altLang="en-US" dirty="0"/>
              <a:t>Abandonment is the key to all other woundings, according to the founders of RTF, Chester </a:t>
            </a:r>
            <a:r>
              <a:rPr lang="en-US" altLang="en-US" dirty="0" err="1"/>
              <a:t>Kylstra</a:t>
            </a:r>
            <a:r>
              <a:rPr lang="en-US" altLang="en-US" dirty="0"/>
              <a:t>.  </a:t>
            </a:r>
          </a:p>
        </p:txBody>
      </p:sp>
      <p:cxnSp>
        <p:nvCxnSpPr>
          <p:cNvPr id="3" name="Straight Connector 2">
            <a:extLst>
              <a:ext uri="{FF2B5EF4-FFF2-40B4-BE49-F238E27FC236}">
                <a16:creationId xmlns:a16="http://schemas.microsoft.com/office/drawing/2014/main" id="{456BA5D8-181C-46AA-4876-43574A9E60C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664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41DB37-72C1-F953-C4A3-9C188012C30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107CD45-3A31-39C8-5AA5-9C4E43DE571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A255A87B-CB3D-1C5F-9AD9-9DB296ADDF0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A1F121A4-04FF-7D27-836C-EA1055DC3E1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E77A096-FD18-90B1-6816-7AACF5D701D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DE0EC49-0727-94C0-7838-3890CC7C9A4A}"/>
              </a:ext>
            </a:extLst>
          </p:cNvPr>
          <p:cNvSpPr>
            <a:spLocks noGrp="1" noChangeArrowheads="1"/>
          </p:cNvSpPr>
          <p:nvPr>
            <p:ph type="body" idx="1"/>
          </p:nvPr>
        </p:nvSpPr>
        <p:spPr>
          <a:xfrm>
            <a:off x="152400" y="4114800"/>
            <a:ext cx="6553200" cy="4876800"/>
          </a:xfrm>
        </p:spPr>
        <p:txBody>
          <a:bodyPr/>
          <a:lstStyle/>
          <a:p>
            <a:pPr algn="l"/>
            <a:r>
              <a:rPr lang="en-US" altLang="en-US" dirty="0"/>
              <a:t>Scorned, despised, jeered and sneered.  Excluded.   </a:t>
            </a:r>
          </a:p>
        </p:txBody>
      </p:sp>
      <p:cxnSp>
        <p:nvCxnSpPr>
          <p:cNvPr id="3" name="Straight Connector 2">
            <a:extLst>
              <a:ext uri="{FF2B5EF4-FFF2-40B4-BE49-F238E27FC236}">
                <a16:creationId xmlns:a16="http://schemas.microsoft.com/office/drawing/2014/main" id="{C9097754-E5D7-4BF1-793C-9D986814525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1850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A8116-3872-FA93-0256-786C03A45BA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BB65C46-B4C8-C959-C239-66F9432CD73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B6754DE3-9913-3A9B-66AC-DE86C5BF68F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F799039A-22E8-744F-5A15-9483BB512C8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BF818F2-E578-1722-E31C-7F23CE8D837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2E6E606-A54B-F61F-4927-29FD5E12B82B}"/>
              </a:ext>
            </a:extLst>
          </p:cNvPr>
          <p:cNvSpPr>
            <a:spLocks noGrp="1" noChangeArrowheads="1"/>
          </p:cNvSpPr>
          <p:nvPr>
            <p:ph type="body" idx="1"/>
          </p:nvPr>
        </p:nvSpPr>
        <p:spPr>
          <a:xfrm>
            <a:off x="152400" y="4114800"/>
            <a:ext cx="6553200" cy="4876800"/>
          </a:xfrm>
        </p:spPr>
        <p:txBody>
          <a:bodyPr/>
          <a:lstStyle/>
          <a:p>
            <a:pPr algn="l"/>
            <a:r>
              <a:rPr lang="en-US" altLang="en-US" dirty="0"/>
              <a:t>Do you ever feel disrespected, your rights and dignity violated?</a:t>
            </a:r>
          </a:p>
          <a:p>
            <a:pPr algn="l"/>
            <a:endParaRPr lang="en-US" altLang="en-US" dirty="0"/>
          </a:p>
          <a:p>
            <a:pPr algn="l"/>
            <a:r>
              <a:rPr lang="en-US" altLang="en-US" dirty="0"/>
              <a:t>I realize that I’m I precarious territory, easy to be misunderstood and offend!</a:t>
            </a:r>
          </a:p>
        </p:txBody>
      </p:sp>
      <p:cxnSp>
        <p:nvCxnSpPr>
          <p:cNvPr id="3" name="Straight Connector 2">
            <a:extLst>
              <a:ext uri="{FF2B5EF4-FFF2-40B4-BE49-F238E27FC236}">
                <a16:creationId xmlns:a16="http://schemas.microsoft.com/office/drawing/2014/main" id="{0B7F110E-C92D-D20F-2973-C081F4A4419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9141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F1EA2A-25F5-D8A6-C1D5-0CCCEFF1C8D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0AAD83E-266A-72F2-221E-D2DCEA6EA7E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57C6FC6B-DA21-68DB-EB9F-FAE04FB1B5C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4AC07834-185F-B123-45AF-BCF2B117D43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EA3ED14-9CBF-60D4-1100-B48624F203B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9D322FC-5BB2-8275-98CC-CD30EF34903E}"/>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B33476D-26FF-3F34-148C-547EDA0DE5B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172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3B88D-40AD-98C0-E7C2-F3DB3E5C81E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1C53400-C4A3-0433-F1C5-CA597969F72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DA29A142-7BF9-B01C-3B52-685BF3C4AB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629B38A2-BEEB-D97C-6050-64DC23130D5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43FBCC1-C03C-01EC-7415-571D9829CB9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08CE39B-4DBE-EA77-BD4E-B517B62B7A8B}"/>
              </a:ext>
            </a:extLst>
          </p:cNvPr>
          <p:cNvSpPr>
            <a:spLocks noGrp="1" noChangeArrowheads="1"/>
          </p:cNvSpPr>
          <p:nvPr>
            <p:ph type="body" idx="1"/>
          </p:nvPr>
        </p:nvSpPr>
        <p:spPr>
          <a:xfrm>
            <a:off x="152400" y="4114800"/>
            <a:ext cx="6553200" cy="4876800"/>
          </a:xfrm>
        </p:spPr>
        <p:txBody>
          <a:bodyPr/>
          <a:lstStyle/>
          <a:p>
            <a:pPr algn="l"/>
            <a:r>
              <a:rPr lang="en-US" altLang="en-US" dirty="0"/>
              <a:t>&gt;45 years as a judge</a:t>
            </a:r>
          </a:p>
          <a:p>
            <a:pPr algn="l"/>
            <a:r>
              <a:rPr lang="en-US" altLang="en-US" dirty="0"/>
              <a:t>28 years attorney</a:t>
            </a:r>
          </a:p>
        </p:txBody>
      </p:sp>
      <p:cxnSp>
        <p:nvCxnSpPr>
          <p:cNvPr id="3" name="Straight Connector 2">
            <a:extLst>
              <a:ext uri="{FF2B5EF4-FFF2-40B4-BE49-F238E27FC236}">
                <a16:creationId xmlns:a16="http://schemas.microsoft.com/office/drawing/2014/main" id="{F0FD1666-090B-8526-F72C-AEB22860C4E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4750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BE0E6-CFAC-32C6-7A52-400045D0D32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4B73609-045D-7A76-29E8-CA5CFEDB435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26B67F54-FD97-7E78-A1F7-619CEE40609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DEFC2CD5-A800-0D81-7E4C-A4505824D4D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B2091B3-3112-3420-AE45-20D585A47EA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9141F11-0224-F7AC-B9E1-A0DC52EF21AF}"/>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3DEC91E-8B97-26BB-A711-E065310AC20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9225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6F327-B079-793F-3105-F55A7DE31B5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EA98117-3CDC-FD8F-331C-A78324CD22F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11C8D2D7-4586-AF3D-56A5-5EE5EA6991F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A6F22643-B498-F462-3849-9189B3F6A36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2D8C322-AB67-225B-0B54-44D7DC1A795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6D99904-9DC9-50CD-C72A-D0027E9D8AE4}"/>
              </a:ext>
            </a:extLst>
          </p:cNvPr>
          <p:cNvSpPr>
            <a:spLocks noGrp="1" noChangeArrowheads="1"/>
          </p:cNvSpPr>
          <p:nvPr>
            <p:ph type="body" idx="1"/>
          </p:nvPr>
        </p:nvSpPr>
        <p:spPr>
          <a:xfrm>
            <a:off x="152400" y="4114800"/>
            <a:ext cx="6553200" cy="4876800"/>
          </a:xfrm>
        </p:spPr>
        <p:txBody>
          <a:bodyPr/>
          <a:lstStyle/>
          <a:p>
            <a:pPr algn="l"/>
            <a:r>
              <a:rPr lang="en-US" altLang="en-US" dirty="0"/>
              <a:t>I’m a bit out of my depth here, but just speaking tentatively and subjectively.</a:t>
            </a:r>
          </a:p>
        </p:txBody>
      </p:sp>
      <p:cxnSp>
        <p:nvCxnSpPr>
          <p:cNvPr id="3" name="Straight Connector 2">
            <a:extLst>
              <a:ext uri="{FF2B5EF4-FFF2-40B4-BE49-F238E27FC236}">
                <a16:creationId xmlns:a16="http://schemas.microsoft.com/office/drawing/2014/main" id="{BF3FDD1E-0812-E3BA-4AB0-59B1E01FE74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9840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6C1C6-5324-2902-E94D-EA7824FE4E9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27335D6-4885-071A-7A0C-3D4D339907B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6FFA9880-F0CC-F707-1D2F-BBB17C9EFBA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F578F190-5495-6386-2F97-3E36C4695CC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581E5DD-09F4-F4A8-D861-CC790F8487A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E959946-EC4B-7FF7-7927-0DABD53303CD}"/>
              </a:ext>
            </a:extLst>
          </p:cNvPr>
          <p:cNvSpPr>
            <a:spLocks noGrp="1" noChangeArrowheads="1"/>
          </p:cNvSpPr>
          <p:nvPr>
            <p:ph type="body" idx="1"/>
          </p:nvPr>
        </p:nvSpPr>
        <p:spPr>
          <a:xfrm>
            <a:off x="152400" y="4114800"/>
            <a:ext cx="6553200" cy="4876800"/>
          </a:xfrm>
        </p:spPr>
        <p:txBody>
          <a:bodyPr/>
          <a:lstStyle/>
          <a:p>
            <a:pPr algn="l"/>
            <a:r>
              <a:rPr lang="en-US" altLang="en-US" dirty="0"/>
              <a:t>https://en.wikipedia.org/wiki/Post-traumatic_stress_disorder</a:t>
            </a:r>
          </a:p>
        </p:txBody>
      </p:sp>
      <p:cxnSp>
        <p:nvCxnSpPr>
          <p:cNvPr id="3" name="Straight Connector 2">
            <a:extLst>
              <a:ext uri="{FF2B5EF4-FFF2-40B4-BE49-F238E27FC236}">
                <a16:creationId xmlns:a16="http://schemas.microsoft.com/office/drawing/2014/main" id="{09BB2538-4E23-7BE9-40C8-7E48EA0A6EB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820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9A25D-29F8-F125-C3AE-F0A778B7CBC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49D3F4C-AE1E-91CA-70B6-F777DDFEB45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796C5690-7C20-B310-AE3B-BE32AF548AC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97AB5D72-3E5A-DEF2-997D-5ED558D277F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571E3CD-312A-9A7A-C5E9-10FD86F2D20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9F8DB6A-3A07-90FC-60D6-D6A4DECB7F05}"/>
              </a:ext>
            </a:extLst>
          </p:cNvPr>
          <p:cNvSpPr>
            <a:spLocks noGrp="1" noChangeArrowheads="1"/>
          </p:cNvSpPr>
          <p:nvPr>
            <p:ph type="body" idx="1"/>
          </p:nvPr>
        </p:nvSpPr>
        <p:spPr>
          <a:xfrm>
            <a:off x="152400" y="4114800"/>
            <a:ext cx="6553200" cy="4876800"/>
          </a:xfrm>
        </p:spPr>
        <p:txBody>
          <a:bodyPr/>
          <a:lstStyle/>
          <a:p>
            <a:pPr algn="l"/>
            <a:r>
              <a:rPr lang="en-US" altLang="en-US" dirty="0"/>
              <a:t>https://en.wikipedia.org/wiki/Post-traumatic_stress_disorder</a:t>
            </a:r>
          </a:p>
          <a:p>
            <a:pPr algn="l"/>
            <a:endParaRPr lang="en-US" altLang="en-US" dirty="0"/>
          </a:p>
          <a:p>
            <a:pPr algn="l"/>
            <a:r>
              <a:rPr lang="en-US" altLang="en-US" dirty="0"/>
              <a:t>DEEP wounds, offenses.</a:t>
            </a:r>
          </a:p>
        </p:txBody>
      </p:sp>
      <p:cxnSp>
        <p:nvCxnSpPr>
          <p:cNvPr id="3" name="Straight Connector 2">
            <a:extLst>
              <a:ext uri="{FF2B5EF4-FFF2-40B4-BE49-F238E27FC236}">
                <a16:creationId xmlns:a16="http://schemas.microsoft.com/office/drawing/2014/main" id="{624217E5-1EA8-F91B-CA8A-DB2889DE868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752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6E549F-D378-3322-2B11-7451F14AE23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0978350-7100-D21B-F66D-AB40FD250C2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E7A45716-AE1B-4383-F7BA-4CF5B4D68D6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8827D674-0DFF-A099-295D-9DBA2187243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AFFF1F8-ADCE-2389-6E7C-C4CAD0E554A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2B36727-A694-7A23-C64C-6877787BE500}"/>
              </a:ext>
            </a:extLst>
          </p:cNvPr>
          <p:cNvSpPr>
            <a:spLocks noGrp="1" noChangeArrowheads="1"/>
          </p:cNvSpPr>
          <p:nvPr>
            <p:ph type="body" idx="1"/>
          </p:nvPr>
        </p:nvSpPr>
        <p:spPr>
          <a:xfrm>
            <a:off x="152400" y="4114800"/>
            <a:ext cx="6553200" cy="4876800"/>
          </a:xfrm>
        </p:spPr>
        <p:txBody>
          <a:bodyPr/>
          <a:lstStyle/>
          <a:p>
            <a:pPr algn="l"/>
            <a:r>
              <a:rPr lang="en-US" altLang="en-US" dirty="0"/>
              <a:t>https://en.wikipedia.org/wiki/Post-traumatic_stress_disorder</a:t>
            </a:r>
          </a:p>
        </p:txBody>
      </p:sp>
      <p:cxnSp>
        <p:nvCxnSpPr>
          <p:cNvPr id="3" name="Straight Connector 2">
            <a:extLst>
              <a:ext uri="{FF2B5EF4-FFF2-40B4-BE49-F238E27FC236}">
                <a16:creationId xmlns:a16="http://schemas.microsoft.com/office/drawing/2014/main" id="{05385B64-C147-44CF-B5FA-DB18EDBF816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647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5D749-7A2F-4B4F-280B-EB220E6B5B6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866EA7D-08B1-801C-9BD1-469C239C3CB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9B0D6166-3A9C-C5A9-1B9C-F281929104B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048E2880-ABC8-7EC2-72B5-052B500B5A9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3AC242F-3A0F-8AAD-B314-B80BBFEEB07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54B36C7-5050-AF48-F3DD-BFC0A7BC96D3}"/>
              </a:ext>
            </a:extLst>
          </p:cNvPr>
          <p:cNvSpPr>
            <a:spLocks noGrp="1" noChangeArrowheads="1"/>
          </p:cNvSpPr>
          <p:nvPr>
            <p:ph type="body" idx="1"/>
          </p:nvPr>
        </p:nvSpPr>
        <p:spPr>
          <a:xfrm>
            <a:off x="152400" y="4114800"/>
            <a:ext cx="6553200" cy="4876800"/>
          </a:xfrm>
        </p:spPr>
        <p:txBody>
          <a:bodyPr/>
          <a:lstStyle/>
          <a:p>
            <a:pPr algn="l"/>
            <a:r>
              <a:rPr lang="en-US" altLang="en-US" dirty="0"/>
              <a:t>https://en.wikipedia.org/wiki/Post-traumatic_stress_disorder</a:t>
            </a:r>
          </a:p>
          <a:p>
            <a:pPr algn="l"/>
            <a:endParaRPr lang="en-US" altLang="en-US" dirty="0"/>
          </a:p>
          <a:p>
            <a:pPr algn="l"/>
            <a:r>
              <a:rPr lang="en-US" altLang="en-US" dirty="0"/>
              <a:t>Many of us here, from toxic homes, have something akin to PTSD, maybe in a very reduced, yet painful form.</a:t>
            </a:r>
          </a:p>
        </p:txBody>
      </p:sp>
      <p:cxnSp>
        <p:nvCxnSpPr>
          <p:cNvPr id="3" name="Straight Connector 2">
            <a:extLst>
              <a:ext uri="{FF2B5EF4-FFF2-40B4-BE49-F238E27FC236}">
                <a16:creationId xmlns:a16="http://schemas.microsoft.com/office/drawing/2014/main" id="{267700F9-62A6-B9DB-6D46-0146ABBA22F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6819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DD34B-84A5-78E9-7904-9AF88F52A99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CF3F510-59EA-9484-BB7E-E7254906465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23A5F1EF-A548-4DFF-886A-F9B45E53F22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7BBE5AD4-FE1B-0C57-B4FF-CA9FB0EA9DA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425A635-DC62-A3CA-669D-5B4FD40734C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BF000E7-0C4D-CEB6-B7CF-B9FE9D84D8E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263A6943-0DFD-80E2-424F-D99BB2DA78D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130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8C977D-E590-3673-FBB9-821E65FD6AB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9A943AC-D6C9-5C30-6CE2-82B560D2C77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03C5C006-3C00-ADC2-53ED-1C38CDD3A07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5475A663-A1A1-B8A4-F2FC-495E7C92022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DCA0B7A-42AC-86DE-079A-C237FC18DED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E0F4CDE-AF2A-F0CD-7073-4C2003D5DC6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F49BDD5-BE4B-1EC9-B4EE-32904A7D0DC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15113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A385FA-93EB-7EA2-9D91-97388FFBAAB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77FD61E-35F4-BD7C-F801-30376784392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17464B1E-FADF-ACF0-E494-65FF545D35F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36F5A93B-C0AB-1009-0786-CEFA79C0392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442E6B7-30C3-2D4A-FDE0-D66DE46D868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A9560360-EB09-4D83-6579-5005EF7CEE1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8BE17D9-1306-905F-6697-A1828B5D2EC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751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95508-168F-5012-E16D-3DF665687DF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20EF428-53AF-FFA5-72E1-D4E690A12C1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3644D325-4E03-DB7B-A03E-2F338883FFE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583AA6C3-ABEC-BFD8-E686-AE59FDA175A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C8A148C-CF74-E8CF-A19F-FD899F9E210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06E3EE6-56B2-35B0-D617-5001922E7060}"/>
              </a:ext>
            </a:extLst>
          </p:cNvPr>
          <p:cNvSpPr>
            <a:spLocks noGrp="1" noChangeArrowheads="1"/>
          </p:cNvSpPr>
          <p:nvPr>
            <p:ph type="body" idx="1"/>
          </p:nvPr>
        </p:nvSpPr>
        <p:spPr>
          <a:xfrm>
            <a:off x="152400" y="4114800"/>
            <a:ext cx="6553200" cy="4876800"/>
          </a:xfrm>
        </p:spPr>
        <p:txBody>
          <a:bodyPr/>
          <a:lstStyle/>
          <a:p>
            <a:pPr algn="l"/>
            <a:r>
              <a:rPr lang="en-US" altLang="en-US" dirty="0"/>
              <a:t>Here is the answer.   You might say this is glib, and superficial.   Let’s examine.</a:t>
            </a:r>
          </a:p>
        </p:txBody>
      </p:sp>
      <p:cxnSp>
        <p:nvCxnSpPr>
          <p:cNvPr id="3" name="Straight Connector 2">
            <a:extLst>
              <a:ext uri="{FF2B5EF4-FFF2-40B4-BE49-F238E27FC236}">
                <a16:creationId xmlns:a16="http://schemas.microsoft.com/office/drawing/2014/main" id="{28D28A63-4D4E-061F-52EA-BD96BA6D953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5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AB048-C782-937B-DF2B-F2B28C7E21D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259B4B3-A47A-7A89-7E98-DF1EAAF00A3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914FFE49-738E-B1D2-29C2-417C594C724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F177FC23-C12A-1789-5334-3BA6433FDAB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62F7084-7060-17B1-61C4-96BC5F7785A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B168CD1-9D51-32CC-8ACE-D057E3564F5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9806423-E520-671E-884F-9875C5234FD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5286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E4312-684B-31F0-D295-F7B5020752C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2E5F2FB-892F-F394-8ED3-90CD824354F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304F3E9A-08D4-5098-7B5D-B2E75084A73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667797B5-3AAA-1BB1-0FB0-D2BB85930F1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F42C39A-29AA-B14B-8AD4-10720235EB3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CDF43C0-C87F-EF21-0C5C-656182B2862E}"/>
              </a:ext>
            </a:extLst>
          </p:cNvPr>
          <p:cNvSpPr>
            <a:spLocks noGrp="1" noChangeArrowheads="1"/>
          </p:cNvSpPr>
          <p:nvPr>
            <p:ph type="body" idx="1"/>
          </p:nvPr>
        </p:nvSpPr>
        <p:spPr>
          <a:xfrm>
            <a:off x="152400" y="4114800"/>
            <a:ext cx="6553200" cy="4876800"/>
          </a:xfrm>
        </p:spPr>
        <p:txBody>
          <a:bodyPr/>
          <a:lstStyle/>
          <a:p>
            <a:pPr algn="l"/>
            <a:r>
              <a:rPr lang="en-US" altLang="en-US" dirty="0"/>
              <a:t>Shalom Rav…song</a:t>
            </a:r>
          </a:p>
          <a:p>
            <a:pPr algn="l"/>
            <a:r>
              <a:rPr lang="en-US" altLang="en-US" dirty="0"/>
              <a:t>Love Torah, all scripture, the Living Word, Messiah</a:t>
            </a:r>
          </a:p>
        </p:txBody>
      </p:sp>
      <p:cxnSp>
        <p:nvCxnSpPr>
          <p:cNvPr id="3" name="Straight Connector 2">
            <a:extLst>
              <a:ext uri="{FF2B5EF4-FFF2-40B4-BE49-F238E27FC236}">
                <a16:creationId xmlns:a16="http://schemas.microsoft.com/office/drawing/2014/main" id="{288DB8FF-A5EE-CBEA-F39C-755CAAB3725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15036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99A8A-CDAE-EE51-BE9F-1708B93DE68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99E1DA3-FB69-F0A1-6F77-3624C8ABF90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54881528-008D-E7B4-75E7-6EE198AB0C8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398C3C09-8B00-64FD-D365-80B4245DA0C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728BEC5-5D4A-C0D6-3A56-6500D6F07CE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24E3EB3-46AE-7D5B-B7FB-9D464ADCC63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D72ECC3-C9EA-719A-8CA0-E5FA04D26A9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69488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6B131-423F-3E00-9024-DC2772D87A6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602632B-A867-B136-4BC1-D64D89278C2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EDF1A280-0A50-8A69-0DC5-C5792BB4024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75164975-2D8B-89FE-4B47-B1E2C3ABED8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3610F12-C31D-56FD-7247-95983360871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F61D589-3FA1-95F3-3EBB-5AC01B6FFD04}"/>
              </a:ext>
            </a:extLst>
          </p:cNvPr>
          <p:cNvSpPr>
            <a:spLocks noGrp="1" noChangeArrowheads="1"/>
          </p:cNvSpPr>
          <p:nvPr>
            <p:ph type="body" idx="1"/>
          </p:nvPr>
        </p:nvSpPr>
        <p:spPr>
          <a:xfrm>
            <a:off x="152400" y="4114800"/>
            <a:ext cx="6553200" cy="4876800"/>
          </a:xfrm>
        </p:spPr>
        <p:txBody>
          <a:bodyPr/>
          <a:lstStyle/>
          <a:p>
            <a:pPr algn="l"/>
            <a:r>
              <a:rPr lang="en-US" altLang="en-US" dirty="0"/>
              <a:t>Concepts following from Jerusalem Rabbi Shalom Arush, Breslov Hasid.</a:t>
            </a:r>
          </a:p>
        </p:txBody>
      </p:sp>
      <p:cxnSp>
        <p:nvCxnSpPr>
          <p:cNvPr id="3" name="Straight Connector 2">
            <a:extLst>
              <a:ext uri="{FF2B5EF4-FFF2-40B4-BE49-F238E27FC236}">
                <a16:creationId xmlns:a16="http://schemas.microsoft.com/office/drawing/2014/main" id="{5762716A-34C9-85FC-1A9C-493B035CDDC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4338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28249-9852-4E69-07FD-B578514FEA8A}"/>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81F03600-A9F0-6F02-4826-F3F810B68CEF}"/>
              </a:ext>
            </a:extLst>
          </p:cNvPr>
          <p:cNvSpPr>
            <a:spLocks noGrp="1" noChangeArrowheads="1"/>
          </p:cNvSpPr>
          <p:nvPr>
            <p:ph type="hdr" sz="quarter"/>
          </p:nvPr>
        </p:nvSpPr>
        <p:spPr>
          <a:ln/>
        </p:spPr>
        <p:txBody>
          <a:bodyPr/>
          <a:lstStyle/>
          <a:p>
            <a:r>
              <a:rPr lang="en-US" altLang="en-US"/>
              <a:t>Unoffendable spirit Ps 119.165</a:t>
            </a:r>
          </a:p>
        </p:txBody>
      </p:sp>
      <p:sp>
        <p:nvSpPr>
          <p:cNvPr id="3" name="Rectangle 3">
            <a:extLst>
              <a:ext uri="{FF2B5EF4-FFF2-40B4-BE49-F238E27FC236}">
                <a16:creationId xmlns:a16="http://schemas.microsoft.com/office/drawing/2014/main" id="{9429E475-08E7-D196-15CA-42814FD92691}"/>
              </a:ext>
            </a:extLst>
          </p:cNvPr>
          <p:cNvSpPr>
            <a:spLocks noGrp="1" noChangeArrowheads="1"/>
          </p:cNvSpPr>
          <p:nvPr>
            <p:ph type="dt" idx="1"/>
          </p:nvPr>
        </p:nvSpPr>
        <p:spPr>
          <a:ln/>
        </p:spPr>
        <p:txBody>
          <a:bodyPr/>
          <a:lstStyle/>
          <a:p>
            <a:r>
              <a:rPr lang="en-US" altLang="en-US"/>
              <a:t>Sept 5, 2025  5785</a:t>
            </a:r>
          </a:p>
        </p:txBody>
      </p:sp>
      <p:sp>
        <p:nvSpPr>
          <p:cNvPr id="4" name="Rectangle 7">
            <a:extLst>
              <a:ext uri="{FF2B5EF4-FFF2-40B4-BE49-F238E27FC236}">
                <a16:creationId xmlns:a16="http://schemas.microsoft.com/office/drawing/2014/main" id="{80E51F42-83EA-88B1-4E83-44AA8DDCDFAA}"/>
              </a:ext>
            </a:extLst>
          </p:cNvPr>
          <p:cNvSpPr>
            <a:spLocks noGrp="1" noChangeArrowheads="1"/>
          </p:cNvSpPr>
          <p:nvPr>
            <p:ph type="sldNum" sz="quarter" idx="5"/>
          </p:nvPr>
        </p:nvSpPr>
        <p:spPr>
          <a:ln/>
        </p:spPr>
        <p:txBody>
          <a:bodyPr/>
          <a:lstStyle/>
          <a:p>
            <a:fld id="{D4663AFE-1794-4365-89A8-B80BBC83E95C}" type="slidenum">
              <a:rPr lang="en-US" altLang="en-US"/>
              <a:pPr/>
              <a:t>43</a:t>
            </a:fld>
            <a:endParaRPr lang="en-US" altLang="en-US"/>
          </a:p>
        </p:txBody>
      </p:sp>
      <p:sp>
        <p:nvSpPr>
          <p:cNvPr id="3995650" name="Rectangle 2">
            <a:extLst>
              <a:ext uri="{FF2B5EF4-FFF2-40B4-BE49-F238E27FC236}">
                <a16:creationId xmlns:a16="http://schemas.microsoft.com/office/drawing/2014/main" id="{6CFABAA4-5E5A-BCE8-5562-375E541FCEB9}"/>
              </a:ext>
            </a:extLst>
          </p:cNvPr>
          <p:cNvSpPr>
            <a:spLocks noGrp="1" noRot="1" noChangeAspect="1" noChangeArrowheads="1" noTextEdit="1"/>
          </p:cNvSpPr>
          <p:nvPr>
            <p:ph type="sldImg"/>
          </p:nvPr>
        </p:nvSpPr>
        <p:spPr>
          <a:xfrm>
            <a:off x="68263" y="304800"/>
            <a:ext cx="6772275" cy="3810000"/>
          </a:xfrm>
          <a:ln/>
        </p:spPr>
      </p:sp>
      <p:sp>
        <p:nvSpPr>
          <p:cNvPr id="3995651" name="Rectangle 3">
            <a:extLst>
              <a:ext uri="{FF2B5EF4-FFF2-40B4-BE49-F238E27FC236}">
                <a16:creationId xmlns:a16="http://schemas.microsoft.com/office/drawing/2014/main" id="{7E974ABE-2374-0365-9C17-DB862498C94C}"/>
              </a:ext>
            </a:extLst>
          </p:cNvPr>
          <p:cNvSpPr>
            <a:spLocks noGrp="1" noChangeArrowheads="1"/>
          </p:cNvSpPr>
          <p:nvPr>
            <p:ph type="body" idx="1"/>
          </p:nvPr>
        </p:nvSpPr>
        <p:spPr>
          <a:xfrm>
            <a:off x="152400" y="4114800"/>
            <a:ext cx="6553200" cy="4876800"/>
          </a:xfrm>
        </p:spPr>
        <p:txBody>
          <a:bodyPr/>
          <a:lstStyle/>
          <a:p>
            <a:r>
              <a:rPr lang="en-US" altLang="en-US" dirty="0"/>
              <a:t>A word of disclaimer on Shalom Arush’s book.  His concepts and </a:t>
            </a:r>
            <a:r>
              <a:rPr lang="en-US" altLang="en-US" dirty="0" err="1"/>
              <a:t>interp</a:t>
            </a:r>
            <a:r>
              <a:rPr lang="en-US" altLang="en-US" dirty="0"/>
              <a:t> of scripture is EXCELLENT.  Some of his illustrations are from Kabbalah, some about reincarnation.  I am NOT endorsing those illustrations.  Men’s group remember we had to filter some things.  </a:t>
            </a:r>
          </a:p>
          <a:p>
            <a:r>
              <a:rPr lang="en-US" altLang="en-US" dirty="0"/>
              <a:t>Why use?  Marriage book that we did in Men’s Group called men to a deeper level of the crucified life than Dobson, Trent, Smalley, etc.  Not use that terminology.</a:t>
            </a:r>
          </a:p>
          <a:p>
            <a:r>
              <a:rPr lang="en-US" altLang="en-US" dirty="0"/>
              <a:t>This book calls us to an amazing level of faith.  Those who remember David Dreiling, highly endorsed. </a:t>
            </a:r>
          </a:p>
        </p:txBody>
      </p:sp>
    </p:spTree>
    <p:extLst>
      <p:ext uri="{BB962C8B-B14F-4D97-AF65-F5344CB8AC3E}">
        <p14:creationId xmlns:p14="http://schemas.microsoft.com/office/powerpoint/2010/main" val="38363404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B8E97-E800-F333-3439-4C31F0E2E383}"/>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B14B45E5-793F-743E-ABCE-C9E0FAF1F574}"/>
              </a:ext>
            </a:extLst>
          </p:cNvPr>
          <p:cNvSpPr>
            <a:spLocks noGrp="1" noChangeArrowheads="1"/>
          </p:cNvSpPr>
          <p:nvPr>
            <p:ph type="hdr" sz="quarter"/>
          </p:nvPr>
        </p:nvSpPr>
        <p:spPr>
          <a:ln/>
        </p:spPr>
        <p:txBody>
          <a:bodyPr/>
          <a:lstStyle/>
          <a:p>
            <a:r>
              <a:rPr lang="en-US" altLang="en-US"/>
              <a:t>Unoffendable spirit Ps 119.165</a:t>
            </a:r>
          </a:p>
        </p:txBody>
      </p:sp>
      <p:sp>
        <p:nvSpPr>
          <p:cNvPr id="3" name="Rectangle 3">
            <a:extLst>
              <a:ext uri="{FF2B5EF4-FFF2-40B4-BE49-F238E27FC236}">
                <a16:creationId xmlns:a16="http://schemas.microsoft.com/office/drawing/2014/main" id="{7D2E6D78-AEBF-4165-8D93-E3029D1B0CD0}"/>
              </a:ext>
            </a:extLst>
          </p:cNvPr>
          <p:cNvSpPr>
            <a:spLocks noGrp="1" noChangeArrowheads="1"/>
          </p:cNvSpPr>
          <p:nvPr>
            <p:ph type="dt" idx="1"/>
          </p:nvPr>
        </p:nvSpPr>
        <p:spPr>
          <a:ln/>
        </p:spPr>
        <p:txBody>
          <a:bodyPr/>
          <a:lstStyle/>
          <a:p>
            <a:r>
              <a:rPr lang="en-US" altLang="en-US"/>
              <a:t>Sept 5, 2025  5785</a:t>
            </a:r>
          </a:p>
        </p:txBody>
      </p:sp>
      <p:sp>
        <p:nvSpPr>
          <p:cNvPr id="4" name="Rectangle 7">
            <a:extLst>
              <a:ext uri="{FF2B5EF4-FFF2-40B4-BE49-F238E27FC236}">
                <a16:creationId xmlns:a16="http://schemas.microsoft.com/office/drawing/2014/main" id="{EF1D295B-0946-A1FF-26BC-EBBAC54D9B62}"/>
              </a:ext>
            </a:extLst>
          </p:cNvPr>
          <p:cNvSpPr>
            <a:spLocks noGrp="1" noChangeArrowheads="1"/>
          </p:cNvSpPr>
          <p:nvPr>
            <p:ph type="sldNum" sz="quarter" idx="5"/>
          </p:nvPr>
        </p:nvSpPr>
        <p:spPr>
          <a:ln/>
        </p:spPr>
        <p:txBody>
          <a:bodyPr/>
          <a:lstStyle/>
          <a:p>
            <a:fld id="{AC7CB37E-488F-40F4-812F-637E5FCBA8E8}" type="slidenum">
              <a:rPr lang="en-US" altLang="en-US"/>
              <a:pPr/>
              <a:t>44</a:t>
            </a:fld>
            <a:endParaRPr lang="en-US" altLang="en-US"/>
          </a:p>
        </p:txBody>
      </p:sp>
      <p:sp>
        <p:nvSpPr>
          <p:cNvPr id="3975170" name="Rectangle 2">
            <a:extLst>
              <a:ext uri="{FF2B5EF4-FFF2-40B4-BE49-F238E27FC236}">
                <a16:creationId xmlns:a16="http://schemas.microsoft.com/office/drawing/2014/main" id="{BB95A062-60F7-63FE-18C4-61BA6AD3E402}"/>
              </a:ext>
            </a:extLst>
          </p:cNvPr>
          <p:cNvSpPr>
            <a:spLocks noGrp="1" noRot="1" noChangeAspect="1" noChangeArrowheads="1" noTextEdit="1"/>
          </p:cNvSpPr>
          <p:nvPr>
            <p:ph type="sldImg"/>
          </p:nvPr>
        </p:nvSpPr>
        <p:spPr>
          <a:xfrm>
            <a:off x="68263" y="304800"/>
            <a:ext cx="6772275" cy="3810000"/>
          </a:xfrm>
          <a:ln/>
        </p:spPr>
      </p:sp>
      <p:sp>
        <p:nvSpPr>
          <p:cNvPr id="3975171" name="Rectangle 3">
            <a:extLst>
              <a:ext uri="{FF2B5EF4-FFF2-40B4-BE49-F238E27FC236}">
                <a16:creationId xmlns:a16="http://schemas.microsoft.com/office/drawing/2014/main" id="{4FC9EBFC-32EA-5FBD-DD14-2153ED584035}"/>
              </a:ext>
            </a:extLst>
          </p:cNvPr>
          <p:cNvSpPr>
            <a:spLocks noGrp="1" noChangeArrowheads="1"/>
          </p:cNvSpPr>
          <p:nvPr>
            <p:ph type="body" idx="1"/>
          </p:nvPr>
        </p:nvSpPr>
        <p:spPr>
          <a:xfrm>
            <a:off x="152400" y="4114800"/>
            <a:ext cx="6553200" cy="4876800"/>
          </a:xfrm>
        </p:spPr>
        <p:txBody>
          <a:bodyPr/>
          <a:lstStyle/>
          <a:p>
            <a:r>
              <a:rPr lang="en-US" altLang="en-US" dirty="0"/>
              <a:t>Like holiness.  We accept G-d goodness, and praise. We fall before His Holiness.  We praise ALL His works.  ALL.  Gan Emuna 21, 22</a:t>
            </a:r>
          </a:p>
          <a:p>
            <a:endParaRPr lang="en-US" altLang="en-US" dirty="0"/>
          </a:p>
        </p:txBody>
      </p:sp>
    </p:spTree>
    <p:extLst>
      <p:ext uri="{BB962C8B-B14F-4D97-AF65-F5344CB8AC3E}">
        <p14:creationId xmlns:p14="http://schemas.microsoft.com/office/powerpoint/2010/main" val="5128080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D2E3A2-460B-8185-2CF5-00DBFBD3F79E}"/>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E1B11DC6-EF50-F6DB-6046-80CEA3BABB8E}"/>
              </a:ext>
            </a:extLst>
          </p:cNvPr>
          <p:cNvSpPr>
            <a:spLocks noGrp="1" noChangeArrowheads="1"/>
          </p:cNvSpPr>
          <p:nvPr>
            <p:ph type="hdr" sz="quarter"/>
          </p:nvPr>
        </p:nvSpPr>
        <p:spPr>
          <a:ln/>
        </p:spPr>
        <p:txBody>
          <a:bodyPr/>
          <a:lstStyle/>
          <a:p>
            <a:r>
              <a:rPr lang="en-US" altLang="en-US"/>
              <a:t>Unoffendable spirit Ps 119.165</a:t>
            </a:r>
          </a:p>
        </p:txBody>
      </p:sp>
      <p:sp>
        <p:nvSpPr>
          <p:cNvPr id="3" name="Rectangle 3">
            <a:extLst>
              <a:ext uri="{FF2B5EF4-FFF2-40B4-BE49-F238E27FC236}">
                <a16:creationId xmlns:a16="http://schemas.microsoft.com/office/drawing/2014/main" id="{6D0C8E14-6E50-5BF2-40D0-F25C1011AB46}"/>
              </a:ext>
            </a:extLst>
          </p:cNvPr>
          <p:cNvSpPr>
            <a:spLocks noGrp="1" noChangeArrowheads="1"/>
          </p:cNvSpPr>
          <p:nvPr>
            <p:ph type="dt" idx="1"/>
          </p:nvPr>
        </p:nvSpPr>
        <p:spPr>
          <a:ln/>
        </p:spPr>
        <p:txBody>
          <a:bodyPr/>
          <a:lstStyle/>
          <a:p>
            <a:r>
              <a:rPr lang="en-US" altLang="en-US"/>
              <a:t>Sept 5, 2025  5785</a:t>
            </a:r>
          </a:p>
        </p:txBody>
      </p:sp>
      <p:sp>
        <p:nvSpPr>
          <p:cNvPr id="4" name="Rectangle 7">
            <a:extLst>
              <a:ext uri="{FF2B5EF4-FFF2-40B4-BE49-F238E27FC236}">
                <a16:creationId xmlns:a16="http://schemas.microsoft.com/office/drawing/2014/main" id="{47F6785D-3E95-870B-8D48-80E77D6AC1EA}"/>
              </a:ext>
            </a:extLst>
          </p:cNvPr>
          <p:cNvSpPr>
            <a:spLocks noGrp="1" noChangeArrowheads="1"/>
          </p:cNvSpPr>
          <p:nvPr>
            <p:ph type="sldNum" sz="quarter" idx="5"/>
          </p:nvPr>
        </p:nvSpPr>
        <p:spPr>
          <a:ln/>
        </p:spPr>
        <p:txBody>
          <a:bodyPr/>
          <a:lstStyle/>
          <a:p>
            <a:fld id="{AC7CB37E-488F-40F4-812F-637E5FCBA8E8}" type="slidenum">
              <a:rPr lang="en-US" altLang="en-US"/>
              <a:pPr/>
              <a:t>45</a:t>
            </a:fld>
            <a:endParaRPr lang="en-US" altLang="en-US"/>
          </a:p>
        </p:txBody>
      </p:sp>
      <p:sp>
        <p:nvSpPr>
          <p:cNvPr id="3975170" name="Rectangle 2">
            <a:extLst>
              <a:ext uri="{FF2B5EF4-FFF2-40B4-BE49-F238E27FC236}">
                <a16:creationId xmlns:a16="http://schemas.microsoft.com/office/drawing/2014/main" id="{DF7D48E1-9510-F0C7-526C-2A03865A0B9B}"/>
              </a:ext>
            </a:extLst>
          </p:cNvPr>
          <p:cNvSpPr>
            <a:spLocks noGrp="1" noRot="1" noChangeAspect="1" noChangeArrowheads="1" noTextEdit="1"/>
          </p:cNvSpPr>
          <p:nvPr>
            <p:ph type="sldImg"/>
          </p:nvPr>
        </p:nvSpPr>
        <p:spPr>
          <a:xfrm>
            <a:off x="68263" y="304800"/>
            <a:ext cx="6772275" cy="3810000"/>
          </a:xfrm>
          <a:ln/>
        </p:spPr>
      </p:sp>
      <p:sp>
        <p:nvSpPr>
          <p:cNvPr id="3975171" name="Rectangle 3">
            <a:extLst>
              <a:ext uri="{FF2B5EF4-FFF2-40B4-BE49-F238E27FC236}">
                <a16:creationId xmlns:a16="http://schemas.microsoft.com/office/drawing/2014/main" id="{E1E2624B-FF57-75B8-637B-2A37CF78CA01}"/>
              </a:ext>
            </a:extLst>
          </p:cNvPr>
          <p:cNvSpPr>
            <a:spLocks noGrp="1" noChangeArrowheads="1"/>
          </p:cNvSpPr>
          <p:nvPr>
            <p:ph type="body" idx="1"/>
          </p:nvPr>
        </p:nvSpPr>
        <p:spPr>
          <a:xfrm>
            <a:off x="152400" y="4114800"/>
            <a:ext cx="6553200" cy="4876800"/>
          </a:xfrm>
        </p:spPr>
        <p:txBody>
          <a:bodyPr/>
          <a:lstStyle/>
          <a:p>
            <a:endParaRPr lang="en-US" altLang="en-US" dirty="0"/>
          </a:p>
          <a:p>
            <a:r>
              <a:rPr lang="en-US" altLang="en-US" dirty="0"/>
              <a:t>We talk about </a:t>
            </a:r>
            <a:r>
              <a:rPr lang="en-US" altLang="en-US" dirty="0" err="1"/>
              <a:t>Sozo</a:t>
            </a:r>
            <a:r>
              <a:rPr lang="en-US" altLang="en-US" dirty="0"/>
              <a:t> ministry, which involves finding the lies about life and G-d that we’ve received, renouncing, and asking G-d for revelation of truth.  </a:t>
            </a:r>
          </a:p>
          <a:p>
            <a:r>
              <a:rPr lang="en-US" altLang="en-US" dirty="0"/>
              <a:t>This is generalized </a:t>
            </a:r>
            <a:r>
              <a:rPr lang="en-US" altLang="en-US" dirty="0" err="1"/>
              <a:t>Sozo</a:t>
            </a:r>
            <a:r>
              <a:rPr lang="en-US" altLang="en-US" dirty="0"/>
              <a:t>, </a:t>
            </a:r>
            <a:r>
              <a:rPr lang="he-IL" altLang="en-US" dirty="0"/>
              <a:t>כי</a:t>
            </a:r>
            <a:r>
              <a:rPr lang="en-US" altLang="en-US" dirty="0"/>
              <a:t> the basic lie is that life/G-d is mean, against us.  </a:t>
            </a:r>
          </a:p>
          <a:p>
            <a:r>
              <a:rPr lang="en-US" altLang="en-US" dirty="0"/>
              <a:t>We commit to praise in everything.  Even the consequences of our and others failures.  Still in His hands.</a:t>
            </a:r>
          </a:p>
        </p:txBody>
      </p:sp>
    </p:spTree>
    <p:extLst>
      <p:ext uri="{BB962C8B-B14F-4D97-AF65-F5344CB8AC3E}">
        <p14:creationId xmlns:p14="http://schemas.microsoft.com/office/powerpoint/2010/main" val="3389206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C4500-1EC0-CD95-C599-017EC11CAFC2}"/>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F68579E-43AF-50F5-B42D-F0DF72311DC7}"/>
              </a:ext>
            </a:extLst>
          </p:cNvPr>
          <p:cNvSpPr>
            <a:spLocks noGrp="1" noChangeArrowheads="1"/>
          </p:cNvSpPr>
          <p:nvPr>
            <p:ph type="hdr" sz="quarter"/>
          </p:nvPr>
        </p:nvSpPr>
        <p:spPr>
          <a:ln/>
        </p:spPr>
        <p:txBody>
          <a:bodyPr/>
          <a:lstStyle/>
          <a:p>
            <a:r>
              <a:rPr lang="en-US" altLang="en-US"/>
              <a:t>Unoffendable spirit Ps 119.165</a:t>
            </a:r>
          </a:p>
        </p:txBody>
      </p:sp>
      <p:sp>
        <p:nvSpPr>
          <p:cNvPr id="3" name="Rectangle 3">
            <a:extLst>
              <a:ext uri="{FF2B5EF4-FFF2-40B4-BE49-F238E27FC236}">
                <a16:creationId xmlns:a16="http://schemas.microsoft.com/office/drawing/2014/main" id="{A338E3FA-4A4E-78C4-A559-7FEF6838800D}"/>
              </a:ext>
            </a:extLst>
          </p:cNvPr>
          <p:cNvSpPr>
            <a:spLocks noGrp="1" noChangeArrowheads="1"/>
          </p:cNvSpPr>
          <p:nvPr>
            <p:ph type="dt" idx="1"/>
          </p:nvPr>
        </p:nvSpPr>
        <p:spPr>
          <a:ln/>
        </p:spPr>
        <p:txBody>
          <a:bodyPr/>
          <a:lstStyle/>
          <a:p>
            <a:r>
              <a:rPr lang="en-US" altLang="en-US"/>
              <a:t>Sept 5, 2025  5785</a:t>
            </a:r>
          </a:p>
        </p:txBody>
      </p:sp>
      <p:sp>
        <p:nvSpPr>
          <p:cNvPr id="4" name="Rectangle 7">
            <a:extLst>
              <a:ext uri="{FF2B5EF4-FFF2-40B4-BE49-F238E27FC236}">
                <a16:creationId xmlns:a16="http://schemas.microsoft.com/office/drawing/2014/main" id="{F9A7E760-D59B-A51A-5659-7323FAA6FEB1}"/>
              </a:ext>
            </a:extLst>
          </p:cNvPr>
          <p:cNvSpPr>
            <a:spLocks noGrp="1" noChangeArrowheads="1"/>
          </p:cNvSpPr>
          <p:nvPr>
            <p:ph type="sldNum" sz="quarter" idx="5"/>
          </p:nvPr>
        </p:nvSpPr>
        <p:spPr>
          <a:ln/>
        </p:spPr>
        <p:txBody>
          <a:bodyPr/>
          <a:lstStyle/>
          <a:p>
            <a:fld id="{2458E77D-1311-4D1E-AB34-758414590355}" type="slidenum">
              <a:rPr lang="en-US" altLang="en-US"/>
              <a:pPr/>
              <a:t>46</a:t>
            </a:fld>
            <a:endParaRPr lang="en-US" altLang="en-US"/>
          </a:p>
        </p:txBody>
      </p:sp>
      <p:sp>
        <p:nvSpPr>
          <p:cNvPr id="3977218" name="Rectangle 2">
            <a:extLst>
              <a:ext uri="{FF2B5EF4-FFF2-40B4-BE49-F238E27FC236}">
                <a16:creationId xmlns:a16="http://schemas.microsoft.com/office/drawing/2014/main" id="{6F86FAF3-846E-4C07-4D62-DED91748983A}"/>
              </a:ext>
            </a:extLst>
          </p:cNvPr>
          <p:cNvSpPr>
            <a:spLocks noGrp="1" noRot="1" noChangeAspect="1" noChangeArrowheads="1" noTextEdit="1"/>
          </p:cNvSpPr>
          <p:nvPr>
            <p:ph type="sldImg"/>
          </p:nvPr>
        </p:nvSpPr>
        <p:spPr>
          <a:xfrm>
            <a:off x="68263" y="304800"/>
            <a:ext cx="6772275" cy="3810000"/>
          </a:xfrm>
          <a:ln/>
        </p:spPr>
      </p:sp>
      <p:sp>
        <p:nvSpPr>
          <p:cNvPr id="3977219" name="Rectangle 3">
            <a:extLst>
              <a:ext uri="{FF2B5EF4-FFF2-40B4-BE49-F238E27FC236}">
                <a16:creationId xmlns:a16="http://schemas.microsoft.com/office/drawing/2014/main" id="{ABD13244-BC39-3954-A6E7-1AF37E538009}"/>
              </a:ext>
            </a:extLst>
          </p:cNvPr>
          <p:cNvSpPr>
            <a:spLocks noGrp="1" noChangeArrowheads="1"/>
          </p:cNvSpPr>
          <p:nvPr>
            <p:ph type="body" idx="1"/>
          </p:nvPr>
        </p:nvSpPr>
        <p:spPr>
          <a:xfrm>
            <a:off x="152400" y="4114800"/>
            <a:ext cx="6553200" cy="4876800"/>
          </a:xfrm>
        </p:spPr>
        <p:txBody>
          <a:bodyPr/>
          <a:lstStyle/>
          <a:p>
            <a:r>
              <a:rPr lang="en-US" altLang="en-US" dirty="0"/>
              <a:t>Message NOT = punishment.  Iyov/Job was not punished, but called to go higher.  Tho He slay me, yet will I trust Him.  </a:t>
            </a:r>
          </a:p>
          <a:p>
            <a:endParaRPr lang="en-US" altLang="en-US" dirty="0"/>
          </a:p>
        </p:txBody>
      </p:sp>
    </p:spTree>
    <p:extLst>
      <p:ext uri="{BB962C8B-B14F-4D97-AF65-F5344CB8AC3E}">
        <p14:creationId xmlns:p14="http://schemas.microsoft.com/office/powerpoint/2010/main" val="35991801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8DFC7-6E28-D4C0-1D0C-64C29A9C89D5}"/>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FEEF6618-D90F-E317-5F0B-A31CE7866F7A}"/>
              </a:ext>
            </a:extLst>
          </p:cNvPr>
          <p:cNvSpPr>
            <a:spLocks noGrp="1" noChangeArrowheads="1"/>
          </p:cNvSpPr>
          <p:nvPr>
            <p:ph type="hdr" sz="quarter"/>
          </p:nvPr>
        </p:nvSpPr>
        <p:spPr>
          <a:ln/>
        </p:spPr>
        <p:txBody>
          <a:bodyPr/>
          <a:lstStyle/>
          <a:p>
            <a:r>
              <a:rPr lang="en-US" altLang="en-US"/>
              <a:t>Unoffendable spirit Ps 119.165</a:t>
            </a:r>
          </a:p>
        </p:txBody>
      </p:sp>
      <p:sp>
        <p:nvSpPr>
          <p:cNvPr id="3" name="Rectangle 3">
            <a:extLst>
              <a:ext uri="{FF2B5EF4-FFF2-40B4-BE49-F238E27FC236}">
                <a16:creationId xmlns:a16="http://schemas.microsoft.com/office/drawing/2014/main" id="{569104A5-D3EA-B932-4981-F611F2C5BAA7}"/>
              </a:ext>
            </a:extLst>
          </p:cNvPr>
          <p:cNvSpPr>
            <a:spLocks noGrp="1" noChangeArrowheads="1"/>
          </p:cNvSpPr>
          <p:nvPr>
            <p:ph type="dt" idx="1"/>
          </p:nvPr>
        </p:nvSpPr>
        <p:spPr>
          <a:ln/>
        </p:spPr>
        <p:txBody>
          <a:bodyPr/>
          <a:lstStyle/>
          <a:p>
            <a:r>
              <a:rPr lang="en-US" altLang="en-US"/>
              <a:t>Sept 5, 2025  5785</a:t>
            </a:r>
          </a:p>
        </p:txBody>
      </p:sp>
      <p:sp>
        <p:nvSpPr>
          <p:cNvPr id="4" name="Rectangle 7">
            <a:extLst>
              <a:ext uri="{FF2B5EF4-FFF2-40B4-BE49-F238E27FC236}">
                <a16:creationId xmlns:a16="http://schemas.microsoft.com/office/drawing/2014/main" id="{4D35D915-0C9A-61E3-E7BB-9E2CE9B14033}"/>
              </a:ext>
            </a:extLst>
          </p:cNvPr>
          <p:cNvSpPr>
            <a:spLocks noGrp="1" noChangeArrowheads="1"/>
          </p:cNvSpPr>
          <p:nvPr>
            <p:ph type="sldNum" sz="quarter" idx="5"/>
          </p:nvPr>
        </p:nvSpPr>
        <p:spPr>
          <a:ln/>
        </p:spPr>
        <p:txBody>
          <a:bodyPr/>
          <a:lstStyle/>
          <a:p>
            <a:fld id="{0A859B78-4374-4286-BB96-8F2CA3A93D57}" type="slidenum">
              <a:rPr lang="en-US" altLang="en-US"/>
              <a:pPr/>
              <a:t>47</a:t>
            </a:fld>
            <a:endParaRPr lang="en-US" altLang="en-US"/>
          </a:p>
        </p:txBody>
      </p:sp>
      <p:sp>
        <p:nvSpPr>
          <p:cNvPr id="4014082" name="Rectangle 2">
            <a:extLst>
              <a:ext uri="{FF2B5EF4-FFF2-40B4-BE49-F238E27FC236}">
                <a16:creationId xmlns:a16="http://schemas.microsoft.com/office/drawing/2014/main" id="{D6398583-F550-33D3-8285-5095E55176D9}"/>
              </a:ext>
            </a:extLst>
          </p:cNvPr>
          <p:cNvSpPr>
            <a:spLocks noGrp="1" noRot="1" noChangeAspect="1" noChangeArrowheads="1" noTextEdit="1"/>
          </p:cNvSpPr>
          <p:nvPr>
            <p:ph type="sldImg"/>
          </p:nvPr>
        </p:nvSpPr>
        <p:spPr>
          <a:xfrm>
            <a:off x="42863" y="304800"/>
            <a:ext cx="6772275" cy="3810000"/>
          </a:xfrm>
          <a:ln/>
        </p:spPr>
      </p:sp>
      <p:sp>
        <p:nvSpPr>
          <p:cNvPr id="4014083" name="Rectangle 3">
            <a:extLst>
              <a:ext uri="{FF2B5EF4-FFF2-40B4-BE49-F238E27FC236}">
                <a16:creationId xmlns:a16="http://schemas.microsoft.com/office/drawing/2014/main" id="{0F4521B4-75A5-5E7F-20A6-B23C2004FE31}"/>
              </a:ext>
            </a:extLst>
          </p:cNvPr>
          <p:cNvSpPr>
            <a:spLocks noGrp="1" noChangeArrowheads="1"/>
          </p:cNvSpPr>
          <p:nvPr>
            <p:ph type="body" idx="1"/>
          </p:nvPr>
        </p:nvSpPr>
        <p:spPr>
          <a:xfrm>
            <a:off x="152400" y="4114800"/>
            <a:ext cx="6553200" cy="4876800"/>
          </a:xfrm>
        </p:spPr>
        <p:txBody>
          <a:bodyPr/>
          <a:lstStyle/>
          <a:p>
            <a:r>
              <a:rPr lang="en-US" altLang="en-US" dirty="0"/>
              <a:t>Some of us have bit and bridle religion.  Horseback riding is really fun.  </a:t>
            </a:r>
          </a:p>
          <a:p>
            <a:endParaRPr lang="en-US" altLang="en-US" dirty="0"/>
          </a:p>
          <a:p>
            <a:r>
              <a:rPr lang="en-US" altLang="en-US" dirty="0"/>
              <a:t>What about when we fail, and don’t rejoice, and get angry and depressed, and blow it?</a:t>
            </a:r>
          </a:p>
          <a:p>
            <a:r>
              <a:rPr lang="en-US" altLang="en-US" dirty="0"/>
              <a:t>We can still come before Him, repent, trust Yeshua’s blood and sacrifice for forgiveness, and praise Him that He will work even our failure for good.  Trust Him in all.  </a:t>
            </a:r>
          </a:p>
        </p:txBody>
      </p:sp>
    </p:spTree>
    <p:extLst>
      <p:ext uri="{BB962C8B-B14F-4D97-AF65-F5344CB8AC3E}">
        <p14:creationId xmlns:p14="http://schemas.microsoft.com/office/powerpoint/2010/main" val="18346741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E0D3A-9405-499F-2BEB-AA35F767D998}"/>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010683B6-1146-A575-99BE-C52A05B0FE10}"/>
              </a:ext>
            </a:extLst>
          </p:cNvPr>
          <p:cNvSpPr>
            <a:spLocks noGrp="1" noChangeArrowheads="1"/>
          </p:cNvSpPr>
          <p:nvPr>
            <p:ph type="hdr" sz="quarter"/>
          </p:nvPr>
        </p:nvSpPr>
        <p:spPr>
          <a:ln/>
        </p:spPr>
        <p:txBody>
          <a:bodyPr/>
          <a:lstStyle/>
          <a:p>
            <a:r>
              <a:rPr lang="en-US" altLang="en-US"/>
              <a:t>Unoffendable spirit Ps 119.165</a:t>
            </a:r>
          </a:p>
        </p:txBody>
      </p:sp>
      <p:sp>
        <p:nvSpPr>
          <p:cNvPr id="3" name="Rectangle 3">
            <a:extLst>
              <a:ext uri="{FF2B5EF4-FFF2-40B4-BE49-F238E27FC236}">
                <a16:creationId xmlns:a16="http://schemas.microsoft.com/office/drawing/2014/main" id="{1D3170B8-E89D-E263-0CCA-EF6925894CC4}"/>
              </a:ext>
            </a:extLst>
          </p:cNvPr>
          <p:cNvSpPr>
            <a:spLocks noGrp="1" noChangeArrowheads="1"/>
          </p:cNvSpPr>
          <p:nvPr>
            <p:ph type="dt" idx="1"/>
          </p:nvPr>
        </p:nvSpPr>
        <p:spPr>
          <a:ln/>
        </p:spPr>
        <p:txBody>
          <a:bodyPr/>
          <a:lstStyle/>
          <a:p>
            <a:r>
              <a:rPr lang="en-US" altLang="en-US"/>
              <a:t>Sept 5, 2025  5785</a:t>
            </a:r>
          </a:p>
        </p:txBody>
      </p:sp>
      <p:sp>
        <p:nvSpPr>
          <p:cNvPr id="4" name="Rectangle 7">
            <a:extLst>
              <a:ext uri="{FF2B5EF4-FFF2-40B4-BE49-F238E27FC236}">
                <a16:creationId xmlns:a16="http://schemas.microsoft.com/office/drawing/2014/main" id="{68200B54-EE49-259C-919B-2DBA6916DF99}"/>
              </a:ext>
            </a:extLst>
          </p:cNvPr>
          <p:cNvSpPr>
            <a:spLocks noGrp="1" noChangeArrowheads="1"/>
          </p:cNvSpPr>
          <p:nvPr>
            <p:ph type="sldNum" sz="quarter" idx="5"/>
          </p:nvPr>
        </p:nvSpPr>
        <p:spPr>
          <a:ln/>
        </p:spPr>
        <p:txBody>
          <a:bodyPr/>
          <a:lstStyle/>
          <a:p>
            <a:fld id="{C0B2338D-95BD-48FA-9D5D-7BBD8E580741}" type="slidenum">
              <a:rPr lang="en-US" altLang="en-US"/>
              <a:pPr/>
              <a:t>48</a:t>
            </a:fld>
            <a:endParaRPr lang="en-US" altLang="en-US"/>
          </a:p>
        </p:txBody>
      </p:sp>
      <p:sp>
        <p:nvSpPr>
          <p:cNvPr id="3979266" name="Rectangle 2">
            <a:extLst>
              <a:ext uri="{FF2B5EF4-FFF2-40B4-BE49-F238E27FC236}">
                <a16:creationId xmlns:a16="http://schemas.microsoft.com/office/drawing/2014/main" id="{67D52C7D-2755-3796-0EAD-4CB316760F87}"/>
              </a:ext>
            </a:extLst>
          </p:cNvPr>
          <p:cNvSpPr>
            <a:spLocks noGrp="1" noRot="1" noChangeAspect="1" noChangeArrowheads="1" noTextEdit="1"/>
          </p:cNvSpPr>
          <p:nvPr>
            <p:ph type="sldImg"/>
          </p:nvPr>
        </p:nvSpPr>
        <p:spPr>
          <a:xfrm>
            <a:off x="68263" y="304800"/>
            <a:ext cx="6772275" cy="3810000"/>
          </a:xfrm>
          <a:ln/>
        </p:spPr>
      </p:sp>
      <p:sp>
        <p:nvSpPr>
          <p:cNvPr id="3979267" name="Rectangle 3">
            <a:extLst>
              <a:ext uri="{FF2B5EF4-FFF2-40B4-BE49-F238E27FC236}">
                <a16:creationId xmlns:a16="http://schemas.microsoft.com/office/drawing/2014/main" id="{91C1111C-213A-E760-B151-5BB2B5809E38}"/>
              </a:ext>
            </a:extLst>
          </p:cNvPr>
          <p:cNvSpPr>
            <a:spLocks noGrp="1" noChangeArrowheads="1"/>
          </p:cNvSpPr>
          <p:nvPr>
            <p:ph type="body" idx="1"/>
          </p:nvPr>
        </p:nvSpPr>
        <p:spPr>
          <a:xfrm>
            <a:off x="152400" y="4114800"/>
            <a:ext cx="6553200" cy="4876800"/>
          </a:xfrm>
        </p:spPr>
        <p:txBody>
          <a:bodyPr/>
          <a:lstStyle/>
          <a:p>
            <a:r>
              <a:rPr lang="en-US" altLang="en-US"/>
              <a:t>Here’s where Messianic depart from others that keep Torah.  We keep Torah as an expression of our faith and joy, and the power of the Blood of Yeshua, and if we’re Jewish, of our covenant with G. </a:t>
            </a:r>
          </a:p>
          <a:p>
            <a:r>
              <a:rPr lang="en-US" altLang="en-US"/>
              <a:t>Torah earns us NOTHING.  </a:t>
            </a:r>
          </a:p>
        </p:txBody>
      </p:sp>
    </p:spTree>
    <p:extLst>
      <p:ext uri="{BB962C8B-B14F-4D97-AF65-F5344CB8AC3E}">
        <p14:creationId xmlns:p14="http://schemas.microsoft.com/office/powerpoint/2010/main" val="2386078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119A0-2468-C1FA-B903-48C64EB1F82F}"/>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9425E409-B055-809A-1E52-AC6505BB793C}"/>
              </a:ext>
            </a:extLst>
          </p:cNvPr>
          <p:cNvSpPr>
            <a:spLocks noGrp="1" noChangeArrowheads="1"/>
          </p:cNvSpPr>
          <p:nvPr>
            <p:ph type="hdr" sz="quarter"/>
          </p:nvPr>
        </p:nvSpPr>
        <p:spPr>
          <a:ln/>
        </p:spPr>
        <p:txBody>
          <a:bodyPr/>
          <a:lstStyle/>
          <a:p>
            <a:r>
              <a:rPr lang="en-US" altLang="en-US"/>
              <a:t>Unoffendable spirit Ps 119.165</a:t>
            </a:r>
          </a:p>
        </p:txBody>
      </p:sp>
      <p:sp>
        <p:nvSpPr>
          <p:cNvPr id="3" name="Rectangle 3">
            <a:extLst>
              <a:ext uri="{FF2B5EF4-FFF2-40B4-BE49-F238E27FC236}">
                <a16:creationId xmlns:a16="http://schemas.microsoft.com/office/drawing/2014/main" id="{E6E0A34C-8E19-B344-6C8C-0953E99BD64F}"/>
              </a:ext>
            </a:extLst>
          </p:cNvPr>
          <p:cNvSpPr>
            <a:spLocks noGrp="1" noChangeArrowheads="1"/>
          </p:cNvSpPr>
          <p:nvPr>
            <p:ph type="dt" idx="1"/>
          </p:nvPr>
        </p:nvSpPr>
        <p:spPr>
          <a:ln/>
        </p:spPr>
        <p:txBody>
          <a:bodyPr/>
          <a:lstStyle/>
          <a:p>
            <a:r>
              <a:rPr lang="en-US" altLang="en-US"/>
              <a:t>Sept 5, 2025  5785</a:t>
            </a:r>
          </a:p>
        </p:txBody>
      </p:sp>
      <p:sp>
        <p:nvSpPr>
          <p:cNvPr id="4" name="Rectangle 7">
            <a:extLst>
              <a:ext uri="{FF2B5EF4-FFF2-40B4-BE49-F238E27FC236}">
                <a16:creationId xmlns:a16="http://schemas.microsoft.com/office/drawing/2014/main" id="{5BAA7331-73C0-B8E0-CF62-26C1EEFB0873}"/>
              </a:ext>
            </a:extLst>
          </p:cNvPr>
          <p:cNvSpPr>
            <a:spLocks noGrp="1" noChangeArrowheads="1"/>
          </p:cNvSpPr>
          <p:nvPr>
            <p:ph type="sldNum" sz="quarter" idx="5"/>
          </p:nvPr>
        </p:nvSpPr>
        <p:spPr>
          <a:ln/>
        </p:spPr>
        <p:txBody>
          <a:bodyPr/>
          <a:lstStyle/>
          <a:p>
            <a:fld id="{DBC8908A-6074-4971-9035-2C5CC275EAB5}" type="slidenum">
              <a:rPr lang="en-US" altLang="en-US"/>
              <a:pPr/>
              <a:t>49</a:t>
            </a:fld>
            <a:endParaRPr lang="en-US" altLang="en-US"/>
          </a:p>
        </p:txBody>
      </p:sp>
      <p:sp>
        <p:nvSpPr>
          <p:cNvPr id="4018178" name="Rectangle 2">
            <a:extLst>
              <a:ext uri="{FF2B5EF4-FFF2-40B4-BE49-F238E27FC236}">
                <a16:creationId xmlns:a16="http://schemas.microsoft.com/office/drawing/2014/main" id="{72D8D222-4333-D427-A6D0-64490E4FD740}"/>
              </a:ext>
            </a:extLst>
          </p:cNvPr>
          <p:cNvSpPr>
            <a:spLocks noGrp="1" noRot="1" noChangeAspect="1" noChangeArrowheads="1" noTextEdit="1"/>
          </p:cNvSpPr>
          <p:nvPr>
            <p:ph type="sldImg"/>
          </p:nvPr>
        </p:nvSpPr>
        <p:spPr>
          <a:xfrm>
            <a:off x="68263" y="304800"/>
            <a:ext cx="6772275" cy="3810000"/>
          </a:xfrm>
          <a:ln/>
        </p:spPr>
      </p:sp>
      <p:sp>
        <p:nvSpPr>
          <p:cNvPr id="4018179" name="Rectangle 3">
            <a:extLst>
              <a:ext uri="{FF2B5EF4-FFF2-40B4-BE49-F238E27FC236}">
                <a16:creationId xmlns:a16="http://schemas.microsoft.com/office/drawing/2014/main" id="{7D342579-3299-1950-D058-5AB07BA4DCBF}"/>
              </a:ext>
            </a:extLst>
          </p:cNvPr>
          <p:cNvSpPr>
            <a:spLocks noGrp="1" noChangeArrowheads="1"/>
          </p:cNvSpPr>
          <p:nvPr>
            <p:ph type="body" idx="1"/>
          </p:nvPr>
        </p:nvSpPr>
        <p:spPr>
          <a:xfrm>
            <a:off x="152400" y="4114800"/>
            <a:ext cx="6553200" cy="4876800"/>
          </a:xfrm>
        </p:spPr>
        <p:txBody>
          <a:bodyPr/>
          <a:lstStyle/>
          <a:p>
            <a:r>
              <a:rPr lang="en-US" altLang="en-US"/>
              <a:t>I can handle sufferings that I understand the purpose.  I can praise in that…</a:t>
            </a:r>
          </a:p>
        </p:txBody>
      </p:sp>
    </p:spTree>
    <p:extLst>
      <p:ext uri="{BB962C8B-B14F-4D97-AF65-F5344CB8AC3E}">
        <p14:creationId xmlns:p14="http://schemas.microsoft.com/office/powerpoint/2010/main" val="3744010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7C692-E666-BE5C-C265-965B556FD7D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B0BF058-CFC0-3834-65AC-938CD9C54E6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53374B43-B72A-AEB9-5ABA-F505732B861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2E7FBA29-ADD4-C317-6667-D840EAB19A6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889CD8A-5C6C-9256-4106-74AC2935D8C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97649AF-0C0A-3A24-4163-177B74C9273A}"/>
              </a:ext>
            </a:extLst>
          </p:cNvPr>
          <p:cNvSpPr>
            <a:spLocks noGrp="1" noChangeArrowheads="1"/>
          </p:cNvSpPr>
          <p:nvPr>
            <p:ph type="body" idx="1"/>
          </p:nvPr>
        </p:nvSpPr>
        <p:spPr>
          <a:xfrm>
            <a:off x="152400" y="4114800"/>
            <a:ext cx="6553200" cy="4876800"/>
          </a:xfrm>
        </p:spPr>
        <p:txBody>
          <a:bodyPr/>
          <a:lstStyle/>
          <a:p>
            <a:pPr algn="l"/>
            <a:r>
              <a:rPr lang="en-US" altLang="en-US" dirty="0"/>
              <a:t>Reform Judaism was trying to imitate the church, and did confirmations at age 16, I believe.</a:t>
            </a:r>
          </a:p>
        </p:txBody>
      </p:sp>
      <p:cxnSp>
        <p:nvCxnSpPr>
          <p:cNvPr id="3" name="Straight Connector 2">
            <a:extLst>
              <a:ext uri="{FF2B5EF4-FFF2-40B4-BE49-F238E27FC236}">
                <a16:creationId xmlns:a16="http://schemas.microsoft.com/office/drawing/2014/main" id="{065F20B2-E9A2-C8B9-2DEA-F1D390C09C3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08884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B7717-6CCF-252B-AA08-BCDCFBB508FA}"/>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C20D9FD7-4301-1891-8BD6-497E924CE4FD}"/>
              </a:ext>
            </a:extLst>
          </p:cNvPr>
          <p:cNvSpPr>
            <a:spLocks noGrp="1" noChangeArrowheads="1"/>
          </p:cNvSpPr>
          <p:nvPr>
            <p:ph type="hdr" sz="quarter"/>
          </p:nvPr>
        </p:nvSpPr>
        <p:spPr>
          <a:ln/>
        </p:spPr>
        <p:txBody>
          <a:bodyPr/>
          <a:lstStyle/>
          <a:p>
            <a:r>
              <a:rPr lang="en-US" altLang="en-US"/>
              <a:t>Unoffendable spirit Ps 119.165</a:t>
            </a:r>
          </a:p>
        </p:txBody>
      </p:sp>
      <p:sp>
        <p:nvSpPr>
          <p:cNvPr id="3" name="Rectangle 3">
            <a:extLst>
              <a:ext uri="{FF2B5EF4-FFF2-40B4-BE49-F238E27FC236}">
                <a16:creationId xmlns:a16="http://schemas.microsoft.com/office/drawing/2014/main" id="{CFD500D7-8F3B-3F87-ED0F-74A46CAB349E}"/>
              </a:ext>
            </a:extLst>
          </p:cNvPr>
          <p:cNvSpPr>
            <a:spLocks noGrp="1" noChangeArrowheads="1"/>
          </p:cNvSpPr>
          <p:nvPr>
            <p:ph type="dt" idx="1"/>
          </p:nvPr>
        </p:nvSpPr>
        <p:spPr>
          <a:ln/>
        </p:spPr>
        <p:txBody>
          <a:bodyPr/>
          <a:lstStyle/>
          <a:p>
            <a:r>
              <a:rPr lang="en-US" altLang="en-US"/>
              <a:t>Sept 5, 2025  5785</a:t>
            </a:r>
          </a:p>
        </p:txBody>
      </p:sp>
      <p:sp>
        <p:nvSpPr>
          <p:cNvPr id="4" name="Rectangle 7">
            <a:extLst>
              <a:ext uri="{FF2B5EF4-FFF2-40B4-BE49-F238E27FC236}">
                <a16:creationId xmlns:a16="http://schemas.microsoft.com/office/drawing/2014/main" id="{1123BE5F-2374-7B24-64DE-8A3C7EA1A7E0}"/>
              </a:ext>
            </a:extLst>
          </p:cNvPr>
          <p:cNvSpPr>
            <a:spLocks noGrp="1" noChangeArrowheads="1"/>
          </p:cNvSpPr>
          <p:nvPr>
            <p:ph type="sldNum" sz="quarter" idx="5"/>
          </p:nvPr>
        </p:nvSpPr>
        <p:spPr>
          <a:ln/>
        </p:spPr>
        <p:txBody>
          <a:bodyPr/>
          <a:lstStyle/>
          <a:p>
            <a:fld id="{D3B72BEC-A105-4C89-B964-149781AB38A4}" type="slidenum">
              <a:rPr lang="en-US" altLang="en-US"/>
              <a:pPr/>
              <a:t>50</a:t>
            </a:fld>
            <a:endParaRPr lang="en-US" altLang="en-US"/>
          </a:p>
        </p:txBody>
      </p:sp>
      <p:sp>
        <p:nvSpPr>
          <p:cNvPr id="3997698" name="Rectangle 2">
            <a:extLst>
              <a:ext uri="{FF2B5EF4-FFF2-40B4-BE49-F238E27FC236}">
                <a16:creationId xmlns:a16="http://schemas.microsoft.com/office/drawing/2014/main" id="{F53FB6C7-4A57-F642-ED0F-6218EC9BC78F}"/>
              </a:ext>
            </a:extLst>
          </p:cNvPr>
          <p:cNvSpPr>
            <a:spLocks noGrp="1" noRot="1" noChangeAspect="1" noChangeArrowheads="1" noTextEdit="1"/>
          </p:cNvSpPr>
          <p:nvPr>
            <p:ph type="sldImg"/>
          </p:nvPr>
        </p:nvSpPr>
        <p:spPr>
          <a:xfrm>
            <a:off x="68263" y="304800"/>
            <a:ext cx="6772275" cy="3810000"/>
          </a:xfrm>
          <a:ln/>
        </p:spPr>
      </p:sp>
      <p:sp>
        <p:nvSpPr>
          <p:cNvPr id="3997699" name="Rectangle 3">
            <a:extLst>
              <a:ext uri="{FF2B5EF4-FFF2-40B4-BE49-F238E27FC236}">
                <a16:creationId xmlns:a16="http://schemas.microsoft.com/office/drawing/2014/main" id="{0DDA9F5E-4AEC-924A-3DCC-F190BE0299F2}"/>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99051565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D1100C-4509-DE3F-4227-8CCE7209B0EB}"/>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AFB3C0C7-911F-891F-124B-44CD802E9D30}"/>
              </a:ext>
            </a:extLst>
          </p:cNvPr>
          <p:cNvSpPr>
            <a:spLocks noGrp="1" noChangeArrowheads="1"/>
          </p:cNvSpPr>
          <p:nvPr>
            <p:ph type="hdr" sz="quarter"/>
          </p:nvPr>
        </p:nvSpPr>
        <p:spPr>
          <a:ln/>
        </p:spPr>
        <p:txBody>
          <a:bodyPr/>
          <a:lstStyle/>
          <a:p>
            <a:r>
              <a:rPr lang="en-US" altLang="en-US"/>
              <a:t>Unoffendable spirit Ps 119.165</a:t>
            </a:r>
          </a:p>
        </p:txBody>
      </p:sp>
      <p:sp>
        <p:nvSpPr>
          <p:cNvPr id="3" name="Rectangle 3">
            <a:extLst>
              <a:ext uri="{FF2B5EF4-FFF2-40B4-BE49-F238E27FC236}">
                <a16:creationId xmlns:a16="http://schemas.microsoft.com/office/drawing/2014/main" id="{E01B9862-112D-2A80-2191-952620EDFA3F}"/>
              </a:ext>
            </a:extLst>
          </p:cNvPr>
          <p:cNvSpPr>
            <a:spLocks noGrp="1" noChangeArrowheads="1"/>
          </p:cNvSpPr>
          <p:nvPr>
            <p:ph type="dt" idx="1"/>
          </p:nvPr>
        </p:nvSpPr>
        <p:spPr>
          <a:ln/>
        </p:spPr>
        <p:txBody>
          <a:bodyPr/>
          <a:lstStyle/>
          <a:p>
            <a:r>
              <a:rPr lang="en-US" altLang="en-US"/>
              <a:t>Sept 5, 2025  5785</a:t>
            </a:r>
          </a:p>
        </p:txBody>
      </p:sp>
      <p:sp>
        <p:nvSpPr>
          <p:cNvPr id="4" name="Rectangle 7">
            <a:extLst>
              <a:ext uri="{FF2B5EF4-FFF2-40B4-BE49-F238E27FC236}">
                <a16:creationId xmlns:a16="http://schemas.microsoft.com/office/drawing/2014/main" id="{32AF6A27-0586-9FD1-7785-6B3C94D9AE0F}"/>
              </a:ext>
            </a:extLst>
          </p:cNvPr>
          <p:cNvSpPr>
            <a:spLocks noGrp="1" noChangeArrowheads="1"/>
          </p:cNvSpPr>
          <p:nvPr>
            <p:ph type="sldNum" sz="quarter" idx="5"/>
          </p:nvPr>
        </p:nvSpPr>
        <p:spPr>
          <a:ln/>
        </p:spPr>
        <p:txBody>
          <a:bodyPr/>
          <a:lstStyle/>
          <a:p>
            <a:fld id="{D3B72BEC-A105-4C89-B964-149781AB38A4}" type="slidenum">
              <a:rPr lang="en-US" altLang="en-US"/>
              <a:pPr/>
              <a:t>51</a:t>
            </a:fld>
            <a:endParaRPr lang="en-US" altLang="en-US"/>
          </a:p>
        </p:txBody>
      </p:sp>
      <p:sp>
        <p:nvSpPr>
          <p:cNvPr id="3997698" name="Rectangle 2">
            <a:extLst>
              <a:ext uri="{FF2B5EF4-FFF2-40B4-BE49-F238E27FC236}">
                <a16:creationId xmlns:a16="http://schemas.microsoft.com/office/drawing/2014/main" id="{8EDECE81-CD0A-7D01-737D-60FB716A5040}"/>
              </a:ext>
            </a:extLst>
          </p:cNvPr>
          <p:cNvSpPr>
            <a:spLocks noGrp="1" noRot="1" noChangeAspect="1" noChangeArrowheads="1" noTextEdit="1"/>
          </p:cNvSpPr>
          <p:nvPr>
            <p:ph type="sldImg"/>
          </p:nvPr>
        </p:nvSpPr>
        <p:spPr>
          <a:xfrm>
            <a:off x="68263" y="304800"/>
            <a:ext cx="6772275" cy="3810000"/>
          </a:xfrm>
          <a:ln/>
        </p:spPr>
      </p:sp>
      <p:sp>
        <p:nvSpPr>
          <p:cNvPr id="3997699" name="Rectangle 3">
            <a:extLst>
              <a:ext uri="{FF2B5EF4-FFF2-40B4-BE49-F238E27FC236}">
                <a16:creationId xmlns:a16="http://schemas.microsoft.com/office/drawing/2014/main" id="{624657F0-2161-05D6-FB57-97D418F10842}"/>
              </a:ext>
            </a:extLst>
          </p:cNvPr>
          <p:cNvSpPr>
            <a:spLocks noGrp="1" noChangeArrowheads="1"/>
          </p:cNvSpPr>
          <p:nvPr>
            <p:ph type="body" idx="1"/>
          </p:nvPr>
        </p:nvSpPr>
        <p:spPr>
          <a:xfrm>
            <a:off x="152400" y="4114800"/>
            <a:ext cx="6553200" cy="4876800"/>
          </a:xfrm>
        </p:spPr>
        <p:txBody>
          <a:bodyPr/>
          <a:lstStyle/>
          <a:p>
            <a:r>
              <a:rPr lang="en-US" altLang="en-US" dirty="0"/>
              <a:t>Weird idea.  Always be happy.  Only if have active faith, Emuna about life.</a:t>
            </a:r>
          </a:p>
          <a:p>
            <a:r>
              <a:rPr lang="en-US" altLang="en-US" dirty="0"/>
              <a:t>NOT talking about Alfred E Newman. What, me worry? </a:t>
            </a:r>
          </a:p>
          <a:p>
            <a:endParaRPr lang="en-US" altLang="en-US" dirty="0"/>
          </a:p>
        </p:txBody>
      </p:sp>
    </p:spTree>
    <p:extLst>
      <p:ext uri="{BB962C8B-B14F-4D97-AF65-F5344CB8AC3E}">
        <p14:creationId xmlns:p14="http://schemas.microsoft.com/office/powerpoint/2010/main" val="3777375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C49CE-5208-14DC-7C87-48D720940A40}"/>
            </a:ext>
          </a:extLst>
        </p:cNvPr>
        <p:cNvGrpSpPr/>
        <p:nvPr/>
      </p:nvGrpSpPr>
      <p:grpSpPr>
        <a:xfrm>
          <a:off x="0" y="0"/>
          <a:ext cx="0" cy="0"/>
          <a:chOff x="0" y="0"/>
          <a:chExt cx="0" cy="0"/>
        </a:xfrm>
      </p:grpSpPr>
      <p:sp>
        <p:nvSpPr>
          <p:cNvPr id="2" name="Rectangle 2">
            <a:extLst>
              <a:ext uri="{FF2B5EF4-FFF2-40B4-BE49-F238E27FC236}">
                <a16:creationId xmlns:a16="http://schemas.microsoft.com/office/drawing/2014/main" id="{DC4A4B50-B1B5-5E32-7017-119CD39C2215}"/>
              </a:ext>
            </a:extLst>
          </p:cNvPr>
          <p:cNvSpPr>
            <a:spLocks noGrp="1" noChangeArrowheads="1"/>
          </p:cNvSpPr>
          <p:nvPr>
            <p:ph type="hdr" sz="quarter"/>
          </p:nvPr>
        </p:nvSpPr>
        <p:spPr>
          <a:ln/>
        </p:spPr>
        <p:txBody>
          <a:bodyPr/>
          <a:lstStyle/>
          <a:p>
            <a:r>
              <a:rPr lang="en-US" altLang="en-US"/>
              <a:t>Unoffendable spirit Ps 119.165</a:t>
            </a:r>
          </a:p>
        </p:txBody>
      </p:sp>
      <p:sp>
        <p:nvSpPr>
          <p:cNvPr id="3" name="Rectangle 3">
            <a:extLst>
              <a:ext uri="{FF2B5EF4-FFF2-40B4-BE49-F238E27FC236}">
                <a16:creationId xmlns:a16="http://schemas.microsoft.com/office/drawing/2014/main" id="{D750ADD0-376F-BFC4-1A57-04774E25D602}"/>
              </a:ext>
            </a:extLst>
          </p:cNvPr>
          <p:cNvSpPr>
            <a:spLocks noGrp="1" noChangeArrowheads="1"/>
          </p:cNvSpPr>
          <p:nvPr>
            <p:ph type="dt" idx="1"/>
          </p:nvPr>
        </p:nvSpPr>
        <p:spPr>
          <a:ln/>
        </p:spPr>
        <p:txBody>
          <a:bodyPr/>
          <a:lstStyle/>
          <a:p>
            <a:r>
              <a:rPr lang="en-US" altLang="en-US"/>
              <a:t>Sept 5, 2025  5785</a:t>
            </a:r>
          </a:p>
        </p:txBody>
      </p:sp>
      <p:sp>
        <p:nvSpPr>
          <p:cNvPr id="4" name="Rectangle 7">
            <a:extLst>
              <a:ext uri="{FF2B5EF4-FFF2-40B4-BE49-F238E27FC236}">
                <a16:creationId xmlns:a16="http://schemas.microsoft.com/office/drawing/2014/main" id="{1AE4172B-C60C-E48C-5497-C88AF4C79FFD}"/>
              </a:ext>
            </a:extLst>
          </p:cNvPr>
          <p:cNvSpPr>
            <a:spLocks noGrp="1" noChangeArrowheads="1"/>
          </p:cNvSpPr>
          <p:nvPr>
            <p:ph type="sldNum" sz="quarter" idx="5"/>
          </p:nvPr>
        </p:nvSpPr>
        <p:spPr>
          <a:ln/>
        </p:spPr>
        <p:txBody>
          <a:bodyPr/>
          <a:lstStyle/>
          <a:p>
            <a:fld id="{D3B72BEC-A105-4C89-B964-149781AB38A4}" type="slidenum">
              <a:rPr lang="en-US" altLang="en-US"/>
              <a:pPr/>
              <a:t>52</a:t>
            </a:fld>
            <a:endParaRPr lang="en-US" altLang="en-US"/>
          </a:p>
        </p:txBody>
      </p:sp>
      <p:sp>
        <p:nvSpPr>
          <p:cNvPr id="3997698" name="Rectangle 2">
            <a:extLst>
              <a:ext uri="{FF2B5EF4-FFF2-40B4-BE49-F238E27FC236}">
                <a16:creationId xmlns:a16="http://schemas.microsoft.com/office/drawing/2014/main" id="{0F06C440-3E34-9178-4FB6-2C006B68F6CF}"/>
              </a:ext>
            </a:extLst>
          </p:cNvPr>
          <p:cNvSpPr>
            <a:spLocks noGrp="1" noRot="1" noChangeAspect="1" noChangeArrowheads="1" noTextEdit="1"/>
          </p:cNvSpPr>
          <p:nvPr>
            <p:ph type="sldImg"/>
          </p:nvPr>
        </p:nvSpPr>
        <p:spPr>
          <a:xfrm>
            <a:off x="68263" y="304800"/>
            <a:ext cx="6772275" cy="3810000"/>
          </a:xfrm>
          <a:ln/>
        </p:spPr>
      </p:sp>
      <p:sp>
        <p:nvSpPr>
          <p:cNvPr id="3997699" name="Rectangle 3">
            <a:extLst>
              <a:ext uri="{FF2B5EF4-FFF2-40B4-BE49-F238E27FC236}">
                <a16:creationId xmlns:a16="http://schemas.microsoft.com/office/drawing/2014/main" id="{90FEB1DE-34EB-9983-8E30-3C259CEB008A}"/>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74357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65C8A-2015-A49C-1119-3716A22F5E8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2541BD1-1B46-AADB-0E31-F067FA7CE34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FA983517-9730-622C-63AF-647F7C3438B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2B8A0E0E-85DB-0D63-10FA-79C9909B9EE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A6D34F7-CBAB-7E01-971E-5C859582CAE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EF7FD25-4EE6-70FA-D96E-9598B3A53A25}"/>
              </a:ext>
            </a:extLst>
          </p:cNvPr>
          <p:cNvSpPr>
            <a:spLocks noGrp="1" noChangeArrowheads="1"/>
          </p:cNvSpPr>
          <p:nvPr>
            <p:ph type="body" idx="1"/>
          </p:nvPr>
        </p:nvSpPr>
        <p:spPr>
          <a:xfrm>
            <a:off x="152400" y="4114800"/>
            <a:ext cx="6553200" cy="4876800"/>
          </a:xfrm>
        </p:spPr>
        <p:txBody>
          <a:bodyPr/>
          <a:lstStyle/>
          <a:p>
            <a:pPr algn="l"/>
            <a:r>
              <a:rPr lang="en-US" sz="2000" dirty="0" err="1">
                <a:solidFill>
                  <a:schemeClr val="tx1"/>
                </a:solidFill>
                <a:latin typeface="Arial Rounded MT Bold" panose="020F0704030504030204" pitchFamily="34" charset="0"/>
              </a:rPr>
              <a:t>ps</a:t>
            </a:r>
            <a:r>
              <a:rPr lang="en-US" sz="2000" dirty="0">
                <a:solidFill>
                  <a:schemeClr val="tx1"/>
                </a:solidFill>
                <a:latin typeface="Arial Rounded MT Bold" panose="020F0704030504030204" pitchFamily="34" charset="0"/>
              </a:rPr>
              <a:t> 126 </a:t>
            </a:r>
            <a:r>
              <a:rPr lang="en-US" sz="2000" dirty="0" err="1">
                <a:solidFill>
                  <a:schemeClr val="tx1"/>
                </a:solidFill>
                <a:latin typeface="Arial Rounded MT Bold" panose="020F0704030504030204" pitchFamily="34" charset="0"/>
              </a:rPr>
              <a:t>Sishkoff</a:t>
            </a:r>
            <a:r>
              <a:rPr lang="en-US" sz="2000" dirty="0">
                <a:solidFill>
                  <a:schemeClr val="tx1"/>
                </a:solidFill>
                <a:latin typeface="Arial Rounded MT Bold" panose="020F0704030504030204" pitchFamily="34" charset="0"/>
              </a:rPr>
              <a:t>  p 65</a:t>
            </a:r>
          </a:p>
          <a:p>
            <a:pPr algn="l"/>
            <a:r>
              <a:rPr lang="en-US" sz="2000" dirty="0" err="1">
                <a:solidFill>
                  <a:schemeClr val="tx1"/>
                </a:solidFill>
                <a:latin typeface="Arial Rounded MT Bold" panose="020F0704030504030204" pitchFamily="34" charset="0"/>
              </a:rPr>
              <a:t>Tshuvah</a:t>
            </a:r>
            <a:r>
              <a:rPr lang="en-US" sz="2000" dirty="0">
                <a:solidFill>
                  <a:schemeClr val="tx1"/>
                </a:solidFill>
                <a:latin typeface="Arial Rounded MT Bold" panose="020F0704030504030204" pitchFamily="34" charset="0"/>
              </a:rPr>
              <a:t> </a:t>
            </a:r>
            <a:r>
              <a:rPr lang="en-US" sz="2000" dirty="0">
                <a:solidFill>
                  <a:schemeClr val="tx1"/>
                </a:solidFill>
                <a:latin typeface="Arial Rounded MT Bold" panose="020F0704030504030204" pitchFamily="34" charset="0"/>
                <a:sym typeface="Wingdings" panose="05000000000000000000" pitchFamily="2" charset="2"/>
              </a:rPr>
              <a:t> Immanuel</a:t>
            </a:r>
          </a:p>
        </p:txBody>
      </p:sp>
      <p:cxnSp>
        <p:nvCxnSpPr>
          <p:cNvPr id="3" name="Straight Connector 2">
            <a:extLst>
              <a:ext uri="{FF2B5EF4-FFF2-40B4-BE49-F238E27FC236}">
                <a16:creationId xmlns:a16="http://schemas.microsoft.com/office/drawing/2014/main" id="{96D6AE10-9AC8-BF96-4078-7BF20374001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4909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76D26-622A-20A0-6ECC-A4E20E28DC0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0974CDA-FABF-BA7F-A323-904DEBA0703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50B16FE4-E147-2340-5EF2-DCAB10AAAD1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47012B00-2CB0-574C-2016-C7F9D7D6AD9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9E07305-3A4E-099F-46B9-AE105298931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25CA678-F595-8137-F2C8-407428688873}"/>
              </a:ext>
            </a:extLst>
          </p:cNvPr>
          <p:cNvSpPr>
            <a:spLocks noGrp="1" noChangeArrowheads="1"/>
          </p:cNvSpPr>
          <p:nvPr>
            <p:ph type="body" idx="1"/>
          </p:nvPr>
        </p:nvSpPr>
        <p:spPr>
          <a:xfrm>
            <a:off x="152400" y="4114800"/>
            <a:ext cx="6553200" cy="4876800"/>
          </a:xfrm>
        </p:spPr>
        <p:txBody>
          <a:bodyPr/>
          <a:lstStyle/>
          <a:p>
            <a:pPr algn="l"/>
            <a:r>
              <a:rPr lang="en-US" altLang="en-US" dirty="0"/>
              <a:t>Offenses NOT unexpected.</a:t>
            </a:r>
          </a:p>
          <a:p>
            <a:pPr algn="l"/>
            <a:r>
              <a:rPr lang="en-US" altLang="en-US" dirty="0"/>
              <a:t>Double negative: Offenses are to be expected.</a:t>
            </a:r>
          </a:p>
        </p:txBody>
      </p:sp>
      <p:cxnSp>
        <p:nvCxnSpPr>
          <p:cNvPr id="3" name="Straight Connector 2">
            <a:extLst>
              <a:ext uri="{FF2B5EF4-FFF2-40B4-BE49-F238E27FC236}">
                <a16:creationId xmlns:a16="http://schemas.microsoft.com/office/drawing/2014/main" id="{FB2DDD16-DF74-B24B-6E15-B78D06EAFB4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2668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5722A-36AA-A0E8-FAE9-467A1DB8936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F4304A0-459A-2631-ECBD-E7421C13A60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500EE3C7-3816-AE1A-7350-8DA1AAFD596D}"/>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087B0C74-76E7-4C10-0CD0-85B1DF54E60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93CB093-CD1A-77A5-D813-E5B5B90CAE9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80DA352-8443-13CB-F45B-0925389D8C7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1E06480-6AB7-7AD4-5FF5-C289821AF22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1875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3DC04-23A8-2AE4-32BF-EE542BD13EE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4AC6DD4-0809-0A8B-C823-4696B1789E5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E3C620A2-758B-3F15-15EC-6B14284EE1B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7F902642-026C-3AEE-B9EA-85BF92130E8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D388FA4-6FEA-E3B4-CF8E-02EB93F6A36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EFB910A-2D20-5BA5-B14A-8748E475B7BA}"/>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ECB5668-0F6B-A4DC-6317-FF6AD6B3CE7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6209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43F57-0CE3-955B-A133-D87937B4648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A361D13-51AD-C9D9-BA9C-7687A715200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98624B8D-90ED-5926-A782-6149715C0F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91185A02-E73E-904A-9A62-7359FAEF3F1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14DD95A-D148-780D-F1FB-1D66A97C59C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023848F-9D32-E518-C321-7A7A0463CC9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F321CED-B5E6-8F55-2507-28C68763392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3284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DBCB3-361A-2487-6EDC-3EE69EA5E95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3F2703B-35EC-AEF1-9FD3-2279CA7A1F3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C214A1E9-122B-FEFB-E569-2E0BD7C9AB8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4D0DEBEE-F228-F167-5308-6F5EAC9BF64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D27E094-86C1-4B6D-B905-B34A6584D07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5CF7C8D-ACC3-AE1D-012B-D538E86EC2D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53866B7-23A4-567A-BA2A-6912D98ED48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62696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958226-1EFC-5EB6-FAD9-E69243B939E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CDA6F82-9378-B869-D0AF-81CF25A8164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BE2DD31B-7593-FB29-C910-80E3EA12E65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5587221D-CAAB-B112-1804-0BAC3788F03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8CA1907-C1CA-5262-013E-8CE7D5898F5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68EFAD3-D948-E288-9D9D-B313ECD70612}"/>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1B8F303-3FDB-9A1D-22BE-30649BC2D1D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756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23AC1-74EF-DD6D-3012-8D605CB263C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07557F9-E776-1E0C-B99A-468605AE96E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22425367-0055-F63D-8908-08850AE912F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8AA2EF00-94B5-2EBD-B244-17B9858D768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390C564-AD54-3963-A342-767545BAA49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76D1628-B966-DF01-9F82-CC17D06B0790}"/>
              </a:ext>
            </a:extLst>
          </p:cNvPr>
          <p:cNvSpPr>
            <a:spLocks noGrp="1" noChangeArrowheads="1"/>
          </p:cNvSpPr>
          <p:nvPr>
            <p:ph type="body" idx="1"/>
          </p:nvPr>
        </p:nvSpPr>
        <p:spPr>
          <a:xfrm>
            <a:off x="152400" y="4114800"/>
            <a:ext cx="6553200" cy="4876800"/>
          </a:xfrm>
        </p:spPr>
        <p:txBody>
          <a:bodyPr/>
          <a:lstStyle/>
          <a:p>
            <a:pPr algn="l"/>
            <a:r>
              <a:rPr lang="en-US" altLang="en-US" dirty="0"/>
              <a:t>Jews were not allowed in country clubs.</a:t>
            </a:r>
          </a:p>
        </p:txBody>
      </p:sp>
      <p:cxnSp>
        <p:nvCxnSpPr>
          <p:cNvPr id="3" name="Straight Connector 2">
            <a:extLst>
              <a:ext uri="{FF2B5EF4-FFF2-40B4-BE49-F238E27FC236}">
                <a16:creationId xmlns:a16="http://schemas.microsoft.com/office/drawing/2014/main" id="{C05F6E2E-8D73-D895-1AD5-1B821623199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6549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5ACF6-CB26-4B8B-7F8C-EC0540202785}"/>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F4E53E0-775C-E657-1EE5-873674AF5BD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6B1EE2C9-75E6-BFA9-999E-D4DEEE8B523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75BF3E45-0CCA-C6A6-7F48-A482D4C21A3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C709CBD-23F1-44CC-C13B-6F91C9DE247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C5ADF14-50F1-D38F-7B1F-B6A90BAE028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DDF9EAEC-55C2-FEE8-DCC8-4216BE2A104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19975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8E7EB-342B-7734-7773-E44C1DE893E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CF75FCC-BCBF-1B2F-6BA9-0D53532F3A8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462F8228-09F7-2BB1-3517-CA0C4B54C2B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B5C0C527-503B-987B-2B03-105617EFA1A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1D6481C-36C8-94E5-3D29-5449F34BDD9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A75C2D7-2F3B-D177-0F19-43493D618AD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1C691CE-2C78-5C6B-AF01-35A205E37B2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480839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C2FF3-F2DC-C2AC-81DB-2748D572200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7192E3D-4B30-BE43-FDBA-0C86B7D4DA0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0E90349A-7A00-0BDE-BE49-8613BA44E0B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A1CCBF8F-E3FF-CC15-1A21-409BC5DFA21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97386B5-56E3-1370-C903-7A3EC399680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0989E744-9836-8E3F-52CA-7AC52A05BAB4}"/>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10D5D5E-1A67-6AAA-D3CF-96DA29FCB21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4992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D24BF-3F20-C583-63AB-184F1CFE1D8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5DD8F993-635E-9841-EAAB-BDD8CDB7A27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109FA315-3AD4-D094-E263-38D357BA47A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A834C967-22B5-350B-05EA-A8C92813D77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9B41CDCC-C3DD-B2B9-9A67-679FE3BBE28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2BE27AA-C395-80E0-ECA1-A5A0A6D01A57}"/>
              </a:ext>
            </a:extLst>
          </p:cNvPr>
          <p:cNvSpPr>
            <a:spLocks noGrp="1" noChangeArrowheads="1"/>
          </p:cNvSpPr>
          <p:nvPr>
            <p:ph type="body" idx="1"/>
          </p:nvPr>
        </p:nvSpPr>
        <p:spPr>
          <a:xfrm>
            <a:off x="152400" y="4114800"/>
            <a:ext cx="6553200" cy="4876800"/>
          </a:xfrm>
        </p:spPr>
        <p:txBody>
          <a:bodyPr/>
          <a:lstStyle/>
          <a:p>
            <a:pPr algn="l"/>
            <a:r>
              <a:rPr lang="en-US" altLang="en-US" dirty="0"/>
              <a:t>King Shaul’s curse didn’t affect Yonatan/ Jonathan.</a:t>
            </a:r>
          </a:p>
        </p:txBody>
      </p:sp>
      <p:cxnSp>
        <p:nvCxnSpPr>
          <p:cNvPr id="3" name="Straight Connector 2">
            <a:extLst>
              <a:ext uri="{FF2B5EF4-FFF2-40B4-BE49-F238E27FC236}">
                <a16:creationId xmlns:a16="http://schemas.microsoft.com/office/drawing/2014/main" id="{7F034E69-9665-B50A-018E-83254CB7F43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5992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0DA76-FFA9-08F3-3AB4-F3917962AA8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2639F3E-9F63-0DEF-CE74-1D3393AC77A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143C0631-C599-B17C-1755-4F4084200BB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24AD19F5-E9B6-A580-8844-EE3B2FB7E37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CCE3824-E998-47AD-C649-72ACCD501E5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49E8AE5-69C2-F158-A189-C7F7E61C49B0}"/>
              </a:ext>
            </a:extLst>
          </p:cNvPr>
          <p:cNvSpPr>
            <a:spLocks noGrp="1" noChangeArrowheads="1"/>
          </p:cNvSpPr>
          <p:nvPr>
            <p:ph type="body" idx="1"/>
          </p:nvPr>
        </p:nvSpPr>
        <p:spPr>
          <a:xfrm>
            <a:off x="152400" y="4114800"/>
            <a:ext cx="6553200" cy="4876800"/>
          </a:xfrm>
        </p:spPr>
        <p:txBody>
          <a:bodyPr/>
          <a:lstStyle/>
          <a:p>
            <a:pPr algn="l"/>
            <a:r>
              <a:rPr lang="en-US" altLang="en-US" dirty="0"/>
              <a:t>Golyat, Goliath</a:t>
            </a:r>
          </a:p>
        </p:txBody>
      </p:sp>
      <p:cxnSp>
        <p:nvCxnSpPr>
          <p:cNvPr id="3" name="Straight Connector 2">
            <a:extLst>
              <a:ext uri="{FF2B5EF4-FFF2-40B4-BE49-F238E27FC236}">
                <a16:creationId xmlns:a16="http://schemas.microsoft.com/office/drawing/2014/main" id="{58E2078A-F63D-B173-282F-20CEDA50951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65944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83768-1D1F-1609-876A-DC499ECDF23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BB486A3-4FE2-6327-7EA4-BED90FD6801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B94F95A3-FB3A-A781-22E2-54CF22B2C5C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BAF0D537-F438-DC92-780C-E78F6FF8870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2D0E685-B917-5F48-E745-C987B0F643B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1CE13E5-6734-4656-A116-4390DB18BCD7}"/>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131BAB37-A8D3-F90F-4D84-C435E713EFC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977572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EC1C4-AC5E-DB5E-7C90-D7F316BE53D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152ED9D-AE79-909A-6BEC-9A3F4A42EF3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D93A3DE3-6944-6078-1DF5-87962C22D0E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4DB01E89-87EB-E4BA-CD70-4DFA308D080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6AE4199-594A-B5C1-75C5-9B6CBE27D73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1CA1498-7E3D-DDD5-A201-0F342ADC845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3E7A21FA-6092-4930-85C9-496768DB9CBC}"/>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8785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FFA7A-EF93-3A07-654F-73BC9B196519}"/>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32EC7EC-21A9-10D5-1B39-568E5A91014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F5B9C949-0606-52DE-39D4-BC5A2B24303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D7ABEEBC-1482-0588-E9D2-68C8846DC1A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DAC47D1D-8890-1E3A-0843-7428D5D3F43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69DADE9-1D9C-6C0F-C08A-3698D46C82AC}"/>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411B8442-D999-FEB4-10F1-9F110243362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43841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44EAE-E637-AD19-1FD8-CD2E2900918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FE16AA9-F9C7-CC95-282D-90854563153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50EE6F27-2F8D-9E99-A1A0-1286FCB8376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DA9ED9B5-48E3-174B-77AE-0568067C0163}"/>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03AEDCB-4BD1-12DB-75AF-3772596477D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A2BFD17-68C5-5D11-92F3-41C24BA9CF0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7A5277F-86A4-9520-DAA8-E0ECCA077E4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3419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22A94-EFFE-102F-6586-9A3CA1D6FAB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6F23F22-0D6C-3293-DF0C-C67DEB11434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D460CFAF-62AA-723E-68A5-6C172CACEB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755835AC-05FE-D0E5-93FD-FF2A5694FA6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6ED2AC1-EF15-922B-FBBD-08551ED4DD1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48635D6-859D-EFA4-F0AF-307636979C7B}"/>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B6833F43-B189-4D9E-6A33-52B622C1641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2836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1335F-9A1E-020D-C6C9-C2E2BD30BD3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79359DD-6EAA-27EB-3A6E-D7472FB50B6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9B8863BF-6ACE-8DFD-D463-9F3E7D31985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9ABA075A-582A-DB5B-47D8-FC60F84E408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7C21183-3057-37E3-F08A-7A93BDBAB53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9EEBF83-BEE5-E736-58CB-3798B9DDB375}"/>
              </a:ext>
            </a:extLst>
          </p:cNvPr>
          <p:cNvSpPr>
            <a:spLocks noGrp="1" noChangeArrowheads="1"/>
          </p:cNvSpPr>
          <p:nvPr>
            <p:ph type="body" idx="1"/>
          </p:nvPr>
        </p:nvSpPr>
        <p:spPr>
          <a:xfrm>
            <a:off x="152400" y="4114800"/>
            <a:ext cx="6553200" cy="4876800"/>
          </a:xfrm>
        </p:spPr>
        <p:txBody>
          <a:bodyPr/>
          <a:lstStyle/>
          <a:p>
            <a:pPr algn="l"/>
            <a:r>
              <a:rPr lang="en-US" altLang="en-US" dirty="0"/>
              <a:t>Black people were not allowed in public swimming pools.</a:t>
            </a:r>
          </a:p>
        </p:txBody>
      </p:sp>
      <p:cxnSp>
        <p:nvCxnSpPr>
          <p:cNvPr id="3" name="Straight Connector 2">
            <a:extLst>
              <a:ext uri="{FF2B5EF4-FFF2-40B4-BE49-F238E27FC236}">
                <a16:creationId xmlns:a16="http://schemas.microsoft.com/office/drawing/2014/main" id="{01FB41CA-96DD-D04D-5A39-5042BBA01460}"/>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2533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8E79F-C801-9D7E-098D-A767A353456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348BF8A-B929-048F-9800-548618446D1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F009C112-4AB8-F7CA-3C4C-157F3EBC7F8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C96E89B3-DF2E-9F5F-EE0B-778A90B980D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88FE132C-1B57-2774-A3BC-82947ADE18B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7BF7AA7-DC29-1C69-9CC4-24868FB96D01}"/>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A714F328-A075-8366-8D51-184B7973066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2159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35E0AD-9209-DCE8-FEE1-6D540265BAC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87706CD-A5B3-91CC-EB5E-FF4C6B9EF722}"/>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8928D569-F174-002F-C385-3D004DE2BFE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F96CB393-66AC-8E90-D273-F109B2C6DE4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11CF5B2-0C80-A530-DBC8-26C16778EA5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9859BFCB-C014-6E3D-9377-E44EBD7B4ECD}"/>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C948229F-0473-B90C-4043-D9041360B46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32759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60CF1-5BD2-5B21-A16B-C92E6D5DD55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9650997-E7F5-F8B6-B8B7-93E4B294BA5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E2A4F8EE-0189-3FFF-5722-1D1BF111F9B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5685A1F7-CB56-CA57-F2D5-92F8078174D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B45DC8D-B876-4206-2B3F-BE4ED024D877}"/>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9D74754-CD51-FF6C-A324-41EB850B8A50}"/>
              </a:ext>
            </a:extLst>
          </p:cNvPr>
          <p:cNvSpPr>
            <a:spLocks noGrp="1" noChangeArrowheads="1"/>
          </p:cNvSpPr>
          <p:nvPr>
            <p:ph type="body" idx="1"/>
          </p:nvPr>
        </p:nvSpPr>
        <p:spPr>
          <a:xfrm>
            <a:off x="152400" y="4114800"/>
            <a:ext cx="6553200" cy="4876800"/>
          </a:xfrm>
        </p:spPr>
        <p:txBody>
          <a:bodyPr/>
          <a:lstStyle/>
          <a:p>
            <a:pPr algn="l"/>
            <a:r>
              <a:rPr lang="en-US" altLang="en-US" dirty="0"/>
              <a:t>It’s risky to try to address your offender.  Last message about that.  This mostly about internal processing.</a:t>
            </a:r>
          </a:p>
        </p:txBody>
      </p:sp>
      <p:cxnSp>
        <p:nvCxnSpPr>
          <p:cNvPr id="3" name="Straight Connector 2">
            <a:extLst>
              <a:ext uri="{FF2B5EF4-FFF2-40B4-BE49-F238E27FC236}">
                <a16:creationId xmlns:a16="http://schemas.microsoft.com/office/drawing/2014/main" id="{F7DB6D3B-0456-E595-B317-1C31E06B435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98991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A2BC1-4219-2845-9B8C-8F5E6E7F21E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F4A8C6E-8E20-F239-CD13-7AC4984733D5}"/>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F3F99EB8-1300-0B2F-99A9-520FBF97501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865342B0-B110-64D2-C96D-49BEB88CCCA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30073B8-0398-19AE-21A5-6EF392F40F64}"/>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91F0420-B802-9242-EFF1-9C7DF738F33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809090C7-CB86-3609-BF33-BA2667724F5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91055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F49F75-A176-EB46-2396-328A68D4F383}"/>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590CD8-DAF4-58A3-2F74-A019B075D8EC}"/>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59A8DBCF-18B7-6564-D31C-B45D755AACA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ECEB1124-A847-C0B4-A8E3-8860DF0440B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32A2C0C-16AE-8B81-EC6D-F582B19738F2}"/>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E2CF288-C6D8-CAA7-FAA0-56822FC69CC5}"/>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DAD8281-63BC-BBAC-B01F-78524968591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77952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F00B5-4381-D98A-138D-6503CAE83B0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6281C8A-14A5-B7DE-EC55-07EE507FE70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5835FA0C-1384-9118-3258-203E723EE1B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FFA63AE8-1B97-2796-2819-76F4B3888345}"/>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1A6FF48-0353-45E6-2F90-3A8ADD83D2D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C588D68-5912-5D49-821A-429A7FA935F6}"/>
              </a:ext>
            </a:extLst>
          </p:cNvPr>
          <p:cNvSpPr>
            <a:spLocks noGrp="1" noChangeArrowheads="1"/>
          </p:cNvSpPr>
          <p:nvPr>
            <p:ph type="body" idx="1"/>
          </p:nvPr>
        </p:nvSpPr>
        <p:spPr>
          <a:xfrm>
            <a:off x="152400" y="4114800"/>
            <a:ext cx="6553200" cy="4876800"/>
          </a:xfrm>
        </p:spPr>
        <p:txBody>
          <a:bodyPr/>
          <a:lstStyle/>
          <a:p>
            <a:pPr algn="l"/>
            <a:r>
              <a:rPr lang="en-US" altLang="en-US" dirty="0"/>
              <a:t>Is that an insult?</a:t>
            </a:r>
          </a:p>
        </p:txBody>
      </p:sp>
      <p:cxnSp>
        <p:nvCxnSpPr>
          <p:cNvPr id="3" name="Straight Connector 2">
            <a:extLst>
              <a:ext uri="{FF2B5EF4-FFF2-40B4-BE49-F238E27FC236}">
                <a16:creationId xmlns:a16="http://schemas.microsoft.com/office/drawing/2014/main" id="{515125B8-D463-0875-212D-FC8E140FFD92}"/>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7235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F1B92A-1701-1A95-EBAB-A665250E15E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B371AE4-4E94-7FE7-3A86-2408EABA559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42790EAF-8358-E085-67A6-5526245D1BA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84F7BBC6-82C7-DCB3-5251-01B47DBF164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D465A98-25C6-17DC-B50F-5A741ACBE05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39509EC-3C87-67C1-BBE2-B99D464EF69D}"/>
              </a:ext>
            </a:extLst>
          </p:cNvPr>
          <p:cNvSpPr>
            <a:spLocks noGrp="1" noChangeArrowheads="1"/>
          </p:cNvSpPr>
          <p:nvPr>
            <p:ph type="body" idx="1"/>
          </p:nvPr>
        </p:nvSpPr>
        <p:spPr>
          <a:xfrm>
            <a:off x="152400" y="4114800"/>
            <a:ext cx="6553200" cy="4876800"/>
          </a:xfrm>
        </p:spPr>
        <p:txBody>
          <a:bodyPr/>
          <a:lstStyle/>
          <a:p>
            <a:pPr algn="l"/>
            <a:r>
              <a:rPr lang="en-US" altLang="en-US" dirty="0"/>
              <a:t>Here is the key issue.  Dishonor, disrespect, devalued, contempt, rejection.</a:t>
            </a:r>
          </a:p>
          <a:p>
            <a:pPr algn="l"/>
            <a:r>
              <a:rPr lang="en-US" altLang="en-US" dirty="0"/>
              <a:t>Yeshua clearly, kindly, articulately corrected them.  No rancor.</a:t>
            </a:r>
          </a:p>
          <a:p>
            <a:pPr algn="l"/>
            <a:r>
              <a:rPr lang="en-US" altLang="en-US" dirty="0"/>
              <a:t>Bottom line strategy…</a:t>
            </a:r>
          </a:p>
        </p:txBody>
      </p:sp>
      <p:cxnSp>
        <p:nvCxnSpPr>
          <p:cNvPr id="3" name="Straight Connector 2">
            <a:extLst>
              <a:ext uri="{FF2B5EF4-FFF2-40B4-BE49-F238E27FC236}">
                <a16:creationId xmlns:a16="http://schemas.microsoft.com/office/drawing/2014/main" id="{193005AC-9B88-84F9-A77B-112A49DF007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29640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262773-13BE-EBAA-A628-FD2A1B4D828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DF07D3C-3A3C-F308-0BD2-D5D7EB97B76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7F0B5DDC-8592-4215-134B-9C0AE334A60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C71F4B62-0656-3DCA-8978-13642EF546C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DF429E2-38CF-A595-4705-ACBFC14F3DE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B2D6D87-C4A6-4A36-9BED-0C5DC3B9AAB4}"/>
              </a:ext>
            </a:extLst>
          </p:cNvPr>
          <p:cNvSpPr>
            <a:spLocks noGrp="1" noChangeArrowheads="1"/>
          </p:cNvSpPr>
          <p:nvPr>
            <p:ph type="body" idx="1"/>
          </p:nvPr>
        </p:nvSpPr>
        <p:spPr>
          <a:xfrm>
            <a:off x="152400" y="4114800"/>
            <a:ext cx="6553200" cy="4876800"/>
          </a:xfrm>
        </p:spPr>
        <p:txBody>
          <a:bodyPr/>
          <a:lstStyle/>
          <a:p>
            <a:pPr algn="l"/>
            <a:r>
              <a:rPr lang="en-US" altLang="en-US" dirty="0"/>
              <a:t>Don’t malign your neighbor, but don’t ignore his sins.   Both are forms of hate: malice and ignoring.</a:t>
            </a:r>
          </a:p>
        </p:txBody>
      </p:sp>
      <p:cxnSp>
        <p:nvCxnSpPr>
          <p:cNvPr id="3" name="Straight Connector 2">
            <a:extLst>
              <a:ext uri="{FF2B5EF4-FFF2-40B4-BE49-F238E27FC236}">
                <a16:creationId xmlns:a16="http://schemas.microsoft.com/office/drawing/2014/main" id="{9EC92457-F3D3-27DC-7267-0160431CB77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1130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B8BB8-ACDD-64CB-D14A-99B1512C7C1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1BA6F69-130F-559E-4AA9-B8DCBAF3348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94DD8E03-C2FB-7438-327B-718356F203C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BA835401-9D0C-889D-5BF2-9BD55419745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D9C6174-9CF2-4F12-3A6C-F3CD3630D53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92C0711-1D2C-775F-3FED-AA95BF574CD0}"/>
              </a:ext>
            </a:extLst>
          </p:cNvPr>
          <p:cNvSpPr>
            <a:spLocks noGrp="1" noChangeArrowheads="1"/>
          </p:cNvSpPr>
          <p:nvPr>
            <p:ph type="body" idx="1"/>
          </p:nvPr>
        </p:nvSpPr>
        <p:spPr>
          <a:xfrm>
            <a:off x="152400" y="4114800"/>
            <a:ext cx="6553200" cy="4876800"/>
          </a:xfrm>
        </p:spPr>
        <p:txBody>
          <a:bodyPr/>
          <a:lstStyle/>
          <a:p>
            <a:pPr algn="l"/>
            <a:r>
              <a:rPr lang="en-US" altLang="en-US" dirty="0"/>
              <a:t>The Matthew 18 mode comes out of this.   Previous message.  This mostly about internal processing.</a:t>
            </a:r>
          </a:p>
        </p:txBody>
      </p:sp>
      <p:cxnSp>
        <p:nvCxnSpPr>
          <p:cNvPr id="3" name="Straight Connector 2">
            <a:extLst>
              <a:ext uri="{FF2B5EF4-FFF2-40B4-BE49-F238E27FC236}">
                <a16:creationId xmlns:a16="http://schemas.microsoft.com/office/drawing/2014/main" id="{33545913-91EC-3EA4-D189-8B68FC651A4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5599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17B94-98D3-B629-5C3A-350F80E1FD1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020C243F-D310-F03E-880C-58FA2CD8CE1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20C451D9-1219-32C5-8208-C82326D6DC6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226CBB2C-6302-4D90-59CC-7C356E8FE26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10142CCB-F158-ADD8-9872-CC0FC20256D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B145DA77-DB4A-4AC7-357D-CF6C4C3F4D5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06CCDBD0-2F60-29E7-C928-B5A500695B1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5799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AC6D8-E547-E70A-9BDB-D094730CC87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EC8BAEC1-35FE-32DE-C802-5690E82CAA7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4460DA79-9D64-1A6E-B788-D90BA08E820B}"/>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BBFFBCB0-7F22-EF03-F8AF-BFDA12AC534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84A4DB5-41D0-8ABC-8306-D22D7AE51DA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8334EDB-F857-05ED-FFE7-1E8AE749DAC6}"/>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E9F22130-EFCB-FB73-AAB1-7656DB7EFD5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63690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002DB-FE8E-4B98-D5A8-9299035FD4C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EC29153-B288-9C6D-C249-6B2E90056B1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985AFE86-E7FF-F826-24DA-5B899FE89EB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3A11312B-7416-11AC-E371-4B9AA67B0E7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01760FA2-763B-0F56-7B84-83BBE3794881}"/>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1D5F536-7CF4-EBCB-05AB-1DD5C1000BF9}"/>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F28AE965-5B80-B053-BB2E-AB710AD19D6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90368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B6E0A7-C5A4-E44A-7541-CFF77B84D66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97030130-AB09-C10F-427F-27D90565BFA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CA584DB4-855F-33A8-F07F-C7E14EA6B922}"/>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F63EC35B-4F0F-130A-C176-B24D0B0E3D8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DC28914-1874-D41C-E8A5-256B04DCE3A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21F21E5-18D9-BCF2-8FF2-5D0C00ED86FA}"/>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https://www.youtube.com/watch?v=fPlQ6EtArSc</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solidFill>
                  <a:schemeClr val="tx1"/>
                </a:solidFill>
                <a:latin typeface="Arial Rounded MT Bold" panose="020F0704030504030204" pitchFamily="34" charset="0"/>
              </a:rPr>
              <a:t>community vs neediness  NEED is to give </a:t>
            </a:r>
            <a:endParaRPr lang="en-US" altLang="en-US" dirty="0"/>
          </a:p>
          <a:p>
            <a:pPr algn="l"/>
            <a:endParaRPr lang="en-US" altLang="en-US" dirty="0"/>
          </a:p>
        </p:txBody>
      </p:sp>
      <p:cxnSp>
        <p:nvCxnSpPr>
          <p:cNvPr id="3" name="Straight Connector 2">
            <a:extLst>
              <a:ext uri="{FF2B5EF4-FFF2-40B4-BE49-F238E27FC236}">
                <a16:creationId xmlns:a16="http://schemas.microsoft.com/office/drawing/2014/main" id="{6DC5C33F-99CE-B90D-DD3E-25029915762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701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1838F-5700-7522-CB35-EF9DC3225A4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87851DF-F49D-5896-9EED-2A200BE371D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208F19EE-A361-02D9-8BF1-8AAC33888B1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521B4633-DA0C-F91D-1C42-16127284005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CACF980-EEE7-0DCC-8952-2FFB026B7C3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649E8B4-99E4-A8C9-9EE3-97332F365B60}"/>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9EB633ED-4F29-2983-87FB-162CE567FDA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42878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9F267-623F-2A4D-9CCD-FFF480F53C2A}"/>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BB2E82A-7BED-E75E-BA94-B59CD3E4AB4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823162F4-B9C1-052C-88AE-B8F4BB0F2A6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D2347682-C12D-4521-F23C-02D3C23AFF8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DC66B88-6683-1066-F446-3D4B3E668BA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A6501B4-F41E-8E77-6FDB-E9898F67DF7A}"/>
              </a:ext>
            </a:extLst>
          </p:cNvPr>
          <p:cNvSpPr>
            <a:spLocks noGrp="1" noChangeArrowheads="1"/>
          </p:cNvSpPr>
          <p:nvPr>
            <p:ph type="body" idx="1"/>
          </p:nvPr>
        </p:nvSpPr>
        <p:spPr>
          <a:xfrm>
            <a:off x="152400" y="4114800"/>
            <a:ext cx="6553200" cy="4876800"/>
          </a:xfrm>
        </p:spPr>
        <p:txBody>
          <a:bodyPr/>
          <a:lstStyle/>
          <a:p>
            <a:pPr algn="l"/>
            <a:r>
              <a:rPr lang="en-US" altLang="en-US" dirty="0"/>
              <a:t>https://genius.com/Barbra-streisand-people-lyrics</a:t>
            </a:r>
          </a:p>
        </p:txBody>
      </p:sp>
      <p:cxnSp>
        <p:nvCxnSpPr>
          <p:cNvPr id="3" name="Straight Connector 2">
            <a:extLst>
              <a:ext uri="{FF2B5EF4-FFF2-40B4-BE49-F238E27FC236}">
                <a16:creationId xmlns:a16="http://schemas.microsoft.com/office/drawing/2014/main" id="{4CC7C3F3-6F68-20D4-B589-867962A4EB59}"/>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80084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45EE2-2CC3-BC6B-BD51-622F46699786}"/>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A2E8030-FDC1-1F66-36CD-3C14177EA30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E8C345AD-AB60-1305-8328-C17CF016B0A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8882102B-E43D-786F-2E66-6F4AA8834B9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C31D8C0-BD71-5DD2-82E0-D3BC626D3B5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6BE6852-8A6B-3C76-8C95-9A07632E7C21}"/>
              </a:ext>
            </a:extLst>
          </p:cNvPr>
          <p:cNvSpPr>
            <a:spLocks noGrp="1" noChangeArrowheads="1"/>
          </p:cNvSpPr>
          <p:nvPr>
            <p:ph type="body" idx="1"/>
          </p:nvPr>
        </p:nvSpPr>
        <p:spPr>
          <a:xfrm>
            <a:off x="152400" y="4114800"/>
            <a:ext cx="6553200" cy="4876800"/>
          </a:xfrm>
        </p:spPr>
        <p:txBody>
          <a:bodyPr/>
          <a:lstStyle/>
          <a:p>
            <a:pPr algn="l"/>
            <a:r>
              <a:rPr lang="en-US" altLang="en-US" dirty="0"/>
              <a:t>https://genius.com/Barbra-streisand-people-lyrics</a:t>
            </a:r>
          </a:p>
        </p:txBody>
      </p:sp>
      <p:cxnSp>
        <p:nvCxnSpPr>
          <p:cNvPr id="3" name="Straight Connector 2">
            <a:extLst>
              <a:ext uri="{FF2B5EF4-FFF2-40B4-BE49-F238E27FC236}">
                <a16:creationId xmlns:a16="http://schemas.microsoft.com/office/drawing/2014/main" id="{F7D1F5F6-709D-649F-7F75-AA2E4F4B81B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67247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8D4C9-0C02-4D5A-57BB-9AD597D9ADB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ABCD38D-BAFF-E628-3C06-8F1D97C2D61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249312A0-9B9B-BA49-5D71-4DC5A763B9F9}"/>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79A88EDB-2C20-5E2B-9C41-B4DFE5D7DB0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BD809A3-33EB-587B-941B-83311DB323C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84FBD22-E233-821D-F608-153565A272E4}"/>
              </a:ext>
            </a:extLst>
          </p:cNvPr>
          <p:cNvSpPr>
            <a:spLocks noGrp="1" noChangeArrowheads="1"/>
          </p:cNvSpPr>
          <p:nvPr>
            <p:ph type="body" idx="1"/>
          </p:nvPr>
        </p:nvSpPr>
        <p:spPr>
          <a:xfrm>
            <a:off x="152400" y="4114800"/>
            <a:ext cx="6553200" cy="4876800"/>
          </a:xfrm>
        </p:spPr>
        <p:txBody>
          <a:bodyPr/>
          <a:lstStyle/>
          <a:p>
            <a:pPr algn="l"/>
            <a:r>
              <a:rPr lang="en-US" altLang="en-US" dirty="0"/>
              <a:t>https://genius.com/Barbra-streisand-people-lyrics</a:t>
            </a:r>
          </a:p>
        </p:txBody>
      </p:sp>
      <p:cxnSp>
        <p:nvCxnSpPr>
          <p:cNvPr id="3" name="Straight Connector 2">
            <a:extLst>
              <a:ext uri="{FF2B5EF4-FFF2-40B4-BE49-F238E27FC236}">
                <a16:creationId xmlns:a16="http://schemas.microsoft.com/office/drawing/2014/main" id="{A8E1F4AC-A1F3-A713-A89B-F692F11A3AE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24025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E5BA1-C206-6903-3DB6-764CEC66083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4823F70-B7D7-BD2B-629D-5DA9E780389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A201B850-CF58-BCE5-E80D-1A94527DB9D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A87C6A38-9719-CB55-05BF-55340301FF0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F899BF13-961A-B161-F420-DE240441045F}"/>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D8F7AC9B-6A82-1FBB-E97D-9DD228B7E53F}"/>
              </a:ext>
            </a:extLst>
          </p:cNvPr>
          <p:cNvSpPr>
            <a:spLocks noGrp="1" noChangeArrowheads="1"/>
          </p:cNvSpPr>
          <p:nvPr>
            <p:ph type="body" idx="1"/>
          </p:nvPr>
        </p:nvSpPr>
        <p:spPr>
          <a:xfrm>
            <a:off x="152400" y="4114800"/>
            <a:ext cx="6553200" cy="4876800"/>
          </a:xfrm>
        </p:spPr>
        <p:txBody>
          <a:bodyPr/>
          <a:lstStyle/>
          <a:p>
            <a:pPr algn="l"/>
            <a:r>
              <a:rPr lang="en-US" altLang="en-US" dirty="0"/>
              <a:t>https://genius.com/Barbra-streisand-people-lyrics</a:t>
            </a:r>
          </a:p>
        </p:txBody>
      </p:sp>
      <p:cxnSp>
        <p:nvCxnSpPr>
          <p:cNvPr id="3" name="Straight Connector 2">
            <a:extLst>
              <a:ext uri="{FF2B5EF4-FFF2-40B4-BE49-F238E27FC236}">
                <a16:creationId xmlns:a16="http://schemas.microsoft.com/office/drawing/2014/main" id="{31CAF712-898D-EA31-2DC6-244B83D94BC6}"/>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694310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1F46F-30CD-97A0-681D-7310287352D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2314212F-961A-86BE-E8B5-986F25E24968}"/>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7FCAD051-FCAC-E381-6C96-4D39B9396C2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139F1B3F-1ABF-8B15-617E-41240E3F6B61}"/>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CE5D528-7493-0272-73C9-D50141F6676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FD90163D-3CCF-077D-8938-7471E37956F8}"/>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68F2C001-396B-2695-BDDC-D12B82BEBBA4}"/>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5056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E5E8F-435A-A903-3453-04BBB8FE728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07BBE2D-F024-CF02-3FDF-3C235ABADD7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9F9EDEC4-54A5-F681-9D8A-04A61DA4550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A06032BD-C054-2982-7AF4-3B635030FD3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B5E493E-4D7B-3AFD-B790-17FA36DEB2DD}"/>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7B3819A-EDBA-88AF-36D2-4989FB822E53}"/>
              </a:ext>
            </a:extLst>
          </p:cNvPr>
          <p:cNvSpPr>
            <a:spLocks noGrp="1" noChangeArrowheads="1"/>
          </p:cNvSpPr>
          <p:nvPr>
            <p:ph type="body" idx="1"/>
          </p:nvPr>
        </p:nvSpPr>
        <p:spPr>
          <a:xfrm>
            <a:off x="152400" y="4114800"/>
            <a:ext cx="6553200" cy="4876800"/>
          </a:xfrm>
        </p:spPr>
        <p:txBody>
          <a:bodyPr/>
          <a:lstStyle/>
          <a:p>
            <a:pPr algn="l"/>
            <a:endParaRPr lang="en-US" altLang="en-US" dirty="0"/>
          </a:p>
        </p:txBody>
      </p:sp>
      <p:cxnSp>
        <p:nvCxnSpPr>
          <p:cNvPr id="3" name="Straight Connector 2">
            <a:extLst>
              <a:ext uri="{FF2B5EF4-FFF2-40B4-BE49-F238E27FC236}">
                <a16:creationId xmlns:a16="http://schemas.microsoft.com/office/drawing/2014/main" id="{79D16F8C-5C12-EA24-24BD-9FDC57168A5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413796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2A7B8-C271-05C4-ED6F-A648B0DEE7AC}"/>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655A0F77-7255-FB43-D4BF-7111E4DE75C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B4079357-FCD8-A0F3-8373-128AE6EC4C47}"/>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A645AC34-A1F7-3EFB-322E-B4D69AF9811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A5A745A-038E-7FC1-8B81-68E02C4EA51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75A5B75-66E7-2E2B-EB3E-A350BE447DBA}"/>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dirty="0">
                <a:solidFill>
                  <a:schemeClr val="tx1"/>
                </a:solidFill>
                <a:latin typeface="Arial Rounded MT Bold" panose="020F0704030504030204" pitchFamily="34" charset="0"/>
              </a:rPr>
              <a:t>https://www.theepochtimes.com/health/three-generations-will-inherit-this-trait-and-its-not-genetic-5799665?utm_source=Bright&amp;src_src=Bright&amp;utm_campaign=bright-2025-08-20&amp;src_cmp=bright-2025-08-20&amp;utm_medium=email&amp;est=bpsMuKxG9u%2BJ3rdgK6C%2BK7DyiBCAO2r%2BdJpkkl0S%2F1fh2eeyz%2BPLdt1CkXgNHHcM%2Fw%3D%3D</a:t>
            </a:r>
          </a:p>
          <a:p>
            <a:pPr algn="l"/>
            <a:endParaRPr lang="en-US" altLang="en-US" dirty="0"/>
          </a:p>
        </p:txBody>
      </p:sp>
      <p:cxnSp>
        <p:nvCxnSpPr>
          <p:cNvPr id="3" name="Straight Connector 2">
            <a:extLst>
              <a:ext uri="{FF2B5EF4-FFF2-40B4-BE49-F238E27FC236}">
                <a16:creationId xmlns:a16="http://schemas.microsoft.com/office/drawing/2014/main" id="{2C90C109-2041-61C6-44D6-4510D16F97E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6461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50007-E9CB-723F-89D3-A7760A514592}"/>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2AD471A-D735-4416-E62E-3CCBD43F4279}"/>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BE2659D1-0674-267B-6458-DA497103F90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36F999CD-ABC8-0B03-A479-DE661AB2FB6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2F9A2F36-4980-7513-6369-13D925774CC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214ABF4-AC8F-04A4-CDEA-DB72D9B2D0F0}"/>
              </a:ext>
            </a:extLst>
          </p:cNvPr>
          <p:cNvSpPr>
            <a:spLocks noGrp="1" noChangeArrowheads="1"/>
          </p:cNvSpPr>
          <p:nvPr>
            <p:ph type="body" idx="1"/>
          </p:nvPr>
        </p:nvSpPr>
        <p:spPr>
          <a:xfrm>
            <a:off x="152400" y="4114800"/>
            <a:ext cx="6553200" cy="4876800"/>
          </a:xfrm>
        </p:spPr>
        <p:txBody>
          <a:bodyPr/>
          <a:lstStyle/>
          <a:p>
            <a:pPr algn="l"/>
            <a:r>
              <a:rPr lang="en-US" altLang="en-US" dirty="0"/>
              <a:t>So, Jeremy, you are a great blessing, with your heart for Messiah and for people, and skills in music, the Word, electronics, art.  </a:t>
            </a:r>
          </a:p>
          <a:p>
            <a:pPr algn="l"/>
            <a:r>
              <a:rPr lang="en-US" altLang="en-US" dirty="0"/>
              <a:t>You will have full responsibility for everything that goes wrong [the main definition of leadership] in just 24 years.  </a:t>
            </a:r>
          </a:p>
          <a:p>
            <a:pPr algn="l"/>
            <a:endParaRPr lang="en-US" altLang="en-US" dirty="0"/>
          </a:p>
          <a:p>
            <a:pPr algn="l"/>
            <a:r>
              <a:rPr lang="en-US" altLang="en-US" dirty="0"/>
              <a:t>Pause….</a:t>
            </a:r>
          </a:p>
        </p:txBody>
      </p:sp>
      <p:cxnSp>
        <p:nvCxnSpPr>
          <p:cNvPr id="3" name="Straight Connector 2">
            <a:extLst>
              <a:ext uri="{FF2B5EF4-FFF2-40B4-BE49-F238E27FC236}">
                <a16:creationId xmlns:a16="http://schemas.microsoft.com/office/drawing/2014/main" id="{CC7B6021-FDB3-97A5-C9EB-6A80E5970A4D}"/>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1006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BCFC1-799E-E9E4-0EFA-A97A31D1278E}"/>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7FD89760-5B59-DC0C-6084-42343D19AC0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6B2C8D53-0FB2-4CC3-9F75-75AA16F9FED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B04F2790-2212-B6AF-66C9-84B7FB31362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5CF4CB5-20B5-2A16-D523-2852E2F3301B}"/>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2E90BEC7-39D5-9457-A5B4-EC159DB04B9F}"/>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Arial" charset="0"/>
              </a:rPr>
              <a:t>https://www.theepochtimes.com/health/three-generations-will-inherit-this-trait-and-its-not-genetic-5799665?utm_source=Bright&amp;src_src=Bright&amp;utm_campaign=bright-2025-08-20&amp;src_cmp=bright-2025-08-20&amp;utm_medium=email&amp;est=bpsMuKxG9u%2BJ3rdgK6C%2BK7DyiBCAO2r%2BdJpkkl0S%2F1fh2eeyz%2BPLdt1CkXgNHHcM%2Fw%3D%3D</a:t>
            </a:r>
          </a:p>
          <a:p>
            <a:pPr algn="l"/>
            <a:endParaRPr lang="en-US" altLang="en-US" dirty="0"/>
          </a:p>
        </p:txBody>
      </p:sp>
      <p:cxnSp>
        <p:nvCxnSpPr>
          <p:cNvPr id="3" name="Straight Connector 2">
            <a:extLst>
              <a:ext uri="{FF2B5EF4-FFF2-40B4-BE49-F238E27FC236}">
                <a16:creationId xmlns:a16="http://schemas.microsoft.com/office/drawing/2014/main" id="{FE8BFD52-1F21-0445-8B22-82C5A4200BB7}"/>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309021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9C5A7-6E6A-EBFC-AE7E-8CC9F4575AA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D00BAC7-1108-FE8A-6CBF-70555F91015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B9CBD8ED-5116-90DD-F69E-EAA4BF197E3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7DB369E1-CD3F-5452-7720-3C5AFDDE6B1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30C871C4-E024-8BE0-9309-EA709F9941AE}"/>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ED13003A-B244-8E6E-F45C-CA2FB6A043C7}"/>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Arial" charset="0"/>
              </a:rPr>
              <a:t>https://www.theepochtimes.com/health/three-generations-will-inherit-this-trait-and-its-not-genetic-5799665?utm_source=Bright&amp;src_src=Bright&amp;utm_campaign=bright-2025-08-20&amp;src_cmp=bright-2025-08-20&amp;utm_medium=email&amp;est=bpsMuKxG9u%2BJ3rdgK6C%2BK7DyiBCAO2r%2BdJpkkl0S%2F1fh2eeyz%2BPLdt1CkXgNHHcM%2Fw%3D%3D</a:t>
            </a:r>
          </a:p>
          <a:p>
            <a:pPr algn="l"/>
            <a:endParaRPr lang="en-US" altLang="en-US" dirty="0"/>
          </a:p>
        </p:txBody>
      </p:sp>
      <p:cxnSp>
        <p:nvCxnSpPr>
          <p:cNvPr id="3" name="Straight Connector 2">
            <a:extLst>
              <a:ext uri="{FF2B5EF4-FFF2-40B4-BE49-F238E27FC236}">
                <a16:creationId xmlns:a16="http://schemas.microsoft.com/office/drawing/2014/main" id="{F33511C3-6519-88F0-772B-C2E8ECACE4CB}"/>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51303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4794D-3F1D-2FF4-F3C1-CE3A98DCF2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2F851AC-2513-D388-0EB7-9EDA0FF3FB33}"/>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9717B525-25EC-EE5B-7224-6EFB0AE5DE9C}"/>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74355961-DFDA-1456-68B4-16A912D8C64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F9A2A4D-0745-DDE7-F2EE-8AB70B5B9F2C}"/>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239317F-90C2-8905-6BC9-2DC5EA1AE9C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Rounded MT Bold" panose="020F0704030504030204" pitchFamily="34" charset="0"/>
                <a:ea typeface="+mn-ea"/>
                <a:cs typeface="Arial" charset="0"/>
              </a:rPr>
              <a:t>https://www.theepochtimes.com/health/three-generations-will-inherit-this-trait-and-its-not-genetic-5799665?utm_source=Bright&amp;src_src=Bright&amp;utm_campaign=bright-2025-08-20&amp;src_cmp=bright-2025-08-20&amp;utm_medium=email&amp;est=bpsMuKxG9u%2BJ3rdgK6C%2BK7DyiBCAO2r%2BdJpkkl0S%2F1fh2eeyz%2BPLdt1CkXgNHHcM%2Fw%3D%3D</a:t>
            </a:r>
          </a:p>
          <a:p>
            <a:pPr algn="l"/>
            <a:endParaRPr lang="en-US" altLang="en-US" dirty="0"/>
          </a:p>
        </p:txBody>
      </p:sp>
      <p:cxnSp>
        <p:nvCxnSpPr>
          <p:cNvPr id="3" name="Straight Connector 2">
            <a:extLst>
              <a:ext uri="{FF2B5EF4-FFF2-40B4-BE49-F238E27FC236}">
                <a16:creationId xmlns:a16="http://schemas.microsoft.com/office/drawing/2014/main" id="{0613543C-1687-FB06-707A-E0BF601C363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128816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84D25-B9AD-4422-6B2D-8A05712A068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BCA73DF0-C4B6-9723-5187-5B6ED3700FBD}"/>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1A7CF7F7-D376-551A-08F4-B765B71AF6F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18B6D011-AD8E-8B87-3779-E149CC0E031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4119285F-81EC-FCE6-D0ED-0B669CDCD2B5}"/>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478B052B-3C09-7948-C02A-2937AEE7AB00}"/>
              </a:ext>
            </a:extLst>
          </p:cNvPr>
          <p:cNvSpPr>
            <a:spLocks noGrp="1" noChangeArrowheads="1"/>
          </p:cNvSpPr>
          <p:nvPr>
            <p:ph type="body" idx="1"/>
          </p:nvPr>
        </p:nvSpPr>
        <p:spPr>
          <a:xfrm>
            <a:off x="152400" y="4114800"/>
            <a:ext cx="6553200" cy="4876800"/>
          </a:xfrm>
        </p:spPr>
        <p:txBody>
          <a:bodyPr/>
          <a:lstStyle/>
          <a:p>
            <a:pPr algn="l"/>
            <a:r>
              <a:rPr lang="en-US" altLang="en-US" dirty="0"/>
              <a:t>When someone wants to talk to you, put down your phone, look them in the eye, and smile.   Otherwise you build, maybe ever so slightly, rejection and offense.   </a:t>
            </a:r>
          </a:p>
        </p:txBody>
      </p:sp>
      <p:cxnSp>
        <p:nvCxnSpPr>
          <p:cNvPr id="3" name="Straight Connector 2">
            <a:extLst>
              <a:ext uri="{FF2B5EF4-FFF2-40B4-BE49-F238E27FC236}">
                <a16:creationId xmlns:a16="http://schemas.microsoft.com/office/drawing/2014/main" id="{27A8C442-33EA-4507-9C14-F05A5F3FEF05}"/>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18890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B2A8E-9B5F-7A5B-67AB-2D1A1E38ED9B}"/>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42BE84C-75EF-6324-9E70-19F729A15D0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1251B779-6A0D-8F8B-03A8-46583D3D0BE8}"/>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E1FBBD6F-7B4C-9648-C4A2-5C7633B7A75B}"/>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B5ECEC63-D0D6-E639-203D-964AD9270099}"/>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3DB1E026-B73E-B12D-7DB1-626F53EE7BEF}"/>
              </a:ext>
            </a:extLst>
          </p:cNvPr>
          <p:cNvSpPr>
            <a:spLocks noGrp="1" noChangeArrowheads="1"/>
          </p:cNvSpPr>
          <p:nvPr>
            <p:ph type="body" idx="1"/>
          </p:nvPr>
        </p:nvSpPr>
        <p:spPr>
          <a:xfrm>
            <a:off x="152400" y="4114800"/>
            <a:ext cx="6553200" cy="4876800"/>
          </a:xfrm>
        </p:spPr>
        <p:txBody>
          <a:bodyPr/>
          <a:lstStyle/>
          <a:p>
            <a:pPr algn="l"/>
            <a:r>
              <a:rPr lang="en-US" altLang="en-US" dirty="0"/>
              <a:t>Last illustration…</a:t>
            </a:r>
          </a:p>
        </p:txBody>
      </p:sp>
      <p:cxnSp>
        <p:nvCxnSpPr>
          <p:cNvPr id="3" name="Straight Connector 2">
            <a:extLst>
              <a:ext uri="{FF2B5EF4-FFF2-40B4-BE49-F238E27FC236}">
                <a16:creationId xmlns:a16="http://schemas.microsoft.com/office/drawing/2014/main" id="{523D2985-D566-CCAF-D63A-FB390E3B636F}"/>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645234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E896B0-FD6A-C621-8440-F180197674E8}"/>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3F5805C7-84B2-9B6E-0CB8-84437C5FE6A1}"/>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92F1B0A7-0D2F-C354-250B-C2F4891DF56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78F4C7CB-C07F-70E7-550B-6C5B1F482662}"/>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A1E9E837-E2DD-2FAB-0BCD-04C598C080B6}"/>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E010E6E-ABF3-51AE-C629-4578FBE1F406}"/>
              </a:ext>
            </a:extLst>
          </p:cNvPr>
          <p:cNvSpPr>
            <a:spLocks noGrp="1" noChangeArrowheads="1"/>
          </p:cNvSpPr>
          <p:nvPr>
            <p:ph type="body" idx="1"/>
          </p:nvPr>
        </p:nvSpPr>
        <p:spPr>
          <a:xfrm>
            <a:off x="152400" y="4114800"/>
            <a:ext cx="6553200" cy="4876800"/>
          </a:xfrm>
        </p:spPr>
        <p:txBody>
          <a:bodyPr/>
          <a:lstStyle/>
          <a:p>
            <a:pPr algn="l"/>
            <a:r>
              <a:rPr lang="en-US" altLang="en-US" dirty="0"/>
              <a:t>https://discover.hubpages.com/animals/Ways-Dogs-Show-Their-Love</a:t>
            </a:r>
          </a:p>
        </p:txBody>
      </p:sp>
      <p:cxnSp>
        <p:nvCxnSpPr>
          <p:cNvPr id="3" name="Straight Connector 2">
            <a:extLst>
              <a:ext uri="{FF2B5EF4-FFF2-40B4-BE49-F238E27FC236}">
                <a16:creationId xmlns:a16="http://schemas.microsoft.com/office/drawing/2014/main" id="{FA51CE85-38BC-96CC-F180-0A34FA9B158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98410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46169-BF4D-34BB-D03D-37C9C8DF8544}"/>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C6EC02F3-56F0-DBC5-B04F-0D5C2A5B1A07}"/>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52EEA871-468F-A877-AD6E-F9AEAB49705A}"/>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AD3C36CB-EB86-D279-EA04-5B9410546B1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53279730-4D70-4FD1-E581-6BF13E3A4A8A}"/>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6D60F643-3FE7-57D2-0F7C-19D93461FE54}"/>
              </a:ext>
            </a:extLst>
          </p:cNvPr>
          <p:cNvSpPr>
            <a:spLocks noGrp="1" noChangeArrowheads="1"/>
          </p:cNvSpPr>
          <p:nvPr>
            <p:ph type="body" idx="1"/>
          </p:nvPr>
        </p:nvSpPr>
        <p:spPr>
          <a:xfrm>
            <a:off x="152400" y="4114800"/>
            <a:ext cx="6553200" cy="4876800"/>
          </a:xfrm>
        </p:spPr>
        <p:txBody>
          <a:bodyPr/>
          <a:lstStyle/>
          <a:p>
            <a:pPr algn="l"/>
            <a:r>
              <a:rPr lang="en-US" altLang="en-US" dirty="0"/>
              <a:t>https://discover.hubpages.com/animals/Ways-Dogs-Show-Their-Love</a:t>
            </a:r>
          </a:p>
        </p:txBody>
      </p:sp>
      <p:cxnSp>
        <p:nvCxnSpPr>
          <p:cNvPr id="3" name="Straight Connector 2">
            <a:extLst>
              <a:ext uri="{FF2B5EF4-FFF2-40B4-BE49-F238E27FC236}">
                <a16:creationId xmlns:a16="http://schemas.microsoft.com/office/drawing/2014/main" id="{2380DF89-A21E-11EB-EF56-424AB9C743D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1852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90763-2DF8-0327-CC2F-9DBE6E4C562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44625072-60C2-B8B0-78DD-80EE1CE912D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330B3879-4B24-CEE0-9879-E8767D513EF6}"/>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839098EA-06FF-F9D7-84BA-DA6BF86C805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7320AB30-1883-5EB9-E556-77ED6518697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C17CF8AF-AB0B-ACF7-2D9D-748D2AC57E2E}"/>
              </a:ext>
            </a:extLst>
          </p:cNvPr>
          <p:cNvSpPr>
            <a:spLocks noGrp="1" noChangeArrowheads="1"/>
          </p:cNvSpPr>
          <p:nvPr>
            <p:ph type="body" idx="1"/>
          </p:nvPr>
        </p:nvSpPr>
        <p:spPr>
          <a:xfrm>
            <a:off x="152400" y="4114800"/>
            <a:ext cx="6553200" cy="4876800"/>
          </a:xfrm>
        </p:spPr>
        <p:txBody>
          <a:bodyPr/>
          <a:lstStyle/>
          <a:p>
            <a:pPr algn="l"/>
            <a:r>
              <a:rPr lang="en-US" altLang="en-US" dirty="0"/>
              <a:t>https://discover.hubpages.com/animals/Ways-Dogs-Show-Their-Love</a:t>
            </a:r>
          </a:p>
        </p:txBody>
      </p:sp>
      <p:cxnSp>
        <p:nvCxnSpPr>
          <p:cNvPr id="3" name="Straight Connector 2">
            <a:extLst>
              <a:ext uri="{FF2B5EF4-FFF2-40B4-BE49-F238E27FC236}">
                <a16:creationId xmlns:a16="http://schemas.microsoft.com/office/drawing/2014/main" id="{45A699C6-3CC6-070D-693C-B5835C51A5CE}"/>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67039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D3BB2D-CC05-7B2F-F954-42612435D940}"/>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18BE778F-1AE5-6D91-8870-1275086422A6}"/>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9FFD3696-C6CC-4467-9F8E-F1D9DA8D44DF}"/>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31CD4189-E67D-B21F-3E22-11509E13C89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6DF6274A-B14F-5CA4-53B2-0477B7DCF2F3}"/>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51D02E5D-B125-B645-469D-A4ED52BE3BC5}"/>
              </a:ext>
            </a:extLst>
          </p:cNvPr>
          <p:cNvSpPr>
            <a:spLocks noGrp="1" noChangeArrowheads="1"/>
          </p:cNvSpPr>
          <p:nvPr>
            <p:ph type="body" idx="1"/>
          </p:nvPr>
        </p:nvSpPr>
        <p:spPr>
          <a:xfrm>
            <a:off x="152400" y="4114800"/>
            <a:ext cx="6553200" cy="4876800"/>
          </a:xfrm>
        </p:spPr>
        <p:txBody>
          <a:bodyPr/>
          <a:lstStyle/>
          <a:p>
            <a:pPr algn="l"/>
            <a:r>
              <a:rPr lang="en-US" altLang="en-US" dirty="0"/>
              <a:t>https://discover.hubpages.com/animals/Ways-Dogs-Show-Their-Love</a:t>
            </a:r>
          </a:p>
        </p:txBody>
      </p:sp>
      <p:cxnSp>
        <p:nvCxnSpPr>
          <p:cNvPr id="3" name="Straight Connector 2">
            <a:extLst>
              <a:ext uri="{FF2B5EF4-FFF2-40B4-BE49-F238E27FC236}">
                <a16:creationId xmlns:a16="http://schemas.microsoft.com/office/drawing/2014/main" id="{F0457A54-8E59-00E8-741E-8871B7610828}"/>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8135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E3F452-B14D-09E0-897D-627C5D760ECF}"/>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D1F7EEE5-A317-F662-5CB8-06F6BF74422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Unoffendable spirit Ps 119.165</a:t>
            </a:r>
          </a:p>
        </p:txBody>
      </p:sp>
      <p:sp>
        <p:nvSpPr>
          <p:cNvPr id="5" name="Rectangle 3">
            <a:extLst>
              <a:ext uri="{FF2B5EF4-FFF2-40B4-BE49-F238E27FC236}">
                <a16:creationId xmlns:a16="http://schemas.microsoft.com/office/drawing/2014/main" id="{5B2CEB96-A7D5-CAD5-5BC8-E4F2BC7203AE}"/>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5, 2025  5785</a:t>
            </a:r>
          </a:p>
        </p:txBody>
      </p:sp>
      <p:sp>
        <p:nvSpPr>
          <p:cNvPr id="6" name="Rectangle 7">
            <a:extLst>
              <a:ext uri="{FF2B5EF4-FFF2-40B4-BE49-F238E27FC236}">
                <a16:creationId xmlns:a16="http://schemas.microsoft.com/office/drawing/2014/main" id="{6D7AC918-4124-691C-201A-798A096FE9C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EA9AEE75-508B-010E-DA4F-BA42088937C0}"/>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1E7DA0F6-72BA-D4A0-54B2-30AECBFC5DEA}"/>
              </a:ext>
            </a:extLst>
          </p:cNvPr>
          <p:cNvSpPr>
            <a:spLocks noGrp="1" noChangeArrowheads="1"/>
          </p:cNvSpPr>
          <p:nvPr>
            <p:ph type="body" idx="1"/>
          </p:nvPr>
        </p:nvSpPr>
        <p:spPr>
          <a:xfrm>
            <a:off x="152400" y="4114800"/>
            <a:ext cx="6553200" cy="4876800"/>
          </a:xfrm>
        </p:spPr>
        <p:txBody>
          <a:bodyPr/>
          <a:lstStyle/>
          <a:p>
            <a:pPr algn="l"/>
            <a:r>
              <a:rPr lang="en-US" altLang="en-US" dirty="0"/>
              <a:t>https://discover.hubpages.com/animals/Ways-Dogs-Show-Their-Love</a:t>
            </a:r>
          </a:p>
        </p:txBody>
      </p:sp>
      <p:cxnSp>
        <p:nvCxnSpPr>
          <p:cNvPr id="3" name="Straight Connector 2">
            <a:extLst>
              <a:ext uri="{FF2B5EF4-FFF2-40B4-BE49-F238E27FC236}">
                <a16:creationId xmlns:a16="http://schemas.microsoft.com/office/drawing/2014/main" id="{ABC0F5A7-9BE9-9717-0E6D-06261DF67921}"/>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554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3348021"/>
            <a:ext cx="6858000" cy="1231118"/>
          </a:xfrm>
        </p:spPr>
        <p:txBody>
          <a:bodyPr wrap="none" anchor="t">
            <a:normAutofit/>
          </a:bodyPr>
          <a:lstStyle>
            <a:lvl1pPr algn="r">
              <a:defRPr sz="7200" b="0" spc="-225">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2770782"/>
            <a:ext cx="6858000" cy="565519"/>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878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275370"/>
            <a:ext cx="7886700" cy="61451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740569"/>
            <a:ext cx="7886700" cy="253480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3889887"/>
            <a:ext cx="7885509" cy="511854"/>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28598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2650758"/>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3367049"/>
            <a:ext cx="7885509" cy="1126370"/>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471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273844"/>
            <a:ext cx="6977064" cy="2244678"/>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2524168"/>
            <a:ext cx="6564224" cy="411726"/>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3376297"/>
            <a:ext cx="7884318" cy="111712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
        <p:nvSpPr>
          <p:cNvPr id="9" name="TextBox 8"/>
          <p:cNvSpPr txBox="1"/>
          <p:nvPr/>
        </p:nvSpPr>
        <p:spPr>
          <a:xfrm>
            <a:off x="833283" y="590118"/>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760045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1745226"/>
            <a:ext cx="7886700" cy="1883876"/>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3637936"/>
            <a:ext cx="7885509" cy="855483"/>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44428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414462"/>
            <a:ext cx="2210150" cy="432197"/>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1928812"/>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414462"/>
            <a:ext cx="2202181" cy="432197"/>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1928812"/>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414462"/>
            <a:ext cx="2199085" cy="432197"/>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1928812"/>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364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273844"/>
            <a:ext cx="7886700"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6"/>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4"/>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6"/>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3655323"/>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3223127"/>
            <a:ext cx="2199085" cy="432197"/>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1692266"/>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6236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836C97D-7EB4-4470-B36A-8CE1DF35336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640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02A1C997-1C84-4E42-B804-9E6F0693A64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441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562809BE-4F75-4AE8-85BB-D151C4B7CC4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646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3348021"/>
            <a:ext cx="6858000" cy="1231118"/>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2770256"/>
            <a:ext cx="6858000" cy="565519"/>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87AE4B22-24C9-4BD8-A2D6-8E3898629F9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454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369219"/>
            <a:ext cx="376891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369219"/>
            <a:ext cx="377547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2B11E98B-EED2-4B67-A443-F4B6B35947A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3669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260872"/>
            <a:ext cx="3768912" cy="617934"/>
          </a:xfrm>
        </p:spPr>
        <p:txBody>
          <a:bodyPr anchor="b"/>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1878806"/>
            <a:ext cx="3768912"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260872"/>
            <a:ext cx="3776661" cy="617934"/>
          </a:xfrm>
        </p:spPr>
        <p:txBody>
          <a:bodyPr vert="horz" lIns="91440" tIns="45720" rIns="91440" bIns="45720" rtlCol="0" anchor="b">
            <a:norm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1878806"/>
            <a:ext cx="377666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p>
            <a:fld id="{65CDC162-1900-40CE-9BEB-10030CC81F0F}"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73435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p>
            <a:fld id="{E4CB589C-4D57-407B-91A2-640CFE24FC6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0203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p>
            <a:fld id="{46F5A7C8-905E-4755-8782-9AD9A4FE91F8}"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3523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6C47A99C-07AA-42E0-A17B-9B37B53AD97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58025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1543050"/>
            <a:ext cx="2739019" cy="2858691"/>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3DAB7C7D-F77A-452E-A8B2-BE455B7E5109}"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27483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369219"/>
            <a:ext cx="767535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416257"/>
      </p:ext>
    </p:extLst>
  </p:cSld>
  <p:clrMap bg1="dk1" tx1="lt1" bg2="dk2" tx2="lt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l" defTabSz="685800" rtl="0" eaLnBrk="1" latinLnBrk="0" hangingPunct="1">
        <a:lnSpc>
          <a:spcPct val="90000"/>
        </a:lnSpc>
        <a:spcBef>
          <a:spcPct val="0"/>
        </a:spcBef>
        <a:buNone/>
        <a:defRPr sz="405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kcjc.com/current-news/top-stories/10318-judge-howard-sachs-to-retire"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CD109-0578-0E0D-F5D1-D916ABBA5DA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2A9DDD3-1E06-37B5-13EE-EC8D70D9645C}"/>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I have finally discerned my retirement and succession</a:t>
            </a:r>
          </a:p>
          <a:p>
            <a:pPr algn="ctr"/>
            <a:r>
              <a:rPr lang="en-US" sz="4000" dirty="0">
                <a:solidFill>
                  <a:schemeClr val="tx1"/>
                </a:solidFill>
                <a:latin typeface="Arial Rounded MT Bold" panose="020F0704030504030204" pitchFamily="34" charset="0"/>
              </a:rPr>
              <a:t> time table.</a:t>
            </a:r>
          </a:p>
        </p:txBody>
      </p:sp>
    </p:spTree>
    <p:extLst>
      <p:ext uri="{BB962C8B-B14F-4D97-AF65-F5344CB8AC3E}">
        <p14:creationId xmlns:p14="http://schemas.microsoft.com/office/powerpoint/2010/main" val="3512780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81388-46F1-2F46-F3C2-E54AA85B3B2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E6E14B3-E3AA-8155-8DAC-44DD9ADA488D}"/>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I feel the Ruakh calling me to preach the most difficult message in my 30 years at Or HaOlam.  </a:t>
            </a:r>
          </a:p>
          <a:p>
            <a:pPr algn="l"/>
            <a:r>
              <a:rPr lang="en-US" sz="4000" dirty="0">
                <a:solidFill>
                  <a:schemeClr val="tx1"/>
                </a:solidFill>
                <a:latin typeface="Arial Rounded MT Bold" panose="020F0704030504030204" pitchFamily="34" charset="0"/>
              </a:rPr>
              <a:t>One that I don’t fully live up to.</a:t>
            </a:r>
          </a:p>
          <a:p>
            <a:pPr algn="l"/>
            <a:r>
              <a:rPr lang="en-US" sz="4000" dirty="0">
                <a:solidFill>
                  <a:schemeClr val="tx1"/>
                </a:solidFill>
                <a:latin typeface="Arial Rounded MT Bold" panose="020F0704030504030204" pitchFamily="34" charset="0"/>
              </a:rPr>
              <a:t>It might be the hardest message imaginable.</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7443354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C88200-04D0-8C84-FDE9-035D69336F2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5C990CC-92D6-FA8A-5221-753764A79702}"/>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F18803A9-D161-68D5-6891-163B57B7E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2862"/>
            <a:ext cx="8991600" cy="5057775"/>
          </a:xfrm>
          <a:prstGeom prst="rect">
            <a:avLst/>
          </a:prstGeom>
        </p:spPr>
      </p:pic>
    </p:spTree>
    <p:extLst>
      <p:ext uri="{BB962C8B-B14F-4D97-AF65-F5344CB8AC3E}">
        <p14:creationId xmlns:p14="http://schemas.microsoft.com/office/powerpoint/2010/main" val="145034740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68064-180B-D9CC-458C-9FBD39FB2CA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EBFF99F-AE2C-8512-AEFC-5181437E56FD}"/>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1125860B-CA0D-A0C8-8A0C-E343BDA5D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
        <p:nvSpPr>
          <p:cNvPr id="2" name="TextBox 1">
            <a:extLst>
              <a:ext uri="{FF2B5EF4-FFF2-40B4-BE49-F238E27FC236}">
                <a16:creationId xmlns:a16="http://schemas.microsoft.com/office/drawing/2014/main" id="{325CD72D-559A-B754-F180-4B173AB1B5A8}"/>
              </a:ext>
            </a:extLst>
          </p:cNvPr>
          <p:cNvSpPr txBox="1"/>
          <p:nvPr/>
        </p:nvSpPr>
        <p:spPr>
          <a:xfrm>
            <a:off x="76200" y="209550"/>
            <a:ext cx="8915400" cy="5139869"/>
          </a:xfrm>
          <a:prstGeom prst="rect">
            <a:avLst/>
          </a:prstGeom>
          <a:noFill/>
        </p:spPr>
        <p:txBody>
          <a:bodyPr wrap="square" rtlCol="0">
            <a:spAutoFit/>
          </a:bodyPr>
          <a:lstStyle/>
          <a:p>
            <a:pPr algn="l"/>
            <a:r>
              <a:rPr lang="en-US" sz="3600" u="sng" dirty="0">
                <a:solidFill>
                  <a:srgbClr val="FFFF66"/>
                </a:solidFill>
              </a:rPr>
              <a:t>Unoffendable Spirit Ps 119.165</a:t>
            </a:r>
          </a:p>
          <a:p>
            <a:pPr marL="233363" indent="-233363" algn="l">
              <a:buFont typeface="Arial" panose="020B0604020202020204" pitchFamily="34" charset="0"/>
              <a:buChar char="•"/>
            </a:pPr>
            <a:r>
              <a:rPr lang="en-US" sz="3600" dirty="0">
                <a:solidFill>
                  <a:schemeClr val="tx1"/>
                </a:solidFill>
              </a:rPr>
              <a:t>What does it mean objectively to </a:t>
            </a:r>
          </a:p>
          <a:p>
            <a:pPr algn="l"/>
            <a:r>
              <a:rPr lang="en-US" sz="3600" dirty="0">
                <a:solidFill>
                  <a:schemeClr val="tx1"/>
                </a:solidFill>
              </a:rPr>
              <a:t>  be offended?</a:t>
            </a:r>
          </a:p>
          <a:p>
            <a:pPr marL="233363" indent="-233363" algn="l">
              <a:buFont typeface="Arial" panose="020B0604020202020204" pitchFamily="34" charset="0"/>
              <a:buChar char="•"/>
            </a:pPr>
            <a:r>
              <a:rPr lang="en-US" sz="3600" dirty="0">
                <a:solidFill>
                  <a:schemeClr val="tx1"/>
                </a:solidFill>
              </a:rPr>
              <a:t>What does it mean subjectively to be offended?  How does it feel?</a:t>
            </a:r>
          </a:p>
          <a:p>
            <a:pPr marL="233363" indent="-233363" algn="l">
              <a:buFont typeface="Arial" panose="020B0604020202020204" pitchFamily="34" charset="0"/>
              <a:buChar char="•"/>
            </a:pPr>
            <a:r>
              <a:rPr lang="en-US" sz="3600" dirty="0">
                <a:solidFill>
                  <a:schemeClr val="tx1"/>
                </a:solidFill>
              </a:rPr>
              <a:t>How can we deal with offense internally?   Immanuel, Barukh Haba</a:t>
            </a:r>
          </a:p>
          <a:p>
            <a:pPr marL="233363" indent="-233363" algn="l">
              <a:buFont typeface="Arial" panose="020B0604020202020204" pitchFamily="34" charset="0"/>
              <a:buChar char="•"/>
            </a:pPr>
            <a:r>
              <a:rPr lang="en-US" sz="3600" dirty="0">
                <a:solidFill>
                  <a:schemeClr val="tx1"/>
                </a:solidFill>
              </a:rPr>
              <a:t>How can we deal with offense</a:t>
            </a:r>
          </a:p>
          <a:p>
            <a:pPr algn="l"/>
            <a:r>
              <a:rPr lang="en-US" sz="3600" dirty="0">
                <a:solidFill>
                  <a:schemeClr val="tx1"/>
                </a:solidFill>
              </a:rPr>
              <a:t>  externally?</a:t>
            </a:r>
          </a:p>
        </p:txBody>
      </p:sp>
    </p:spTree>
    <p:extLst>
      <p:ext uri="{BB962C8B-B14F-4D97-AF65-F5344CB8AC3E}">
        <p14:creationId xmlns:p14="http://schemas.microsoft.com/office/powerpoint/2010/main" val="26347555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311E04-0F43-0870-59EB-B425DEF6E6E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CFFB638-D942-5A35-77AA-6F41E8A7C0A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Have you been offended?</a:t>
            </a:r>
          </a:p>
          <a:p>
            <a:pPr marL="512763" indent="-512763" algn="l">
              <a:buFont typeface="+mj-lt"/>
              <a:buAutoNum type="arabicPeriod"/>
            </a:pPr>
            <a:r>
              <a:rPr lang="en-US" sz="4000" dirty="0">
                <a:solidFill>
                  <a:schemeClr val="tx1"/>
                </a:solidFill>
                <a:latin typeface="Arial Rounded MT Bold" panose="020F0704030504030204" pitchFamily="34" charset="0"/>
              </a:rPr>
              <a:t>Seek Yeshua for your inner response. </a:t>
            </a:r>
          </a:p>
          <a:p>
            <a:pPr algn="l"/>
            <a:r>
              <a:rPr lang="en-US" sz="4000" baseline="30000" dirty="0">
                <a:solidFill>
                  <a:schemeClr val="tx1"/>
                </a:solidFill>
                <a:latin typeface="Arial Rounded MT Bold" panose="020F0704030504030204" pitchFamily="34" charset="0"/>
              </a:rPr>
              <a:t>KJV</a:t>
            </a:r>
            <a:r>
              <a:rPr lang="en-US" sz="4000" dirty="0">
                <a:solidFill>
                  <a:schemeClr val="tx1"/>
                </a:solidFill>
                <a:latin typeface="Arial Rounded MT Bold" panose="020F0704030504030204" pitchFamily="34" charset="0"/>
              </a:rPr>
              <a:t> Great peace have they which love Your Torah: and </a:t>
            </a:r>
            <a:r>
              <a:rPr lang="en-US" sz="4000" u="sng" dirty="0">
                <a:solidFill>
                  <a:srgbClr val="FFFF66"/>
                </a:solidFill>
                <a:latin typeface="Arial Rounded MT Bold" panose="020F0704030504030204" pitchFamily="34" charset="0"/>
              </a:rPr>
              <a:t>nothing shall offend them.</a:t>
            </a:r>
          </a:p>
          <a:p>
            <a:pPr marL="742950" indent="-742950" algn="l">
              <a:buFont typeface="+mj-lt"/>
              <a:buAutoNum type="arabicPeriod" startAt="2"/>
            </a:pPr>
            <a:r>
              <a:rPr lang="en-US" sz="4000" dirty="0">
                <a:solidFill>
                  <a:schemeClr val="tx1"/>
                </a:solidFill>
                <a:latin typeface="Arial Rounded MT Bold" panose="020F0704030504030204" pitchFamily="34" charset="0"/>
              </a:rPr>
              <a:t>Go to the offender</a:t>
            </a:r>
          </a:p>
          <a:p>
            <a:pPr marL="512763" indent="-512763" algn="l">
              <a:buFont typeface="+mj-lt"/>
              <a:buAutoNum type="arabicPeriod" startAt="2"/>
            </a:pP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2558729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28FC6B-23BB-A4CC-27FB-C0D00D3A9AC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7D2A670-3AB7-1152-8415-C473210EF1AA}"/>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Unoffendable spirit </a:t>
            </a:r>
          </a:p>
          <a:p>
            <a:pPr algn="l"/>
            <a:r>
              <a:rPr lang="en-US" sz="4000" baseline="30000" dirty="0">
                <a:solidFill>
                  <a:schemeClr val="tx1"/>
                </a:solidFill>
                <a:latin typeface="Arial Rounded MT Bold" panose="020F0704030504030204" pitchFamily="34" charset="0"/>
              </a:rPr>
              <a:t>T’hillim 119.165 </a:t>
            </a:r>
            <a:r>
              <a:rPr lang="en-US" sz="4000" dirty="0">
                <a:solidFill>
                  <a:schemeClr val="tx1"/>
                </a:solidFill>
                <a:latin typeface="Arial Rounded MT Bold" panose="020F0704030504030204" pitchFamily="34" charset="0"/>
              </a:rPr>
              <a:t>Those who love Your Torah have great peace, and nothing will cause them to be hurt in their spirit.</a:t>
            </a:r>
          </a:p>
          <a:p>
            <a:pPr algn="l"/>
            <a:r>
              <a:rPr lang="en-US" sz="4000" baseline="30000" dirty="0">
                <a:solidFill>
                  <a:schemeClr val="tx1"/>
                </a:solidFill>
                <a:latin typeface="Arial Rounded MT Bold" panose="020F0704030504030204" pitchFamily="34" charset="0"/>
              </a:rPr>
              <a:t>KJV</a:t>
            </a:r>
            <a:r>
              <a:rPr lang="en-US" sz="4000" dirty="0">
                <a:solidFill>
                  <a:schemeClr val="tx1"/>
                </a:solidFill>
                <a:latin typeface="Arial Rounded MT Bold" panose="020F0704030504030204" pitchFamily="34" charset="0"/>
              </a:rPr>
              <a:t> Great peace have they which love Your Torah: and </a:t>
            </a:r>
            <a:r>
              <a:rPr lang="en-US" sz="4000" u="sng" dirty="0">
                <a:solidFill>
                  <a:srgbClr val="FFFF66"/>
                </a:solidFill>
                <a:latin typeface="Arial Rounded MT Bold" panose="020F0704030504030204" pitchFamily="34" charset="0"/>
              </a:rPr>
              <a:t>nothing shall offend them.</a:t>
            </a:r>
          </a:p>
        </p:txBody>
      </p:sp>
    </p:spTree>
    <p:extLst>
      <p:ext uri="{BB962C8B-B14F-4D97-AF65-F5344CB8AC3E}">
        <p14:creationId xmlns:p14="http://schemas.microsoft.com/office/powerpoint/2010/main" val="3293717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257D3-31B6-6691-3B7C-D3220E659F8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A9566B2-126A-C278-3845-0EEBE924ABF8}"/>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74ECE2EC-1C9C-329E-7F54-A51AA3F2C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2862"/>
            <a:ext cx="8991600" cy="5057775"/>
          </a:xfrm>
          <a:prstGeom prst="rect">
            <a:avLst/>
          </a:prstGeom>
        </p:spPr>
      </p:pic>
    </p:spTree>
    <p:extLst>
      <p:ext uri="{BB962C8B-B14F-4D97-AF65-F5344CB8AC3E}">
        <p14:creationId xmlns:p14="http://schemas.microsoft.com/office/powerpoint/2010/main" val="1519702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0C608-4C5A-70E3-41D3-37E636EA162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228D44D-6D56-B6FE-6E80-30EC5FADE356}"/>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DFCB67AB-6332-E26C-A098-28FCFF65C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Tree>
    <p:extLst>
      <p:ext uri="{BB962C8B-B14F-4D97-AF65-F5344CB8AC3E}">
        <p14:creationId xmlns:p14="http://schemas.microsoft.com/office/powerpoint/2010/main" val="2423133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AA7F8-2441-D323-A03E-01BD5E1C928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C3A96C5-1138-5CB6-11E8-CBA1FAED368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BAC05AA-066B-1A3E-D18E-D6187F1280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
        <p:nvSpPr>
          <p:cNvPr id="2" name="TextBox 1">
            <a:extLst>
              <a:ext uri="{FF2B5EF4-FFF2-40B4-BE49-F238E27FC236}">
                <a16:creationId xmlns:a16="http://schemas.microsoft.com/office/drawing/2014/main" id="{82BB9185-D3DE-76BB-BEEB-089EE14503A2}"/>
              </a:ext>
            </a:extLst>
          </p:cNvPr>
          <p:cNvSpPr txBox="1"/>
          <p:nvPr/>
        </p:nvSpPr>
        <p:spPr>
          <a:xfrm>
            <a:off x="76200" y="209550"/>
            <a:ext cx="8915400" cy="5139869"/>
          </a:xfrm>
          <a:prstGeom prst="rect">
            <a:avLst/>
          </a:prstGeom>
          <a:noFill/>
        </p:spPr>
        <p:txBody>
          <a:bodyPr wrap="square" rtlCol="0">
            <a:spAutoFit/>
          </a:bodyPr>
          <a:lstStyle/>
          <a:p>
            <a:pPr algn="l"/>
            <a:r>
              <a:rPr lang="en-US" sz="3600" u="sng" dirty="0">
                <a:solidFill>
                  <a:srgbClr val="FFFF66"/>
                </a:solidFill>
              </a:rPr>
              <a:t>Unoffendable Spirit Ps 119.165</a:t>
            </a:r>
          </a:p>
          <a:p>
            <a:pPr marL="233363" indent="-233363" algn="l">
              <a:buFont typeface="Arial" panose="020B0604020202020204" pitchFamily="34" charset="0"/>
              <a:buChar char="•"/>
            </a:pPr>
            <a:r>
              <a:rPr lang="en-US" sz="3600" dirty="0">
                <a:solidFill>
                  <a:schemeClr val="tx1"/>
                </a:solidFill>
              </a:rPr>
              <a:t>What does it mean objectively to </a:t>
            </a:r>
          </a:p>
          <a:p>
            <a:pPr algn="l"/>
            <a:r>
              <a:rPr lang="en-US" sz="3600" dirty="0">
                <a:solidFill>
                  <a:schemeClr val="tx1"/>
                </a:solidFill>
              </a:rPr>
              <a:t>  be offended?</a:t>
            </a:r>
          </a:p>
          <a:p>
            <a:pPr marL="233363" indent="-233363" algn="l">
              <a:buFont typeface="Arial" panose="020B0604020202020204" pitchFamily="34" charset="0"/>
              <a:buChar char="•"/>
            </a:pPr>
            <a:r>
              <a:rPr lang="en-US" sz="3600" dirty="0">
                <a:solidFill>
                  <a:schemeClr val="tx1"/>
                </a:solidFill>
              </a:rPr>
              <a:t>What does it mean subjectively to be offended?  How does it feel?</a:t>
            </a:r>
          </a:p>
          <a:p>
            <a:pPr marL="233363" indent="-233363" algn="l">
              <a:buFont typeface="Arial" panose="020B0604020202020204" pitchFamily="34" charset="0"/>
              <a:buChar char="•"/>
            </a:pPr>
            <a:r>
              <a:rPr lang="en-US" sz="3600" dirty="0">
                <a:solidFill>
                  <a:schemeClr val="tx1"/>
                </a:solidFill>
              </a:rPr>
              <a:t>How can we deal with offense internally?</a:t>
            </a:r>
          </a:p>
          <a:p>
            <a:pPr marL="233363" indent="-233363" algn="l">
              <a:buFont typeface="Arial" panose="020B0604020202020204" pitchFamily="34" charset="0"/>
              <a:buChar char="•"/>
            </a:pPr>
            <a:r>
              <a:rPr lang="en-US" sz="3600" dirty="0">
                <a:solidFill>
                  <a:schemeClr val="tx1"/>
                </a:solidFill>
              </a:rPr>
              <a:t>How can we deal with offense</a:t>
            </a:r>
          </a:p>
          <a:p>
            <a:pPr algn="l"/>
            <a:r>
              <a:rPr lang="en-US" sz="3600" dirty="0">
                <a:solidFill>
                  <a:schemeClr val="tx1"/>
                </a:solidFill>
              </a:rPr>
              <a:t>  externally?</a:t>
            </a:r>
          </a:p>
        </p:txBody>
      </p:sp>
    </p:spTree>
    <p:extLst>
      <p:ext uri="{BB962C8B-B14F-4D97-AF65-F5344CB8AC3E}">
        <p14:creationId xmlns:p14="http://schemas.microsoft.com/office/powerpoint/2010/main" val="2046786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1B77F-702C-B593-B559-88DBFC4DF9B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E5B95BA-B0A3-B97C-206D-312D0BA29F69}"/>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38CAFA5B-DF7F-86CA-CEB6-0B94538FF2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
        <p:nvSpPr>
          <p:cNvPr id="2" name="TextBox 1">
            <a:extLst>
              <a:ext uri="{FF2B5EF4-FFF2-40B4-BE49-F238E27FC236}">
                <a16:creationId xmlns:a16="http://schemas.microsoft.com/office/drawing/2014/main" id="{56C4A6C4-78E7-6DB9-8DFA-2DCA8DBD2B8E}"/>
              </a:ext>
            </a:extLst>
          </p:cNvPr>
          <p:cNvSpPr txBox="1"/>
          <p:nvPr/>
        </p:nvSpPr>
        <p:spPr>
          <a:xfrm>
            <a:off x="76200" y="209550"/>
            <a:ext cx="8915400" cy="5139869"/>
          </a:xfrm>
          <a:prstGeom prst="rect">
            <a:avLst/>
          </a:prstGeom>
          <a:noFill/>
        </p:spPr>
        <p:txBody>
          <a:bodyPr wrap="square" rtlCol="0">
            <a:spAutoFit/>
          </a:bodyPr>
          <a:lstStyle/>
          <a:p>
            <a:pPr algn="l"/>
            <a:r>
              <a:rPr lang="en-US" sz="3600" u="sng" dirty="0">
                <a:solidFill>
                  <a:srgbClr val="FFFF66"/>
                </a:solidFill>
              </a:rPr>
              <a:t>Unoffendable Spirit Ps 119.165</a:t>
            </a:r>
          </a:p>
          <a:p>
            <a:pPr marL="233363" indent="-233363" algn="l">
              <a:buFont typeface="Arial" panose="020B0604020202020204" pitchFamily="34" charset="0"/>
              <a:buChar char="•"/>
            </a:pPr>
            <a:r>
              <a:rPr lang="en-US" sz="3600" u="sng" dirty="0">
                <a:solidFill>
                  <a:srgbClr val="FFFF66"/>
                </a:solidFill>
              </a:rPr>
              <a:t>What does it mean objectively to </a:t>
            </a:r>
          </a:p>
          <a:p>
            <a:pPr algn="l"/>
            <a:r>
              <a:rPr lang="en-US" sz="3600" u="sng" dirty="0">
                <a:solidFill>
                  <a:srgbClr val="FFFF66"/>
                </a:solidFill>
              </a:rPr>
              <a:t>  be offended?</a:t>
            </a:r>
          </a:p>
          <a:p>
            <a:pPr marL="233363" indent="-233363" algn="l">
              <a:buFont typeface="Arial" panose="020B0604020202020204" pitchFamily="34" charset="0"/>
              <a:buChar char="•"/>
            </a:pPr>
            <a:r>
              <a:rPr lang="en-US" sz="3600" dirty="0">
                <a:solidFill>
                  <a:schemeClr val="tx1"/>
                </a:solidFill>
              </a:rPr>
              <a:t>What does it mean subjectively to be offended?  How does it feel?</a:t>
            </a:r>
          </a:p>
          <a:p>
            <a:pPr marL="233363" indent="-233363" algn="l">
              <a:buFont typeface="Arial" panose="020B0604020202020204" pitchFamily="34" charset="0"/>
              <a:buChar char="•"/>
            </a:pPr>
            <a:r>
              <a:rPr lang="en-US" sz="3600" dirty="0">
                <a:solidFill>
                  <a:schemeClr val="tx1"/>
                </a:solidFill>
              </a:rPr>
              <a:t>How can we deal with offense internally?</a:t>
            </a:r>
          </a:p>
          <a:p>
            <a:pPr marL="233363" indent="-233363" algn="l">
              <a:buFont typeface="Arial" panose="020B0604020202020204" pitchFamily="34" charset="0"/>
              <a:buChar char="•"/>
            </a:pPr>
            <a:r>
              <a:rPr lang="en-US" sz="3600" dirty="0">
                <a:solidFill>
                  <a:schemeClr val="tx1"/>
                </a:solidFill>
              </a:rPr>
              <a:t>How can we deal with offense</a:t>
            </a:r>
          </a:p>
          <a:p>
            <a:pPr algn="l"/>
            <a:r>
              <a:rPr lang="en-US" sz="3600" dirty="0">
                <a:solidFill>
                  <a:schemeClr val="tx1"/>
                </a:solidFill>
              </a:rPr>
              <a:t>  externally?</a:t>
            </a:r>
          </a:p>
        </p:txBody>
      </p:sp>
    </p:spTree>
    <p:extLst>
      <p:ext uri="{BB962C8B-B14F-4D97-AF65-F5344CB8AC3E}">
        <p14:creationId xmlns:p14="http://schemas.microsoft.com/office/powerpoint/2010/main" val="3583942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956AD-04C1-49C5-5409-026657775BB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EDDE4D8-CBBC-70A3-D432-1CCB99D4F318}"/>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839AEB8-F2DC-8A72-8908-196678E3C89E}"/>
              </a:ext>
            </a:extLst>
          </p:cNvPr>
          <p:cNvPicPr>
            <a:picLocks noChangeAspect="1"/>
          </p:cNvPicPr>
          <p:nvPr/>
        </p:nvPicPr>
        <p:blipFill>
          <a:blip r:embed="rId3"/>
          <a:srcRect l="45562"/>
          <a:stretch>
            <a:fillRect/>
          </a:stretch>
        </p:blipFill>
        <p:spPr>
          <a:xfrm>
            <a:off x="247927" y="514350"/>
            <a:ext cx="8648146" cy="1828800"/>
          </a:xfrm>
          <a:prstGeom prst="rect">
            <a:avLst/>
          </a:prstGeom>
        </p:spPr>
      </p:pic>
      <p:pic>
        <p:nvPicPr>
          <p:cNvPr id="2" name="Picture 1">
            <a:extLst>
              <a:ext uri="{FF2B5EF4-FFF2-40B4-BE49-F238E27FC236}">
                <a16:creationId xmlns:a16="http://schemas.microsoft.com/office/drawing/2014/main" id="{76A24010-806A-2B8A-50B6-909B950779A2}"/>
              </a:ext>
            </a:extLst>
          </p:cNvPr>
          <p:cNvPicPr>
            <a:picLocks noChangeAspect="1"/>
          </p:cNvPicPr>
          <p:nvPr/>
        </p:nvPicPr>
        <p:blipFill>
          <a:blip r:embed="rId3"/>
          <a:srcRect r="56657"/>
          <a:stretch>
            <a:fillRect/>
          </a:stretch>
        </p:blipFill>
        <p:spPr>
          <a:xfrm>
            <a:off x="449994" y="2571750"/>
            <a:ext cx="8320212" cy="2209800"/>
          </a:xfrm>
          <a:prstGeom prst="rect">
            <a:avLst/>
          </a:prstGeom>
        </p:spPr>
      </p:pic>
    </p:spTree>
    <p:extLst>
      <p:ext uri="{BB962C8B-B14F-4D97-AF65-F5344CB8AC3E}">
        <p14:creationId xmlns:p14="http://schemas.microsoft.com/office/powerpoint/2010/main" val="708369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2AB69-5673-DDD1-5CCC-023BCDD199D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23FCF00-FB8D-A3AD-A72B-B1C88453F9D8}"/>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38EB6A04-CCEA-DEC6-2FE5-24CD4147DB41}"/>
              </a:ext>
            </a:extLst>
          </p:cNvPr>
          <p:cNvPicPr>
            <a:picLocks noChangeAspect="1"/>
          </p:cNvPicPr>
          <p:nvPr/>
        </p:nvPicPr>
        <p:blipFill>
          <a:blip r:embed="rId3"/>
          <a:srcRect r="56657"/>
          <a:stretch>
            <a:fillRect/>
          </a:stretch>
        </p:blipFill>
        <p:spPr>
          <a:xfrm>
            <a:off x="282285" y="971550"/>
            <a:ext cx="8320212" cy="2209800"/>
          </a:xfrm>
          <a:prstGeom prst="rect">
            <a:avLst/>
          </a:prstGeom>
        </p:spPr>
      </p:pic>
      <p:sp>
        <p:nvSpPr>
          <p:cNvPr id="2" name="Rectangle: Rounded Corners 1">
            <a:extLst>
              <a:ext uri="{FF2B5EF4-FFF2-40B4-BE49-F238E27FC236}">
                <a16:creationId xmlns:a16="http://schemas.microsoft.com/office/drawing/2014/main" id="{9680FB2F-0DEB-2F71-B7EF-CEC7CDA71596}"/>
              </a:ext>
            </a:extLst>
          </p:cNvPr>
          <p:cNvSpPr/>
          <p:nvPr/>
        </p:nvSpPr>
        <p:spPr>
          <a:xfrm>
            <a:off x="380999" y="971550"/>
            <a:ext cx="3908715" cy="2133600"/>
          </a:xfrm>
          <a:prstGeom prst="round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3247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FC0FE-EB59-2F30-AE87-3A66DB77C93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685C1DC-7BCF-88EF-6CB5-48527EFD5789}"/>
              </a:ext>
            </a:extLst>
          </p:cNvPr>
          <p:cNvSpPr>
            <a:spLocks noGrp="1"/>
          </p:cNvSpPr>
          <p:nvPr>
            <p:ph type="subTitle" idx="1"/>
          </p:nvPr>
        </p:nvSpPr>
        <p:spPr>
          <a:xfrm>
            <a:off x="152400" y="209550"/>
            <a:ext cx="8915400" cy="4800600"/>
          </a:xfrm>
        </p:spPr>
        <p:txBody>
          <a:bodyPr anchor="t">
            <a:normAutofit lnSpcReduction="10000"/>
          </a:bodyPr>
          <a:lstStyle/>
          <a:p>
            <a:pPr algn="l"/>
            <a:r>
              <a:rPr lang="he-IL" sz="4300" b="1" dirty="0">
                <a:solidFill>
                  <a:srgbClr val="FFFF66"/>
                </a:solidFill>
                <a:latin typeface="David" panose="020E0502060401010101" pitchFamily="34" charset="-79"/>
                <a:cs typeface="David" panose="020E0502060401010101" pitchFamily="34" charset="-79"/>
              </a:rPr>
              <a:t>מִכְשׁוֹל</a:t>
            </a:r>
            <a:r>
              <a:rPr lang="en-US" sz="4300" b="1" dirty="0">
                <a:solidFill>
                  <a:srgbClr val="FFFF66"/>
                </a:solidFill>
                <a:latin typeface="David" panose="020E0502060401010101" pitchFamily="34" charset="-79"/>
                <a:cs typeface="David" panose="020E0502060401010101" pitchFamily="34" charset="-79"/>
              </a:rPr>
              <a:t> </a:t>
            </a:r>
            <a:r>
              <a:rPr lang="en-US" sz="4000" i="1" dirty="0" err="1">
                <a:solidFill>
                  <a:srgbClr val="FFFF66"/>
                </a:solidFill>
                <a:latin typeface="Arial Rounded MT Bold" panose="020F0704030504030204" pitchFamily="34" charset="0"/>
              </a:rPr>
              <a:t>mikhshol</a:t>
            </a:r>
            <a:r>
              <a:rPr lang="en-US" sz="4300" b="1" dirty="0">
                <a:solidFill>
                  <a:srgbClr val="FFFF66"/>
                </a:solidFill>
                <a:latin typeface="David" panose="020E0502060401010101" pitchFamily="34" charset="-79"/>
                <a:cs typeface="David" panose="020E0502060401010101" pitchFamily="34" charset="-79"/>
              </a:rPr>
              <a:t>  </a:t>
            </a:r>
            <a:r>
              <a:rPr lang="en-US" sz="4000" dirty="0">
                <a:solidFill>
                  <a:schemeClr val="tx1"/>
                </a:solidFill>
                <a:latin typeface="Arial Rounded MT Bold" panose="020F0704030504030204" pitchFamily="34" charset="0"/>
              </a:rPr>
              <a:t>or offended</a:t>
            </a:r>
          </a:p>
          <a:p>
            <a:pPr algn="l"/>
            <a:r>
              <a:rPr lang="en-US" sz="4000" dirty="0">
                <a:solidFill>
                  <a:schemeClr val="tx1"/>
                </a:solidFill>
                <a:latin typeface="Arial Rounded MT Bold" panose="020F0704030504030204" pitchFamily="34" charset="0"/>
              </a:rPr>
              <a:t>denotes any hindrance that trips a person physically or morally. Its fourteen appearances trace a movement from literal obstruction to profound spiritual metaphor, showing how stumbling can arise from human malice in word or action,</a:t>
            </a:r>
          </a:p>
        </p:txBody>
      </p:sp>
    </p:spTree>
    <p:extLst>
      <p:ext uri="{BB962C8B-B14F-4D97-AF65-F5344CB8AC3E}">
        <p14:creationId xmlns:p14="http://schemas.microsoft.com/office/powerpoint/2010/main" val="2475606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2E038-81EC-8A23-EB4D-AC49458B460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1BF3533-E3C8-225D-95C5-A03955A241BD}"/>
              </a:ext>
            </a:extLst>
          </p:cNvPr>
          <p:cNvSpPr>
            <a:spLocks noGrp="1"/>
          </p:cNvSpPr>
          <p:nvPr>
            <p:ph type="subTitle" idx="1"/>
          </p:nvPr>
        </p:nvSpPr>
        <p:spPr>
          <a:xfrm>
            <a:off x="152400" y="209550"/>
            <a:ext cx="8915400" cy="4800600"/>
          </a:xfrm>
        </p:spPr>
        <p:txBody>
          <a:bodyPr anchor="t">
            <a:normAutofit/>
          </a:bodyPr>
          <a:lstStyle/>
          <a:p>
            <a:pPr algn="l"/>
            <a:r>
              <a:rPr lang="he-IL" sz="4300" b="1" dirty="0">
                <a:solidFill>
                  <a:srgbClr val="FFFF66"/>
                </a:solidFill>
                <a:latin typeface="David" panose="020E0502060401010101" pitchFamily="34" charset="-79"/>
                <a:cs typeface="David" panose="020E0502060401010101" pitchFamily="34" charset="-79"/>
              </a:rPr>
              <a:t>מִכְשׁוֹל</a:t>
            </a:r>
            <a:r>
              <a:rPr lang="en-US" sz="4000" dirty="0">
                <a:solidFill>
                  <a:srgbClr val="FFFF66"/>
                </a:solidFill>
                <a:latin typeface="Arial Rounded MT Bold" panose="020F0704030504030204" pitchFamily="34" charset="0"/>
              </a:rPr>
              <a:t> </a:t>
            </a:r>
            <a:r>
              <a:rPr lang="en-US" sz="4000" i="1" dirty="0" err="1">
                <a:solidFill>
                  <a:srgbClr val="FFFF66"/>
                </a:solidFill>
                <a:latin typeface="Arial Rounded MT Bold" panose="020F0704030504030204" pitchFamily="34" charset="0"/>
              </a:rPr>
              <a:t>mikhshol</a:t>
            </a:r>
            <a:r>
              <a:rPr lang="en-US" sz="4000" dirty="0">
                <a:solidFill>
                  <a:srgbClr val="FFFF66"/>
                </a:solidFill>
                <a:latin typeface="Arial Rounded MT Bold" panose="020F0704030504030204" pitchFamily="34" charset="0"/>
              </a:rPr>
              <a:t> </a:t>
            </a:r>
          </a:p>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inner idolatry, or divine judgment, and how God calls His people to remove every impediment to covenant faithfulness.</a:t>
            </a:r>
          </a:p>
        </p:txBody>
      </p:sp>
    </p:spTree>
    <p:extLst>
      <p:ext uri="{BB962C8B-B14F-4D97-AF65-F5344CB8AC3E}">
        <p14:creationId xmlns:p14="http://schemas.microsoft.com/office/powerpoint/2010/main" val="82524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3F7D3-E2F4-5EBD-AB41-6923EB5DFC5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3A3D9AC-88E8-3356-E12E-CC018880863F}"/>
              </a:ext>
            </a:extLst>
          </p:cNvPr>
          <p:cNvSpPr>
            <a:spLocks noGrp="1"/>
          </p:cNvSpPr>
          <p:nvPr>
            <p:ph type="subTitle" idx="1"/>
          </p:nvPr>
        </p:nvSpPr>
        <p:spPr>
          <a:xfrm>
            <a:off x="152400" y="209550"/>
            <a:ext cx="3848100" cy="4800600"/>
          </a:xfrm>
        </p:spPr>
        <p:txBody>
          <a:bodyPr anchor="t">
            <a:normAutofit/>
          </a:bodyPr>
          <a:lstStyle/>
          <a:p>
            <a:pPr algn="l"/>
            <a:endParaRPr lang="en-US" sz="4000">
              <a:solidFill>
                <a:schemeClr val="tx1"/>
              </a:solidFill>
              <a:latin typeface="Arial Rounded MT Bold" panose="020F0704030504030204" pitchFamily="34" charset="0"/>
              <a:hlinkClick r:id="rId3" tooltip="Judge Howard Sachs to retire at age 100">
                <a:extLst>
                  <a:ext uri="{A12FA001-AC4F-418D-AE19-62706E023703}">
                    <ahyp:hlinkClr xmlns:ahyp="http://schemas.microsoft.com/office/drawing/2018/hyperlinkcolor" val="tx"/>
                  </a:ext>
                </a:extLst>
              </a:hlinkClick>
            </a:endParaRPr>
          </a:p>
          <a:p>
            <a:pPr algn="l"/>
            <a:r>
              <a:rPr lang="en-US" sz="4000">
                <a:solidFill>
                  <a:schemeClr val="tx1"/>
                </a:solidFill>
                <a:latin typeface="Arial Rounded MT Bold" panose="020F0704030504030204" pitchFamily="34" charset="0"/>
                <a:hlinkClick r:id="rId3" tooltip="Judge Howard Sachs to retire at age 100">
                  <a:extLst>
                    <a:ext uri="{A12FA001-AC4F-418D-AE19-62706E023703}">
                      <ahyp:hlinkClr xmlns:ahyp="http://schemas.microsoft.com/office/drawing/2018/hyperlinkcolor" val="tx"/>
                    </a:ext>
                  </a:extLst>
                </a:hlinkClick>
              </a:rPr>
              <a:t>Judge </a:t>
            </a:r>
            <a:r>
              <a:rPr lang="en-US" sz="4000" dirty="0">
                <a:solidFill>
                  <a:schemeClr val="tx1"/>
                </a:solidFill>
                <a:latin typeface="Arial Rounded MT Bold" panose="020F0704030504030204" pitchFamily="34" charset="0"/>
                <a:hlinkClick r:id="rId3" tooltip="Judge Howard Sachs to retire at age 100">
                  <a:extLst>
                    <a:ext uri="{A12FA001-AC4F-418D-AE19-62706E023703}">
                      <ahyp:hlinkClr xmlns:ahyp="http://schemas.microsoft.com/office/drawing/2018/hyperlinkcolor" val="tx"/>
                    </a:ext>
                  </a:extLst>
                </a:hlinkClick>
              </a:rPr>
              <a:t>Howard Sachs to retire at age 100</a:t>
            </a:r>
            <a:endParaRPr lang="en-US" sz="4000" dirty="0">
              <a:solidFill>
                <a:schemeClr val="tx1"/>
              </a:solidFill>
              <a:latin typeface="Arial Rounded MT Bold" panose="020F0704030504030204" pitchFamily="34" charset="0"/>
            </a:endParaRPr>
          </a:p>
        </p:txBody>
      </p:sp>
      <p:pic>
        <p:nvPicPr>
          <p:cNvPr id="1026" name="Picture 2">
            <a:extLst>
              <a:ext uri="{FF2B5EF4-FFF2-40B4-BE49-F238E27FC236}">
                <a16:creationId xmlns:a16="http://schemas.microsoft.com/office/drawing/2014/main" id="{540F6044-1254-03FF-605A-393F68E188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0500" y="0"/>
            <a:ext cx="51435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351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78C8E-AE60-9BFF-E5DE-96DBCBFAC57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40A53C0-220F-738D-785A-09C47894A328}"/>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6E89C738-C31A-68EC-0B22-71DCD1FE1F31}"/>
              </a:ext>
            </a:extLst>
          </p:cNvPr>
          <p:cNvPicPr>
            <a:picLocks noChangeAspect="1"/>
          </p:cNvPicPr>
          <p:nvPr/>
        </p:nvPicPr>
        <p:blipFill>
          <a:blip r:embed="rId3"/>
          <a:srcRect r="56657"/>
          <a:stretch>
            <a:fillRect/>
          </a:stretch>
        </p:blipFill>
        <p:spPr>
          <a:xfrm>
            <a:off x="282285" y="971550"/>
            <a:ext cx="8320212" cy="2209800"/>
          </a:xfrm>
          <a:prstGeom prst="rect">
            <a:avLst/>
          </a:prstGeom>
        </p:spPr>
      </p:pic>
      <p:sp>
        <p:nvSpPr>
          <p:cNvPr id="2" name="Rectangle: Rounded Corners 1">
            <a:extLst>
              <a:ext uri="{FF2B5EF4-FFF2-40B4-BE49-F238E27FC236}">
                <a16:creationId xmlns:a16="http://schemas.microsoft.com/office/drawing/2014/main" id="{B99DF9D2-BFB3-529C-5A1B-BE022EFBDBDB}"/>
              </a:ext>
            </a:extLst>
          </p:cNvPr>
          <p:cNvSpPr/>
          <p:nvPr/>
        </p:nvSpPr>
        <p:spPr>
          <a:xfrm>
            <a:off x="380999" y="971550"/>
            <a:ext cx="3908715" cy="2133600"/>
          </a:xfrm>
          <a:prstGeom prst="roundRect">
            <a:avLst/>
          </a:prstGeom>
          <a:noFill/>
          <a:ln w="444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391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12A42-A1D2-FA51-13A3-40A425D0E63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63F42DA-3F7B-8AC0-E04F-63234B8A75E7}"/>
              </a:ext>
            </a:extLst>
          </p:cNvPr>
          <p:cNvSpPr>
            <a:spLocks noGrp="1"/>
          </p:cNvSpPr>
          <p:nvPr>
            <p:ph type="subTitle" idx="1"/>
          </p:nvPr>
        </p:nvSpPr>
        <p:spPr>
          <a:xfrm>
            <a:off x="152400" y="209550"/>
            <a:ext cx="8915400" cy="4800600"/>
          </a:xfrm>
        </p:spPr>
        <p:txBody>
          <a:bodyPr anchor="t">
            <a:normAutofit lnSpcReduction="10000"/>
          </a:bodyPr>
          <a:lstStyle/>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Being offended often relates to feeling hurt or wronged by someone's words or actions.</a:t>
            </a:r>
          </a:p>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Offenses can arise from misunderstandings or differing beliefs. </a:t>
            </a:r>
          </a:p>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Offenses can lead to sin if they cause anger or resentment (Ephesians 4:26).</a:t>
            </a:r>
          </a:p>
        </p:txBody>
      </p:sp>
    </p:spTree>
    <p:extLst>
      <p:ext uri="{BB962C8B-B14F-4D97-AF65-F5344CB8AC3E}">
        <p14:creationId xmlns:p14="http://schemas.microsoft.com/office/powerpoint/2010/main" val="634286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0B1176-D00D-825C-0246-6B479DC95D5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A216F51-5CC4-6E22-7627-738A1D6B2D4D}"/>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000D87E0-DBC5-444D-95B6-97D242090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2862"/>
            <a:ext cx="8991600" cy="5057775"/>
          </a:xfrm>
          <a:prstGeom prst="rect">
            <a:avLst/>
          </a:prstGeom>
        </p:spPr>
      </p:pic>
    </p:spTree>
    <p:extLst>
      <p:ext uri="{BB962C8B-B14F-4D97-AF65-F5344CB8AC3E}">
        <p14:creationId xmlns:p14="http://schemas.microsoft.com/office/powerpoint/2010/main" val="40107134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F4E76-BBAF-31D8-0E3D-B3CF6C524C0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3AD40D9-1181-6808-7FDA-88A86F3CC048}"/>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C505C39F-B997-8857-3DE1-E93B4B5D4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
        <p:nvSpPr>
          <p:cNvPr id="2" name="TextBox 1">
            <a:extLst>
              <a:ext uri="{FF2B5EF4-FFF2-40B4-BE49-F238E27FC236}">
                <a16:creationId xmlns:a16="http://schemas.microsoft.com/office/drawing/2014/main" id="{FD09233C-6FBB-DFC4-A12F-826592348A4B}"/>
              </a:ext>
            </a:extLst>
          </p:cNvPr>
          <p:cNvSpPr txBox="1"/>
          <p:nvPr/>
        </p:nvSpPr>
        <p:spPr>
          <a:xfrm>
            <a:off x="76200" y="209550"/>
            <a:ext cx="8915400" cy="5139869"/>
          </a:xfrm>
          <a:prstGeom prst="rect">
            <a:avLst/>
          </a:prstGeom>
          <a:noFill/>
        </p:spPr>
        <p:txBody>
          <a:bodyPr wrap="square" rtlCol="0">
            <a:spAutoFit/>
          </a:bodyPr>
          <a:lstStyle/>
          <a:p>
            <a:pPr algn="l"/>
            <a:r>
              <a:rPr lang="en-US" sz="3600" u="sng" dirty="0">
                <a:solidFill>
                  <a:srgbClr val="FFFF66"/>
                </a:solidFill>
              </a:rPr>
              <a:t>Unoffendable Spirit Ps 119.165</a:t>
            </a:r>
          </a:p>
          <a:p>
            <a:pPr marL="233363" indent="-233363" algn="l">
              <a:buFont typeface="Arial" panose="020B0604020202020204" pitchFamily="34" charset="0"/>
              <a:buChar char="•"/>
            </a:pPr>
            <a:r>
              <a:rPr lang="en-US" sz="3600" dirty="0">
                <a:solidFill>
                  <a:schemeClr val="tx1"/>
                </a:solidFill>
              </a:rPr>
              <a:t>What does it mean objectively to </a:t>
            </a:r>
          </a:p>
          <a:p>
            <a:pPr algn="l"/>
            <a:r>
              <a:rPr lang="en-US" sz="3600" dirty="0">
                <a:solidFill>
                  <a:schemeClr val="tx1"/>
                </a:solidFill>
              </a:rPr>
              <a:t>  be offended?</a:t>
            </a:r>
          </a:p>
          <a:p>
            <a:pPr marL="233363" indent="-233363" algn="l">
              <a:buFont typeface="Arial" panose="020B0604020202020204" pitchFamily="34" charset="0"/>
              <a:buChar char="•"/>
            </a:pPr>
            <a:r>
              <a:rPr lang="en-US" sz="3600" u="sng" dirty="0">
                <a:solidFill>
                  <a:srgbClr val="FFFF66"/>
                </a:solidFill>
              </a:rPr>
              <a:t>What does it mean subjectively to be offended?  How does it feel?</a:t>
            </a:r>
          </a:p>
          <a:p>
            <a:pPr marL="233363" indent="-233363" algn="l">
              <a:buFont typeface="Arial" panose="020B0604020202020204" pitchFamily="34" charset="0"/>
              <a:buChar char="•"/>
            </a:pPr>
            <a:r>
              <a:rPr lang="en-US" sz="3600" dirty="0">
                <a:solidFill>
                  <a:schemeClr val="tx1"/>
                </a:solidFill>
              </a:rPr>
              <a:t>How can we deal with offense internally?</a:t>
            </a:r>
          </a:p>
          <a:p>
            <a:pPr marL="233363" indent="-233363" algn="l">
              <a:buFont typeface="Arial" panose="020B0604020202020204" pitchFamily="34" charset="0"/>
              <a:buChar char="•"/>
            </a:pPr>
            <a:r>
              <a:rPr lang="en-US" sz="3600" dirty="0">
                <a:solidFill>
                  <a:schemeClr val="tx1"/>
                </a:solidFill>
              </a:rPr>
              <a:t>How can we deal with offense</a:t>
            </a:r>
          </a:p>
          <a:p>
            <a:pPr algn="l"/>
            <a:r>
              <a:rPr lang="en-US" sz="3600" dirty="0">
                <a:solidFill>
                  <a:schemeClr val="tx1"/>
                </a:solidFill>
              </a:rPr>
              <a:t>  externally?</a:t>
            </a:r>
          </a:p>
        </p:txBody>
      </p:sp>
    </p:spTree>
    <p:extLst>
      <p:ext uri="{BB962C8B-B14F-4D97-AF65-F5344CB8AC3E}">
        <p14:creationId xmlns:p14="http://schemas.microsoft.com/office/powerpoint/2010/main" val="157691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4CEBC-ED0B-5ACC-4BE2-17496D4CA08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A6D7721-24BB-A4E7-70C4-F0C7998DDF58}"/>
              </a:ext>
            </a:extLst>
          </p:cNvPr>
          <p:cNvSpPr>
            <a:spLocks noGrp="1"/>
          </p:cNvSpPr>
          <p:nvPr>
            <p:ph type="subTitle" idx="1"/>
          </p:nvPr>
        </p:nvSpPr>
        <p:spPr>
          <a:xfrm>
            <a:off x="152400" y="209550"/>
            <a:ext cx="89154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The ultimate and absolutely offended Person</a:t>
            </a:r>
          </a:p>
        </p:txBody>
      </p:sp>
    </p:spTree>
    <p:extLst>
      <p:ext uri="{BB962C8B-B14F-4D97-AF65-F5344CB8AC3E}">
        <p14:creationId xmlns:p14="http://schemas.microsoft.com/office/powerpoint/2010/main" val="1608731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66E3-72EE-5D87-F159-CEBABB62463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53B36BB-C634-6741-0771-3A25A7C4D000}"/>
              </a:ext>
            </a:extLst>
          </p:cNvPr>
          <p:cNvSpPr>
            <a:spLocks noGrp="1"/>
          </p:cNvSpPr>
          <p:nvPr>
            <p:ph type="subTitle" idx="1"/>
          </p:nvPr>
        </p:nvSpPr>
        <p:spPr>
          <a:xfrm>
            <a:off x="152400" y="209550"/>
            <a:ext cx="8763000" cy="4800600"/>
          </a:xfrm>
        </p:spPr>
        <p:txBody>
          <a:bodyPr anchor="t">
            <a:normAutofit/>
          </a:bodyPr>
          <a:lstStyle/>
          <a:p>
            <a:pPr algn="l"/>
            <a:r>
              <a:rPr lang="en-US" sz="4000" baseline="30000" dirty="0">
                <a:solidFill>
                  <a:schemeClr val="tx1"/>
                </a:solidFill>
                <a:latin typeface="Arial Rounded MT Bold" panose="020F0704030504030204" pitchFamily="34" charset="0"/>
              </a:rPr>
              <a:t>Yeshayahu Is 53.3</a:t>
            </a:r>
            <a:r>
              <a:rPr lang="en-US" sz="4000" dirty="0">
                <a:solidFill>
                  <a:schemeClr val="tx1"/>
                </a:solidFill>
                <a:latin typeface="Arial Rounded MT Bold" panose="020F0704030504030204" pitchFamily="34" charset="0"/>
              </a:rPr>
              <a:t> He was </a:t>
            </a:r>
            <a:r>
              <a:rPr lang="en-US" sz="4000" u="sng" dirty="0">
                <a:solidFill>
                  <a:srgbClr val="FFFF66"/>
                </a:solidFill>
                <a:latin typeface="Arial Rounded MT Bold" panose="020F0704030504030204" pitchFamily="34" charset="0"/>
              </a:rPr>
              <a:t>despised</a:t>
            </a:r>
            <a:r>
              <a:rPr lang="en-US" sz="4000" dirty="0">
                <a:solidFill>
                  <a:schemeClr val="tx1"/>
                </a:solidFill>
                <a:latin typeface="Arial Rounded MT Bold" panose="020F0704030504030204" pitchFamily="34" charset="0"/>
              </a:rPr>
              <a:t> and </a:t>
            </a:r>
            <a:r>
              <a:rPr lang="en-US" sz="4000" u="sng" dirty="0">
                <a:solidFill>
                  <a:srgbClr val="FFFF66"/>
                </a:solidFill>
                <a:latin typeface="Arial Rounded MT Bold" panose="020F0704030504030204" pitchFamily="34" charset="0"/>
              </a:rPr>
              <a:t>rejected</a:t>
            </a:r>
            <a:r>
              <a:rPr lang="en-US" sz="4000" dirty="0">
                <a:solidFill>
                  <a:schemeClr val="tx1"/>
                </a:solidFill>
                <a:latin typeface="Arial Rounded MT Bold" panose="020F0704030504030204" pitchFamily="34" charset="0"/>
              </a:rPr>
              <a:t> by men, a man of sorrows, acquainted with </a:t>
            </a:r>
            <a:r>
              <a:rPr lang="en-US" sz="4000" u="sng" dirty="0">
                <a:solidFill>
                  <a:srgbClr val="FFFF66"/>
                </a:solidFill>
                <a:latin typeface="Arial Rounded MT Bold" panose="020F0704030504030204" pitchFamily="34" charset="0"/>
              </a:rPr>
              <a:t>grief</a:t>
            </a:r>
            <a:r>
              <a:rPr lang="en-US" sz="4000" dirty="0">
                <a:solidFill>
                  <a:schemeClr val="tx1"/>
                </a:solidFill>
                <a:latin typeface="Arial Rounded MT Bold" panose="020F0704030504030204" pitchFamily="34" charset="0"/>
              </a:rPr>
              <a:t>, One from whom people hide their faces. He was </a:t>
            </a:r>
            <a:r>
              <a:rPr lang="en-US" sz="4000" u="sng" dirty="0">
                <a:solidFill>
                  <a:srgbClr val="FFFF66"/>
                </a:solidFill>
                <a:latin typeface="Arial Rounded MT Bold" panose="020F0704030504030204" pitchFamily="34" charset="0"/>
              </a:rPr>
              <a:t>despised</a:t>
            </a:r>
            <a:r>
              <a:rPr lang="en-US" sz="4000" dirty="0">
                <a:solidFill>
                  <a:schemeClr val="tx1"/>
                </a:solidFill>
                <a:latin typeface="Arial Rounded MT Bold" panose="020F0704030504030204" pitchFamily="34" charset="0"/>
              </a:rPr>
              <a:t>, and we did not  esteem Him.</a:t>
            </a:r>
          </a:p>
        </p:txBody>
      </p:sp>
    </p:spTree>
    <p:extLst>
      <p:ext uri="{BB962C8B-B14F-4D97-AF65-F5344CB8AC3E}">
        <p14:creationId xmlns:p14="http://schemas.microsoft.com/office/powerpoint/2010/main" val="31309113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78A16-E92E-8711-92EB-E209A80220A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2108C12-A7E7-3579-91CD-CC4FF318AFD4}"/>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 Ps 22.2-3</a:t>
            </a:r>
            <a:r>
              <a:rPr lang="en-US" sz="4000" dirty="0">
                <a:solidFill>
                  <a:schemeClr val="tx1"/>
                </a:solidFill>
                <a:latin typeface="Arial Rounded MT Bold" panose="020F0704030504030204" pitchFamily="34" charset="0"/>
              </a:rPr>
              <a:t> My God! My God! Why have you </a:t>
            </a:r>
            <a:r>
              <a:rPr lang="en-US" sz="4000" u="sng" dirty="0">
                <a:solidFill>
                  <a:srgbClr val="FFFF66"/>
                </a:solidFill>
                <a:latin typeface="Arial Rounded MT Bold" panose="020F0704030504030204" pitchFamily="34" charset="0"/>
              </a:rPr>
              <a:t>abandoned</a:t>
            </a:r>
            <a:r>
              <a:rPr lang="en-US" sz="4000" dirty="0">
                <a:solidFill>
                  <a:schemeClr val="tx1"/>
                </a:solidFill>
                <a:latin typeface="Arial Rounded MT Bold" panose="020F0704030504030204" pitchFamily="34" charset="0"/>
              </a:rPr>
              <a:t> me? Why so far from helping me, so far from my anguished cries?  My God, by day I call to you, but you don’t answer; likewise at night, but I get no relief.</a:t>
            </a:r>
          </a:p>
        </p:txBody>
      </p:sp>
    </p:spTree>
    <p:extLst>
      <p:ext uri="{BB962C8B-B14F-4D97-AF65-F5344CB8AC3E}">
        <p14:creationId xmlns:p14="http://schemas.microsoft.com/office/powerpoint/2010/main" val="942292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34CEC-63B2-0FCB-7BFE-6E1C1901B78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E9331E2-A4CE-738C-C7C3-DAB5C103A221}"/>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T’hillim Ps 22.7</a:t>
            </a:r>
            <a:r>
              <a:rPr lang="en-US" sz="4000" dirty="0">
                <a:solidFill>
                  <a:schemeClr val="tx1"/>
                </a:solidFill>
                <a:latin typeface="Arial Rounded MT Bold" panose="020F0704030504030204" pitchFamily="34" charset="0"/>
              </a:rPr>
              <a:t>  But I am a worm, not a man, </a:t>
            </a:r>
            <a:r>
              <a:rPr lang="en-US" sz="4000" u="sng" dirty="0">
                <a:solidFill>
                  <a:srgbClr val="FFFF66"/>
                </a:solidFill>
                <a:latin typeface="Arial Rounded MT Bold" panose="020F0704030504030204" pitchFamily="34" charset="0"/>
              </a:rPr>
              <a:t>scorned</a:t>
            </a:r>
            <a:r>
              <a:rPr lang="en-US" sz="4000" dirty="0">
                <a:solidFill>
                  <a:schemeClr val="tx1"/>
                </a:solidFill>
                <a:latin typeface="Arial Rounded MT Bold" panose="020F0704030504030204" pitchFamily="34" charset="0"/>
              </a:rPr>
              <a:t> by everyone,  despised by the people. All who see me jeer at me; they sneer and shake their heads:</a:t>
            </a:r>
          </a:p>
        </p:txBody>
      </p:sp>
    </p:spTree>
    <p:extLst>
      <p:ext uri="{BB962C8B-B14F-4D97-AF65-F5344CB8AC3E}">
        <p14:creationId xmlns:p14="http://schemas.microsoft.com/office/powerpoint/2010/main" val="3509962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7E209-A228-C1DB-13EF-F23615658BE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85F6393-527B-BD2B-4EB0-AD4BCDBC75B0}"/>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A person is offended if the wound is identity dependent, defiled. </a:t>
            </a:r>
          </a:p>
          <a:p>
            <a:pPr algn="l">
              <a:tabLst>
                <a:tab pos="1147763" algn="l"/>
              </a:tabLst>
            </a:pPr>
            <a:r>
              <a:rPr lang="en-US" sz="4000" dirty="0">
                <a:solidFill>
                  <a:schemeClr val="tx1"/>
                </a:solidFill>
                <a:latin typeface="Arial Rounded MT Bold" panose="020F0704030504030204" pitchFamily="34" charset="0"/>
              </a:rPr>
              <a:t>“I am offended.” They are defending their personhood, defending their dignity, their rights.</a:t>
            </a:r>
          </a:p>
          <a:p>
            <a:pPr algn="l"/>
            <a:r>
              <a:rPr lang="en-US" sz="4000" dirty="0">
                <a:solidFill>
                  <a:schemeClr val="tx1"/>
                </a:solidFill>
                <a:latin typeface="Arial Rounded MT Bold" panose="020F0704030504030204" pitchFamily="34" charset="0"/>
              </a:rPr>
              <a:t>Defense</a:t>
            </a:r>
          </a:p>
          <a:p>
            <a:pPr algn="l"/>
            <a:r>
              <a:rPr lang="en-US" sz="4000" dirty="0">
                <a:solidFill>
                  <a:schemeClr val="tx1"/>
                </a:solidFill>
                <a:latin typeface="Arial Rounded MT Bold" panose="020F0704030504030204" pitchFamily="34" charset="0"/>
              </a:rPr>
              <a:t>Department of Defense protects.</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043594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E80F4-6B3F-3817-261C-8F54AB59580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0E2437A-3DC5-9160-1982-98A57288DABC}"/>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Trump wants to rename the Department of Defense as the Department of War.</a:t>
            </a:r>
          </a:p>
          <a:p>
            <a:pPr algn="l"/>
            <a:r>
              <a:rPr lang="en-US" sz="4000" dirty="0">
                <a:solidFill>
                  <a:schemeClr val="tx1"/>
                </a:solidFill>
                <a:latin typeface="Arial Rounded MT Bold" panose="020F0704030504030204" pitchFamily="34" charset="0"/>
              </a:rPr>
              <a:t>That was the name until 1947.</a:t>
            </a:r>
          </a:p>
          <a:p>
            <a:pPr algn="l"/>
            <a:r>
              <a:rPr lang="en-US" sz="4000" dirty="0">
                <a:solidFill>
                  <a:schemeClr val="tx1"/>
                </a:solidFill>
                <a:latin typeface="Arial Rounded MT Bold" panose="020F0704030504030204" pitchFamily="34" charset="0"/>
              </a:rPr>
              <a:t>Offended people, wounded people, can be </a:t>
            </a:r>
          </a:p>
          <a:p>
            <a:pPr marL="168275" indent="-168275" algn="l">
              <a:buFont typeface="Arial" panose="020B0604020202020204" pitchFamily="34" charset="0"/>
              <a:buChar char="•"/>
            </a:pPr>
            <a:r>
              <a:rPr lang="en-US" sz="4000" dirty="0">
                <a:solidFill>
                  <a:schemeClr val="tx1"/>
                </a:solidFill>
                <a:latin typeface="Arial Rounded MT Bold" panose="020F0704030504030204" pitchFamily="34" charset="0"/>
              </a:rPr>
              <a:t>hot and hostile to deal with.  “A bear robbed of her cubs…”</a:t>
            </a:r>
          </a:p>
          <a:p>
            <a:pPr algn="l"/>
            <a:endParaRPr lang="en-US" sz="4000" dirty="0">
              <a:solidFill>
                <a:schemeClr val="tx1"/>
              </a:solidFill>
              <a:latin typeface="Arial Rounded MT Bold" panose="020F0704030504030204" pitchFamily="34" charset="0"/>
            </a:endParaRP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010168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D06A4-B798-C180-0CD9-E3375964D27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8BA761D-8F6A-489A-31E3-4999B904BE2B}"/>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Sachs, who is 99 years old, is planning to retire shortly after his centennial birthday on Sept. 13.</a:t>
            </a:r>
          </a:p>
          <a:p>
            <a:pPr algn="l"/>
            <a:r>
              <a:rPr lang="en-US" sz="4000" dirty="0">
                <a:solidFill>
                  <a:schemeClr val="tx1"/>
                </a:solidFill>
                <a:latin typeface="Arial Rounded MT Bold" panose="020F0704030504030204" pitchFamily="34" charset="0"/>
              </a:rPr>
              <a:t>It’s a deserved retirement, as Sachs has served as a federal judge for more than four-and-a-half decades and as an attorney for 28 years before that.</a:t>
            </a:r>
          </a:p>
        </p:txBody>
      </p:sp>
    </p:spTree>
    <p:extLst>
      <p:ext uri="{BB962C8B-B14F-4D97-AF65-F5344CB8AC3E}">
        <p14:creationId xmlns:p14="http://schemas.microsoft.com/office/powerpoint/2010/main" val="7683454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AD47F-DF13-063D-CD17-37569B6502A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DB9343D-B0F4-987C-52F1-B8F18F3FC94D}"/>
              </a:ext>
            </a:extLst>
          </p:cNvPr>
          <p:cNvSpPr>
            <a:spLocks noGrp="1"/>
          </p:cNvSpPr>
          <p:nvPr>
            <p:ph type="subTitle" idx="1"/>
          </p:nvPr>
        </p:nvSpPr>
        <p:spPr>
          <a:xfrm>
            <a:off x="152400" y="209550"/>
            <a:ext cx="8915400" cy="4800600"/>
          </a:xfrm>
        </p:spPr>
        <p:txBody>
          <a:bodyPr anchor="t">
            <a:normAutofit/>
          </a:bodyPr>
          <a:lstStyle/>
          <a:p>
            <a:pPr marL="344488" indent="-344488" algn="l">
              <a:buFont typeface="Arial" panose="020B0604020202020204" pitchFamily="34" charset="0"/>
              <a:buChar char="•"/>
            </a:pPr>
            <a:r>
              <a:rPr lang="en-US" sz="4000" dirty="0">
                <a:solidFill>
                  <a:schemeClr val="tx1"/>
                </a:solidFill>
                <a:latin typeface="Arial Rounded MT Bold" panose="020F0704030504030204" pitchFamily="34" charset="0"/>
              </a:rPr>
              <a:t>Or offended people can be depressed and withdrawn.  Crushed. Suicidal.</a:t>
            </a:r>
          </a:p>
          <a:p>
            <a:pPr marL="344488" indent="-344488" algn="l">
              <a:buFont typeface="Arial" panose="020B0604020202020204" pitchFamily="34" charset="0"/>
              <a:buChar char="•"/>
            </a:pPr>
            <a:r>
              <a:rPr lang="en-US" sz="4000" dirty="0">
                <a:solidFill>
                  <a:schemeClr val="tx1"/>
                </a:solidFill>
                <a:latin typeface="Arial Rounded MT Bold" panose="020F0704030504030204" pitchFamily="34" charset="0"/>
              </a:rPr>
              <a:t>Or offended people can be in alarm mode. 	</a:t>
            </a:r>
          </a:p>
        </p:txBody>
      </p:sp>
    </p:spTree>
    <p:extLst>
      <p:ext uri="{BB962C8B-B14F-4D97-AF65-F5344CB8AC3E}">
        <p14:creationId xmlns:p14="http://schemas.microsoft.com/office/powerpoint/2010/main" val="1601498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0063A-5961-099A-6360-212F74224DB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D1F8D84-237F-9B7A-B560-BA91D2A45EDF}"/>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Another form of offense, defilement, inner turmoil, similar to offense, is PTSD.</a:t>
            </a:r>
          </a:p>
        </p:txBody>
      </p:sp>
    </p:spTree>
    <p:extLst>
      <p:ext uri="{BB962C8B-B14F-4D97-AF65-F5344CB8AC3E}">
        <p14:creationId xmlns:p14="http://schemas.microsoft.com/office/powerpoint/2010/main" val="619058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EAB77-B7D8-41C8-6C62-5F60D40F883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2C9476D-4E9E-ACC3-B675-B54234D04BDB}"/>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Post-traumatic stress disorder (PTSD)is a mental disorder that develops from experiencing a traumatic event, </a:t>
            </a:r>
          </a:p>
        </p:txBody>
      </p:sp>
    </p:spTree>
    <p:extLst>
      <p:ext uri="{BB962C8B-B14F-4D97-AF65-F5344CB8AC3E}">
        <p14:creationId xmlns:p14="http://schemas.microsoft.com/office/powerpoint/2010/main" val="7462622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844271-ACD9-7804-81E0-10EF79ED852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7A47FBC-631D-4AAF-B642-0E6B4CC47565}"/>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such as sexual assault, domestic violence, child abuse, warfare and its associated traumas, natural disaster, bereavement, traffic collision, or other threats on a person's life or well-being. </a:t>
            </a:r>
          </a:p>
        </p:txBody>
      </p:sp>
    </p:spTree>
    <p:extLst>
      <p:ext uri="{BB962C8B-B14F-4D97-AF65-F5344CB8AC3E}">
        <p14:creationId xmlns:p14="http://schemas.microsoft.com/office/powerpoint/2010/main" val="3319955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1BA2D-74F3-AC2B-07D5-BA6326CA585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241FA48-C967-3B08-A029-4DB1BE3FFFC2}"/>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Symptoms may include disturbing thoughts, feelings, or dreams related to the events, mental or physical distress to trauma-related cues, attempts to </a:t>
            </a:r>
            <a:r>
              <a:rPr lang="en-US" sz="4000" u="sng" dirty="0">
                <a:solidFill>
                  <a:srgbClr val="FFFF66"/>
                </a:solidFill>
                <a:latin typeface="Arial Rounded MT Bold" panose="020F0704030504030204" pitchFamily="34" charset="0"/>
              </a:rPr>
              <a:t>avoid</a:t>
            </a:r>
            <a:r>
              <a:rPr lang="en-US" sz="4000" dirty="0">
                <a:solidFill>
                  <a:schemeClr val="tx1"/>
                </a:solidFill>
                <a:latin typeface="Arial Rounded MT Bold" panose="020F0704030504030204" pitchFamily="34" charset="0"/>
              </a:rPr>
              <a:t> trauma-related cues, alterations in the way a person thinks and feels, </a:t>
            </a:r>
            <a:endParaRPr lang="en-US" sz="4000" dirty="0">
              <a:solidFill>
                <a:srgbClr val="FFFF66"/>
              </a:solidFill>
              <a:latin typeface="Arial Rounded MT Bold" panose="020F0704030504030204" pitchFamily="34" charset="0"/>
            </a:endParaRPr>
          </a:p>
        </p:txBody>
      </p:sp>
    </p:spTree>
    <p:extLst>
      <p:ext uri="{BB962C8B-B14F-4D97-AF65-F5344CB8AC3E}">
        <p14:creationId xmlns:p14="http://schemas.microsoft.com/office/powerpoint/2010/main" val="33012560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E4E1B5-9E0B-8F82-08D6-2AD5E3E2733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D11DD58-DB06-CE50-C757-6F5B7FF5BC4B}"/>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and an increase in the </a:t>
            </a:r>
            <a:r>
              <a:rPr lang="en-US" sz="4000" u="sng" dirty="0">
                <a:solidFill>
                  <a:srgbClr val="FFFF66"/>
                </a:solidFill>
                <a:latin typeface="Arial Rounded MT Bold" panose="020F0704030504030204" pitchFamily="34" charset="0"/>
              </a:rPr>
              <a:t>fight-or-flight</a:t>
            </a:r>
            <a:r>
              <a:rPr lang="en-US" sz="4000" dirty="0">
                <a:solidFill>
                  <a:schemeClr val="tx1"/>
                </a:solidFill>
                <a:latin typeface="Arial Rounded MT Bold" panose="020F0704030504030204" pitchFamily="34" charset="0"/>
              </a:rPr>
              <a:t> response. These symptoms last for more than a month after the event and can include </a:t>
            </a:r>
            <a:r>
              <a:rPr lang="en-US" sz="4000" dirty="0">
                <a:solidFill>
                  <a:srgbClr val="FFFF66"/>
                </a:solidFill>
                <a:latin typeface="Arial Rounded MT Bold" panose="020F0704030504030204" pitchFamily="34" charset="0"/>
              </a:rPr>
              <a:t>triggers.</a:t>
            </a:r>
          </a:p>
        </p:txBody>
      </p:sp>
    </p:spTree>
    <p:extLst>
      <p:ext uri="{BB962C8B-B14F-4D97-AF65-F5344CB8AC3E}">
        <p14:creationId xmlns:p14="http://schemas.microsoft.com/office/powerpoint/2010/main" val="18317064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C3166-D6FF-7CF3-9C03-5E60FC9495C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DB88F40-50DE-5ABF-2F16-CB149F739AF5}"/>
              </a:ext>
            </a:extLst>
          </p:cNvPr>
          <p:cNvSpPr>
            <a:spLocks noGrp="1"/>
          </p:cNvSpPr>
          <p:nvPr>
            <p:ph type="subTitle" idx="1"/>
          </p:nvPr>
        </p:nvSpPr>
        <p:spPr>
          <a:xfrm>
            <a:off x="152400" y="209550"/>
            <a:ext cx="8686800" cy="4800600"/>
          </a:xfrm>
        </p:spPr>
        <p:txBody>
          <a:bodyPr anchor="t">
            <a:normAutofit/>
          </a:bodyPr>
          <a:lstStyle/>
          <a:p>
            <a:pPr algn="ctr"/>
            <a:endParaRPr lang="en-US" sz="4000" dirty="0">
              <a:solidFill>
                <a:schemeClr val="tx1"/>
              </a:solidFill>
              <a:latin typeface="Arial Rounded MT Bold" panose="020F0704030504030204" pitchFamily="34" charset="0"/>
            </a:endParaRPr>
          </a:p>
          <a:p>
            <a:pPr algn="ctr"/>
            <a:r>
              <a:rPr lang="en-US" sz="4000" dirty="0">
                <a:solidFill>
                  <a:schemeClr val="tx1"/>
                </a:solidFill>
                <a:latin typeface="Arial Rounded MT Bold" panose="020F0704030504030204" pitchFamily="34" charset="0"/>
              </a:rPr>
              <a:t>Many of us may feel offended by someone, something.  </a:t>
            </a:r>
          </a:p>
        </p:txBody>
      </p:sp>
    </p:spTree>
    <p:extLst>
      <p:ext uri="{BB962C8B-B14F-4D97-AF65-F5344CB8AC3E}">
        <p14:creationId xmlns:p14="http://schemas.microsoft.com/office/powerpoint/2010/main" val="16901538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BF9E5-AF05-F6D9-FB3F-8517C13D6C6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B0357EB-CEF6-F0E3-719D-5DD251794BA3}"/>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61347A37-A232-29CB-E539-62DAE8502E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2862"/>
            <a:ext cx="8991600" cy="5057775"/>
          </a:xfrm>
          <a:prstGeom prst="rect">
            <a:avLst/>
          </a:prstGeom>
        </p:spPr>
      </p:pic>
    </p:spTree>
    <p:extLst>
      <p:ext uri="{BB962C8B-B14F-4D97-AF65-F5344CB8AC3E}">
        <p14:creationId xmlns:p14="http://schemas.microsoft.com/office/powerpoint/2010/main" val="14323650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E6400-408C-490A-0127-E082694FEDA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AE7BE2D-F561-3CE1-A72F-2EECE02CDEA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A81DA7E7-489B-E09F-9D18-7149D5A04B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
        <p:nvSpPr>
          <p:cNvPr id="2" name="TextBox 1">
            <a:extLst>
              <a:ext uri="{FF2B5EF4-FFF2-40B4-BE49-F238E27FC236}">
                <a16:creationId xmlns:a16="http://schemas.microsoft.com/office/drawing/2014/main" id="{9042B670-A0F5-52C6-519F-5B99D5CF2E6C}"/>
              </a:ext>
            </a:extLst>
          </p:cNvPr>
          <p:cNvSpPr txBox="1"/>
          <p:nvPr/>
        </p:nvSpPr>
        <p:spPr>
          <a:xfrm>
            <a:off x="304800" y="209551"/>
            <a:ext cx="8686800" cy="5078313"/>
          </a:xfrm>
          <a:prstGeom prst="rect">
            <a:avLst/>
          </a:prstGeom>
          <a:noFill/>
        </p:spPr>
        <p:txBody>
          <a:bodyPr wrap="square" rtlCol="0">
            <a:spAutoFit/>
          </a:bodyPr>
          <a:lstStyle/>
          <a:p>
            <a:pPr algn="l"/>
            <a:r>
              <a:rPr lang="en-US" sz="3600" u="sng" dirty="0">
                <a:solidFill>
                  <a:srgbClr val="FFFF66"/>
                </a:solidFill>
              </a:rPr>
              <a:t>Unoffendable Spirit Ps 119.165</a:t>
            </a:r>
          </a:p>
          <a:p>
            <a:pPr marL="233363" indent="-233363" algn="l">
              <a:buFont typeface="Arial" panose="020B0604020202020204" pitchFamily="34" charset="0"/>
              <a:buChar char="•"/>
            </a:pPr>
            <a:r>
              <a:rPr lang="en-US" sz="3600" dirty="0">
                <a:solidFill>
                  <a:schemeClr val="tx1"/>
                </a:solidFill>
              </a:rPr>
              <a:t>What does it mean objectively to </a:t>
            </a:r>
          </a:p>
          <a:p>
            <a:pPr algn="l"/>
            <a:r>
              <a:rPr lang="en-US" sz="3600" dirty="0">
                <a:solidFill>
                  <a:schemeClr val="tx1"/>
                </a:solidFill>
              </a:rPr>
              <a:t>  be offended?</a:t>
            </a:r>
          </a:p>
          <a:p>
            <a:pPr marL="233363" indent="-233363" algn="l">
              <a:buFont typeface="Arial" panose="020B0604020202020204" pitchFamily="34" charset="0"/>
              <a:buChar char="•"/>
            </a:pPr>
            <a:r>
              <a:rPr lang="en-US" sz="3600" dirty="0">
                <a:solidFill>
                  <a:schemeClr val="tx1"/>
                </a:solidFill>
              </a:rPr>
              <a:t>What does it mean subjectively to be offended?  How does it feel?</a:t>
            </a:r>
          </a:p>
          <a:p>
            <a:pPr marL="233363" indent="-233363" algn="l">
              <a:buFont typeface="Arial" panose="020B0604020202020204" pitchFamily="34" charset="0"/>
              <a:buChar char="•"/>
            </a:pPr>
            <a:r>
              <a:rPr lang="en-US" sz="3600" u="sng" dirty="0">
                <a:solidFill>
                  <a:srgbClr val="FFFF66"/>
                </a:solidFill>
              </a:rPr>
              <a:t>How can we deal with offense internally?</a:t>
            </a:r>
          </a:p>
          <a:p>
            <a:pPr marL="233363" indent="-233363" algn="l">
              <a:buFont typeface="Arial" panose="020B0604020202020204" pitchFamily="34" charset="0"/>
              <a:buChar char="•"/>
            </a:pPr>
            <a:r>
              <a:rPr lang="en-US" sz="3600" dirty="0">
                <a:solidFill>
                  <a:schemeClr val="tx1"/>
                </a:solidFill>
              </a:rPr>
              <a:t>How can we deal with offense</a:t>
            </a:r>
          </a:p>
          <a:p>
            <a:pPr algn="l"/>
            <a:r>
              <a:rPr lang="en-US" sz="3600" dirty="0">
                <a:solidFill>
                  <a:schemeClr val="tx1"/>
                </a:solidFill>
              </a:rPr>
              <a:t>  externally?</a:t>
            </a:r>
          </a:p>
        </p:txBody>
      </p:sp>
    </p:spTree>
    <p:extLst>
      <p:ext uri="{BB962C8B-B14F-4D97-AF65-F5344CB8AC3E}">
        <p14:creationId xmlns:p14="http://schemas.microsoft.com/office/powerpoint/2010/main" val="1613288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94B3D-2366-51E5-1E47-C7FC5BC64B2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C3F6477-3BFC-D127-5164-2F006556A78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Unoffendable spirit </a:t>
            </a:r>
          </a:p>
          <a:p>
            <a:pPr algn="l"/>
            <a:r>
              <a:rPr lang="en-US" sz="4000" baseline="30000" dirty="0">
                <a:solidFill>
                  <a:schemeClr val="tx1"/>
                </a:solidFill>
                <a:latin typeface="Arial Rounded MT Bold" panose="020F0704030504030204" pitchFamily="34" charset="0"/>
              </a:rPr>
              <a:t>T’hillim 119.165 </a:t>
            </a:r>
            <a:r>
              <a:rPr lang="en-US" sz="4000" dirty="0">
                <a:solidFill>
                  <a:schemeClr val="tx1"/>
                </a:solidFill>
                <a:latin typeface="Arial Rounded MT Bold" panose="020F0704030504030204" pitchFamily="34" charset="0"/>
              </a:rPr>
              <a:t>Those who love Your Torah have great peace, and nothing will cause them to be hurt in their spirit.</a:t>
            </a:r>
          </a:p>
          <a:p>
            <a:pPr algn="l"/>
            <a:r>
              <a:rPr lang="en-US" sz="4000" baseline="30000" dirty="0">
                <a:solidFill>
                  <a:schemeClr val="tx1"/>
                </a:solidFill>
                <a:latin typeface="Arial Rounded MT Bold" panose="020F0704030504030204" pitchFamily="34" charset="0"/>
              </a:rPr>
              <a:t>KJV</a:t>
            </a:r>
            <a:r>
              <a:rPr lang="en-US" sz="4000" dirty="0">
                <a:solidFill>
                  <a:schemeClr val="tx1"/>
                </a:solidFill>
                <a:latin typeface="Arial Rounded MT Bold" panose="020F0704030504030204" pitchFamily="34" charset="0"/>
              </a:rPr>
              <a:t> Great peace have they which love Your Torah: and </a:t>
            </a:r>
            <a:r>
              <a:rPr lang="en-US" sz="4000" u="sng" dirty="0">
                <a:solidFill>
                  <a:srgbClr val="FFFF66"/>
                </a:solidFill>
                <a:latin typeface="Arial Rounded MT Bold" panose="020F0704030504030204" pitchFamily="34" charset="0"/>
              </a:rPr>
              <a:t>nothing shall offend them.</a:t>
            </a:r>
          </a:p>
        </p:txBody>
      </p:sp>
    </p:spTree>
    <p:extLst>
      <p:ext uri="{BB962C8B-B14F-4D97-AF65-F5344CB8AC3E}">
        <p14:creationId xmlns:p14="http://schemas.microsoft.com/office/powerpoint/2010/main" val="25832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CF3FD-B8A1-4142-5EC6-305CBF38904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C86C128-0657-40F0-4C52-DEF48B79E935}"/>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Sachs made history as the </a:t>
            </a:r>
            <a:r>
              <a:rPr lang="en-US" sz="4000" u="sng" dirty="0">
                <a:solidFill>
                  <a:srgbClr val="FFFF66"/>
                </a:solidFill>
                <a:latin typeface="Arial Rounded MT Bold" panose="020F0704030504030204" pitchFamily="34" charset="0"/>
              </a:rPr>
              <a:t>first Jewish judge</a:t>
            </a:r>
            <a:r>
              <a:rPr lang="en-US" sz="4000" dirty="0">
                <a:solidFill>
                  <a:schemeClr val="tx1"/>
                </a:solidFill>
                <a:latin typeface="Arial Rounded MT Bold" panose="020F0704030504030204" pitchFamily="34" charset="0"/>
              </a:rPr>
              <a:t> since the 1800s when President Jimmy Carter appointed him in 1979. </a:t>
            </a:r>
          </a:p>
        </p:txBody>
      </p:sp>
    </p:spTree>
    <p:extLst>
      <p:ext uri="{BB962C8B-B14F-4D97-AF65-F5344CB8AC3E}">
        <p14:creationId xmlns:p14="http://schemas.microsoft.com/office/powerpoint/2010/main" val="297351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B2AB0-1329-853A-D147-617C0A1C08B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AAC5C08-485D-6ABE-0C34-41B27F576972}"/>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9FE08500-E68E-6E28-EAC7-AAC06F4F4FBA}"/>
              </a:ext>
            </a:extLst>
          </p:cNvPr>
          <p:cNvPicPr>
            <a:picLocks noChangeAspect="1"/>
          </p:cNvPicPr>
          <p:nvPr/>
        </p:nvPicPr>
        <p:blipFill>
          <a:blip r:embed="rId3"/>
          <a:srcRect l="45562"/>
          <a:stretch>
            <a:fillRect/>
          </a:stretch>
        </p:blipFill>
        <p:spPr>
          <a:xfrm>
            <a:off x="247927" y="514350"/>
            <a:ext cx="8648146" cy="1828800"/>
          </a:xfrm>
          <a:prstGeom prst="rect">
            <a:avLst/>
          </a:prstGeom>
        </p:spPr>
      </p:pic>
      <p:pic>
        <p:nvPicPr>
          <p:cNvPr id="2" name="Picture 1">
            <a:extLst>
              <a:ext uri="{FF2B5EF4-FFF2-40B4-BE49-F238E27FC236}">
                <a16:creationId xmlns:a16="http://schemas.microsoft.com/office/drawing/2014/main" id="{05F09650-D1C7-E579-9C7F-1BC874804094}"/>
              </a:ext>
            </a:extLst>
          </p:cNvPr>
          <p:cNvPicPr>
            <a:picLocks noChangeAspect="1"/>
          </p:cNvPicPr>
          <p:nvPr/>
        </p:nvPicPr>
        <p:blipFill>
          <a:blip r:embed="rId3"/>
          <a:srcRect r="56657"/>
          <a:stretch>
            <a:fillRect/>
          </a:stretch>
        </p:blipFill>
        <p:spPr>
          <a:xfrm>
            <a:off x="449994" y="2571750"/>
            <a:ext cx="8320212" cy="2209800"/>
          </a:xfrm>
          <a:prstGeom prst="rect">
            <a:avLst/>
          </a:prstGeom>
        </p:spPr>
      </p:pic>
    </p:spTree>
    <p:extLst>
      <p:ext uri="{BB962C8B-B14F-4D97-AF65-F5344CB8AC3E}">
        <p14:creationId xmlns:p14="http://schemas.microsoft.com/office/powerpoint/2010/main" val="9435815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DA155-CFDB-CE7F-265C-82308D284E9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FBA52EF-2320-EC1C-8CA4-1061D8438DE6}"/>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Love and immersion in the Torah and all the Word, in the words of the Word, and in the Word made flesh in the Messiah, is what can keep us from being offended, and help us disengage when we are offended.</a:t>
            </a:r>
            <a:endParaRPr lang="en-US" sz="4000" u="sng" dirty="0">
              <a:solidFill>
                <a:srgbClr val="FFFF66"/>
              </a:solidFill>
              <a:latin typeface="Arial Rounded MT Bold" panose="020F0704030504030204" pitchFamily="34" charset="0"/>
            </a:endParaRPr>
          </a:p>
        </p:txBody>
      </p:sp>
    </p:spTree>
    <p:extLst>
      <p:ext uri="{BB962C8B-B14F-4D97-AF65-F5344CB8AC3E}">
        <p14:creationId xmlns:p14="http://schemas.microsoft.com/office/powerpoint/2010/main" val="1918050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081E0-81D0-2F8B-3B60-428FA90EB91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DCDEB8A-2AD3-765A-E66C-F4E5313B004D}"/>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dirty="0">
                <a:solidFill>
                  <a:schemeClr val="tx1"/>
                </a:solidFill>
                <a:latin typeface="Arial Rounded MT Bold" panose="020F0704030504030204" pitchFamily="34" charset="0"/>
              </a:rPr>
              <a:t>Nothing causes them [lovers of the Torah, the Word, the Messiah] to stumble: be offended, sidetracked, seduced, irritated, outraged out of control, defiled, rejected.</a:t>
            </a:r>
          </a:p>
          <a:p>
            <a:pPr algn="l"/>
            <a:endParaRPr lang="en-US" sz="2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Nothing.</a:t>
            </a:r>
          </a:p>
          <a:p>
            <a:pPr algn="l"/>
            <a:r>
              <a:rPr lang="en-US" sz="4000" dirty="0">
                <a:solidFill>
                  <a:schemeClr val="tx1"/>
                </a:solidFill>
                <a:latin typeface="Arial Rounded MT Bold" panose="020F0704030504030204" pitchFamily="34" charset="0"/>
              </a:rPr>
              <a:t>They see EVERYTHING as the redemptive love of King Messiah!</a:t>
            </a:r>
          </a:p>
        </p:txBody>
      </p:sp>
    </p:spTree>
    <p:extLst>
      <p:ext uri="{BB962C8B-B14F-4D97-AF65-F5344CB8AC3E}">
        <p14:creationId xmlns:p14="http://schemas.microsoft.com/office/powerpoint/2010/main" val="3400120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DD4A9-26FC-B219-474F-BBF85121A87F}"/>
            </a:ext>
          </a:extLst>
        </p:cNvPr>
        <p:cNvGrpSpPr/>
        <p:nvPr/>
      </p:nvGrpSpPr>
      <p:grpSpPr>
        <a:xfrm>
          <a:off x="0" y="0"/>
          <a:ext cx="0" cy="0"/>
          <a:chOff x="0" y="0"/>
          <a:chExt cx="0" cy="0"/>
        </a:xfrm>
      </p:grpSpPr>
      <p:sp>
        <p:nvSpPr>
          <p:cNvPr id="3994626" name="Rectangle 2">
            <a:extLst>
              <a:ext uri="{FF2B5EF4-FFF2-40B4-BE49-F238E27FC236}">
                <a16:creationId xmlns:a16="http://schemas.microsoft.com/office/drawing/2014/main" id="{470908E5-7FBD-EFC6-0F85-8C25FCED2E9B}"/>
              </a:ext>
            </a:extLst>
          </p:cNvPr>
          <p:cNvSpPr>
            <a:spLocks noGrp="1" noChangeArrowheads="1"/>
          </p:cNvSpPr>
          <p:nvPr>
            <p:ph type="subTitle" idx="1"/>
          </p:nvPr>
        </p:nvSpPr>
        <p:spPr>
          <a:xfrm>
            <a:off x="381000" y="285750"/>
            <a:ext cx="8305800" cy="4572000"/>
          </a:xfrm>
        </p:spPr>
        <p:txBody>
          <a:bodyPr anchor="t">
            <a:normAutofit/>
          </a:bodyPr>
          <a:lstStyle/>
          <a:p>
            <a:pPr algn="l"/>
            <a:r>
              <a:rPr lang="en-US" altLang="en-US" sz="4000" dirty="0">
                <a:solidFill>
                  <a:schemeClr val="tx1"/>
                </a:solidFill>
                <a:latin typeface="Arial Rounded MT Bold" panose="020F0704030504030204" pitchFamily="34" charset="0"/>
              </a:rPr>
              <a:t>Levels of living faith.</a:t>
            </a:r>
          </a:p>
          <a:p>
            <a:pPr rtl="1"/>
            <a:r>
              <a:rPr lang="he-IL" altLang="en-US" sz="5400" b="1" dirty="0">
                <a:solidFill>
                  <a:schemeClr val="tx1"/>
                </a:solidFill>
                <a:latin typeface="Arial Rounded MT Bold" panose="020F0704030504030204" pitchFamily="34" charset="0"/>
                <a:cs typeface="Vilna" pitchFamily="2" charset="-79"/>
              </a:rPr>
              <a:t>אֱמוּנָה</a:t>
            </a:r>
            <a:r>
              <a:rPr lang="en-US" altLang="en-US" sz="5400" b="1" dirty="0">
                <a:solidFill>
                  <a:schemeClr val="tx1"/>
                </a:solidFill>
                <a:latin typeface="Arial Rounded MT Bold" panose="020F0704030504030204" pitchFamily="34" charset="0"/>
                <a:cs typeface="Vilna" pitchFamily="2" charset="-79"/>
              </a:rPr>
              <a:t> </a:t>
            </a:r>
            <a:r>
              <a:rPr lang="en-US" altLang="en-US" sz="5400" i="1" dirty="0">
                <a:solidFill>
                  <a:schemeClr val="tx1"/>
                </a:solidFill>
                <a:latin typeface="Arial Rounded MT Bold" panose="020F0704030504030204" pitchFamily="34" charset="0"/>
                <a:cs typeface="Vilna" pitchFamily="2" charset="-79"/>
              </a:rPr>
              <a:t> </a:t>
            </a:r>
            <a:r>
              <a:rPr lang="en-US" altLang="en-US" sz="4000" i="1" dirty="0">
                <a:solidFill>
                  <a:schemeClr val="tx1"/>
                </a:solidFill>
                <a:latin typeface="Arial Rounded MT Bold" panose="020F0704030504030204" pitchFamily="34" charset="0"/>
                <a:cs typeface="Vilna" pitchFamily="2" charset="-79"/>
              </a:rPr>
              <a:t>Emunah </a:t>
            </a:r>
            <a:r>
              <a:rPr lang="en-US" altLang="en-US" sz="4000" dirty="0">
                <a:solidFill>
                  <a:schemeClr val="tx1"/>
                </a:solidFill>
                <a:latin typeface="Arial Rounded MT Bold" panose="020F0704030504030204" pitchFamily="34" charset="0"/>
              </a:rPr>
              <a:t> </a:t>
            </a:r>
          </a:p>
          <a:p>
            <a:pPr algn="l"/>
            <a:r>
              <a:rPr lang="en-US" altLang="en-US" sz="4000" dirty="0">
                <a:solidFill>
                  <a:schemeClr val="tx1"/>
                </a:solidFill>
                <a:latin typeface="Arial Rounded MT Bold" panose="020F0704030504030204" pitchFamily="34" charset="0"/>
              </a:rPr>
              <a:t>faith, trust, confidence </a:t>
            </a:r>
          </a:p>
          <a:p>
            <a:pPr algn="l"/>
            <a:r>
              <a:rPr lang="en-US" altLang="en-US" sz="4000" dirty="0">
                <a:solidFill>
                  <a:schemeClr val="tx1"/>
                </a:solidFill>
                <a:latin typeface="Arial Rounded MT Bold" panose="020F0704030504030204" pitchFamily="34" charset="0"/>
              </a:rPr>
              <a:t>Active faith.</a:t>
            </a:r>
          </a:p>
          <a:p>
            <a:pPr algn="l"/>
            <a:endParaRPr lang="en-US" altLang="en-US" sz="4000" dirty="0">
              <a:solidFill>
                <a:schemeClr val="tx1"/>
              </a:solidFill>
            </a:endParaRPr>
          </a:p>
        </p:txBody>
      </p:sp>
    </p:spTree>
    <p:extLst>
      <p:ext uri="{BB962C8B-B14F-4D97-AF65-F5344CB8AC3E}">
        <p14:creationId xmlns:p14="http://schemas.microsoft.com/office/powerpoint/2010/main" val="151524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AC718-6267-38B8-300A-C20DE4CBC58D}"/>
            </a:ext>
          </a:extLst>
        </p:cNvPr>
        <p:cNvGrpSpPr/>
        <p:nvPr/>
      </p:nvGrpSpPr>
      <p:grpSpPr>
        <a:xfrm>
          <a:off x="0" y="0"/>
          <a:ext cx="0" cy="0"/>
          <a:chOff x="0" y="0"/>
          <a:chExt cx="0" cy="0"/>
        </a:xfrm>
      </p:grpSpPr>
      <p:sp>
        <p:nvSpPr>
          <p:cNvPr id="3974146" name="Rectangle 2">
            <a:extLst>
              <a:ext uri="{FF2B5EF4-FFF2-40B4-BE49-F238E27FC236}">
                <a16:creationId xmlns:a16="http://schemas.microsoft.com/office/drawing/2014/main" id="{AE42330C-738E-5BE5-34A3-1E41D7EB27B2}"/>
              </a:ext>
            </a:extLst>
          </p:cNvPr>
          <p:cNvSpPr>
            <a:spLocks noGrp="1" noChangeArrowheads="1"/>
          </p:cNvSpPr>
          <p:nvPr>
            <p:ph type="subTitle" idx="1"/>
          </p:nvPr>
        </p:nvSpPr>
        <p:spPr>
          <a:xfrm>
            <a:off x="381000" y="133350"/>
            <a:ext cx="8458200" cy="5010150"/>
          </a:xfrm>
        </p:spPr>
        <p:txBody>
          <a:bodyPr anchor="t">
            <a:normAutofit/>
          </a:bodyPr>
          <a:lstStyle/>
          <a:p>
            <a:pPr marL="344488" indent="-344488" algn="l">
              <a:lnSpc>
                <a:spcPct val="90000"/>
              </a:lnSpc>
              <a:buFontTx/>
              <a:buAutoNum type="arabicPeriod"/>
            </a:pPr>
            <a:r>
              <a:rPr lang="en-US" altLang="en-US" sz="4000" dirty="0">
                <a:solidFill>
                  <a:schemeClr val="tx1"/>
                </a:solidFill>
                <a:latin typeface="Arial Rounded MT Bold" panose="020F0704030504030204" pitchFamily="34" charset="0"/>
              </a:rPr>
              <a:t>Basic level Emuna: firm belief that EVERYTHING comes from </a:t>
            </a:r>
            <a:r>
              <a:rPr lang="en-US" altLang="en-US" sz="4000" cap="small" dirty="0">
                <a:solidFill>
                  <a:schemeClr val="tx1"/>
                </a:solidFill>
                <a:latin typeface="Arial Rounded MT Bold" panose="020F0704030504030204" pitchFamily="34" charset="0"/>
              </a:rPr>
              <a:t>Adoni</a:t>
            </a:r>
            <a:r>
              <a:rPr lang="en-US" altLang="en-US" sz="4000" dirty="0">
                <a:solidFill>
                  <a:schemeClr val="tx1"/>
                </a:solidFill>
                <a:latin typeface="Arial Rounded MT Bold" panose="020F0704030504030204" pitchFamily="34" charset="0"/>
              </a:rPr>
              <a:t> by way of perfect Divine providence.  No secondary causes.</a:t>
            </a:r>
          </a:p>
        </p:txBody>
      </p:sp>
    </p:spTree>
    <p:extLst>
      <p:ext uri="{BB962C8B-B14F-4D97-AF65-F5344CB8AC3E}">
        <p14:creationId xmlns:p14="http://schemas.microsoft.com/office/powerpoint/2010/main" val="142842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8DF68-0747-6CE4-7FE4-C58AE7F51D63}"/>
            </a:ext>
          </a:extLst>
        </p:cNvPr>
        <p:cNvGrpSpPr/>
        <p:nvPr/>
      </p:nvGrpSpPr>
      <p:grpSpPr>
        <a:xfrm>
          <a:off x="0" y="0"/>
          <a:ext cx="0" cy="0"/>
          <a:chOff x="0" y="0"/>
          <a:chExt cx="0" cy="0"/>
        </a:xfrm>
      </p:grpSpPr>
      <p:sp>
        <p:nvSpPr>
          <p:cNvPr id="3974146" name="Rectangle 2">
            <a:extLst>
              <a:ext uri="{FF2B5EF4-FFF2-40B4-BE49-F238E27FC236}">
                <a16:creationId xmlns:a16="http://schemas.microsoft.com/office/drawing/2014/main" id="{42643A04-0EEA-C554-A824-B98368D4FDF7}"/>
              </a:ext>
            </a:extLst>
          </p:cNvPr>
          <p:cNvSpPr>
            <a:spLocks noGrp="1" noChangeArrowheads="1"/>
          </p:cNvSpPr>
          <p:nvPr>
            <p:ph type="subTitle" idx="1"/>
          </p:nvPr>
        </p:nvSpPr>
        <p:spPr>
          <a:xfrm>
            <a:off x="381000" y="133350"/>
            <a:ext cx="8458200" cy="5010150"/>
          </a:xfrm>
        </p:spPr>
        <p:txBody>
          <a:bodyPr anchor="t">
            <a:normAutofit/>
          </a:bodyPr>
          <a:lstStyle/>
          <a:p>
            <a:pPr marL="457200" indent="-457200" algn="l">
              <a:buFont typeface="+mj-lt"/>
              <a:buAutoNum type="arabicPeriod" startAt="2"/>
            </a:pPr>
            <a:r>
              <a:rPr lang="en-US" altLang="en-US" sz="4000" dirty="0">
                <a:solidFill>
                  <a:schemeClr val="tx1"/>
                </a:solidFill>
                <a:latin typeface="Arial Rounded MT Bold" panose="020F0704030504030204" pitchFamily="34" charset="0"/>
              </a:rPr>
              <a:t>Intermediate level: belief that everything that comes from </a:t>
            </a:r>
            <a:r>
              <a:rPr lang="en-US" altLang="en-US" sz="4000" cap="small" dirty="0">
                <a:solidFill>
                  <a:schemeClr val="tx1"/>
                </a:solidFill>
                <a:latin typeface="Arial Rounded MT Bold" panose="020F0704030504030204" pitchFamily="34" charset="0"/>
              </a:rPr>
              <a:t>Adoni</a:t>
            </a:r>
            <a:r>
              <a:rPr lang="en-US" altLang="en-US" sz="4000" dirty="0">
                <a:solidFill>
                  <a:schemeClr val="tx1"/>
                </a:solidFill>
                <a:latin typeface="Arial Rounded MT Bold" panose="020F0704030504030204" pitchFamily="34" charset="0"/>
              </a:rPr>
              <a:t> is for the very best.  All troubles have their purpose.  Therefore PRAISE.  Without understanding the purpose.  </a:t>
            </a:r>
          </a:p>
        </p:txBody>
      </p:sp>
    </p:spTree>
    <p:extLst>
      <p:ext uri="{BB962C8B-B14F-4D97-AF65-F5344CB8AC3E}">
        <p14:creationId xmlns:p14="http://schemas.microsoft.com/office/powerpoint/2010/main" val="26973818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9491FB-8D28-9605-FDA9-43976B757213}"/>
            </a:ext>
          </a:extLst>
        </p:cNvPr>
        <p:cNvGrpSpPr/>
        <p:nvPr/>
      </p:nvGrpSpPr>
      <p:grpSpPr>
        <a:xfrm>
          <a:off x="0" y="0"/>
          <a:ext cx="0" cy="0"/>
          <a:chOff x="0" y="0"/>
          <a:chExt cx="0" cy="0"/>
        </a:xfrm>
      </p:grpSpPr>
      <p:sp>
        <p:nvSpPr>
          <p:cNvPr id="3976194" name="Rectangle 2">
            <a:extLst>
              <a:ext uri="{FF2B5EF4-FFF2-40B4-BE49-F238E27FC236}">
                <a16:creationId xmlns:a16="http://schemas.microsoft.com/office/drawing/2014/main" id="{8BE7910D-B2D2-F522-DFA0-A2919B2D1FEC}"/>
              </a:ext>
            </a:extLst>
          </p:cNvPr>
          <p:cNvSpPr>
            <a:spLocks noGrp="1" noChangeArrowheads="1"/>
          </p:cNvSpPr>
          <p:nvPr>
            <p:ph type="subTitle" idx="1"/>
          </p:nvPr>
        </p:nvSpPr>
        <p:spPr>
          <a:xfrm>
            <a:off x="381000" y="285750"/>
            <a:ext cx="8382000" cy="4648200"/>
          </a:xfrm>
        </p:spPr>
        <p:txBody>
          <a:bodyPr anchor="t">
            <a:normAutofit/>
          </a:bodyPr>
          <a:lstStyle/>
          <a:p>
            <a:pPr marL="571500" indent="-571500" algn="l">
              <a:buFontTx/>
              <a:buAutoNum type="arabicPeriod" startAt="3"/>
            </a:pPr>
            <a:r>
              <a:rPr lang="en-US" altLang="en-US" sz="4000" dirty="0">
                <a:solidFill>
                  <a:schemeClr val="tx1"/>
                </a:solidFill>
                <a:latin typeface="Arial Rounded MT Bold" panose="020F0704030504030204" pitchFamily="34" charset="0"/>
              </a:rPr>
              <a:t>Upper level: Belief that our joyful task is to discern the message to us in EVERY trouble.</a:t>
            </a:r>
          </a:p>
        </p:txBody>
      </p:sp>
    </p:spTree>
    <p:extLst>
      <p:ext uri="{BB962C8B-B14F-4D97-AF65-F5344CB8AC3E}">
        <p14:creationId xmlns:p14="http://schemas.microsoft.com/office/powerpoint/2010/main" val="19728828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42B8B-C32D-63F4-3CDD-01BEB3F10C10}"/>
            </a:ext>
          </a:extLst>
        </p:cNvPr>
        <p:cNvGrpSpPr/>
        <p:nvPr/>
      </p:nvGrpSpPr>
      <p:grpSpPr>
        <a:xfrm>
          <a:off x="0" y="0"/>
          <a:ext cx="0" cy="0"/>
          <a:chOff x="0" y="0"/>
          <a:chExt cx="0" cy="0"/>
        </a:xfrm>
      </p:grpSpPr>
      <p:sp>
        <p:nvSpPr>
          <p:cNvPr id="4013058" name="Rectangle 2">
            <a:extLst>
              <a:ext uri="{FF2B5EF4-FFF2-40B4-BE49-F238E27FC236}">
                <a16:creationId xmlns:a16="http://schemas.microsoft.com/office/drawing/2014/main" id="{A322A60B-F8C3-6555-1BA1-CD5D47484991}"/>
              </a:ext>
            </a:extLst>
          </p:cNvPr>
          <p:cNvSpPr>
            <a:spLocks noGrp="1" noChangeArrowheads="1"/>
          </p:cNvSpPr>
          <p:nvPr>
            <p:ph type="subTitle" idx="1"/>
          </p:nvPr>
        </p:nvSpPr>
        <p:spPr>
          <a:xfrm>
            <a:off x="304800" y="285750"/>
            <a:ext cx="8534400" cy="4495800"/>
          </a:xfrm>
        </p:spPr>
        <p:txBody>
          <a:bodyPr anchor="t">
            <a:normAutofit fontScale="62500" lnSpcReduction="20000"/>
          </a:bodyPr>
          <a:lstStyle/>
          <a:p>
            <a:pPr algn="l"/>
            <a:r>
              <a:rPr lang="en-US" altLang="en-US" sz="3000" baseline="30000" dirty="0"/>
              <a:t>T’hillim/Ps 32.9-11</a:t>
            </a:r>
            <a:r>
              <a:rPr lang="en-US" altLang="en-US" sz="3000" dirty="0"/>
              <a:t> </a:t>
            </a:r>
            <a:r>
              <a:rPr lang="en-US" altLang="en-US" sz="6400" dirty="0">
                <a:solidFill>
                  <a:schemeClr val="tx1"/>
                </a:solidFill>
                <a:latin typeface="Arial Rounded MT Bold" panose="020F0704030504030204" pitchFamily="34" charset="0"/>
              </a:rPr>
              <a:t>Don't be like a horse or mule that has no understanding, that has to be curbed with bit and bridle, or else it won't come near you. Many are the torments of the wicked, but grace surrounds those who trust in </a:t>
            </a:r>
            <a:r>
              <a:rPr lang="en-US" altLang="en-US" sz="6400" cap="small" dirty="0">
                <a:solidFill>
                  <a:schemeClr val="tx1"/>
                </a:solidFill>
                <a:latin typeface="Arial Rounded MT Bold" panose="020F0704030504030204" pitchFamily="34" charset="0"/>
              </a:rPr>
              <a:t>A</a:t>
            </a:r>
            <a:r>
              <a:rPr lang="en-US" altLang="en-US" sz="5100" cap="small" dirty="0">
                <a:solidFill>
                  <a:schemeClr val="tx1"/>
                </a:solidFill>
                <a:latin typeface="Arial Rounded MT Bold" panose="020F0704030504030204" pitchFamily="34" charset="0"/>
              </a:rPr>
              <a:t>DONI</a:t>
            </a:r>
            <a:r>
              <a:rPr lang="en-US" altLang="en-US" sz="6400" dirty="0">
                <a:latin typeface="Arial Rounded MT Bold" panose="020F0704030504030204" pitchFamily="34" charset="0"/>
              </a:rPr>
              <a:t>. </a:t>
            </a:r>
            <a:r>
              <a:rPr lang="en-US" altLang="en-US" sz="6400" dirty="0">
                <a:solidFill>
                  <a:srgbClr val="FFFF66"/>
                </a:solidFill>
                <a:latin typeface="Arial Rounded MT Bold" panose="020F0704030504030204" pitchFamily="34" charset="0"/>
              </a:rPr>
              <a:t>Be glad in </a:t>
            </a:r>
            <a:r>
              <a:rPr lang="en-US" altLang="en-US" sz="6400" cap="small" dirty="0">
                <a:solidFill>
                  <a:srgbClr val="FFFF66"/>
                </a:solidFill>
                <a:latin typeface="Arial Rounded MT Bold" panose="020F0704030504030204" pitchFamily="34" charset="0"/>
              </a:rPr>
              <a:t>A</a:t>
            </a:r>
            <a:r>
              <a:rPr lang="en-US" altLang="en-US" sz="5100" cap="small" dirty="0">
                <a:solidFill>
                  <a:srgbClr val="FFFF66"/>
                </a:solidFill>
                <a:latin typeface="Arial Rounded MT Bold" panose="020F0704030504030204" pitchFamily="34" charset="0"/>
              </a:rPr>
              <a:t>DONI</a:t>
            </a:r>
            <a:r>
              <a:rPr lang="en-US" altLang="en-US" sz="6400" dirty="0">
                <a:solidFill>
                  <a:srgbClr val="FFFF66"/>
                </a:solidFill>
                <a:latin typeface="Arial Rounded MT Bold" panose="020F0704030504030204" pitchFamily="34" charset="0"/>
              </a:rPr>
              <a:t>; rejoice, you righteous! Shout for joy, all you upright in heart! </a:t>
            </a:r>
            <a:endParaRPr lang="en-US" altLang="en-US" sz="3000" dirty="0">
              <a:solidFill>
                <a:srgbClr val="FFFF66"/>
              </a:solidFill>
              <a:latin typeface="Arial Rounded MT Bold" panose="020F0704030504030204" pitchFamily="34" charset="0"/>
            </a:endParaRPr>
          </a:p>
        </p:txBody>
      </p:sp>
    </p:spTree>
    <p:extLst>
      <p:ext uri="{BB962C8B-B14F-4D97-AF65-F5344CB8AC3E}">
        <p14:creationId xmlns:p14="http://schemas.microsoft.com/office/powerpoint/2010/main" val="3350071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CFD93-3D46-533E-4A41-935FC64C8D5E}"/>
            </a:ext>
          </a:extLst>
        </p:cNvPr>
        <p:cNvGrpSpPr/>
        <p:nvPr/>
      </p:nvGrpSpPr>
      <p:grpSpPr>
        <a:xfrm>
          <a:off x="0" y="0"/>
          <a:ext cx="0" cy="0"/>
          <a:chOff x="0" y="0"/>
          <a:chExt cx="0" cy="0"/>
        </a:xfrm>
      </p:grpSpPr>
      <p:sp>
        <p:nvSpPr>
          <p:cNvPr id="3978242" name="Rectangle 2">
            <a:extLst>
              <a:ext uri="{FF2B5EF4-FFF2-40B4-BE49-F238E27FC236}">
                <a16:creationId xmlns:a16="http://schemas.microsoft.com/office/drawing/2014/main" id="{C79817C9-5780-6BD9-C139-AA489B74618F}"/>
              </a:ext>
            </a:extLst>
          </p:cNvPr>
          <p:cNvSpPr>
            <a:spLocks noGrp="1" noChangeArrowheads="1"/>
          </p:cNvSpPr>
          <p:nvPr>
            <p:ph type="subTitle" idx="1"/>
          </p:nvPr>
        </p:nvSpPr>
        <p:spPr>
          <a:xfrm>
            <a:off x="381000" y="285750"/>
            <a:ext cx="8534400" cy="4648200"/>
          </a:xfrm>
        </p:spPr>
        <p:txBody>
          <a:bodyPr anchor="t">
            <a:normAutofit fontScale="92500" lnSpcReduction="10000"/>
          </a:bodyPr>
          <a:lstStyle/>
          <a:p>
            <a:pPr algn="l"/>
            <a:r>
              <a:rPr lang="en-US" altLang="en-US" sz="4000" baseline="30000" dirty="0">
                <a:latin typeface="Arial Rounded MT Bold" panose="020F0704030504030204" pitchFamily="34" charset="0"/>
              </a:rPr>
              <a:t>Phil. 3.8-10</a:t>
            </a:r>
            <a:r>
              <a:rPr lang="en-US" altLang="en-US" sz="4000" dirty="0">
                <a:latin typeface="Arial Rounded MT Bold" panose="020F0704030504030204" pitchFamily="34" charset="0"/>
              </a:rPr>
              <a:t> </a:t>
            </a:r>
            <a:r>
              <a:rPr lang="en-US" altLang="en-US" sz="4000" dirty="0">
                <a:solidFill>
                  <a:schemeClr val="tx1"/>
                </a:solidFill>
                <a:latin typeface="Arial Rounded MT Bold" panose="020F0704030504030204" pitchFamily="34" charset="0"/>
              </a:rPr>
              <a:t>Because of Him…I gave up everything and regard it all as garbage, in order to gain the Messiah, and be found in union with Him, not having any righteousness of my own based on legalism, but having that righteousness which comes through the Messiah's faithfulness, the righteousness from God based on trust. </a:t>
            </a:r>
          </a:p>
        </p:txBody>
      </p:sp>
    </p:spTree>
    <p:extLst>
      <p:ext uri="{BB962C8B-B14F-4D97-AF65-F5344CB8AC3E}">
        <p14:creationId xmlns:p14="http://schemas.microsoft.com/office/powerpoint/2010/main" val="38718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5A0A3-64C7-A78A-6ACD-84894AD6C37D}"/>
            </a:ext>
          </a:extLst>
        </p:cNvPr>
        <p:cNvGrpSpPr/>
        <p:nvPr/>
      </p:nvGrpSpPr>
      <p:grpSpPr>
        <a:xfrm>
          <a:off x="0" y="0"/>
          <a:ext cx="0" cy="0"/>
          <a:chOff x="0" y="0"/>
          <a:chExt cx="0" cy="0"/>
        </a:xfrm>
      </p:grpSpPr>
      <p:sp>
        <p:nvSpPr>
          <p:cNvPr id="4017154" name="Rectangle 2">
            <a:extLst>
              <a:ext uri="{FF2B5EF4-FFF2-40B4-BE49-F238E27FC236}">
                <a16:creationId xmlns:a16="http://schemas.microsoft.com/office/drawing/2014/main" id="{1DF0E77F-B1DC-E080-148A-E10A71DA3498}"/>
              </a:ext>
            </a:extLst>
          </p:cNvPr>
          <p:cNvSpPr>
            <a:spLocks noGrp="1" noChangeArrowheads="1"/>
          </p:cNvSpPr>
          <p:nvPr>
            <p:ph type="subTitle" idx="1"/>
          </p:nvPr>
        </p:nvSpPr>
        <p:spPr>
          <a:xfrm>
            <a:off x="457200" y="285750"/>
            <a:ext cx="8382000" cy="4572000"/>
          </a:xfrm>
        </p:spPr>
        <p:txBody>
          <a:bodyPr anchor="t">
            <a:normAutofit/>
          </a:bodyPr>
          <a:lstStyle/>
          <a:p>
            <a:pPr algn="l"/>
            <a:r>
              <a:rPr lang="en-US" altLang="en-US" sz="4000" baseline="30000" dirty="0">
                <a:latin typeface="Arial Rounded MT Bold" panose="020F0704030504030204" pitchFamily="34" charset="0"/>
              </a:rPr>
              <a:t>Phil. 3.8-10</a:t>
            </a:r>
            <a:r>
              <a:rPr lang="en-US" altLang="en-US" sz="4000" dirty="0">
                <a:latin typeface="Arial Rounded MT Bold" panose="020F0704030504030204" pitchFamily="34" charset="0"/>
              </a:rPr>
              <a:t> </a:t>
            </a:r>
            <a:r>
              <a:rPr lang="en-US" altLang="en-US" sz="4000" dirty="0">
                <a:solidFill>
                  <a:schemeClr val="tx1"/>
                </a:solidFill>
                <a:latin typeface="Arial Rounded MT Bold" panose="020F0704030504030204" pitchFamily="34" charset="0"/>
              </a:rPr>
              <a:t>Yes, I gave it all up in order to know him, that is, to know the power of his resurrection and the </a:t>
            </a:r>
            <a:r>
              <a:rPr lang="en-US" altLang="en-US" sz="4000" dirty="0">
                <a:solidFill>
                  <a:srgbClr val="FFFF66"/>
                </a:solidFill>
                <a:latin typeface="Arial Rounded MT Bold" panose="020F0704030504030204" pitchFamily="34" charset="0"/>
              </a:rPr>
              <a:t>fellowship of his sufferings</a:t>
            </a:r>
            <a:r>
              <a:rPr lang="en-US" altLang="en-US" sz="4000" dirty="0">
                <a:latin typeface="Arial Rounded MT Bold" panose="020F0704030504030204" pitchFamily="34" charset="0"/>
              </a:rPr>
              <a:t> </a:t>
            </a:r>
            <a:r>
              <a:rPr lang="en-US" altLang="en-US" sz="4000" dirty="0">
                <a:solidFill>
                  <a:schemeClr val="tx1"/>
                </a:solidFill>
                <a:latin typeface="Arial Rounded MT Bold" panose="020F0704030504030204" pitchFamily="34" charset="0"/>
              </a:rPr>
              <a:t>as I am being conformed to his death, </a:t>
            </a:r>
          </a:p>
        </p:txBody>
      </p:sp>
    </p:spTree>
    <p:extLst>
      <p:ext uri="{BB962C8B-B14F-4D97-AF65-F5344CB8AC3E}">
        <p14:creationId xmlns:p14="http://schemas.microsoft.com/office/powerpoint/2010/main" val="1707349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25301-8280-2130-1469-28D5EB7F01D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7B2E32F-2893-49D6-3695-4791224F5A57}"/>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Sachs is a lifelong member of The Temple, Congregation B’nai Jehudah. His family joined the synagogue in the 1880s, not long after its founding. Sachs would have become a bar mitzvah in the fall of 1938, but he said B’nai Jehudah didn’t offer it at the time.</a:t>
            </a:r>
          </a:p>
        </p:txBody>
      </p:sp>
    </p:spTree>
    <p:extLst>
      <p:ext uri="{BB962C8B-B14F-4D97-AF65-F5344CB8AC3E}">
        <p14:creationId xmlns:p14="http://schemas.microsoft.com/office/powerpoint/2010/main" val="2196414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8D07F-D100-B0B5-A8D0-A8AEE112119D}"/>
            </a:ext>
          </a:extLst>
        </p:cNvPr>
        <p:cNvGrpSpPr/>
        <p:nvPr/>
      </p:nvGrpSpPr>
      <p:grpSpPr>
        <a:xfrm>
          <a:off x="0" y="0"/>
          <a:ext cx="0" cy="0"/>
          <a:chOff x="0" y="0"/>
          <a:chExt cx="0" cy="0"/>
        </a:xfrm>
      </p:grpSpPr>
      <p:sp>
        <p:nvSpPr>
          <p:cNvPr id="3996674" name="Rectangle 2">
            <a:extLst>
              <a:ext uri="{FF2B5EF4-FFF2-40B4-BE49-F238E27FC236}">
                <a16:creationId xmlns:a16="http://schemas.microsoft.com/office/drawing/2014/main" id="{2E85BCA0-F402-4FEC-4DC6-9953F5B5B871}"/>
              </a:ext>
            </a:extLst>
          </p:cNvPr>
          <p:cNvSpPr>
            <a:spLocks noGrp="1" noChangeArrowheads="1"/>
          </p:cNvSpPr>
          <p:nvPr>
            <p:ph type="subTitle" idx="1"/>
          </p:nvPr>
        </p:nvSpPr>
        <p:spPr>
          <a:xfrm>
            <a:off x="457200" y="209550"/>
            <a:ext cx="8305800" cy="4724400"/>
          </a:xfrm>
        </p:spPr>
        <p:txBody>
          <a:bodyPr anchor="t">
            <a:normAutofit/>
          </a:bodyPr>
          <a:lstStyle/>
          <a:p>
            <a:pPr algn="l"/>
            <a:r>
              <a:rPr lang="en-US" altLang="en-US" sz="4000" baseline="30000" dirty="0">
                <a:solidFill>
                  <a:schemeClr val="tx1"/>
                </a:solidFill>
                <a:latin typeface="Arial Rounded MT Bold" panose="020F0704030504030204" pitchFamily="34" charset="0"/>
              </a:rPr>
              <a:t>1 Thes. 5. 16-22 </a:t>
            </a:r>
            <a:r>
              <a:rPr lang="en-US" altLang="en-US" sz="4000" dirty="0">
                <a:solidFill>
                  <a:schemeClr val="tx1"/>
                </a:solidFill>
                <a:latin typeface="Arial Rounded MT Bold" panose="020F0704030504030204" pitchFamily="34" charset="0"/>
              </a:rPr>
              <a:t>Always be joyful. Pray regularly. In everything give thanks, for this is what God wants from you who are united with the Messiah Yeshua. Don't quench the Spirit... </a:t>
            </a:r>
          </a:p>
        </p:txBody>
      </p:sp>
    </p:spTree>
    <p:extLst>
      <p:ext uri="{BB962C8B-B14F-4D97-AF65-F5344CB8AC3E}">
        <p14:creationId xmlns:p14="http://schemas.microsoft.com/office/powerpoint/2010/main" val="3560606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3AF59-7F79-BFB9-BF61-B2539FEA3A0E}"/>
            </a:ext>
          </a:extLst>
        </p:cNvPr>
        <p:cNvGrpSpPr/>
        <p:nvPr/>
      </p:nvGrpSpPr>
      <p:grpSpPr>
        <a:xfrm>
          <a:off x="0" y="0"/>
          <a:ext cx="0" cy="0"/>
          <a:chOff x="0" y="0"/>
          <a:chExt cx="0" cy="0"/>
        </a:xfrm>
      </p:grpSpPr>
      <p:sp>
        <p:nvSpPr>
          <p:cNvPr id="3996674" name="Rectangle 2">
            <a:extLst>
              <a:ext uri="{FF2B5EF4-FFF2-40B4-BE49-F238E27FC236}">
                <a16:creationId xmlns:a16="http://schemas.microsoft.com/office/drawing/2014/main" id="{4194F798-AC52-E98D-5C57-CD6895458747}"/>
              </a:ext>
            </a:extLst>
          </p:cNvPr>
          <p:cNvSpPr>
            <a:spLocks noGrp="1" noChangeArrowheads="1"/>
          </p:cNvSpPr>
          <p:nvPr>
            <p:ph type="subTitle" idx="1"/>
          </p:nvPr>
        </p:nvSpPr>
        <p:spPr>
          <a:xfrm>
            <a:off x="457200" y="209550"/>
            <a:ext cx="8305800" cy="4724400"/>
          </a:xfrm>
        </p:spPr>
        <p:txBody>
          <a:bodyPr anchor="t">
            <a:normAutofit/>
          </a:bodyPr>
          <a:lstStyle/>
          <a:p>
            <a:pPr algn="l"/>
            <a:r>
              <a:rPr lang="en-US" altLang="en-US" sz="4000" baseline="30000" dirty="0">
                <a:solidFill>
                  <a:schemeClr val="tx1"/>
                </a:solidFill>
                <a:latin typeface="Arial Rounded MT Bold" panose="020F0704030504030204" pitchFamily="34" charset="0"/>
              </a:rPr>
              <a:t>1 Thes. 5. 16-22 </a:t>
            </a:r>
            <a:r>
              <a:rPr lang="en-US" altLang="en-US" sz="4000" dirty="0">
                <a:solidFill>
                  <a:schemeClr val="tx1"/>
                </a:solidFill>
                <a:latin typeface="Arial Rounded MT Bold" panose="020F0704030504030204" pitchFamily="34" charset="0"/>
              </a:rPr>
              <a:t>May the God of shalom make you completely holy - may your entire spirit, soul and body be kept blameless for the coming of our Lord Yeshua the Messiah. </a:t>
            </a:r>
          </a:p>
        </p:txBody>
      </p:sp>
    </p:spTree>
    <p:extLst>
      <p:ext uri="{BB962C8B-B14F-4D97-AF65-F5344CB8AC3E}">
        <p14:creationId xmlns:p14="http://schemas.microsoft.com/office/powerpoint/2010/main" val="42436474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DC6AE-95E3-0946-A21F-8C5A1E34056D}"/>
            </a:ext>
          </a:extLst>
        </p:cNvPr>
        <p:cNvGrpSpPr/>
        <p:nvPr/>
      </p:nvGrpSpPr>
      <p:grpSpPr>
        <a:xfrm>
          <a:off x="0" y="0"/>
          <a:ext cx="0" cy="0"/>
          <a:chOff x="0" y="0"/>
          <a:chExt cx="0" cy="0"/>
        </a:xfrm>
      </p:grpSpPr>
      <p:sp>
        <p:nvSpPr>
          <p:cNvPr id="3996674" name="Rectangle 2">
            <a:extLst>
              <a:ext uri="{FF2B5EF4-FFF2-40B4-BE49-F238E27FC236}">
                <a16:creationId xmlns:a16="http://schemas.microsoft.com/office/drawing/2014/main" id="{93F94A3C-40BA-28E1-2B08-D2E9E83C21DE}"/>
              </a:ext>
            </a:extLst>
          </p:cNvPr>
          <p:cNvSpPr>
            <a:spLocks noGrp="1" noChangeArrowheads="1"/>
          </p:cNvSpPr>
          <p:nvPr>
            <p:ph type="subTitle" idx="1"/>
          </p:nvPr>
        </p:nvSpPr>
        <p:spPr>
          <a:xfrm>
            <a:off x="457200" y="209550"/>
            <a:ext cx="8305800" cy="4724400"/>
          </a:xfrm>
        </p:spPr>
        <p:txBody>
          <a:bodyPr anchor="t">
            <a:normAutofit/>
          </a:bodyPr>
          <a:lstStyle/>
          <a:p>
            <a:pPr algn="l"/>
            <a:r>
              <a:rPr lang="en-US" altLang="en-US" sz="4000" dirty="0">
                <a:solidFill>
                  <a:schemeClr val="tx1"/>
                </a:solidFill>
                <a:latin typeface="Arial Rounded MT Bold" panose="020F0704030504030204" pitchFamily="34" charset="0"/>
              </a:rPr>
              <a:t> </a:t>
            </a:r>
          </a:p>
        </p:txBody>
      </p:sp>
      <p:pic>
        <p:nvPicPr>
          <p:cNvPr id="3997701" name="Picture 5">
            <a:extLst>
              <a:ext uri="{FF2B5EF4-FFF2-40B4-BE49-F238E27FC236}">
                <a16:creationId xmlns:a16="http://schemas.microsoft.com/office/drawing/2014/main" id="{430C1287-0F0C-CCB8-B424-AC7FB5728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76029"/>
            <a:ext cx="3886200" cy="5077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901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237E0-D633-8AE8-088A-BCEBDFAED1C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1B19538-09D6-F66B-6D12-A4EBF489E475}"/>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Right attitude toward offenders </a:t>
            </a:r>
          </a:p>
          <a:p>
            <a:pPr algn="l"/>
            <a:r>
              <a:rPr lang="en-US" sz="4000" baseline="30000" dirty="0">
                <a:solidFill>
                  <a:schemeClr val="tx1"/>
                </a:solidFill>
                <a:latin typeface="Arial Rounded MT Bold" panose="020F0704030504030204" pitchFamily="34" charset="0"/>
              </a:rPr>
              <a:t>T’hillim Ps 126.5-6 </a:t>
            </a:r>
            <a:r>
              <a:rPr lang="en-US" sz="4000" dirty="0">
                <a:solidFill>
                  <a:schemeClr val="tx1"/>
                </a:solidFill>
                <a:latin typeface="Arial Rounded MT Bold" panose="020F0704030504030204" pitchFamily="34" charset="0"/>
              </a:rPr>
              <a:t> Those who sow in tears will reap with cries of joy.</a:t>
            </a:r>
          </a:p>
          <a:p>
            <a:pPr algn="l"/>
            <a:r>
              <a:rPr lang="en-US" sz="4000" dirty="0">
                <a:solidFill>
                  <a:schemeClr val="tx1"/>
                </a:solidFill>
                <a:latin typeface="Arial Rounded MT Bold" panose="020F0704030504030204" pitchFamily="34" charset="0"/>
              </a:rPr>
              <a:t>He who goes out weeping</a:t>
            </a:r>
          </a:p>
          <a:p>
            <a:pPr algn="l"/>
            <a:r>
              <a:rPr lang="en-US" sz="4000" dirty="0">
                <a:solidFill>
                  <a:schemeClr val="tx1"/>
                </a:solidFill>
                <a:latin typeface="Arial Rounded MT Bold" panose="020F0704030504030204" pitchFamily="34" charset="0"/>
              </a:rPr>
              <a:t>as he carries his sack of seed</a:t>
            </a:r>
          </a:p>
          <a:p>
            <a:pPr algn="l"/>
            <a:r>
              <a:rPr lang="en-US" sz="4000" dirty="0">
                <a:solidFill>
                  <a:schemeClr val="tx1"/>
                </a:solidFill>
                <a:latin typeface="Arial Rounded MT Bold" panose="020F0704030504030204" pitchFamily="34" charset="0"/>
              </a:rPr>
              <a:t>will come home with cries of joy</a:t>
            </a:r>
          </a:p>
          <a:p>
            <a:pPr algn="l"/>
            <a:r>
              <a:rPr lang="en-US" sz="4000" dirty="0">
                <a:solidFill>
                  <a:schemeClr val="tx1"/>
                </a:solidFill>
                <a:latin typeface="Arial Rounded MT Bold" panose="020F0704030504030204" pitchFamily="34" charset="0"/>
              </a:rPr>
              <a:t>as he carries his sheaves of grain.</a:t>
            </a:r>
          </a:p>
        </p:txBody>
      </p:sp>
    </p:spTree>
    <p:extLst>
      <p:ext uri="{BB962C8B-B14F-4D97-AF65-F5344CB8AC3E}">
        <p14:creationId xmlns:p14="http://schemas.microsoft.com/office/powerpoint/2010/main" val="16656942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FB1C5-CD6E-7165-E7E8-C4E940FC0D1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B177E1C-EB0C-619B-D183-B90C6396F2CB}"/>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1 Cor 13 4-7</a:t>
            </a:r>
            <a:r>
              <a:rPr lang="en-US" sz="4000" dirty="0">
                <a:solidFill>
                  <a:schemeClr val="tx1"/>
                </a:solidFill>
                <a:latin typeface="Arial Rounded MT Bold" panose="020F0704030504030204" pitchFamily="34" charset="0"/>
              </a:rPr>
              <a:t> </a:t>
            </a:r>
            <a:r>
              <a:rPr lang="en-US" sz="4000" u="sng" dirty="0">
                <a:solidFill>
                  <a:srgbClr val="FFFF66"/>
                </a:solidFill>
                <a:latin typeface="Arial Rounded MT Bold" panose="020F0704030504030204" pitchFamily="34" charset="0"/>
              </a:rPr>
              <a:t>Love suffers long </a:t>
            </a:r>
            <a:r>
              <a:rPr lang="en-US" sz="4000" dirty="0">
                <a:solidFill>
                  <a:schemeClr val="tx1"/>
                </a:solidFill>
                <a:latin typeface="Arial Rounded MT Bold" panose="020F0704030504030204" pitchFamily="34" charset="0"/>
              </a:rPr>
              <a:t>and kind, not jealous, not boastful, not proud, rude or selfish, not [easily] angered, and it keeps no record of wrongs. Love does not gloat over other people’s sins but takes its delight in the truth. Love always bears up, always trusts, always hopes, always endures.</a:t>
            </a:r>
          </a:p>
        </p:txBody>
      </p:sp>
    </p:spTree>
    <p:extLst>
      <p:ext uri="{BB962C8B-B14F-4D97-AF65-F5344CB8AC3E}">
        <p14:creationId xmlns:p14="http://schemas.microsoft.com/office/powerpoint/2010/main" val="17954691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C95FF-2401-6955-54F7-F6187354A2D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D7FADBB-7CFA-38D9-D53A-9B89DF3CB969}"/>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Not every negative statement by people equals rejection, defilement, offense.</a:t>
            </a:r>
          </a:p>
          <a:p>
            <a:pPr algn="l"/>
            <a:r>
              <a:rPr lang="en-US" sz="4000" dirty="0">
                <a:solidFill>
                  <a:schemeClr val="tx1"/>
                </a:solidFill>
                <a:latin typeface="Arial Rounded MT Bold" panose="020F0704030504030204" pitchFamily="34" charset="0"/>
              </a:rPr>
              <a:t>Some accusations, insults, curses, are the result of the offender’s inner turmoil, confusion.</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9737023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08D3D-3D48-C238-1649-93315060FD2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F0E780A-5F8D-810B-56BB-62CA2329D9F1}"/>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Mishlei/Prov 26.2 </a:t>
            </a:r>
            <a:r>
              <a:rPr lang="en-US" sz="4000" dirty="0">
                <a:solidFill>
                  <a:schemeClr val="tx1"/>
                </a:solidFill>
                <a:latin typeface="Arial Rounded MT Bold" panose="020F0704030504030204" pitchFamily="34" charset="0"/>
              </a:rPr>
              <a:t>Like a fluttering sparrow or a flying swallow, so an undeserved curse does not land.</a:t>
            </a:r>
          </a:p>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9590A7B7-477E-4547-44CE-E16C2648AEC1}"/>
              </a:ext>
            </a:extLst>
          </p:cNvPr>
          <p:cNvPicPr>
            <a:picLocks noChangeAspect="1"/>
          </p:cNvPicPr>
          <p:nvPr/>
        </p:nvPicPr>
        <p:blipFill>
          <a:blip r:embed="rId3"/>
          <a:srcRect l="51985"/>
          <a:stretch>
            <a:fillRect/>
          </a:stretch>
        </p:blipFill>
        <p:spPr>
          <a:xfrm>
            <a:off x="246821" y="1896447"/>
            <a:ext cx="8354046" cy="1662164"/>
          </a:xfrm>
          <a:prstGeom prst="rect">
            <a:avLst/>
          </a:prstGeom>
        </p:spPr>
      </p:pic>
      <p:pic>
        <p:nvPicPr>
          <p:cNvPr id="2" name="Picture 1">
            <a:extLst>
              <a:ext uri="{FF2B5EF4-FFF2-40B4-BE49-F238E27FC236}">
                <a16:creationId xmlns:a16="http://schemas.microsoft.com/office/drawing/2014/main" id="{1C538184-CBE9-C0C9-B4FE-263F41650AA1}"/>
              </a:ext>
            </a:extLst>
          </p:cNvPr>
          <p:cNvPicPr>
            <a:picLocks noChangeAspect="1"/>
          </p:cNvPicPr>
          <p:nvPr/>
        </p:nvPicPr>
        <p:blipFill>
          <a:blip r:embed="rId3"/>
          <a:srcRect r="47023"/>
          <a:stretch>
            <a:fillRect/>
          </a:stretch>
        </p:blipFill>
        <p:spPr>
          <a:xfrm>
            <a:off x="228600" y="3548114"/>
            <a:ext cx="8372267" cy="1509764"/>
          </a:xfrm>
          <a:prstGeom prst="rect">
            <a:avLst/>
          </a:prstGeom>
        </p:spPr>
      </p:pic>
    </p:spTree>
    <p:extLst>
      <p:ext uri="{BB962C8B-B14F-4D97-AF65-F5344CB8AC3E}">
        <p14:creationId xmlns:p14="http://schemas.microsoft.com/office/powerpoint/2010/main" val="23305812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814D-E082-252B-6AA8-27B2FBC337F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CC4A99A-1DA0-0493-4D97-0D0DDD02EE46}"/>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Many curses in the Bible are undeserved, causeless, and will NOT land.</a:t>
            </a:r>
          </a:p>
          <a:p>
            <a:pPr algn="l"/>
            <a:r>
              <a:rPr lang="en-US" sz="4000" dirty="0">
                <a:solidFill>
                  <a:schemeClr val="tx1"/>
                </a:solidFill>
                <a:latin typeface="Arial Rounded MT Bold" panose="020F0704030504030204" pitchFamily="34" charset="0"/>
              </a:rPr>
              <a:t>Will not sting.  Need not sting.  Can be brushed aside.</a:t>
            </a:r>
          </a:p>
          <a:p>
            <a:pPr algn="l"/>
            <a:r>
              <a:rPr lang="en-US" sz="4000" dirty="0">
                <a:solidFill>
                  <a:schemeClr val="tx1"/>
                </a:solidFill>
                <a:latin typeface="Arial Rounded MT Bold" panose="020F0704030504030204" pitchFamily="34" charset="0"/>
              </a:rPr>
              <a:t>Maybe your offense?</a:t>
            </a:r>
          </a:p>
        </p:txBody>
      </p:sp>
    </p:spTree>
    <p:extLst>
      <p:ext uri="{BB962C8B-B14F-4D97-AF65-F5344CB8AC3E}">
        <p14:creationId xmlns:p14="http://schemas.microsoft.com/office/powerpoint/2010/main" val="35270428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805D1-6C0D-6F29-EF69-F8F8975564E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4D0B530-DD52-718B-5BBE-46163B511E3A}"/>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Bamidbar Nu 23.8 </a:t>
            </a:r>
            <a:r>
              <a:rPr lang="en-US" sz="4000" dirty="0">
                <a:solidFill>
                  <a:schemeClr val="tx1"/>
                </a:solidFill>
                <a:latin typeface="Arial Rounded MT Bold" panose="020F0704030504030204" pitchFamily="34" charset="0"/>
              </a:rPr>
              <a:t>“Balak, the king of </a:t>
            </a:r>
            <a:r>
              <a:rPr lang="en-US" sz="4000" dirty="0" err="1">
                <a:solidFill>
                  <a:schemeClr val="tx1"/>
                </a:solidFill>
                <a:latin typeface="Arial Rounded MT Bold" panose="020F0704030504030204" pitchFamily="34" charset="0"/>
              </a:rPr>
              <a:t>Mo’av</a:t>
            </a:r>
            <a:r>
              <a:rPr lang="en-US" sz="4000" dirty="0">
                <a:solidFill>
                  <a:schemeClr val="tx1"/>
                </a:solidFill>
                <a:latin typeface="Arial Rounded MT Bold" panose="020F0704030504030204" pitchFamily="34" charset="0"/>
              </a:rPr>
              <a:t>, brings me from Aram, from the eastern hills, saying, ‘</a:t>
            </a:r>
            <a:r>
              <a:rPr lang="en-US" sz="4000" u="sng" dirty="0">
                <a:solidFill>
                  <a:srgbClr val="FFFF66"/>
                </a:solidFill>
                <a:latin typeface="Arial Rounded MT Bold" panose="020F0704030504030204" pitchFamily="34" charset="0"/>
              </a:rPr>
              <a:t>Come, curse Ya‘akov for me; come and denounce Isra’el.’  “How am I to curse those whom God has not cursed? </a:t>
            </a:r>
            <a:r>
              <a:rPr lang="en-US" sz="4000" dirty="0">
                <a:solidFill>
                  <a:schemeClr val="tx1"/>
                </a:solidFill>
                <a:latin typeface="Arial Rounded MT Bold" panose="020F0704030504030204" pitchFamily="34" charset="0"/>
              </a:rPr>
              <a:t>How am I to denounce those whom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has not denounced? </a:t>
            </a:r>
          </a:p>
        </p:txBody>
      </p:sp>
    </p:spTree>
    <p:extLst>
      <p:ext uri="{BB962C8B-B14F-4D97-AF65-F5344CB8AC3E}">
        <p14:creationId xmlns:p14="http://schemas.microsoft.com/office/powerpoint/2010/main" val="13414207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BA435-BFA4-4BFB-390C-15C8A392E77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62F4FE3-4842-68FE-1907-E28D0DB317CA}"/>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Bamidbar Nu 23.8 </a:t>
            </a:r>
            <a:r>
              <a:rPr lang="en-US" sz="4000" dirty="0">
                <a:solidFill>
                  <a:schemeClr val="tx1"/>
                </a:solidFill>
                <a:latin typeface="Arial Rounded MT Bold" panose="020F0704030504030204" pitchFamily="34" charset="0"/>
              </a:rPr>
              <a:t>“From the top of the rocks I see them, from the hills I behold them — yes, </a:t>
            </a:r>
            <a:r>
              <a:rPr lang="en-US" sz="4000" u="sng" dirty="0">
                <a:solidFill>
                  <a:srgbClr val="FFFF66"/>
                </a:solidFill>
                <a:latin typeface="Arial Rounded MT Bold" panose="020F0704030504030204" pitchFamily="34" charset="0"/>
              </a:rPr>
              <a:t>a people that will dwell alone </a:t>
            </a:r>
            <a:r>
              <a:rPr lang="en-US" sz="4000" dirty="0">
                <a:solidFill>
                  <a:schemeClr val="tx1"/>
                </a:solidFill>
                <a:latin typeface="Arial Rounded MT Bold" panose="020F0704030504030204" pitchFamily="34" charset="0"/>
              </a:rPr>
              <a:t>and not think itself one of the nations. “Who has counted the dust of Ya‘akov or numbered the ashes of Isra’el? May I die as the righteous die!  May my end be like theirs!”</a:t>
            </a:r>
          </a:p>
        </p:txBody>
      </p:sp>
    </p:spTree>
    <p:extLst>
      <p:ext uri="{BB962C8B-B14F-4D97-AF65-F5344CB8AC3E}">
        <p14:creationId xmlns:p14="http://schemas.microsoft.com/office/powerpoint/2010/main" val="2225801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26357-F857-8271-6A32-EB9DEE92918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B4A9ED7-B9FC-6828-0426-D9830636E707}"/>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His civil rights work included tackling antisemitism and discrimination in the social clubs of Kansas City. That work resulted in the Kansas City Club accepting Jewish members.</a:t>
            </a:r>
          </a:p>
        </p:txBody>
      </p:sp>
    </p:spTree>
    <p:extLst>
      <p:ext uri="{BB962C8B-B14F-4D97-AF65-F5344CB8AC3E}">
        <p14:creationId xmlns:p14="http://schemas.microsoft.com/office/powerpoint/2010/main" val="1001273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D945D-9F86-E43B-985D-9BFE9F2C7A1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57FB1C3-F521-3671-D32D-D5D947288F3F}"/>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Dvarim Dt 23.5 </a:t>
            </a:r>
            <a:r>
              <a:rPr lang="en-US" sz="4000" dirty="0">
                <a:solidFill>
                  <a:schemeClr val="tx1"/>
                </a:solidFill>
                <a:latin typeface="Arial Rounded MT Bold" panose="020F0704030504030204" pitchFamily="34" charset="0"/>
              </a:rPr>
              <a:t>“No ‘Amoni or </a:t>
            </a:r>
            <a:r>
              <a:rPr lang="en-US" sz="4000" dirty="0" err="1">
                <a:solidFill>
                  <a:schemeClr val="tx1"/>
                </a:solidFill>
                <a:latin typeface="Arial Rounded MT Bold" panose="020F0704030504030204" pitchFamily="34" charset="0"/>
              </a:rPr>
              <a:t>Mo’avi</a:t>
            </a:r>
            <a:r>
              <a:rPr lang="en-US" sz="4000" dirty="0">
                <a:solidFill>
                  <a:schemeClr val="tx1"/>
                </a:solidFill>
                <a:latin typeface="Arial Rounded MT Bold" panose="020F0704030504030204" pitchFamily="34" charset="0"/>
              </a:rPr>
              <a:t> may enter the assembly of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nor may any of his descendants down to the tenth generation ever enter the assembly of Adonai, because they did not supply you with food and water when you were on the road after leaving Egypt, </a:t>
            </a:r>
          </a:p>
        </p:txBody>
      </p:sp>
    </p:spTree>
    <p:extLst>
      <p:ext uri="{BB962C8B-B14F-4D97-AF65-F5344CB8AC3E}">
        <p14:creationId xmlns:p14="http://schemas.microsoft.com/office/powerpoint/2010/main" val="33732130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70020-AEDB-4F6D-20B1-97BA4D5FA2C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E2C43D2-07A0-B108-E94F-952BD90B5A1D}"/>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Dvarim Dt 23.5  </a:t>
            </a:r>
            <a:r>
              <a:rPr lang="en-US" sz="4000" dirty="0">
                <a:solidFill>
                  <a:schemeClr val="tx1"/>
                </a:solidFill>
                <a:latin typeface="Arial Rounded MT Bold" panose="020F0704030504030204" pitchFamily="34" charset="0"/>
              </a:rPr>
              <a:t>and because they hired </a:t>
            </a:r>
            <a:r>
              <a:rPr lang="en-US" sz="4000" dirty="0" err="1">
                <a:solidFill>
                  <a:schemeClr val="tx1"/>
                </a:solidFill>
                <a:latin typeface="Arial Rounded MT Bold" panose="020F0704030504030204" pitchFamily="34" charset="0"/>
              </a:rPr>
              <a:t>Bil‘am</a:t>
            </a:r>
            <a:r>
              <a:rPr lang="en-US" sz="4000" dirty="0">
                <a:solidFill>
                  <a:schemeClr val="tx1"/>
                </a:solidFill>
                <a:latin typeface="Arial Rounded MT Bold" panose="020F0704030504030204" pitchFamily="34" charset="0"/>
              </a:rPr>
              <a:t> the son of </a:t>
            </a:r>
            <a:r>
              <a:rPr lang="en-US" sz="4000" dirty="0" err="1">
                <a:solidFill>
                  <a:schemeClr val="tx1"/>
                </a:solidFill>
                <a:latin typeface="Arial Rounded MT Bold" panose="020F0704030504030204" pitchFamily="34" charset="0"/>
              </a:rPr>
              <a:t>B‘or</a:t>
            </a:r>
            <a:r>
              <a:rPr lang="en-US" sz="4000" dirty="0">
                <a:solidFill>
                  <a:schemeClr val="tx1"/>
                </a:solidFill>
                <a:latin typeface="Arial Rounded MT Bold" panose="020F0704030504030204" pitchFamily="34" charset="0"/>
              </a:rPr>
              <a:t> from </a:t>
            </a:r>
            <a:r>
              <a:rPr lang="en-US" sz="4000" dirty="0" err="1">
                <a:solidFill>
                  <a:schemeClr val="tx1"/>
                </a:solidFill>
                <a:latin typeface="Arial Rounded MT Bold" panose="020F0704030504030204" pitchFamily="34" charset="0"/>
              </a:rPr>
              <a:t>P’tor</a:t>
            </a:r>
            <a:r>
              <a:rPr lang="en-US" sz="4000" dirty="0">
                <a:solidFill>
                  <a:schemeClr val="tx1"/>
                </a:solidFill>
                <a:latin typeface="Arial Rounded MT Bold" panose="020F0704030504030204" pitchFamily="34" charset="0"/>
              </a:rPr>
              <a:t> in Aram-</a:t>
            </a:r>
            <a:r>
              <a:rPr lang="en-US" sz="4000" dirty="0" err="1">
                <a:solidFill>
                  <a:schemeClr val="tx1"/>
                </a:solidFill>
                <a:latin typeface="Arial Rounded MT Bold" panose="020F0704030504030204" pitchFamily="34" charset="0"/>
              </a:rPr>
              <a:t>Naharayim</a:t>
            </a:r>
            <a:r>
              <a:rPr lang="en-US" sz="4000" dirty="0">
                <a:solidFill>
                  <a:schemeClr val="tx1"/>
                </a:solidFill>
                <a:latin typeface="Arial Rounded MT Bold" panose="020F0704030504030204" pitchFamily="34" charset="0"/>
              </a:rPr>
              <a:t> to put a curse on you.  But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your God would not listen to </a:t>
            </a:r>
            <a:r>
              <a:rPr lang="en-US" sz="4000" dirty="0" err="1">
                <a:solidFill>
                  <a:schemeClr val="tx1"/>
                </a:solidFill>
                <a:latin typeface="Arial Rounded MT Bold" panose="020F0704030504030204" pitchFamily="34" charset="0"/>
              </a:rPr>
              <a:t>Bil‘am</a:t>
            </a:r>
            <a:r>
              <a:rPr lang="en-US" sz="4000" dirty="0">
                <a:solidFill>
                  <a:schemeClr val="tx1"/>
                </a:solidFill>
                <a:latin typeface="Arial Rounded MT Bold" panose="020F0704030504030204" pitchFamily="34" charset="0"/>
              </a:rPr>
              <a:t>; rather, </a:t>
            </a:r>
            <a:r>
              <a:rPr lang="en-US" sz="4000" u="sng" cap="small" dirty="0">
                <a:solidFill>
                  <a:srgbClr val="FFFF00"/>
                </a:solidFill>
                <a:latin typeface="Arial Rounded MT Bold" panose="020F0704030504030204" pitchFamily="34" charset="0"/>
              </a:rPr>
              <a:t>Adoni</a:t>
            </a:r>
            <a:r>
              <a:rPr lang="en-US" sz="4000" u="sng" dirty="0">
                <a:solidFill>
                  <a:srgbClr val="FFFF00"/>
                </a:solidFill>
                <a:latin typeface="Arial Rounded MT Bold" panose="020F0704030504030204" pitchFamily="34" charset="0"/>
              </a:rPr>
              <a:t> your God turned the curse into a blessing for you; because </a:t>
            </a:r>
            <a:r>
              <a:rPr lang="en-US" sz="4000" u="sng" cap="small" dirty="0">
                <a:solidFill>
                  <a:srgbClr val="FFFF00"/>
                </a:solidFill>
                <a:latin typeface="Arial Rounded MT Bold" panose="020F0704030504030204" pitchFamily="34" charset="0"/>
              </a:rPr>
              <a:t>Adoni</a:t>
            </a:r>
            <a:r>
              <a:rPr lang="en-US" sz="4000" u="sng" dirty="0">
                <a:solidFill>
                  <a:srgbClr val="FFFF00"/>
                </a:solidFill>
                <a:latin typeface="Arial Rounded MT Bold" panose="020F0704030504030204" pitchFamily="34" charset="0"/>
              </a:rPr>
              <a:t> your God loved you.</a:t>
            </a:r>
          </a:p>
        </p:txBody>
      </p:sp>
    </p:spTree>
    <p:extLst>
      <p:ext uri="{BB962C8B-B14F-4D97-AF65-F5344CB8AC3E}">
        <p14:creationId xmlns:p14="http://schemas.microsoft.com/office/powerpoint/2010/main" val="36063573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0448B-48B8-93DD-9D0C-57AEF4946C6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AAD8536-728E-2C1B-FE58-74A274B8CB80}"/>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1 Shmuel 14.28-29</a:t>
            </a:r>
            <a:r>
              <a:rPr lang="en-US" sz="4000" dirty="0">
                <a:solidFill>
                  <a:schemeClr val="tx1"/>
                </a:solidFill>
                <a:latin typeface="Arial Rounded MT Bold" panose="020F0704030504030204" pitchFamily="34" charset="0"/>
              </a:rPr>
              <a:t> But one of the people said [to Yonathan] in response, “Your father [Shaul] strictly charged the people with an oath, </a:t>
            </a:r>
            <a:r>
              <a:rPr lang="en-US" sz="4000" u="sng" dirty="0">
                <a:solidFill>
                  <a:srgbClr val="FFFF66"/>
                </a:solidFill>
                <a:latin typeface="Arial Rounded MT Bold" panose="020F0704030504030204" pitchFamily="34" charset="0"/>
              </a:rPr>
              <a:t>‘A curse on any man who eats any food today’</a:t>
            </a:r>
            <a:r>
              <a:rPr lang="en-US" sz="4000" dirty="0">
                <a:solidFill>
                  <a:schemeClr val="tx1"/>
                </a:solidFill>
                <a:latin typeface="Arial Rounded MT Bold" panose="020F0704030504030204" pitchFamily="34" charset="0"/>
              </a:rPr>
              <a:t>; even though the people are fainting with hunger.”  </a:t>
            </a:r>
            <a:r>
              <a:rPr lang="en-US" sz="4000" dirty="0" err="1">
                <a:solidFill>
                  <a:schemeClr val="tx1"/>
                </a:solidFill>
                <a:latin typeface="Arial Rounded MT Bold" panose="020F0704030504030204" pitchFamily="34" charset="0"/>
              </a:rPr>
              <a:t>Y’honatan</a:t>
            </a:r>
            <a:r>
              <a:rPr lang="en-US" sz="4000" dirty="0">
                <a:solidFill>
                  <a:schemeClr val="tx1"/>
                </a:solidFill>
                <a:latin typeface="Arial Rounded MT Bold" panose="020F0704030504030204" pitchFamily="34" charset="0"/>
              </a:rPr>
              <a:t> answered, </a:t>
            </a:r>
          </a:p>
        </p:txBody>
      </p:sp>
    </p:spTree>
    <p:extLst>
      <p:ext uri="{BB962C8B-B14F-4D97-AF65-F5344CB8AC3E}">
        <p14:creationId xmlns:p14="http://schemas.microsoft.com/office/powerpoint/2010/main" val="33714881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A06D4D-FB62-41FE-654D-B42057D4A99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B05FE9E-8FF5-DB46-CEFC-E846E839F538}"/>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1 Shmuel 14.28-29</a:t>
            </a:r>
            <a:r>
              <a:rPr lang="en-US" sz="4000" dirty="0">
                <a:solidFill>
                  <a:schemeClr val="tx1"/>
                </a:solidFill>
                <a:latin typeface="Arial Rounded MT Bold" panose="020F0704030504030204" pitchFamily="34" charset="0"/>
              </a:rPr>
              <a:t>  “My father has brought trouble to the land. Just look how my eyes have lit up because I tasted a little of this honey. </a:t>
            </a:r>
          </a:p>
        </p:txBody>
      </p:sp>
    </p:spTree>
    <p:extLst>
      <p:ext uri="{BB962C8B-B14F-4D97-AF65-F5344CB8AC3E}">
        <p14:creationId xmlns:p14="http://schemas.microsoft.com/office/powerpoint/2010/main" val="29092101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A4D1C4-FFEC-99AE-F9F4-0F13C507409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8A8ACA8-DC19-22C0-19C0-542121164DBC}"/>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1 Sam 17.43 </a:t>
            </a:r>
            <a:r>
              <a:rPr lang="en-US" sz="4000" dirty="0">
                <a:solidFill>
                  <a:schemeClr val="tx1"/>
                </a:solidFill>
                <a:latin typeface="Arial Rounded MT Bold" panose="020F0704030504030204" pitchFamily="34" charset="0"/>
              </a:rPr>
              <a:t>Then the Philistine said to David, “Am I a dog, that you come to me with sticks?” Then </a:t>
            </a:r>
            <a:r>
              <a:rPr lang="en-US" sz="4000" u="sng" dirty="0">
                <a:solidFill>
                  <a:srgbClr val="FFFF66"/>
                </a:solidFill>
                <a:latin typeface="Arial Rounded MT Bold" panose="020F0704030504030204" pitchFamily="34" charset="0"/>
              </a:rPr>
              <a:t>the Philistine cursed David by his gods</a:t>
            </a:r>
            <a:r>
              <a:rPr lang="en-US" sz="4000" dirty="0">
                <a:solidFill>
                  <a:schemeClr val="tx1"/>
                </a:solidFill>
                <a:latin typeface="Arial Rounded MT Bold" panose="020F0704030504030204" pitchFamily="34" charset="0"/>
              </a:rPr>
              <a:t>. </a:t>
            </a:r>
          </a:p>
        </p:txBody>
      </p:sp>
    </p:spTree>
    <p:extLst>
      <p:ext uri="{BB962C8B-B14F-4D97-AF65-F5344CB8AC3E}">
        <p14:creationId xmlns:p14="http://schemas.microsoft.com/office/powerpoint/2010/main" val="12086816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9E939-BE0D-2EB8-4E8E-6CA837B668F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8D8B657-BA7F-35A8-BE40-13312115860F}"/>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2 Shmuel 16.5,12  </a:t>
            </a:r>
            <a:r>
              <a:rPr lang="en-US" sz="4000" dirty="0">
                <a:solidFill>
                  <a:schemeClr val="tx1"/>
                </a:solidFill>
                <a:latin typeface="Arial Rounded MT Bold" panose="020F0704030504030204" pitchFamily="34" charset="0"/>
              </a:rPr>
              <a:t>When King David arrived at Bachurim, there came out from there a man from Sha’ul’s family named </a:t>
            </a:r>
            <a:r>
              <a:rPr lang="en-US" sz="4000" dirty="0" err="1">
                <a:solidFill>
                  <a:schemeClr val="tx1"/>
                </a:solidFill>
                <a:latin typeface="Arial Rounded MT Bold" panose="020F0704030504030204" pitchFamily="34" charset="0"/>
              </a:rPr>
              <a:t>Shim‘i</a:t>
            </a:r>
            <a:r>
              <a:rPr lang="en-US" sz="4000" dirty="0">
                <a:solidFill>
                  <a:schemeClr val="tx1"/>
                </a:solidFill>
                <a:latin typeface="Arial Rounded MT Bold" panose="020F0704030504030204" pitchFamily="34" charset="0"/>
              </a:rPr>
              <a:t> the son of Gera; and </a:t>
            </a:r>
            <a:r>
              <a:rPr lang="en-US" sz="4000" u="sng" dirty="0">
                <a:solidFill>
                  <a:srgbClr val="FFFF66"/>
                </a:solidFill>
                <a:latin typeface="Arial Rounded MT Bold" panose="020F0704030504030204" pitchFamily="34" charset="0"/>
              </a:rPr>
              <a:t>he came out pronouncing curses</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407535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DB1BA-136C-D052-AAFF-89ED4D34BF2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069692E-7314-4014-5953-6FBE3B592EB5}"/>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2 Shmuel 16.11-12</a:t>
            </a:r>
            <a:r>
              <a:rPr lang="en-US" sz="4000" dirty="0">
                <a:solidFill>
                  <a:schemeClr val="tx1"/>
                </a:solidFill>
                <a:latin typeface="Arial Rounded MT Bold" panose="020F0704030504030204" pitchFamily="34" charset="0"/>
              </a:rPr>
              <a:t> David then said to Avishai and all his servants, “Look, my own son, who came from my own body, seeks my life. So how much more now this </a:t>
            </a:r>
            <a:r>
              <a:rPr lang="en-US" sz="4000" dirty="0" err="1">
                <a:solidFill>
                  <a:schemeClr val="tx1"/>
                </a:solidFill>
                <a:latin typeface="Arial Rounded MT Bold" panose="020F0704030504030204" pitchFamily="34" charset="0"/>
              </a:rPr>
              <a:t>Binyamini</a:t>
            </a:r>
            <a:r>
              <a:rPr lang="en-US" sz="4000" dirty="0">
                <a:solidFill>
                  <a:schemeClr val="tx1"/>
                </a:solidFill>
                <a:latin typeface="Arial Rounded MT Bold" panose="020F0704030504030204" pitchFamily="34" charset="0"/>
              </a:rPr>
              <a:t>! Let him alone; and let him curse, if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told him to. </a:t>
            </a:r>
          </a:p>
        </p:txBody>
      </p:sp>
    </p:spTree>
    <p:extLst>
      <p:ext uri="{BB962C8B-B14F-4D97-AF65-F5344CB8AC3E}">
        <p14:creationId xmlns:p14="http://schemas.microsoft.com/office/powerpoint/2010/main" val="2427245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DC23D-CF79-A8AB-A94C-D836DBCD4E1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7D5B6AF-7999-D4AA-32F5-3677BA49D121}"/>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2 Shmuel 16.11-12</a:t>
            </a:r>
            <a:r>
              <a:rPr lang="en-US" sz="4000" dirty="0">
                <a:solidFill>
                  <a:schemeClr val="tx1"/>
                </a:solidFill>
                <a:latin typeface="Arial Rounded MT Bold" panose="020F0704030504030204" pitchFamily="34" charset="0"/>
              </a:rPr>
              <a:t>  Maybe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will notice how I’m treating him, and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will </a:t>
            </a:r>
            <a:r>
              <a:rPr lang="en-US" sz="4000" u="sng" dirty="0">
                <a:solidFill>
                  <a:srgbClr val="FFFF66"/>
                </a:solidFill>
                <a:latin typeface="Arial Rounded MT Bold" panose="020F0704030504030204" pitchFamily="34" charset="0"/>
              </a:rPr>
              <a:t>reward me with good instead of his curses</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3616219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70E23-8F2A-EAA9-2211-93A6EE68882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815EA0A-CC28-EA11-A847-4E34D8E8A347}"/>
              </a:ext>
            </a:extLst>
          </p:cNvPr>
          <p:cNvSpPr>
            <a:spLocks noGrp="1"/>
          </p:cNvSpPr>
          <p:nvPr>
            <p:ph type="subTitle" idx="1"/>
          </p:nvPr>
        </p:nvSpPr>
        <p:spPr>
          <a:xfrm>
            <a:off x="152400" y="209550"/>
            <a:ext cx="8915400" cy="4800600"/>
          </a:xfrm>
        </p:spPr>
        <p:txBody>
          <a:bodyPr anchor="t">
            <a:normAutofit fontScale="92500" lnSpcReduction="10000"/>
          </a:bodyPr>
          <a:lstStyle/>
          <a:p>
            <a:pPr algn="l"/>
            <a:r>
              <a:rPr lang="en-US" sz="4000" dirty="0">
                <a:solidFill>
                  <a:schemeClr val="tx1"/>
                </a:solidFill>
                <a:latin typeface="Arial Rounded MT Bold" panose="020F0704030504030204" pitchFamily="34" charset="0"/>
              </a:rPr>
              <a:t>So, many offensive statements, curses, are without substance.  Can be ignored.  NOT suppressed, just not significant. </a:t>
            </a:r>
          </a:p>
          <a:p>
            <a:pPr algn="l"/>
            <a:r>
              <a:rPr lang="en-US" sz="4000" dirty="0">
                <a:solidFill>
                  <a:schemeClr val="tx1"/>
                </a:solidFill>
                <a:latin typeface="Arial Rounded MT Bold" panose="020F0704030504030204" pitchFamily="34" charset="0"/>
              </a:rPr>
              <a:t>All offenses are subject to thanking  G-d for His purpose. </a:t>
            </a:r>
          </a:p>
          <a:p>
            <a:pPr algn="l"/>
            <a:r>
              <a:rPr lang="en-US" sz="4000" baseline="30000" dirty="0">
                <a:solidFill>
                  <a:schemeClr val="tx1"/>
                </a:solidFill>
                <a:latin typeface="Arial Rounded MT Bold" panose="020F0704030504030204" pitchFamily="34" charset="0"/>
              </a:rPr>
              <a:t>T’hillim 119.165 </a:t>
            </a:r>
            <a:r>
              <a:rPr lang="en-US" sz="4000" dirty="0">
                <a:solidFill>
                  <a:schemeClr val="tx1"/>
                </a:solidFill>
                <a:latin typeface="Arial Rounded MT Bold" panose="020F0704030504030204" pitchFamily="34" charset="0"/>
              </a:rPr>
              <a:t>Those who love Your Torah have great peace, and nothing will cause them to be hurt in their spirit.</a:t>
            </a:r>
          </a:p>
          <a:p>
            <a:pPr algn="l"/>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17818091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6C5E7-2330-CE5B-4F5F-7921CBB1DA5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134AD58-E6AE-FC5B-474D-AF5368E83E0E}"/>
              </a:ext>
            </a:extLst>
          </p:cNvPr>
          <p:cNvSpPr>
            <a:spLocks noGrp="1"/>
          </p:cNvSpPr>
          <p:nvPr>
            <p:ph type="subTitle" idx="1"/>
          </p:nvPr>
        </p:nvSpPr>
        <p:spPr>
          <a:xfrm>
            <a:off x="152400" y="209550"/>
            <a:ext cx="8915400" cy="4800600"/>
          </a:xfrm>
        </p:spPr>
        <p:txBody>
          <a:bodyPr anchor="t">
            <a:normAutofit/>
          </a:bodyPr>
          <a:lstStyle/>
          <a:p>
            <a:pPr algn="l"/>
            <a:endParaRPr lang="en-US" sz="4000" dirty="0">
              <a:solidFill>
                <a:schemeClr val="tx1"/>
              </a:solidFill>
              <a:latin typeface="Arial Rounded MT Bold" panose="020F0704030504030204" pitchFamily="34" charset="0"/>
            </a:endParaRPr>
          </a:p>
        </p:txBody>
      </p:sp>
      <p:pic>
        <p:nvPicPr>
          <p:cNvPr id="4" name="Picture 3">
            <a:extLst>
              <a:ext uri="{FF2B5EF4-FFF2-40B4-BE49-F238E27FC236}">
                <a16:creationId xmlns:a16="http://schemas.microsoft.com/office/drawing/2014/main" id="{7EABAA87-A955-41B0-9788-EA515DB744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2862"/>
            <a:ext cx="8991600" cy="5057775"/>
          </a:xfrm>
          <a:prstGeom prst="rect">
            <a:avLst/>
          </a:prstGeom>
        </p:spPr>
      </p:pic>
    </p:spTree>
    <p:extLst>
      <p:ext uri="{BB962C8B-B14F-4D97-AF65-F5344CB8AC3E}">
        <p14:creationId xmlns:p14="http://schemas.microsoft.com/office/powerpoint/2010/main" val="2224637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50171-CE59-49B9-E753-BC34AAC72CB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59228A2-485E-C067-B41C-99DF688579C7}"/>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In 1951, Sachs was completing a clerkship for Judge Albert A. Ridge when a case arose where three Black individuals were denied the opportunity to attend the Swope Park swimming pool. </a:t>
            </a:r>
          </a:p>
        </p:txBody>
      </p:sp>
    </p:spTree>
    <p:extLst>
      <p:ext uri="{BB962C8B-B14F-4D97-AF65-F5344CB8AC3E}">
        <p14:creationId xmlns:p14="http://schemas.microsoft.com/office/powerpoint/2010/main" val="10149752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4ECDFE-88D6-660D-A859-F1C225B8E4B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31115E8-8787-758A-6B10-718EC5854E58}"/>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 </a:t>
            </a:r>
          </a:p>
        </p:txBody>
      </p:sp>
      <p:pic>
        <p:nvPicPr>
          <p:cNvPr id="4" name="Picture 3">
            <a:extLst>
              <a:ext uri="{FF2B5EF4-FFF2-40B4-BE49-F238E27FC236}">
                <a16:creationId xmlns:a16="http://schemas.microsoft.com/office/drawing/2014/main" id="{A6179F56-575F-02BE-929C-D4D4F757F3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5143499"/>
          </a:xfrm>
          <a:prstGeom prst="rect">
            <a:avLst/>
          </a:prstGeom>
        </p:spPr>
      </p:pic>
      <p:sp>
        <p:nvSpPr>
          <p:cNvPr id="2" name="TextBox 1">
            <a:extLst>
              <a:ext uri="{FF2B5EF4-FFF2-40B4-BE49-F238E27FC236}">
                <a16:creationId xmlns:a16="http://schemas.microsoft.com/office/drawing/2014/main" id="{781D4D00-1EAF-7180-6A8B-A402BDBA9401}"/>
              </a:ext>
            </a:extLst>
          </p:cNvPr>
          <p:cNvSpPr txBox="1"/>
          <p:nvPr/>
        </p:nvSpPr>
        <p:spPr>
          <a:xfrm>
            <a:off x="76200" y="209550"/>
            <a:ext cx="8915400" cy="5139869"/>
          </a:xfrm>
          <a:prstGeom prst="rect">
            <a:avLst/>
          </a:prstGeom>
          <a:noFill/>
        </p:spPr>
        <p:txBody>
          <a:bodyPr wrap="square" rtlCol="0">
            <a:spAutoFit/>
          </a:bodyPr>
          <a:lstStyle/>
          <a:p>
            <a:pPr algn="l"/>
            <a:r>
              <a:rPr lang="en-US" sz="3600" u="sng" dirty="0">
                <a:solidFill>
                  <a:srgbClr val="FFFF66"/>
                </a:solidFill>
              </a:rPr>
              <a:t>Unoffendable Spirit Ps 119.165</a:t>
            </a:r>
          </a:p>
          <a:p>
            <a:pPr marL="233363" indent="-233363" algn="l">
              <a:buFont typeface="Arial" panose="020B0604020202020204" pitchFamily="34" charset="0"/>
              <a:buChar char="•"/>
            </a:pPr>
            <a:r>
              <a:rPr lang="en-US" sz="3600" dirty="0">
                <a:solidFill>
                  <a:schemeClr val="tx1"/>
                </a:solidFill>
              </a:rPr>
              <a:t>What does it mean objectively to </a:t>
            </a:r>
          </a:p>
          <a:p>
            <a:pPr algn="l"/>
            <a:r>
              <a:rPr lang="en-US" sz="3600" dirty="0">
                <a:solidFill>
                  <a:schemeClr val="tx1"/>
                </a:solidFill>
              </a:rPr>
              <a:t>  be offended?</a:t>
            </a:r>
          </a:p>
          <a:p>
            <a:pPr marL="233363" indent="-233363" algn="l">
              <a:buFont typeface="Arial" panose="020B0604020202020204" pitchFamily="34" charset="0"/>
              <a:buChar char="•"/>
            </a:pPr>
            <a:r>
              <a:rPr lang="en-US" sz="3600" dirty="0">
                <a:solidFill>
                  <a:schemeClr val="tx1"/>
                </a:solidFill>
              </a:rPr>
              <a:t>What does it mean subjectively to be offended?  How does it feel?</a:t>
            </a:r>
          </a:p>
          <a:p>
            <a:pPr marL="233363" indent="-233363" algn="l">
              <a:buFont typeface="Arial" panose="020B0604020202020204" pitchFamily="34" charset="0"/>
              <a:buChar char="•"/>
            </a:pPr>
            <a:r>
              <a:rPr lang="en-US" sz="3600" dirty="0">
                <a:solidFill>
                  <a:schemeClr val="tx1"/>
                </a:solidFill>
              </a:rPr>
              <a:t>How can we deal with offense internally?</a:t>
            </a:r>
          </a:p>
          <a:p>
            <a:pPr marL="233363" indent="-233363" algn="l">
              <a:buFont typeface="Arial" panose="020B0604020202020204" pitchFamily="34" charset="0"/>
              <a:buChar char="•"/>
            </a:pPr>
            <a:r>
              <a:rPr lang="en-US" sz="3600" u="sng" dirty="0">
                <a:solidFill>
                  <a:srgbClr val="FFFF66"/>
                </a:solidFill>
              </a:rPr>
              <a:t>How can we deal with offense</a:t>
            </a:r>
          </a:p>
          <a:p>
            <a:pPr algn="l"/>
            <a:r>
              <a:rPr lang="en-US" sz="3600" u="sng" dirty="0">
                <a:solidFill>
                  <a:srgbClr val="FFFF66"/>
                </a:solidFill>
              </a:rPr>
              <a:t>  externally?</a:t>
            </a:r>
          </a:p>
        </p:txBody>
      </p:sp>
    </p:spTree>
    <p:extLst>
      <p:ext uri="{BB962C8B-B14F-4D97-AF65-F5344CB8AC3E}">
        <p14:creationId xmlns:p14="http://schemas.microsoft.com/office/powerpoint/2010/main" val="37699637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959AF-BA0C-0F12-CEE8-676DE0F5A44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0B5AFBD-4A97-9D6A-8145-E2D54D748ECF}"/>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T’hillim Ps 141.3-5  </a:t>
            </a:r>
            <a:r>
              <a:rPr lang="en-US" sz="4000" dirty="0">
                <a:solidFill>
                  <a:schemeClr val="tx1"/>
                </a:solidFill>
                <a:latin typeface="Arial Rounded MT Bold" panose="020F0704030504030204" pitchFamily="34" charset="0"/>
              </a:rPr>
              <a:t>Set a guard, Adonai, over my mouth; keep watch at the door of my lips. Don’t let my heart turn to anything evil or allow me to act wickedly…Let the righteous strike me, let him correct me; it will be an act of love. Let my head not refuse such choice oil, for I will keep on praying. </a:t>
            </a:r>
          </a:p>
        </p:txBody>
      </p:sp>
    </p:spTree>
    <p:extLst>
      <p:ext uri="{BB962C8B-B14F-4D97-AF65-F5344CB8AC3E}">
        <p14:creationId xmlns:p14="http://schemas.microsoft.com/office/powerpoint/2010/main" val="23970037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A1C43-27C4-CA17-7092-494D9F41432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839D3B1-DA97-57E6-5403-A73C1D88801F}"/>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err="1">
                <a:solidFill>
                  <a:schemeClr val="tx1"/>
                </a:solidFill>
                <a:latin typeface="Arial Rounded MT Bold" panose="020F0704030504030204" pitchFamily="34" charset="0"/>
              </a:rPr>
              <a:t>Mishlai</a:t>
            </a:r>
            <a:r>
              <a:rPr lang="en-US" sz="4000" baseline="30000" dirty="0">
                <a:solidFill>
                  <a:schemeClr val="tx1"/>
                </a:solidFill>
                <a:latin typeface="Arial Rounded MT Bold" panose="020F0704030504030204" pitchFamily="34" charset="0"/>
              </a:rPr>
              <a:t> Prov 9. 7-10  </a:t>
            </a:r>
            <a:r>
              <a:rPr lang="en-US" sz="4000" dirty="0">
                <a:solidFill>
                  <a:schemeClr val="tx1"/>
                </a:solidFill>
                <a:latin typeface="Arial Rounded MT Bold" panose="020F0704030504030204" pitchFamily="34" charset="0"/>
              </a:rPr>
              <a:t>“He who corrects a scoffer only gets insulted; reproving a wicked man becomes his blemish. If you reprove a scoffer, he will hate you; if you reprove a wise man, he will love you. Give to a wise man, and he grows still wiser; teach a righteous man, and he will learn still more. </a:t>
            </a:r>
          </a:p>
        </p:txBody>
      </p:sp>
    </p:spTree>
    <p:extLst>
      <p:ext uri="{BB962C8B-B14F-4D97-AF65-F5344CB8AC3E}">
        <p14:creationId xmlns:p14="http://schemas.microsoft.com/office/powerpoint/2010/main" val="40762553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EAFCC-3320-D0C7-BAF9-46297D57D49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DFE1781D-E764-C56C-5BBF-78D3D1EF3934}"/>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baseline="30000" dirty="0">
                <a:solidFill>
                  <a:schemeClr val="tx1"/>
                </a:solidFill>
                <a:latin typeface="Arial Rounded MT Bold" panose="020F0704030504030204" pitchFamily="34" charset="0"/>
              </a:rPr>
              <a:t>Luke 4.18-19  </a:t>
            </a:r>
            <a:r>
              <a:rPr lang="en-US" sz="4000" dirty="0">
                <a:solidFill>
                  <a:schemeClr val="tx1"/>
                </a:solidFill>
                <a:latin typeface="Arial Rounded MT Bold" panose="020F0704030504030204" pitchFamily="34" charset="0"/>
              </a:rPr>
              <a:t>The Spirit of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is upon me; therefore, he has anointed me to announce Good News to the poor; he has sent me to proclaim freedom for the imprisoned and renewed sight for the blind, to release those who have been crushed, to proclaim a year of the favor of </a:t>
            </a:r>
            <a:r>
              <a:rPr lang="en-US" sz="4000" cap="small" dirty="0">
                <a:solidFill>
                  <a:schemeClr val="tx1"/>
                </a:solidFill>
                <a:latin typeface="Arial Rounded MT Bold" panose="020F0704030504030204" pitchFamily="34" charset="0"/>
              </a:rPr>
              <a:t>Adoni.</a:t>
            </a: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17561576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418F2-A65B-BA59-E7BE-3E565AFDFD9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8EB11F3-2F33-8544-D285-FEE14EBE43E7}"/>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How did Yeshua deal with people who denounced, cursed, offended Him?</a:t>
            </a:r>
          </a:p>
        </p:txBody>
      </p:sp>
    </p:spTree>
    <p:extLst>
      <p:ext uri="{BB962C8B-B14F-4D97-AF65-F5344CB8AC3E}">
        <p14:creationId xmlns:p14="http://schemas.microsoft.com/office/powerpoint/2010/main" val="210068594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1AC43-17AF-F347-D8C4-BDBAC2995C4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F351E95-2263-6797-0529-4F1E842FF20E}"/>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Yn 8.47-51</a:t>
            </a:r>
            <a:r>
              <a:rPr lang="en-US" sz="4000" dirty="0">
                <a:solidFill>
                  <a:schemeClr val="tx1"/>
                </a:solidFill>
                <a:latin typeface="Arial Rounded MT Bold" panose="020F0704030504030204" pitchFamily="34" charset="0"/>
              </a:rPr>
              <a:t>  Whoever belongs to God listens to what God says; the reason you don’t listen is that you don’t belong to God.”  </a:t>
            </a:r>
            <a:r>
              <a:rPr lang="en-US" sz="4000" u="sng" dirty="0">
                <a:solidFill>
                  <a:srgbClr val="FFFF66"/>
                </a:solidFill>
                <a:latin typeface="Arial Rounded MT Bold" panose="020F0704030504030204" pitchFamily="34" charset="0"/>
              </a:rPr>
              <a:t>The Judeans answered him, “Aren’t we right in saying you are from Shomron and have a demon?”</a:t>
            </a:r>
          </a:p>
        </p:txBody>
      </p:sp>
    </p:spTree>
    <p:extLst>
      <p:ext uri="{BB962C8B-B14F-4D97-AF65-F5344CB8AC3E}">
        <p14:creationId xmlns:p14="http://schemas.microsoft.com/office/powerpoint/2010/main" val="4220404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7DEDE-3BD5-CB58-25D7-08B2938B4FC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DCE0004-F8CD-ED91-9703-E8983183CCA5}"/>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Yn 8.47-51</a:t>
            </a:r>
            <a:r>
              <a:rPr lang="en-US" sz="4000" dirty="0">
                <a:solidFill>
                  <a:schemeClr val="tx1"/>
                </a:solidFill>
                <a:latin typeface="Arial Rounded MT Bold" panose="020F0704030504030204" pitchFamily="34" charset="0"/>
              </a:rPr>
              <a:t> Yeshua replied, “Me? I have no demon. I am honoring my Father. But </a:t>
            </a:r>
            <a:r>
              <a:rPr lang="en-US" sz="4000" u="sng" dirty="0">
                <a:solidFill>
                  <a:srgbClr val="FFFF66"/>
                </a:solidFill>
                <a:latin typeface="Arial Rounded MT Bold" panose="020F0704030504030204" pitchFamily="34" charset="0"/>
              </a:rPr>
              <a:t>you dishonor me</a:t>
            </a:r>
            <a:r>
              <a:rPr lang="en-US" sz="4000" dirty="0">
                <a:solidFill>
                  <a:schemeClr val="tx1"/>
                </a:solidFill>
                <a:latin typeface="Arial Rounded MT Bold" panose="020F0704030504030204" pitchFamily="34" charset="0"/>
              </a:rPr>
              <a:t>. I am not seeking praise for myself. There is One who is seeking it, and he is the judge.  Yes, indeed! I tell you that whoever obeys my teaching will never see death.”</a:t>
            </a:r>
          </a:p>
        </p:txBody>
      </p:sp>
    </p:spTree>
    <p:extLst>
      <p:ext uri="{BB962C8B-B14F-4D97-AF65-F5344CB8AC3E}">
        <p14:creationId xmlns:p14="http://schemas.microsoft.com/office/powerpoint/2010/main" val="18634157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A48ED-48D3-9704-9E42-032E9B8B397F}"/>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E200988-7714-9589-0999-86EBAAE667EE}"/>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Vayikra Lev 19. 16-17 </a:t>
            </a:r>
            <a:r>
              <a:rPr lang="en-US" sz="4000" dirty="0">
                <a:solidFill>
                  <a:schemeClr val="tx1"/>
                </a:solidFill>
                <a:latin typeface="Arial Rounded MT Bold" panose="020F0704030504030204" pitchFamily="34" charset="0"/>
              </a:rPr>
              <a:t>‘Do not go around spreading slander among your people, but also don’t stand idly by when your neighbor’s life is at stake; I am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“‘Do not hate your brother in your heart, </a:t>
            </a:r>
          </a:p>
        </p:txBody>
      </p:sp>
    </p:spTree>
    <p:extLst>
      <p:ext uri="{BB962C8B-B14F-4D97-AF65-F5344CB8AC3E}">
        <p14:creationId xmlns:p14="http://schemas.microsoft.com/office/powerpoint/2010/main" val="165884408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331B0-5489-4AD0-0ED3-64D9DCB3610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7A4F72C-3C70-CA55-1A42-8A4EB2A31EDD}"/>
              </a:ext>
            </a:extLst>
          </p:cNvPr>
          <p:cNvSpPr>
            <a:spLocks noGrp="1"/>
          </p:cNvSpPr>
          <p:nvPr>
            <p:ph type="subTitle" idx="1"/>
          </p:nvPr>
        </p:nvSpPr>
        <p:spPr>
          <a:xfrm>
            <a:off x="152400" y="209550"/>
            <a:ext cx="8915400" cy="4800600"/>
          </a:xfrm>
        </p:spPr>
        <p:txBody>
          <a:bodyPr anchor="t">
            <a:normAutofit/>
          </a:bodyPr>
          <a:lstStyle/>
          <a:p>
            <a:pPr algn="l"/>
            <a:r>
              <a:rPr lang="en-US" sz="4000" baseline="30000" dirty="0">
                <a:solidFill>
                  <a:schemeClr val="tx1"/>
                </a:solidFill>
                <a:latin typeface="Arial Rounded MT Bold" panose="020F0704030504030204" pitchFamily="34" charset="0"/>
              </a:rPr>
              <a:t>Vayikra Lev 19. 16-17 </a:t>
            </a:r>
            <a:r>
              <a:rPr lang="en-US" sz="4000" dirty="0">
                <a:solidFill>
                  <a:schemeClr val="tx1"/>
                </a:solidFill>
                <a:latin typeface="Arial Rounded MT Bold" panose="020F0704030504030204" pitchFamily="34" charset="0"/>
              </a:rPr>
              <a:t>but rebuke your neighbor frankly, so that you won’t carry sin because of him. Don’t take vengeance on or bear a grudge against any of your people; rather, </a:t>
            </a:r>
            <a:r>
              <a:rPr lang="en-US" sz="4000" u="sng" dirty="0">
                <a:solidFill>
                  <a:srgbClr val="FFFF66"/>
                </a:solidFill>
                <a:latin typeface="Arial Rounded MT Bold" panose="020F0704030504030204" pitchFamily="34" charset="0"/>
              </a:rPr>
              <a:t>love your neighbor as yourself; I am </a:t>
            </a:r>
            <a:r>
              <a:rPr lang="en-US" sz="4000" u="sng" cap="small" dirty="0">
                <a:solidFill>
                  <a:srgbClr val="FFFF66"/>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a:t>
            </a:r>
          </a:p>
        </p:txBody>
      </p:sp>
    </p:spTree>
    <p:extLst>
      <p:ext uri="{BB962C8B-B14F-4D97-AF65-F5344CB8AC3E}">
        <p14:creationId xmlns:p14="http://schemas.microsoft.com/office/powerpoint/2010/main" val="339600849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1918CF-ADC2-1928-0053-AEA022767B5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8364201-9BD2-3617-35A7-3E50BC3B9E5E}"/>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Build community.   </a:t>
            </a:r>
            <a:r>
              <a:rPr lang="en-US" sz="4000" baseline="30000" dirty="0">
                <a:solidFill>
                  <a:schemeClr val="tx1"/>
                </a:solidFill>
                <a:latin typeface="Arial Rounded MT Bold" panose="020F0704030504030204" pitchFamily="34" charset="0"/>
              </a:rPr>
              <a:t>T’hillim Ps 133</a:t>
            </a:r>
          </a:p>
          <a:p>
            <a:pPr algn="l"/>
            <a:r>
              <a:rPr lang="en-US" sz="4000" dirty="0">
                <a:solidFill>
                  <a:schemeClr val="tx1"/>
                </a:solidFill>
                <a:latin typeface="Arial Rounded MT Bold" panose="020F0704030504030204" pitchFamily="34" charset="0"/>
              </a:rPr>
              <a:t>Oh, how good, how pleasant it is for brothers to live together in harmony. It is like fragrant oil on the head that runs down over the beard, over the beard of Aharon, and flows down on the collar of his robes. </a:t>
            </a:r>
          </a:p>
        </p:txBody>
      </p:sp>
    </p:spTree>
    <p:extLst>
      <p:ext uri="{BB962C8B-B14F-4D97-AF65-F5344CB8AC3E}">
        <p14:creationId xmlns:p14="http://schemas.microsoft.com/office/powerpoint/2010/main" val="668862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698DD5-CF93-9B22-6BEF-27305E7CC7F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AC2181C-F109-AD33-2338-05C36A1A3EC4}"/>
              </a:ext>
            </a:extLst>
          </p:cNvPr>
          <p:cNvSpPr>
            <a:spLocks noGrp="1"/>
          </p:cNvSpPr>
          <p:nvPr>
            <p:ph type="subTitle" idx="1"/>
          </p:nvPr>
        </p:nvSpPr>
        <p:spPr>
          <a:xfrm>
            <a:off x="152400" y="209550"/>
            <a:ext cx="8915400" cy="4800600"/>
          </a:xfrm>
        </p:spPr>
        <p:txBody>
          <a:bodyPr anchor="t">
            <a:normAutofit fontScale="92500"/>
          </a:bodyPr>
          <a:lstStyle/>
          <a:p>
            <a:pPr algn="l"/>
            <a:r>
              <a:rPr lang="en-US" sz="4000" dirty="0">
                <a:solidFill>
                  <a:schemeClr val="tx1"/>
                </a:solidFill>
                <a:latin typeface="Arial Rounded MT Bold" panose="020F0704030504030204" pitchFamily="34" charset="0"/>
              </a:rPr>
              <a:t>Sachs assisted Judge Ridge’s decision, which determined that the Swope Park pool must be integrated.</a:t>
            </a:r>
          </a:p>
          <a:p>
            <a:pPr algn="l"/>
            <a:r>
              <a:rPr lang="en-US" sz="4000" dirty="0">
                <a:solidFill>
                  <a:schemeClr val="tx1"/>
                </a:solidFill>
                <a:latin typeface="Arial Rounded MT Bold" panose="020F0704030504030204" pitchFamily="34" charset="0"/>
              </a:rPr>
              <a:t>Three years later and just 64 miles away, the Swope Park ruling that Sachs helped with was integral to the result in Brown v. Board of Education, one of the biggest victories of the Civil Rights Movement.</a:t>
            </a:r>
          </a:p>
        </p:txBody>
      </p:sp>
    </p:spTree>
    <p:extLst>
      <p:ext uri="{BB962C8B-B14F-4D97-AF65-F5344CB8AC3E}">
        <p14:creationId xmlns:p14="http://schemas.microsoft.com/office/powerpoint/2010/main" val="42760328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EB258-F653-7E52-B72C-C0F8BB5B199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765725A-57C8-6152-4199-077FFF61C8AD}"/>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Build community.   </a:t>
            </a:r>
            <a:r>
              <a:rPr lang="en-US" sz="4000" baseline="30000" dirty="0">
                <a:solidFill>
                  <a:schemeClr val="tx1"/>
                </a:solidFill>
                <a:latin typeface="Arial Rounded MT Bold" panose="020F0704030504030204" pitchFamily="34" charset="0"/>
              </a:rPr>
              <a:t>T’hillim Ps 133</a:t>
            </a:r>
          </a:p>
          <a:p>
            <a:pPr algn="l"/>
            <a:r>
              <a:rPr lang="en-US" sz="4000" dirty="0">
                <a:solidFill>
                  <a:schemeClr val="tx1"/>
                </a:solidFill>
                <a:latin typeface="Arial Rounded MT Bold" panose="020F0704030504030204" pitchFamily="34" charset="0"/>
              </a:rPr>
              <a:t>It is like the dew of Hermon that settles on the mountains of Tziyon. For it was there that </a:t>
            </a:r>
            <a:r>
              <a:rPr lang="en-US" sz="4000" cap="small" dirty="0">
                <a:solidFill>
                  <a:schemeClr val="tx1"/>
                </a:solidFill>
                <a:latin typeface="Arial Rounded MT Bold" panose="020F0704030504030204" pitchFamily="34" charset="0"/>
              </a:rPr>
              <a:t>Adoni</a:t>
            </a:r>
            <a:r>
              <a:rPr lang="en-US" sz="4000" dirty="0">
                <a:solidFill>
                  <a:schemeClr val="tx1"/>
                </a:solidFill>
                <a:latin typeface="Arial Rounded MT Bold" panose="020F0704030504030204" pitchFamily="34" charset="0"/>
              </a:rPr>
              <a:t> ordained the blessing of everlasting life.</a:t>
            </a:r>
          </a:p>
        </p:txBody>
      </p:sp>
    </p:spTree>
    <p:extLst>
      <p:ext uri="{BB962C8B-B14F-4D97-AF65-F5344CB8AC3E}">
        <p14:creationId xmlns:p14="http://schemas.microsoft.com/office/powerpoint/2010/main" val="12421408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5089D7-A1B3-24E7-1DE0-B381EA3F0D9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D26429E-1C66-7BC5-6244-7B31981407FB}"/>
              </a:ext>
            </a:extLst>
          </p:cNvPr>
          <p:cNvSpPr>
            <a:spLocks noGrp="1"/>
          </p:cNvSpPr>
          <p:nvPr>
            <p:ph type="subTitle" idx="1"/>
          </p:nvPr>
        </p:nvSpPr>
        <p:spPr>
          <a:xfrm>
            <a:off x="152400" y="209550"/>
            <a:ext cx="3098768" cy="4800600"/>
          </a:xfrm>
        </p:spPr>
        <p:txBody>
          <a:bodyPr anchor="t">
            <a:normAutofit/>
          </a:bodyPr>
          <a:lstStyle/>
          <a:p>
            <a:pPr algn="l"/>
            <a:r>
              <a:rPr lang="en-US" sz="4000" dirty="0">
                <a:solidFill>
                  <a:schemeClr val="tx1"/>
                </a:solidFill>
                <a:latin typeface="Arial Rounded MT Bold" panose="020F0704030504030204" pitchFamily="34" charset="0"/>
              </a:rPr>
              <a:t>Barbara Streisand </a:t>
            </a:r>
          </a:p>
          <a:p>
            <a:pPr algn="l"/>
            <a:r>
              <a:rPr lang="en-US" sz="4000" i="1" dirty="0">
                <a:solidFill>
                  <a:schemeClr val="tx1"/>
                </a:solidFill>
                <a:latin typeface="Arial Rounded MT Bold" panose="020F0704030504030204" pitchFamily="34" charset="0"/>
              </a:rPr>
              <a:t>People</a:t>
            </a:r>
          </a:p>
          <a:p>
            <a:pPr algn="l"/>
            <a:r>
              <a:rPr lang="en-US" sz="4000" dirty="0">
                <a:solidFill>
                  <a:schemeClr val="tx1"/>
                </a:solidFill>
                <a:latin typeface="Arial Rounded MT Bold" panose="020F0704030504030204" pitchFamily="34" charset="0"/>
              </a:rPr>
              <a:t>Her signature song.</a:t>
            </a:r>
          </a:p>
          <a:p>
            <a:pPr algn="l"/>
            <a:r>
              <a:rPr lang="en-US" sz="4000" dirty="0">
                <a:solidFill>
                  <a:schemeClr val="tx1"/>
                </a:solidFill>
                <a:latin typeface="Arial Rounded MT Bold" panose="020F0704030504030204" pitchFamily="34" charset="0"/>
              </a:rPr>
              <a:t>Half true.</a:t>
            </a:r>
          </a:p>
        </p:txBody>
      </p:sp>
      <p:pic>
        <p:nvPicPr>
          <p:cNvPr id="4" name="Picture 3">
            <a:extLst>
              <a:ext uri="{FF2B5EF4-FFF2-40B4-BE49-F238E27FC236}">
                <a16:creationId xmlns:a16="http://schemas.microsoft.com/office/drawing/2014/main" id="{AAA19E7D-FFA7-E6C0-8137-B82B6C35E8F4}"/>
              </a:ext>
            </a:extLst>
          </p:cNvPr>
          <p:cNvPicPr>
            <a:picLocks noChangeAspect="1"/>
          </p:cNvPicPr>
          <p:nvPr/>
        </p:nvPicPr>
        <p:blipFill>
          <a:blip r:embed="rId3"/>
          <a:srcRect r="15329"/>
          <a:stretch>
            <a:fillRect/>
          </a:stretch>
        </p:blipFill>
        <p:spPr>
          <a:xfrm>
            <a:off x="3251168" y="0"/>
            <a:ext cx="5892832" cy="5143500"/>
          </a:xfrm>
          <a:prstGeom prst="rect">
            <a:avLst/>
          </a:prstGeom>
        </p:spPr>
      </p:pic>
    </p:spTree>
    <p:extLst>
      <p:ext uri="{BB962C8B-B14F-4D97-AF65-F5344CB8AC3E}">
        <p14:creationId xmlns:p14="http://schemas.microsoft.com/office/powerpoint/2010/main" val="2164928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F9451-0904-1F33-2402-B5F1415DEA5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B244239-B295-B7B6-1EFE-7808336E6D27}"/>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Barbara Streisand got it half right in her signature song, “People.”</a:t>
            </a:r>
          </a:p>
          <a:p>
            <a:pPr algn="l"/>
            <a:r>
              <a:rPr lang="en-US" sz="4000" dirty="0">
                <a:solidFill>
                  <a:schemeClr val="tx1"/>
                </a:solidFill>
                <a:latin typeface="Arial Rounded MT Bold" panose="020F0704030504030204" pitchFamily="34" charset="0"/>
              </a:rPr>
              <a:t>We need community, but NOT as our ultimate source.  We need community so we can pour in AND draw out affirmation, affection, validation.</a:t>
            </a:r>
          </a:p>
          <a:p>
            <a:pPr algn="l"/>
            <a:r>
              <a:rPr lang="en-US" sz="4000" dirty="0">
                <a:solidFill>
                  <a:schemeClr val="tx1"/>
                </a:solidFill>
                <a:latin typeface="Arial Rounded MT Bold" panose="020F0704030504030204" pitchFamily="34" charset="0"/>
              </a:rPr>
              <a:t>We ultimately get this from Yeshua!</a:t>
            </a:r>
          </a:p>
        </p:txBody>
      </p:sp>
    </p:spTree>
    <p:extLst>
      <p:ext uri="{BB962C8B-B14F-4D97-AF65-F5344CB8AC3E}">
        <p14:creationId xmlns:p14="http://schemas.microsoft.com/office/powerpoint/2010/main" val="27996465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5F792-F418-B479-3D8A-B93ABB72237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0471707-F8E4-703D-18DB-3F8588ED540B}"/>
              </a:ext>
            </a:extLst>
          </p:cNvPr>
          <p:cNvSpPr>
            <a:spLocks noGrp="1"/>
          </p:cNvSpPr>
          <p:nvPr>
            <p:ph type="subTitle" idx="1"/>
          </p:nvPr>
        </p:nvSpPr>
        <p:spPr>
          <a:xfrm>
            <a:off x="152400" y="209550"/>
            <a:ext cx="8915400" cy="4800600"/>
          </a:xfrm>
        </p:spPr>
        <p:txBody>
          <a:bodyPr anchor="t">
            <a:normAutofit/>
          </a:bodyPr>
          <a:lstStyle/>
          <a:p>
            <a:pPr algn="l">
              <a:lnSpc>
                <a:spcPct val="120000"/>
              </a:lnSpc>
              <a:spcBef>
                <a:spcPts val="0"/>
              </a:spcBef>
            </a:pPr>
            <a:r>
              <a:rPr lang="en-US" sz="4000" dirty="0">
                <a:solidFill>
                  <a:schemeClr val="tx1"/>
                </a:solidFill>
                <a:latin typeface="Arial Rounded MT Bold" panose="020F0704030504030204" pitchFamily="34" charset="0"/>
              </a:rPr>
              <a:t>People</a:t>
            </a:r>
          </a:p>
          <a:p>
            <a:pPr algn="l">
              <a:lnSpc>
                <a:spcPct val="120000"/>
              </a:lnSpc>
              <a:spcBef>
                <a:spcPts val="0"/>
              </a:spcBef>
            </a:pPr>
            <a:r>
              <a:rPr lang="en-US" sz="4000" dirty="0">
                <a:solidFill>
                  <a:schemeClr val="tx1"/>
                </a:solidFill>
                <a:latin typeface="Arial Rounded MT Bold" panose="020F0704030504030204" pitchFamily="34" charset="0"/>
              </a:rPr>
              <a:t>People who need people</a:t>
            </a:r>
          </a:p>
          <a:p>
            <a:pPr algn="l">
              <a:lnSpc>
                <a:spcPct val="120000"/>
              </a:lnSpc>
              <a:spcBef>
                <a:spcPts val="0"/>
              </a:spcBef>
            </a:pPr>
            <a:r>
              <a:rPr lang="en-US" sz="4000" dirty="0">
                <a:solidFill>
                  <a:schemeClr val="tx1"/>
                </a:solidFill>
                <a:latin typeface="Arial Rounded MT Bold" panose="020F0704030504030204" pitchFamily="34" charset="0"/>
              </a:rPr>
              <a:t>Are the luckiest people in the world</a:t>
            </a:r>
          </a:p>
        </p:txBody>
      </p:sp>
    </p:spTree>
    <p:extLst>
      <p:ext uri="{BB962C8B-B14F-4D97-AF65-F5344CB8AC3E}">
        <p14:creationId xmlns:p14="http://schemas.microsoft.com/office/powerpoint/2010/main" val="17375757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36589-F741-47CA-B485-CB82BF3B87F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4D596FD-AE25-B6F3-772C-103F7A4E2FAD}"/>
              </a:ext>
            </a:extLst>
          </p:cNvPr>
          <p:cNvSpPr>
            <a:spLocks noGrp="1"/>
          </p:cNvSpPr>
          <p:nvPr>
            <p:ph type="subTitle" idx="1"/>
          </p:nvPr>
        </p:nvSpPr>
        <p:spPr>
          <a:xfrm>
            <a:off x="152400" y="209550"/>
            <a:ext cx="8915400" cy="4800600"/>
          </a:xfrm>
        </p:spPr>
        <p:txBody>
          <a:bodyPr anchor="t">
            <a:normAutofit/>
          </a:bodyPr>
          <a:lstStyle/>
          <a:p>
            <a:pPr algn="l">
              <a:lnSpc>
                <a:spcPct val="120000"/>
              </a:lnSpc>
              <a:spcBef>
                <a:spcPts val="0"/>
              </a:spcBef>
            </a:pPr>
            <a:r>
              <a:rPr lang="en-US" sz="4000" dirty="0">
                <a:solidFill>
                  <a:schemeClr val="tx1"/>
                </a:solidFill>
                <a:latin typeface="Arial Rounded MT Bold" panose="020F0704030504030204" pitchFamily="34" charset="0"/>
              </a:rPr>
              <a:t>We're children, Needing other children</a:t>
            </a:r>
          </a:p>
          <a:p>
            <a:pPr algn="l">
              <a:lnSpc>
                <a:spcPct val="120000"/>
              </a:lnSpc>
              <a:spcBef>
                <a:spcPts val="0"/>
              </a:spcBef>
            </a:pPr>
            <a:r>
              <a:rPr lang="en-US" sz="4000" dirty="0">
                <a:solidFill>
                  <a:schemeClr val="tx1"/>
                </a:solidFill>
                <a:latin typeface="Arial Rounded MT Bold" panose="020F0704030504030204" pitchFamily="34" charset="0"/>
              </a:rPr>
              <a:t>And yet letting our grown-up pride</a:t>
            </a:r>
          </a:p>
          <a:p>
            <a:pPr algn="l">
              <a:lnSpc>
                <a:spcPct val="120000"/>
              </a:lnSpc>
              <a:spcBef>
                <a:spcPts val="0"/>
              </a:spcBef>
            </a:pPr>
            <a:r>
              <a:rPr lang="en-US" sz="4000" dirty="0">
                <a:solidFill>
                  <a:schemeClr val="tx1"/>
                </a:solidFill>
                <a:latin typeface="Arial Rounded MT Bold" panose="020F0704030504030204" pitchFamily="34" charset="0"/>
              </a:rPr>
              <a:t>Hide all the need inside</a:t>
            </a:r>
          </a:p>
          <a:p>
            <a:pPr algn="l">
              <a:lnSpc>
                <a:spcPct val="120000"/>
              </a:lnSpc>
              <a:spcBef>
                <a:spcPts val="0"/>
              </a:spcBef>
            </a:pPr>
            <a:r>
              <a:rPr lang="en-US" sz="4000" dirty="0">
                <a:solidFill>
                  <a:schemeClr val="tx1"/>
                </a:solidFill>
                <a:latin typeface="Arial Rounded MT Bold" panose="020F0704030504030204" pitchFamily="34" charset="0"/>
              </a:rPr>
              <a:t>Acting more like children than children</a:t>
            </a:r>
          </a:p>
        </p:txBody>
      </p:sp>
    </p:spTree>
    <p:extLst>
      <p:ext uri="{BB962C8B-B14F-4D97-AF65-F5344CB8AC3E}">
        <p14:creationId xmlns:p14="http://schemas.microsoft.com/office/powerpoint/2010/main" val="28234036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43EA5-2304-09A1-2A23-970DFBA42A4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E08C872-D420-946C-E76C-B857E141EC99}"/>
              </a:ext>
            </a:extLst>
          </p:cNvPr>
          <p:cNvSpPr>
            <a:spLocks noGrp="1"/>
          </p:cNvSpPr>
          <p:nvPr>
            <p:ph type="subTitle" idx="1"/>
          </p:nvPr>
        </p:nvSpPr>
        <p:spPr>
          <a:xfrm>
            <a:off x="152400" y="209550"/>
            <a:ext cx="8915400" cy="4800600"/>
          </a:xfrm>
        </p:spPr>
        <p:txBody>
          <a:bodyPr anchor="t">
            <a:normAutofit lnSpcReduction="10000"/>
          </a:bodyPr>
          <a:lstStyle/>
          <a:p>
            <a:pPr algn="l">
              <a:lnSpc>
                <a:spcPct val="100000"/>
              </a:lnSpc>
              <a:spcBef>
                <a:spcPts val="0"/>
              </a:spcBef>
            </a:pPr>
            <a:r>
              <a:rPr lang="en-US" sz="4000" dirty="0">
                <a:solidFill>
                  <a:schemeClr val="tx1"/>
                </a:solidFill>
                <a:latin typeface="Arial Rounded MT Bold" panose="020F0704030504030204" pitchFamily="34" charset="0"/>
              </a:rPr>
              <a:t>Lovers, Are very special people</a:t>
            </a:r>
          </a:p>
          <a:p>
            <a:pPr algn="l">
              <a:lnSpc>
                <a:spcPct val="100000"/>
              </a:lnSpc>
              <a:spcBef>
                <a:spcPts val="0"/>
              </a:spcBef>
            </a:pPr>
            <a:r>
              <a:rPr lang="en-US" sz="4000" dirty="0">
                <a:solidFill>
                  <a:schemeClr val="tx1"/>
                </a:solidFill>
                <a:latin typeface="Arial Rounded MT Bold" panose="020F0704030504030204" pitchFamily="34" charset="0"/>
              </a:rPr>
              <a:t>They're the luckiest people in the world</a:t>
            </a:r>
          </a:p>
          <a:p>
            <a:pPr algn="l">
              <a:lnSpc>
                <a:spcPct val="100000"/>
              </a:lnSpc>
              <a:spcBef>
                <a:spcPts val="0"/>
              </a:spcBef>
            </a:pPr>
            <a:r>
              <a:rPr lang="en-US" sz="4000" dirty="0">
                <a:solidFill>
                  <a:schemeClr val="tx1"/>
                </a:solidFill>
                <a:latin typeface="Arial Rounded MT Bold" panose="020F0704030504030204" pitchFamily="34" charset="0"/>
              </a:rPr>
              <a:t>With one person, One very special person</a:t>
            </a:r>
          </a:p>
          <a:p>
            <a:pPr algn="l">
              <a:lnSpc>
                <a:spcPct val="100000"/>
              </a:lnSpc>
              <a:spcBef>
                <a:spcPts val="0"/>
              </a:spcBef>
            </a:pPr>
            <a:r>
              <a:rPr lang="en-US" sz="4000" dirty="0">
                <a:solidFill>
                  <a:schemeClr val="tx1"/>
                </a:solidFill>
                <a:latin typeface="Arial Rounded MT Bold" panose="020F0704030504030204" pitchFamily="34" charset="0"/>
              </a:rPr>
              <a:t>A feeling deep in your soul</a:t>
            </a:r>
          </a:p>
          <a:p>
            <a:pPr algn="l">
              <a:lnSpc>
                <a:spcPct val="100000"/>
              </a:lnSpc>
              <a:spcBef>
                <a:spcPts val="0"/>
              </a:spcBef>
            </a:pPr>
            <a:r>
              <a:rPr lang="en-US" sz="4000" dirty="0">
                <a:solidFill>
                  <a:schemeClr val="tx1"/>
                </a:solidFill>
                <a:latin typeface="Arial Rounded MT Bold" panose="020F0704030504030204" pitchFamily="34" charset="0"/>
              </a:rPr>
              <a:t>Says you were half, now you're whole</a:t>
            </a:r>
          </a:p>
        </p:txBody>
      </p:sp>
    </p:spTree>
    <p:extLst>
      <p:ext uri="{BB962C8B-B14F-4D97-AF65-F5344CB8AC3E}">
        <p14:creationId xmlns:p14="http://schemas.microsoft.com/office/powerpoint/2010/main" val="42307113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4D7ED-709C-FE99-FC3C-51F6E482ABE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642AAD4-2B9C-8C28-7911-946F0C1F49C9}"/>
              </a:ext>
            </a:extLst>
          </p:cNvPr>
          <p:cNvSpPr>
            <a:spLocks noGrp="1"/>
          </p:cNvSpPr>
          <p:nvPr>
            <p:ph type="subTitle" idx="1"/>
          </p:nvPr>
        </p:nvSpPr>
        <p:spPr>
          <a:xfrm>
            <a:off x="152400" y="209550"/>
            <a:ext cx="8915400" cy="4800600"/>
          </a:xfrm>
        </p:spPr>
        <p:txBody>
          <a:bodyPr anchor="t">
            <a:normAutofit lnSpcReduction="10000"/>
          </a:bodyPr>
          <a:lstStyle/>
          <a:p>
            <a:pPr algn="l">
              <a:lnSpc>
                <a:spcPct val="100000"/>
              </a:lnSpc>
              <a:spcBef>
                <a:spcPts val="0"/>
              </a:spcBef>
            </a:pPr>
            <a:r>
              <a:rPr lang="en-US" sz="4000" dirty="0">
                <a:solidFill>
                  <a:schemeClr val="tx1"/>
                </a:solidFill>
                <a:latin typeface="Arial Rounded MT Bold" panose="020F0704030504030204" pitchFamily="34" charset="0"/>
              </a:rPr>
              <a:t>No more hunger and thirst</a:t>
            </a:r>
          </a:p>
          <a:p>
            <a:pPr algn="l">
              <a:lnSpc>
                <a:spcPct val="100000"/>
              </a:lnSpc>
              <a:spcBef>
                <a:spcPts val="0"/>
              </a:spcBef>
            </a:pPr>
            <a:r>
              <a:rPr lang="en-US" sz="4000" dirty="0">
                <a:solidFill>
                  <a:schemeClr val="tx1"/>
                </a:solidFill>
                <a:latin typeface="Arial Rounded MT Bold" panose="020F0704030504030204" pitchFamily="34" charset="0"/>
              </a:rPr>
              <a:t>But first be a person who needs people</a:t>
            </a:r>
          </a:p>
          <a:p>
            <a:pPr algn="l">
              <a:lnSpc>
                <a:spcPct val="100000"/>
              </a:lnSpc>
              <a:spcBef>
                <a:spcPts val="0"/>
              </a:spcBef>
            </a:pPr>
            <a:r>
              <a:rPr lang="en-US" sz="4000" dirty="0">
                <a:solidFill>
                  <a:schemeClr val="tx1"/>
                </a:solidFill>
                <a:latin typeface="Arial Rounded MT Bold" panose="020F0704030504030204" pitchFamily="34" charset="0"/>
              </a:rPr>
              <a:t>People who need people</a:t>
            </a:r>
          </a:p>
          <a:p>
            <a:pPr algn="l">
              <a:lnSpc>
                <a:spcPct val="100000"/>
              </a:lnSpc>
              <a:spcBef>
                <a:spcPts val="0"/>
              </a:spcBef>
            </a:pPr>
            <a:r>
              <a:rPr lang="en-US" sz="4000" dirty="0">
                <a:solidFill>
                  <a:schemeClr val="tx1"/>
                </a:solidFill>
                <a:latin typeface="Arial Rounded MT Bold" panose="020F0704030504030204" pitchFamily="34" charset="0"/>
              </a:rPr>
              <a:t>Are the luckiest people in the world.</a:t>
            </a:r>
          </a:p>
          <a:p>
            <a:pPr algn="l">
              <a:lnSpc>
                <a:spcPct val="100000"/>
              </a:lnSpc>
              <a:spcBef>
                <a:spcPts val="0"/>
              </a:spcBef>
            </a:pPr>
            <a:r>
              <a:rPr lang="en-US" sz="4000" dirty="0">
                <a:solidFill>
                  <a:schemeClr val="tx1"/>
                </a:solidFill>
                <a:latin typeface="Arial Rounded MT Bold" panose="020F0704030504030204" pitchFamily="34" charset="0"/>
              </a:rPr>
              <a:t>Half true…love people with Immanuel, Barukh </a:t>
            </a:r>
            <a:r>
              <a:rPr lang="en-US" sz="4000" dirty="0" err="1">
                <a:solidFill>
                  <a:schemeClr val="tx1"/>
                </a:solidFill>
                <a:latin typeface="Arial Rounded MT Bold" panose="020F0704030504030204" pitchFamily="34" charset="0"/>
              </a:rPr>
              <a:t>HaBa</a:t>
            </a:r>
            <a:endParaRPr lang="en-US" sz="4000" dirty="0">
              <a:solidFill>
                <a:schemeClr val="tx1"/>
              </a:solidFill>
              <a:latin typeface="Arial Rounded MT Bold" panose="020F0704030504030204" pitchFamily="34" charset="0"/>
            </a:endParaRPr>
          </a:p>
        </p:txBody>
      </p:sp>
    </p:spTree>
    <p:extLst>
      <p:ext uri="{BB962C8B-B14F-4D97-AF65-F5344CB8AC3E}">
        <p14:creationId xmlns:p14="http://schemas.microsoft.com/office/powerpoint/2010/main" val="41544290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E77C3-66C0-958D-E3B6-86F24CAB7D7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B6741C7-2F7A-1521-A2A5-E6E3ACA1ED45}"/>
              </a:ext>
            </a:extLst>
          </p:cNvPr>
          <p:cNvSpPr>
            <a:spLocks noGrp="1"/>
          </p:cNvSpPr>
          <p:nvPr>
            <p:ph type="subTitle" idx="1"/>
          </p:nvPr>
        </p:nvSpPr>
        <p:spPr>
          <a:xfrm>
            <a:off x="152400" y="209550"/>
            <a:ext cx="8915400" cy="4800600"/>
          </a:xfrm>
        </p:spPr>
        <p:txBody>
          <a:bodyPr anchor="t">
            <a:normAutofit lnSpcReduction="10000"/>
          </a:bodyPr>
          <a:lstStyle/>
          <a:p>
            <a:pPr algn="l"/>
            <a:r>
              <a:rPr lang="en-US" sz="4000" dirty="0">
                <a:solidFill>
                  <a:schemeClr val="tx1"/>
                </a:solidFill>
                <a:latin typeface="Arial Rounded MT Bold" panose="020F0704030504030204" pitchFamily="34" charset="0"/>
              </a:rPr>
              <a:t>Are we a psalm 133 community?</a:t>
            </a:r>
          </a:p>
          <a:p>
            <a:pPr algn="l"/>
            <a:r>
              <a:rPr lang="en-US" sz="4000" dirty="0">
                <a:solidFill>
                  <a:schemeClr val="tx1"/>
                </a:solidFill>
                <a:latin typeface="Arial Rounded MT Bold" panose="020F0704030504030204" pitchFamily="34" charset="0"/>
              </a:rPr>
              <a:t>Are we a safe place or a condemning, critical place?</a:t>
            </a:r>
          </a:p>
          <a:p>
            <a:pPr algn="l"/>
            <a:r>
              <a:rPr lang="en-US" sz="4000" dirty="0">
                <a:solidFill>
                  <a:schemeClr val="tx1"/>
                </a:solidFill>
                <a:latin typeface="Arial Rounded MT Bold" panose="020F0704030504030204" pitchFamily="34" charset="0"/>
              </a:rPr>
              <a:t>Are we an offending place?</a:t>
            </a:r>
          </a:p>
          <a:p>
            <a:pPr algn="l"/>
            <a:r>
              <a:rPr lang="en-US" sz="4000" dirty="0">
                <a:solidFill>
                  <a:schemeClr val="tx1"/>
                </a:solidFill>
                <a:latin typeface="Arial Rounded MT Bold" panose="020F0704030504030204" pitchFamily="34" charset="0"/>
              </a:rPr>
              <a:t>Big Tent.  Jews, Gentiles, full spectrum.  </a:t>
            </a:r>
          </a:p>
          <a:p>
            <a:pPr algn="l"/>
            <a:r>
              <a:rPr lang="en-US" sz="4000" dirty="0">
                <a:solidFill>
                  <a:schemeClr val="tx1"/>
                </a:solidFill>
                <a:latin typeface="Arial Rounded MT Bold" panose="020F0704030504030204" pitchFamily="34" charset="0"/>
              </a:rPr>
              <a:t>Love people with Immanuel, Barukh </a:t>
            </a:r>
            <a:r>
              <a:rPr lang="en-US" sz="4000" dirty="0" err="1">
                <a:solidFill>
                  <a:schemeClr val="tx1"/>
                </a:solidFill>
                <a:latin typeface="Arial Rounded MT Bold" panose="020F0704030504030204" pitchFamily="34" charset="0"/>
              </a:rPr>
              <a:t>HaBa</a:t>
            </a:r>
            <a:r>
              <a:rPr lang="en-US" sz="4000" dirty="0">
                <a:solidFill>
                  <a:schemeClr val="tx1"/>
                </a:solidFill>
                <a:latin typeface="Arial Rounded MT Bold" panose="020F0704030504030204" pitchFamily="34" charset="0"/>
              </a:rPr>
              <a:t>  </a:t>
            </a:r>
            <a:r>
              <a:rPr lang="he-IL" sz="4400" b="1" dirty="0">
                <a:solidFill>
                  <a:schemeClr val="tx1"/>
                </a:solidFill>
                <a:latin typeface="David" panose="020E0502060401010101" pitchFamily="34" charset="-79"/>
                <a:cs typeface="David" panose="020E0502060401010101" pitchFamily="34" charset="-79"/>
              </a:rPr>
              <a:t>עמנואל ברוך הבא</a:t>
            </a:r>
            <a:endParaRPr lang="en-US" sz="4000" b="1" dirty="0">
              <a:solidFill>
                <a:schemeClr val="tx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2299358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88D3D-9AC6-B854-E430-6E139EEE813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449205E-CBF2-FDA2-CAF9-1E3B4E8A4DC4}"/>
              </a:ext>
            </a:extLst>
          </p:cNvPr>
          <p:cNvSpPr>
            <a:spLocks noGrp="1"/>
          </p:cNvSpPr>
          <p:nvPr>
            <p:ph type="subTitle" idx="1"/>
          </p:nvPr>
        </p:nvSpPr>
        <p:spPr>
          <a:xfrm>
            <a:off x="152400" y="209550"/>
            <a:ext cx="8915400" cy="4800600"/>
          </a:xfrm>
        </p:spPr>
        <p:txBody>
          <a:bodyPr anchor="t">
            <a:normAutofit/>
          </a:bodyPr>
          <a:lstStyle/>
          <a:p>
            <a:pPr algn="l"/>
            <a:r>
              <a:rPr lang="en-US" sz="4000" u="sng" dirty="0">
                <a:solidFill>
                  <a:srgbClr val="FFFF66"/>
                </a:solidFill>
                <a:latin typeface="Arial Rounded MT Bold" panose="020F0704030504030204" pitchFamily="34" charset="0"/>
              </a:rPr>
              <a:t>Empathy</a:t>
            </a:r>
            <a:r>
              <a:rPr lang="en-US" sz="4000" dirty="0">
                <a:solidFill>
                  <a:schemeClr val="tx1"/>
                </a:solidFill>
                <a:latin typeface="Arial Rounded MT Bold" panose="020F0704030504030204" pitchFamily="34" charset="0"/>
              </a:rPr>
              <a:t>: A Trait 3 Generations Will Inherit</a:t>
            </a:r>
          </a:p>
          <a:p>
            <a:pPr algn="l"/>
            <a:r>
              <a:rPr lang="en-US" sz="4000" dirty="0">
                <a:solidFill>
                  <a:schemeClr val="tx1"/>
                </a:solidFill>
                <a:latin typeface="Arial Rounded MT Bold" panose="020F0704030504030204" pitchFamily="34" charset="0"/>
              </a:rPr>
              <a:t>New research shows parents pass down qualities that safeguard their children and grandchildren from loneliness in our increasingly disconnected world.</a:t>
            </a:r>
          </a:p>
        </p:txBody>
      </p:sp>
    </p:spTree>
    <p:extLst>
      <p:ext uri="{BB962C8B-B14F-4D97-AF65-F5344CB8AC3E}">
        <p14:creationId xmlns:p14="http://schemas.microsoft.com/office/powerpoint/2010/main" val="8615299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2E2E5-FDC1-205C-B011-6B8415D8F27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2D046FC-FF7B-725C-D378-DE0683C7B6DB}"/>
              </a:ext>
            </a:extLst>
          </p:cNvPr>
          <p:cNvSpPr>
            <a:spLocks noGrp="1"/>
          </p:cNvSpPr>
          <p:nvPr>
            <p:ph type="subTitle" idx="1"/>
          </p:nvPr>
        </p:nvSpPr>
        <p:spPr>
          <a:xfrm>
            <a:off x="152400" y="209550"/>
            <a:ext cx="3810000" cy="4800600"/>
          </a:xfrm>
        </p:spPr>
        <p:txBody>
          <a:bodyPr anchor="t">
            <a:normAutofit fontScale="92500" lnSpcReduction="20000"/>
          </a:bodyPr>
          <a:lstStyle/>
          <a:p>
            <a:pPr algn="l"/>
            <a:r>
              <a:rPr lang="en-US" sz="4000" dirty="0">
                <a:solidFill>
                  <a:schemeClr val="tx1"/>
                </a:solidFill>
                <a:latin typeface="Arial Rounded MT Bold" panose="020F0704030504030204" pitchFamily="34" charset="0"/>
              </a:rPr>
              <a:t>A 25-year study published in 2024 followed families across 3 generations and found that empathy is a trait that endures over time and across relationships. </a:t>
            </a:r>
          </a:p>
        </p:txBody>
      </p:sp>
      <p:pic>
        <p:nvPicPr>
          <p:cNvPr id="3074" name="Picture 2" descr="Empathy: A Trait 3 Generations Will Inherit">
            <a:extLst>
              <a:ext uri="{FF2B5EF4-FFF2-40B4-BE49-F238E27FC236}">
                <a16:creationId xmlns:a16="http://schemas.microsoft.com/office/drawing/2014/main" id="{BE609343-9D5F-3AAF-63B8-5B52A98229D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198"/>
          <a:stretch>
            <a:fillRect/>
          </a:stretch>
        </p:blipFill>
        <p:spPr bwMode="auto">
          <a:xfrm>
            <a:off x="4048514" y="-28381"/>
            <a:ext cx="50768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0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30147-FB8E-AE00-84D2-36802644CE6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BB6388E-A108-0E26-85C8-4B411143F2AA}"/>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“I am stopping at age 100, partly because parties and lawyers may question anyone being competent that long, and partly because I am somewhat frail,” Sachs said.</a:t>
            </a:r>
          </a:p>
        </p:txBody>
      </p:sp>
    </p:spTree>
    <p:extLst>
      <p:ext uri="{BB962C8B-B14F-4D97-AF65-F5344CB8AC3E}">
        <p14:creationId xmlns:p14="http://schemas.microsoft.com/office/powerpoint/2010/main" val="18037719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45603-661B-01D1-69B6-1794D31075D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13915C2-197E-9717-BBBD-E80AC542174D}"/>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The “empathy blueprints” we receive from our parents are paid forward, shaping how we connect with our friends and, later, how we nurture our children.</a:t>
            </a:r>
          </a:p>
        </p:txBody>
      </p:sp>
    </p:spTree>
    <p:extLst>
      <p:ext uri="{BB962C8B-B14F-4D97-AF65-F5344CB8AC3E}">
        <p14:creationId xmlns:p14="http://schemas.microsoft.com/office/powerpoint/2010/main" val="32918036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69B71-B410-6E9F-CBF1-459043E4501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92EECA4-7829-0708-A3B2-45944058641E}"/>
              </a:ext>
            </a:extLst>
          </p:cNvPr>
          <p:cNvSpPr>
            <a:spLocks noGrp="1"/>
          </p:cNvSpPr>
          <p:nvPr>
            <p:ph type="subTitle" idx="1"/>
          </p:nvPr>
        </p:nvSpPr>
        <p:spPr>
          <a:xfrm>
            <a:off x="152400" y="209550"/>
            <a:ext cx="8915400" cy="4800600"/>
          </a:xfrm>
        </p:spPr>
        <p:txBody>
          <a:bodyPr anchor="t">
            <a:normAutofit fontScale="92500"/>
          </a:bodyPr>
          <a:lstStyle/>
          <a:p>
            <a:pPr algn="l"/>
            <a:r>
              <a:rPr lang="en-US" sz="4000" dirty="0">
                <a:solidFill>
                  <a:schemeClr val="tx1"/>
                </a:solidFill>
                <a:latin typeface="Arial Rounded MT Bold" panose="020F0704030504030204" pitchFamily="34" charset="0"/>
              </a:rPr>
              <a:t>“Good parents teach their children important life skills, and empathy—particularly the ability to accurately ‘read’ other people—is among the most important of those skills,” William Ickes, social and personality psychologist and distinguished professor of psychology, told The Epoch Times in an interview.</a:t>
            </a:r>
          </a:p>
        </p:txBody>
      </p:sp>
    </p:spTree>
    <p:extLst>
      <p:ext uri="{BB962C8B-B14F-4D97-AF65-F5344CB8AC3E}">
        <p14:creationId xmlns:p14="http://schemas.microsoft.com/office/powerpoint/2010/main" val="40510899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C2A9-6169-EF0F-CD9F-B8A622C1769E}"/>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97DACEC-D640-F909-EDDB-09CFA3910003}"/>
              </a:ext>
            </a:extLst>
          </p:cNvPr>
          <p:cNvSpPr>
            <a:spLocks noGrp="1"/>
          </p:cNvSpPr>
          <p:nvPr>
            <p:ph type="subTitle" idx="1"/>
          </p:nvPr>
        </p:nvSpPr>
        <p:spPr>
          <a:xfrm>
            <a:off x="228600" y="209550"/>
            <a:ext cx="8763000" cy="4724400"/>
          </a:xfrm>
        </p:spPr>
        <p:txBody>
          <a:bodyPr anchor="t">
            <a:normAutofit/>
          </a:bodyPr>
          <a:lstStyle/>
          <a:p>
            <a:pPr algn="l"/>
            <a:r>
              <a:rPr lang="en-US" sz="4000" dirty="0">
                <a:solidFill>
                  <a:schemeClr val="tx1"/>
                </a:solidFill>
                <a:latin typeface="Arial Rounded MT Bold" panose="020F0704030504030204" pitchFamily="34" charset="0"/>
              </a:rPr>
              <a:t>Empathy arises in infancy, nurtured through intimate face-to-face interactions. “The seeds of empathy are planted in our parent-child relationships, where our babies first learn trust, attachment, empathy, and love,” Borba stated.</a:t>
            </a:r>
          </a:p>
        </p:txBody>
      </p:sp>
    </p:spTree>
    <p:extLst>
      <p:ext uri="{BB962C8B-B14F-4D97-AF65-F5344CB8AC3E}">
        <p14:creationId xmlns:p14="http://schemas.microsoft.com/office/powerpoint/2010/main" val="3092774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8541B-FC9E-D741-307E-2FF9BED1436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63132EC-F7BB-E882-232C-98A7F7D6E04B}"/>
              </a:ext>
            </a:extLst>
          </p:cNvPr>
          <p:cNvSpPr>
            <a:spLocks noGrp="1"/>
          </p:cNvSpPr>
          <p:nvPr>
            <p:ph type="subTitle" idx="1"/>
          </p:nvPr>
        </p:nvSpPr>
        <p:spPr>
          <a:xfrm>
            <a:off x="152400" y="209550"/>
            <a:ext cx="8915400" cy="4800600"/>
          </a:xfrm>
        </p:spPr>
        <p:txBody>
          <a:bodyPr anchor="t">
            <a:normAutofit/>
          </a:bodyPr>
          <a:lstStyle/>
          <a:p>
            <a:pPr algn="l"/>
            <a:r>
              <a:rPr lang="en-US" sz="4000" dirty="0">
                <a:solidFill>
                  <a:schemeClr val="tx1"/>
                </a:solidFill>
                <a:latin typeface="Arial Rounded MT Bold" panose="020F0704030504030204" pitchFamily="34" charset="0"/>
              </a:rPr>
              <a:t>However, the digital age disrupts these essential interactions. In a world mediated by screens, the conditions needed for empathy to flourish are eroding.</a:t>
            </a:r>
          </a:p>
        </p:txBody>
      </p:sp>
    </p:spTree>
    <p:extLst>
      <p:ext uri="{BB962C8B-B14F-4D97-AF65-F5344CB8AC3E}">
        <p14:creationId xmlns:p14="http://schemas.microsoft.com/office/powerpoint/2010/main" val="375107912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9A87A-F189-1B95-F7E3-595EB51702F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DAB49C1-AEBE-587F-9956-9991A6E5B46A}"/>
              </a:ext>
            </a:extLst>
          </p:cNvPr>
          <p:cNvSpPr>
            <a:spLocks noGrp="1"/>
          </p:cNvSpPr>
          <p:nvPr>
            <p:ph type="subTitle" idx="1"/>
          </p:nvPr>
        </p:nvSpPr>
        <p:spPr>
          <a:xfrm>
            <a:off x="152400" y="209550"/>
            <a:ext cx="8915400" cy="4800600"/>
          </a:xfrm>
        </p:spPr>
        <p:txBody>
          <a:bodyPr anchor="t">
            <a:normAutofit fontScale="85000" lnSpcReduction="10000"/>
          </a:bodyPr>
          <a:lstStyle/>
          <a:p>
            <a:pPr algn="l"/>
            <a:r>
              <a:rPr lang="en-US" sz="4000" dirty="0">
                <a:solidFill>
                  <a:schemeClr val="tx1"/>
                </a:solidFill>
                <a:latin typeface="Arial Rounded MT Bold" panose="020F0704030504030204" pitchFamily="34" charset="0"/>
              </a:rPr>
              <a:t>While we often hear about trauma being passed down through the generations, research such as this sheds light on the opposite phenomenon—the transmission of empathy—an essential psychological sustenance. By modeling active listening and nurturing our children’s emotional resilience, we shape not only our children’s futures but the emotional legacy of generations to come.</a:t>
            </a:r>
          </a:p>
        </p:txBody>
      </p:sp>
    </p:spTree>
    <p:extLst>
      <p:ext uri="{BB962C8B-B14F-4D97-AF65-F5344CB8AC3E}">
        <p14:creationId xmlns:p14="http://schemas.microsoft.com/office/powerpoint/2010/main" val="2143606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77E67-E4C0-3B08-AD18-0BFD1A39089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826F781E-19E3-D2E3-90D0-F3847A10A6AE}"/>
              </a:ext>
            </a:extLst>
          </p:cNvPr>
          <p:cNvSpPr>
            <a:spLocks noGrp="1"/>
          </p:cNvSpPr>
          <p:nvPr>
            <p:ph type="subTitle" idx="1"/>
          </p:nvPr>
        </p:nvSpPr>
        <p:spPr>
          <a:xfrm>
            <a:off x="152400" y="209550"/>
            <a:ext cx="4114800" cy="4800600"/>
          </a:xfrm>
        </p:spPr>
        <p:txBody>
          <a:bodyPr anchor="t">
            <a:normAutofit/>
          </a:bodyPr>
          <a:lstStyle/>
          <a:p>
            <a:pPr algn="l"/>
            <a:r>
              <a:rPr lang="en-US" sz="4000" dirty="0">
                <a:solidFill>
                  <a:schemeClr val="tx1"/>
                </a:solidFill>
                <a:latin typeface="Arial Rounded MT Bold" panose="020F0704030504030204" pitchFamily="34" charset="0"/>
              </a:rPr>
              <a:t>Dogs are the most unoffendable lovers imaginable.</a:t>
            </a:r>
          </a:p>
          <a:p>
            <a:pPr algn="l"/>
            <a:r>
              <a:rPr lang="en-US" sz="4000" dirty="0">
                <a:solidFill>
                  <a:schemeClr val="tx1"/>
                </a:solidFill>
                <a:latin typeface="Arial Rounded MT Bold" panose="020F0704030504030204" pitchFamily="34" charset="0"/>
              </a:rPr>
              <a:t>Consider and learn…</a:t>
            </a:r>
          </a:p>
        </p:txBody>
      </p:sp>
      <p:pic>
        <p:nvPicPr>
          <p:cNvPr id="4098" name="Picture 2" descr="Here are the many ways our dogs show us their love!">
            <a:extLst>
              <a:ext uri="{FF2B5EF4-FFF2-40B4-BE49-F238E27FC236}">
                <a16:creationId xmlns:a16="http://schemas.microsoft.com/office/drawing/2014/main" id="{F4A4DDC0-1611-95F8-3651-5E4C3FA40B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944" r="17858"/>
          <a:stretch>
            <a:fillRect/>
          </a:stretch>
        </p:blipFill>
        <p:spPr bwMode="auto">
          <a:xfrm>
            <a:off x="4267200" y="0"/>
            <a:ext cx="4953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3055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EB8F6-A423-F2AA-E008-2022AE4217EA}"/>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776BF38-FAD5-1918-FCC4-03BA1F384846}"/>
              </a:ext>
            </a:extLst>
          </p:cNvPr>
          <p:cNvSpPr>
            <a:spLocks noGrp="1"/>
          </p:cNvSpPr>
          <p:nvPr>
            <p:ph type="subTitle" idx="1"/>
          </p:nvPr>
        </p:nvSpPr>
        <p:spPr>
          <a:xfrm>
            <a:off x="152400" y="209550"/>
            <a:ext cx="4724400" cy="4800600"/>
          </a:xfrm>
        </p:spPr>
        <p:txBody>
          <a:bodyPr anchor="t">
            <a:normAutofit/>
          </a:bodyPr>
          <a:lstStyle/>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1. Dogs Say "I Love You" By Gazing Into Your Eyes</a:t>
            </a:r>
          </a:p>
        </p:txBody>
      </p:sp>
      <p:pic>
        <p:nvPicPr>
          <p:cNvPr id="5122" name="Picture 2" descr="Does your dog gaze into your eyes?">
            <a:extLst>
              <a:ext uri="{FF2B5EF4-FFF2-40B4-BE49-F238E27FC236}">
                <a16:creationId xmlns:a16="http://schemas.microsoft.com/office/drawing/2014/main" id="{AB8D9D6F-A772-A140-A0BE-6D2F5F82E8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07" r="25339"/>
          <a:stretch>
            <a:fillRect/>
          </a:stretch>
        </p:blipFill>
        <p:spPr bwMode="auto">
          <a:xfrm>
            <a:off x="4876800" y="38100"/>
            <a:ext cx="4191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9400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18AAE-4B4D-E3A2-EB81-DBEA61A3EFC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FA88583-AACA-56C4-1AED-0CA59253714D}"/>
              </a:ext>
            </a:extLst>
          </p:cNvPr>
          <p:cNvSpPr>
            <a:spLocks noGrp="1"/>
          </p:cNvSpPr>
          <p:nvPr>
            <p:ph type="subTitle" idx="1"/>
          </p:nvPr>
        </p:nvSpPr>
        <p:spPr>
          <a:xfrm>
            <a:off x="211494" y="193610"/>
            <a:ext cx="4573587" cy="4800600"/>
          </a:xfrm>
        </p:spPr>
        <p:txBody>
          <a:bodyPr anchor="t">
            <a:normAutofit/>
          </a:bodyPr>
          <a:lstStyle/>
          <a:p>
            <a:pPr algn="l"/>
            <a:endParaRPr lang="en-US" sz="4000" dirty="0">
              <a:solidFill>
                <a:schemeClr val="tx1"/>
              </a:solidFill>
              <a:latin typeface="Arial Rounded MT Bold" panose="020F0704030504030204" pitchFamily="34" charset="0"/>
            </a:endParaRPr>
          </a:p>
          <a:p>
            <a:pPr algn="l"/>
            <a:r>
              <a:rPr lang="en-US" sz="4000" dirty="0">
                <a:solidFill>
                  <a:schemeClr val="tx1"/>
                </a:solidFill>
                <a:latin typeface="Arial Rounded MT Bold" panose="020F0704030504030204" pitchFamily="34" charset="0"/>
              </a:rPr>
              <a:t>2. They Happily Greet You When You Come Home</a:t>
            </a:r>
          </a:p>
        </p:txBody>
      </p:sp>
      <p:pic>
        <p:nvPicPr>
          <p:cNvPr id="6146" name="Picture 2" descr="Does your does look like this when you get home?">
            <a:extLst>
              <a:ext uri="{FF2B5EF4-FFF2-40B4-BE49-F238E27FC236}">
                <a16:creationId xmlns:a16="http://schemas.microsoft.com/office/drawing/2014/main" id="{E2E8B028-8EDB-6EC7-4BA3-9CF4D98F7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081" y="0"/>
            <a:ext cx="43418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9852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C192D-0E49-C268-87B4-7395768B252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6BF1DD3-BABB-637B-4F9F-E3BBE43CD16C}"/>
              </a:ext>
            </a:extLst>
          </p:cNvPr>
          <p:cNvSpPr>
            <a:spLocks noGrp="1"/>
          </p:cNvSpPr>
          <p:nvPr>
            <p:ph type="subTitle" idx="1"/>
          </p:nvPr>
        </p:nvSpPr>
        <p:spPr>
          <a:xfrm>
            <a:off x="4410074" y="209550"/>
            <a:ext cx="4705933" cy="4800600"/>
          </a:xfrm>
        </p:spPr>
        <p:txBody>
          <a:bodyPr anchor="t">
            <a:normAutofit/>
          </a:bodyPr>
          <a:lstStyle/>
          <a:p>
            <a:pPr algn="l"/>
            <a:r>
              <a:rPr lang="en-US" sz="4000" dirty="0">
                <a:solidFill>
                  <a:schemeClr val="tx1"/>
                </a:solidFill>
                <a:latin typeface="Arial Rounded MT Bold" panose="020F0704030504030204" pitchFamily="34" charset="0"/>
              </a:rPr>
              <a:t>3. Dogs Love Us by Listening to Our Voices</a:t>
            </a:r>
          </a:p>
        </p:txBody>
      </p:sp>
      <p:pic>
        <p:nvPicPr>
          <p:cNvPr id="7170" name="Picture 2" descr="Does your dog respond to your voice?">
            <a:extLst>
              <a:ext uri="{FF2B5EF4-FFF2-40B4-BE49-F238E27FC236}">
                <a16:creationId xmlns:a16="http://schemas.microsoft.com/office/drawing/2014/main" id="{3179A5CC-0D23-1BCD-8199-661CCBFADE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41007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35671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B164D-65A6-056C-42F0-CA63D0FBB6D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6741E15-D01C-9313-24E9-D1384E788540}"/>
              </a:ext>
            </a:extLst>
          </p:cNvPr>
          <p:cNvSpPr>
            <a:spLocks noGrp="1"/>
          </p:cNvSpPr>
          <p:nvPr>
            <p:ph type="subTitle" idx="1"/>
          </p:nvPr>
        </p:nvSpPr>
        <p:spPr>
          <a:xfrm>
            <a:off x="5029200" y="209550"/>
            <a:ext cx="4038600" cy="4800600"/>
          </a:xfrm>
        </p:spPr>
        <p:txBody>
          <a:bodyPr anchor="t">
            <a:normAutofit/>
          </a:bodyPr>
          <a:lstStyle/>
          <a:p>
            <a:pPr algn="l"/>
            <a:r>
              <a:rPr lang="en-US" sz="4000" dirty="0">
                <a:solidFill>
                  <a:schemeClr val="tx1"/>
                </a:solidFill>
                <a:latin typeface="Arial Rounded MT Bold" panose="020F0704030504030204" pitchFamily="34" charset="0"/>
              </a:rPr>
              <a:t>4. Dogs Seek Emotional Comfort From Their Owners as a Sign of Love</a:t>
            </a:r>
          </a:p>
        </p:txBody>
      </p:sp>
      <p:pic>
        <p:nvPicPr>
          <p:cNvPr id="8194" name="Picture 2" descr="Does your dog nuzzle up to you when they're not feeling well?">
            <a:extLst>
              <a:ext uri="{FF2B5EF4-FFF2-40B4-BE49-F238E27FC236}">
                <a16:creationId xmlns:a16="http://schemas.microsoft.com/office/drawing/2014/main" id="{429C18E0-E35A-FCEB-EE7F-AA08DE8B9B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396"/>
          <a:stretch>
            <a:fillRect/>
          </a:stretch>
        </p:blipFill>
        <p:spPr bwMode="auto">
          <a:xfrm>
            <a:off x="0" y="0"/>
            <a:ext cx="49260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637701"/>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254588</TotalTime>
  <Words>5889</Words>
  <Application>Microsoft Office PowerPoint</Application>
  <PresentationFormat>On-screen Show (16:9)</PresentationFormat>
  <Paragraphs>604</Paragraphs>
  <Slides>102</Slides>
  <Notes>102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102</vt:i4>
      </vt:variant>
    </vt:vector>
  </HeadingPairs>
  <TitlesOfParts>
    <vt:vector size="108" baseType="lpstr">
      <vt:lpstr>Arial</vt:lpstr>
      <vt:lpstr>Arial Rounded MT Bold</vt:lpstr>
      <vt:lpstr>Corbel</vt:lpstr>
      <vt:lpstr>David</vt:lpstr>
      <vt:lpstr>Wingdings</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5549</cp:revision>
  <dcterms:created xsi:type="dcterms:W3CDTF">2006-04-21T19:34:43Z</dcterms:created>
  <dcterms:modified xsi:type="dcterms:W3CDTF">2025-09-06T13:57:01Z</dcterms:modified>
</cp:coreProperties>
</file>