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9" r:id="rId1"/>
  </p:sldMasterIdLst>
  <p:notesMasterIdLst>
    <p:notesMasterId r:id="rId11"/>
  </p:notesMasterIdLst>
  <p:handoutMasterIdLst>
    <p:handoutMasterId r:id="rId12"/>
  </p:handoutMasterIdLst>
  <p:sldIdLst>
    <p:sldId id="67298" r:id="rId2"/>
    <p:sldId id="67303" r:id="rId3"/>
    <p:sldId id="67304" r:id="rId4"/>
    <p:sldId id="67305" r:id="rId5"/>
    <p:sldId id="67306" r:id="rId6"/>
    <p:sldId id="67299" r:id="rId7"/>
    <p:sldId id="67300" r:id="rId8"/>
    <p:sldId id="67301" r:id="rId9"/>
    <p:sldId id="67302" r:id="rId10"/>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00"/>
    <a:srgbClr val="333333"/>
    <a:srgbClr val="996633"/>
    <a:srgbClr val="9A6766"/>
    <a:srgbClr val="FFFF99"/>
    <a:srgbClr val="AA6E5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1343" autoAdjust="0"/>
  </p:normalViewPr>
  <p:slideViewPr>
    <p:cSldViewPr>
      <p:cViewPr varScale="1">
        <p:scale>
          <a:sx n="103" d="100"/>
          <a:sy n="103" d="100"/>
        </p:scale>
        <p:origin x="114" y="234"/>
      </p:cViewPr>
      <p:guideLst>
        <p:guide orient="horz" pos="1620"/>
        <p:guide pos="2880"/>
      </p:guideLst>
    </p:cSldViewPr>
  </p:slideViewPr>
  <p:outlineViewPr>
    <p:cViewPr>
      <p:scale>
        <a:sx n="33" d="100"/>
        <a:sy n="33" d="100"/>
      </p:scale>
      <p:origin x="0" y="0"/>
    </p:cViewPr>
  </p:outlineViewPr>
  <p:notesTextViewPr>
    <p:cViewPr>
      <p:scale>
        <a:sx n="3" d="2"/>
        <a:sy n="3" d="2"/>
      </p:scale>
      <p:origin x="0" y="-90"/>
    </p:cViewPr>
  </p:notesTextViewPr>
  <p:sorterViewPr>
    <p:cViewPr varScale="1">
      <p:scale>
        <a:sx n="100" d="100"/>
        <a:sy n="100" d="100"/>
      </p:scale>
      <p:origin x="0" y="0"/>
    </p:cViewPr>
  </p:sorterViewPr>
  <p:notesViewPr>
    <p:cSldViewPr>
      <p:cViewPr varScale="1">
        <p:scale>
          <a:sx n="79" d="100"/>
          <a:sy n="79" d="100"/>
        </p:scale>
        <p:origin x="2022" y="12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youtube.com/shorts/WxB4_Q55dNM?si=eVrdk4Im9R1Lk0B-"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BCFC1-799E-E9E4-0EFA-A97A31D1278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FD89760-5B59-DC0C-6084-42343D19AC0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6B2C8D53-0FB2-4CC3-9F75-75AA16F9FED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B04F2790-2212-B6AF-66C9-84B7FB31362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5CF4CB5-20B5-2A16-D523-2852E2F3301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E90BEC7-39D5-9457-A5B4-EC159DB04B9F}"/>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From Torben Sondergaard</a:t>
            </a:r>
          </a:p>
          <a:p>
            <a:pPr algn="l"/>
            <a:endParaRPr lang="en-US" altLang="en-US" dirty="0"/>
          </a:p>
        </p:txBody>
      </p:sp>
      <p:cxnSp>
        <p:nvCxnSpPr>
          <p:cNvPr id="3" name="Straight Connector 2">
            <a:extLst>
              <a:ext uri="{FF2B5EF4-FFF2-40B4-BE49-F238E27FC236}">
                <a16:creationId xmlns:a16="http://schemas.microsoft.com/office/drawing/2014/main" id="{FE8BFD52-1F21-0445-8B22-82C5A4200BB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3090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BEBBE-E2A8-2314-82B1-118BE8E95A3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4619BD1-3B2B-11B1-2D0E-FB0A38D5366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ADB70F97-0CF2-CC86-2819-23063436E92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6B6ACEE7-8411-6187-43B9-8A458548D13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DA95A6E-8100-0805-E78E-73A5890B6F4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C41E7D6-7220-C519-7CE4-A88A76B16FF4}"/>
              </a:ext>
            </a:extLst>
          </p:cNvPr>
          <p:cNvSpPr>
            <a:spLocks noGrp="1" noChangeArrowheads="1"/>
          </p:cNvSpPr>
          <p:nvPr>
            <p:ph type="body" idx="1"/>
          </p:nvPr>
        </p:nvSpPr>
        <p:spPr>
          <a:xfrm>
            <a:off x="152400" y="4114800"/>
            <a:ext cx="6553200" cy="4876800"/>
          </a:xfrm>
        </p:spPr>
        <p:txBody>
          <a:bodyPr/>
          <a:lstStyle/>
          <a:p>
            <a:pPr algn="l"/>
            <a:r>
              <a:rPr lang="en-US" altLang="en-US" dirty="0"/>
              <a:t>Or in secular terms, doing a good thing for the world.</a:t>
            </a:r>
          </a:p>
        </p:txBody>
      </p:sp>
      <p:cxnSp>
        <p:nvCxnSpPr>
          <p:cNvPr id="3" name="Straight Connector 2">
            <a:extLst>
              <a:ext uri="{FF2B5EF4-FFF2-40B4-BE49-F238E27FC236}">
                <a16:creationId xmlns:a16="http://schemas.microsoft.com/office/drawing/2014/main" id="{128C8B26-5549-12CF-E24C-B692CA7AFDF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852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5CEFE-B498-370A-75EF-F6565F309B4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5B6C806-3BFB-A81F-63C8-B6F92E51B24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9C1E4047-9ACD-0E9D-7575-41E112D168C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4CF80180-67F0-CE99-1F80-B012DB910BC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EB0160C-EB2D-E85D-9D72-F881A6D02CA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65378CF-273D-9D21-AD3B-F6CC99A29ED3}"/>
              </a:ext>
            </a:extLst>
          </p:cNvPr>
          <p:cNvSpPr>
            <a:spLocks noGrp="1" noChangeArrowheads="1"/>
          </p:cNvSpPr>
          <p:nvPr>
            <p:ph type="body" idx="1"/>
          </p:nvPr>
        </p:nvSpPr>
        <p:spPr>
          <a:xfrm>
            <a:off x="152400" y="4114800"/>
            <a:ext cx="6553200" cy="4876800"/>
          </a:xfrm>
        </p:spPr>
        <p:txBody>
          <a:bodyPr/>
          <a:lstStyle/>
          <a:p>
            <a:pPr algn="l"/>
            <a:r>
              <a:rPr lang="en-US" altLang="en-US" dirty="0"/>
              <a:t>From Torben Sondergaard</a:t>
            </a:r>
          </a:p>
        </p:txBody>
      </p:sp>
      <p:cxnSp>
        <p:nvCxnSpPr>
          <p:cNvPr id="3" name="Straight Connector 2">
            <a:extLst>
              <a:ext uri="{FF2B5EF4-FFF2-40B4-BE49-F238E27FC236}">
                <a16:creationId xmlns:a16="http://schemas.microsoft.com/office/drawing/2014/main" id="{C82A78B8-C2B1-0C4B-5370-3F4521B1142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0971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E59FD-FFCF-A5EC-F661-632D23A2DF4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D0EE789-4ECB-CAA6-0485-E0958603572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B85A412A-87E5-633D-2FA8-FF4A8A22240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2125737A-79E0-D409-2E39-4E5FFFDD498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590AFFC-217F-352A-32C7-2B47A8D88C3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784131C-AE82-974F-7E46-D136866AD522}"/>
              </a:ext>
            </a:extLst>
          </p:cNvPr>
          <p:cNvSpPr>
            <a:spLocks noGrp="1" noChangeArrowheads="1"/>
          </p:cNvSpPr>
          <p:nvPr>
            <p:ph type="body" idx="1"/>
          </p:nvPr>
        </p:nvSpPr>
        <p:spPr>
          <a:xfrm>
            <a:off x="152400" y="4114800"/>
            <a:ext cx="6553200" cy="4876800"/>
          </a:xfrm>
        </p:spPr>
        <p:txBody>
          <a:bodyPr/>
          <a:lstStyle/>
          <a:p>
            <a:pPr algn="l"/>
            <a:r>
              <a:rPr lang="en-US" altLang="en-US" dirty="0"/>
              <a:t>Heavenly man in China, they don’t pray for release from prison, but G-d’s will for refinement time.</a:t>
            </a:r>
          </a:p>
        </p:txBody>
      </p:sp>
      <p:cxnSp>
        <p:nvCxnSpPr>
          <p:cNvPr id="3" name="Straight Connector 2">
            <a:extLst>
              <a:ext uri="{FF2B5EF4-FFF2-40B4-BE49-F238E27FC236}">
                <a16:creationId xmlns:a16="http://schemas.microsoft.com/office/drawing/2014/main" id="{1E4D5A8C-CA78-0234-B77B-E807A662C9C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1350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A4C5B-8B2B-A3F4-0990-3635417F758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C66B6DD-AB3F-69EE-5C42-6D76C1B3299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44F77760-DCED-A844-8A64-95D3B2DD777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40416C73-9A64-E6D5-2D95-3315BD2B4F0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015A548-67DF-1EE7-8692-BC2F87C47F1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79C9B27-EAB0-3C2C-6858-30C27FCC995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393C311-1B2C-C65A-4455-DCBBF8B8678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540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C84D3-53E7-5866-7FA6-0BBC62E5B88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CFA2EC1-1D36-F6B2-D4B2-79616A5BAC2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E70E883A-21E7-589F-8BEE-B2947BB0ADF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7EE0DEE6-9B4F-2011-B142-92891862DD9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2BA62CB-FAC0-D019-D405-D8AE69468DC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CBB6973-F596-5003-DF88-5445ED817BEA}"/>
              </a:ext>
            </a:extLst>
          </p:cNvPr>
          <p:cNvSpPr>
            <a:spLocks noGrp="1" noChangeArrowheads="1"/>
          </p:cNvSpPr>
          <p:nvPr>
            <p:ph type="body" idx="1"/>
          </p:nvPr>
        </p:nvSpPr>
        <p:spPr>
          <a:xfrm>
            <a:off x="152400" y="4114800"/>
            <a:ext cx="6553200" cy="4876800"/>
          </a:xfrm>
        </p:spPr>
        <p:txBody>
          <a:bodyPr/>
          <a:lstStyle/>
          <a:p>
            <a:pPr algn="l"/>
            <a:r>
              <a:rPr lang="en-US" altLang="en-US" dirty="0"/>
              <a:t>Gideon Saar says RIP.   We don’t say that prayer, because we, including Charlie, HAVE the assurance in our innermost spirits of resting in the Prince of Peace.</a:t>
            </a:r>
          </a:p>
          <a:p>
            <a:pPr algn="l"/>
            <a:r>
              <a:rPr lang="en-US" altLang="en-US" dirty="0"/>
              <a:t>Charlie was a supporter of scripture, and therefore of Israel and Torah.  Here is a clip of him saying something maybe surprising…</a:t>
            </a:r>
          </a:p>
        </p:txBody>
      </p:sp>
      <p:cxnSp>
        <p:nvCxnSpPr>
          <p:cNvPr id="3" name="Straight Connector 2">
            <a:extLst>
              <a:ext uri="{FF2B5EF4-FFF2-40B4-BE49-F238E27FC236}">
                <a16:creationId xmlns:a16="http://schemas.microsoft.com/office/drawing/2014/main" id="{07A1F30F-AFE3-A064-994F-C357E086217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385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6833D-B64B-A6D5-727B-DB8608E680B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3457839-0E83-F6F2-0812-9008B3AE68D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EBA59CAE-1C4A-A5B7-DA86-7B9DDC7D52B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D8B0D709-4CA9-55FD-F13F-F6F394B300A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B2CF57B-63F5-70CB-DB15-051EE1E7FAA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2238293-4635-59C1-BB08-55761F5CCBB7}"/>
              </a:ext>
            </a:extLst>
          </p:cNvPr>
          <p:cNvSpPr>
            <a:spLocks noGrp="1" noChangeArrowheads="1"/>
          </p:cNvSpPr>
          <p:nvPr>
            <p:ph type="body" idx="1"/>
          </p:nvPr>
        </p:nvSpPr>
        <p:spPr>
          <a:xfrm>
            <a:off x="152400" y="4114800"/>
            <a:ext cx="6553200" cy="4876800"/>
          </a:xfrm>
        </p:spPr>
        <p:txBody>
          <a:bodyPr/>
          <a:lstStyle/>
          <a:p>
            <a:pPr algn="l"/>
            <a:r>
              <a:rPr lang="en-US" sz="2000" b="0" i="0" kern="1200" dirty="0">
                <a:solidFill>
                  <a:schemeClr val="tx1"/>
                </a:solidFill>
                <a:effectLst/>
                <a:latin typeface="Arial Rounded MT Bold" pitchFamily="34" charset="0"/>
                <a:ea typeface="+mn-ea"/>
                <a:cs typeface="Arial" charset="0"/>
                <a:hlinkClick r:id="rId3"/>
              </a:rPr>
              <a:t>https://youtube.com/shorts/WxB4_Q55dNM?si=eVrdk4Im9R1Lk0B-</a:t>
            </a:r>
            <a:r>
              <a:rPr lang="en-US" sz="2000" b="0" i="0" kern="1200" dirty="0">
                <a:solidFill>
                  <a:schemeClr val="tx1"/>
                </a:solidFill>
                <a:effectLst/>
                <a:latin typeface="Arial Rounded MT Bold" pitchFamily="34" charset="0"/>
                <a:ea typeface="+mn-ea"/>
                <a:cs typeface="Arial" charset="0"/>
              </a:rPr>
              <a:t> </a:t>
            </a:r>
          </a:p>
          <a:p>
            <a:pPr algn="l"/>
            <a:endParaRPr lang="en-US" altLang="en-US" dirty="0"/>
          </a:p>
        </p:txBody>
      </p:sp>
      <p:cxnSp>
        <p:nvCxnSpPr>
          <p:cNvPr id="3" name="Straight Connector 2">
            <a:extLst>
              <a:ext uri="{FF2B5EF4-FFF2-40B4-BE49-F238E27FC236}">
                <a16:creationId xmlns:a16="http://schemas.microsoft.com/office/drawing/2014/main" id="{BF230AAC-0679-0ED4-E974-37ABA283DFE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7917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370A5-6A64-AA73-45C2-03F44FE65CB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3EF7545-C856-A158-CDB1-60A8C5B5ACE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C4CC0B6B-4563-3E3C-6326-7F8D660525A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B440D25B-3311-EF5E-4927-D39074926FC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10B9960-88BF-D8EA-D3CB-01F82FA0069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F00B7DA-ED38-B170-150F-4E411AF4815F}"/>
              </a:ext>
            </a:extLst>
          </p:cNvPr>
          <p:cNvSpPr>
            <a:spLocks noGrp="1" noChangeArrowheads="1"/>
          </p:cNvSpPr>
          <p:nvPr>
            <p:ph type="body" idx="1"/>
          </p:nvPr>
        </p:nvSpPr>
        <p:spPr>
          <a:xfrm>
            <a:off x="152400" y="4114800"/>
            <a:ext cx="6553200" cy="4876800"/>
          </a:xfrm>
        </p:spPr>
        <p:txBody>
          <a:bodyPr/>
          <a:lstStyle/>
          <a:p>
            <a:pPr algn="l"/>
            <a:r>
              <a:rPr lang="en-US" altLang="en-US" dirty="0"/>
              <a:t>So maybe in honor of Charlie, we could make a special point to honor Shabbat.  </a:t>
            </a:r>
          </a:p>
          <a:p>
            <a:pPr marL="60325" indent="-60325" algn="l">
              <a:buFont typeface="Arial" panose="020B0604020202020204" pitchFamily="34" charset="0"/>
              <a:buChar char="•"/>
            </a:pPr>
            <a:r>
              <a:rPr lang="en-US" altLang="en-US" dirty="0"/>
              <a:t>Powering down cell phones?   Gaming</a:t>
            </a:r>
          </a:p>
          <a:p>
            <a:pPr marL="60325" indent="-60325" algn="l">
              <a:buFont typeface="Arial" panose="020B0604020202020204" pitchFamily="34" charset="0"/>
              <a:buChar char="•"/>
            </a:pPr>
            <a:r>
              <a:rPr lang="en-US" altLang="en-US" dirty="0"/>
              <a:t>Making it a no commercial transaction day</a:t>
            </a:r>
          </a:p>
          <a:p>
            <a:pPr marL="399386" lvl="1" indent="-60325">
              <a:buFont typeface="Arial" panose="020B0604020202020204" pitchFamily="34" charset="0"/>
              <a:buChar char="•"/>
            </a:pPr>
            <a:r>
              <a:rPr lang="en-US" altLang="en-US" dirty="0"/>
              <a:t>No shopping  Shabbat shopping </a:t>
            </a:r>
            <a:r>
              <a:rPr lang="en-US" altLang="en-US" dirty="0">
                <a:sym typeface="Wingdings" panose="05000000000000000000" pitchFamily="2" charset="2"/>
              </a:rPr>
              <a:t> </a:t>
            </a:r>
            <a:r>
              <a:rPr lang="en-US" altLang="en-US" dirty="0" err="1"/>
              <a:t>shaboping</a:t>
            </a:r>
            <a:endParaRPr lang="en-US" altLang="en-US" dirty="0"/>
          </a:p>
          <a:p>
            <a:pPr marL="399386" lvl="1" indent="-60325">
              <a:buFont typeface="Arial" panose="020B0604020202020204" pitchFamily="34" charset="0"/>
              <a:buChar char="•"/>
            </a:pPr>
            <a:r>
              <a:rPr lang="en-US" altLang="en-US" dirty="0"/>
              <a:t>No restaurants</a:t>
            </a:r>
          </a:p>
          <a:p>
            <a:pPr marL="60325" lvl="0" indent="-60325">
              <a:buFont typeface="Arial" panose="020B0604020202020204" pitchFamily="34" charset="0"/>
              <a:buChar char="•"/>
            </a:pPr>
            <a:r>
              <a:rPr lang="en-US" altLang="en-US" dirty="0"/>
              <a:t>Have to?   Get to!! </a:t>
            </a:r>
            <a:r>
              <a:rPr lang="en-US" altLang="en-US"/>
              <a:t>Honor G-d and Shabbat</a:t>
            </a:r>
            <a:endParaRPr lang="en-US" altLang="en-US" dirty="0"/>
          </a:p>
        </p:txBody>
      </p:sp>
      <p:cxnSp>
        <p:nvCxnSpPr>
          <p:cNvPr id="3" name="Straight Connector 2">
            <a:extLst>
              <a:ext uri="{FF2B5EF4-FFF2-40B4-BE49-F238E27FC236}">
                <a16:creationId xmlns:a16="http://schemas.microsoft.com/office/drawing/2014/main" id="{6863DCF8-C233-F120-DD81-388A1F87B33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2196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CE2BC-1331-68D7-F7D4-9D7E22971A2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ABD5068-97A7-8546-30A1-C92DB08FCFC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A131948B-6CD7-CCC6-9E00-CCDC153E390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A4BEAD1A-15A5-C9A4-9A14-FF7D8EA69B2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89412BA-C725-2A01-68BD-B22A8C59E56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6ACE31E-7DE6-C998-EEF5-5EFB60BE8C2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14F9326-B6EC-3C86-FE5B-F4053FC2057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9855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3348021"/>
            <a:ext cx="6858000" cy="1231118"/>
          </a:xfrm>
        </p:spPr>
        <p:txBody>
          <a:bodyPr wrap="none" anchor="t">
            <a:normAutofit/>
          </a:bodyPr>
          <a:lstStyle>
            <a:lvl1pPr algn="r">
              <a:defRPr sz="7200" b="0" spc="-225">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2770782"/>
            <a:ext cx="6858000" cy="565519"/>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B26EB06D-C9AC-4BAA-90E1-11627B68CA4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8782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275370"/>
            <a:ext cx="7886700" cy="614516"/>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740569"/>
            <a:ext cx="7886700" cy="253480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3889887"/>
            <a:ext cx="7885509" cy="511854"/>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8598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2650758"/>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3367049"/>
            <a:ext cx="7885509" cy="1126370"/>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83471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273844"/>
            <a:ext cx="6977064" cy="2244678"/>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2524168"/>
            <a:ext cx="6564224" cy="411726"/>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3376297"/>
            <a:ext cx="7884318" cy="1117122"/>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
        <p:nvSpPr>
          <p:cNvPr id="9" name="TextBox 8"/>
          <p:cNvSpPr txBox="1"/>
          <p:nvPr/>
        </p:nvSpPr>
        <p:spPr>
          <a:xfrm>
            <a:off x="833283" y="59011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760045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1745226"/>
            <a:ext cx="7886700" cy="1883876"/>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3637936"/>
            <a:ext cx="7885509" cy="855483"/>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74442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273844"/>
            <a:ext cx="7886700" cy="994172"/>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414462"/>
            <a:ext cx="2210150" cy="432197"/>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1928812"/>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414462"/>
            <a:ext cx="2202181" cy="432197"/>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1928812"/>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414462"/>
            <a:ext cx="2199085" cy="432197"/>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1928812"/>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3645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273844"/>
            <a:ext cx="7886700" cy="99417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3223127"/>
            <a:ext cx="2205038"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1692266"/>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3655324"/>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3223127"/>
            <a:ext cx="2197894"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1692266"/>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3655323"/>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3223127"/>
            <a:ext cx="2199085"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1692266"/>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3655322"/>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6236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836C97D-7EB4-4470-B36A-8CE1DF35336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4640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02A1C997-1C84-4E42-B804-9E6F0693A64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4412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562809BE-4F75-4AE8-85BB-D151C4B7CC4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64618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3348021"/>
            <a:ext cx="6858000" cy="1231118"/>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2770256"/>
            <a:ext cx="6858000" cy="565519"/>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87AE4B22-24C9-4BD8-A2D6-8E3898629F9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4545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369219"/>
            <a:ext cx="3768912"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369219"/>
            <a:ext cx="377547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11E98B-EED2-4B67-A443-F4B6B35947A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3669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260872"/>
            <a:ext cx="3768912" cy="617934"/>
          </a:xfrm>
        </p:spPr>
        <p:txBody>
          <a:bodyPr anchor="b"/>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1878806"/>
            <a:ext cx="3768912"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260872"/>
            <a:ext cx="3776661" cy="617934"/>
          </a:xfrm>
        </p:spPr>
        <p:txBody>
          <a:bodyPr vert="horz" lIns="91440" tIns="45720" rIns="91440" bIns="45720" rtlCol="0" anchor="b">
            <a:norm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1878806"/>
            <a:ext cx="377666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65CDC162-1900-40CE-9BEB-10030CC81F0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3435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E4CB589C-4D57-407B-91A2-640CFE24FC6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0203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46F5A7C8-905E-4755-8782-9AD9A4FE91F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3523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1543050"/>
            <a:ext cx="2739019" cy="2858691"/>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C47A99C-07AA-42E0-A17B-9B37B53AD97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8025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1543050"/>
            <a:ext cx="2739019" cy="2858691"/>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3DAB7C7D-F77A-452E-A8B2-BE455B7E510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27483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369219"/>
            <a:ext cx="767535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ltLang="en-US">
              <a:solidFill>
                <a:srgbClr val="000000"/>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416257"/>
      </p:ext>
    </p:extLst>
  </p:cSld>
  <p:clrMap bg1="dk1" tx1="lt1" bg2="dk2" tx2="lt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45603-661B-01D1-69B6-1794D31075D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13915C2-197E-9717-BBBD-E80AC542174D}"/>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Mt 24.8-10 </a:t>
            </a:r>
            <a:r>
              <a:rPr lang="en-US" sz="4000" dirty="0">
                <a:solidFill>
                  <a:schemeClr val="tx1"/>
                </a:solidFill>
                <a:latin typeface="Arial Rounded MT Bold" panose="020F0704030504030204" pitchFamily="34" charset="0"/>
              </a:rPr>
              <a:t>All these things are only the beginning of birth pains. Then they will hand you over to persecution and will kill you. You will be hated by all the nations because of My name. And then many will fall away and will betray one another and hate one other. </a:t>
            </a:r>
          </a:p>
        </p:txBody>
      </p:sp>
    </p:spTree>
    <p:extLst>
      <p:ext uri="{BB962C8B-B14F-4D97-AF65-F5344CB8AC3E}">
        <p14:creationId xmlns:p14="http://schemas.microsoft.com/office/powerpoint/2010/main" val="3291803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E3150-01BA-C030-0585-7F814F4304E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DADA5A2-9460-EA9C-8864-D6098391B9AD}"/>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Yn 16.2  </a:t>
            </a:r>
            <a:r>
              <a:rPr lang="en-US" sz="4000" dirty="0">
                <a:solidFill>
                  <a:schemeClr val="tx1"/>
                </a:solidFill>
                <a:latin typeface="Arial Rounded MT Bold" panose="020F0704030504030204" pitchFamily="34" charset="0"/>
              </a:rPr>
              <a:t>Yes, an hour is coming when whoever kills you will think he is offering service to God.</a:t>
            </a:r>
          </a:p>
          <a:p>
            <a:pPr algn="l"/>
            <a:r>
              <a:rPr lang="en-US" sz="4000" baseline="30000" dirty="0">
                <a:solidFill>
                  <a:schemeClr val="tx1"/>
                </a:solidFill>
                <a:latin typeface="Arial Rounded MT Bold" panose="020F0704030504030204" pitchFamily="34" charset="0"/>
              </a:rPr>
              <a:t>Rev 6.9 </a:t>
            </a:r>
            <a:r>
              <a:rPr lang="en-US" sz="4000" dirty="0">
                <a:solidFill>
                  <a:schemeClr val="tx1"/>
                </a:solidFill>
                <a:latin typeface="Arial Rounded MT Bold" panose="020F0704030504030204" pitchFamily="34" charset="0"/>
              </a:rPr>
              <a:t>When the Lamb broke the fifth seal, I saw underneath the altar the </a:t>
            </a:r>
            <a:r>
              <a:rPr lang="en-US" sz="4000" u="sng" dirty="0">
                <a:solidFill>
                  <a:srgbClr val="FFFF66"/>
                </a:solidFill>
                <a:latin typeface="Arial Rounded MT Bold" panose="020F0704030504030204" pitchFamily="34" charset="0"/>
              </a:rPr>
              <a:t>souls of those who had been put to death for proclaiming the Word of God</a:t>
            </a:r>
            <a:r>
              <a:rPr lang="en-US" sz="4000" dirty="0">
                <a:solidFill>
                  <a:schemeClr val="tx1"/>
                </a:solidFill>
                <a:latin typeface="Arial Rounded MT Bold" panose="020F0704030504030204" pitchFamily="34" charset="0"/>
              </a:rPr>
              <a:t>, that is, for bearing witness.</a:t>
            </a: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3411645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D46B5-475A-72ED-EBB3-5881AE06B63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CA35C79-CD49-121B-BEB6-349F4247C04F}"/>
              </a:ext>
            </a:extLst>
          </p:cNvPr>
          <p:cNvSpPr>
            <a:spLocks noGrp="1"/>
          </p:cNvSpPr>
          <p:nvPr>
            <p:ph type="subTitle" idx="1"/>
          </p:nvPr>
        </p:nvSpPr>
        <p:spPr>
          <a:xfrm>
            <a:off x="152400" y="209550"/>
            <a:ext cx="8915400" cy="4800600"/>
          </a:xfrm>
        </p:spPr>
        <p:txBody>
          <a:bodyPr anchor="t">
            <a:normAutofit lnSpcReduction="10000"/>
          </a:bodyPr>
          <a:lstStyle/>
          <a:p>
            <a:pPr marL="233363" indent="-233363" algn="l">
              <a:buFont typeface="Arial" panose="020B0604020202020204" pitchFamily="34" charset="0"/>
              <a:buChar char="•"/>
            </a:pPr>
            <a:r>
              <a:rPr lang="en-US" sz="4000" dirty="0">
                <a:solidFill>
                  <a:schemeClr val="tx1"/>
                </a:solidFill>
                <a:latin typeface="Arial Rounded MT Bold" panose="020F0704030504030204" pitchFamily="34" charset="0"/>
              </a:rPr>
              <a:t>Why did Donald Trump live, and Charlie Kirk die?</a:t>
            </a:r>
          </a:p>
          <a:p>
            <a:pPr marL="233363" indent="-233363" algn="l">
              <a:buFont typeface="Arial" panose="020B0604020202020204" pitchFamily="34" charset="0"/>
              <a:buChar char="•"/>
            </a:pPr>
            <a:r>
              <a:rPr lang="en-US" sz="4000" dirty="0">
                <a:solidFill>
                  <a:schemeClr val="tx1"/>
                </a:solidFill>
                <a:latin typeface="Arial Rounded MT Bold" panose="020F0704030504030204" pitchFamily="34" charset="0"/>
              </a:rPr>
              <a:t>Why in Acts 7 did Stephen die, but in Acts 12 Kefa / Peter was delivered?</a:t>
            </a:r>
          </a:p>
          <a:p>
            <a:pPr algn="l"/>
            <a:r>
              <a:rPr lang="en-US" sz="4000" dirty="0">
                <a:solidFill>
                  <a:schemeClr val="tx1"/>
                </a:solidFill>
                <a:latin typeface="Arial Rounded MT Bold" panose="020F0704030504030204" pitchFamily="34" charset="0"/>
              </a:rPr>
              <a:t>We are facing a time of wrath.</a:t>
            </a:r>
          </a:p>
          <a:p>
            <a:pPr algn="l"/>
            <a:r>
              <a:rPr lang="en-US" sz="4000" baseline="30000" dirty="0">
                <a:solidFill>
                  <a:schemeClr val="tx1"/>
                </a:solidFill>
                <a:latin typeface="Arial Rounded MT Bold" panose="020F0704030504030204" pitchFamily="34" charset="0"/>
              </a:rPr>
              <a:t>Rev 12.12 </a:t>
            </a:r>
            <a:r>
              <a:rPr lang="en-US" sz="4000" dirty="0">
                <a:solidFill>
                  <a:schemeClr val="tx1"/>
                </a:solidFill>
                <a:latin typeface="Arial Rounded MT Bold" panose="020F0704030504030204" pitchFamily="34" charset="0"/>
              </a:rPr>
              <a:t>Ha-Satan has come down to you, and he is very angry, because he knows that his time is short!”</a:t>
            </a:r>
          </a:p>
        </p:txBody>
      </p:sp>
    </p:spTree>
    <p:extLst>
      <p:ext uri="{BB962C8B-B14F-4D97-AF65-F5344CB8AC3E}">
        <p14:creationId xmlns:p14="http://schemas.microsoft.com/office/powerpoint/2010/main" val="1512214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A6A9B-B242-2777-0631-A86C27398FF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BC8062D-0927-79E7-5638-6A140D14F290}"/>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We don’t know how it will play out in each life.</a:t>
            </a:r>
          </a:p>
          <a:p>
            <a:pPr algn="l"/>
            <a:r>
              <a:rPr lang="en-US" sz="4000" dirty="0">
                <a:solidFill>
                  <a:schemeClr val="tx1"/>
                </a:solidFill>
                <a:latin typeface="Arial Rounded MT Bold" panose="020F0704030504030204" pitchFamily="34" charset="0"/>
              </a:rPr>
              <a:t>A baby chick has to be in the egg 28 days.  No more, no less.</a:t>
            </a:r>
          </a:p>
          <a:p>
            <a:pPr algn="l"/>
            <a:r>
              <a:rPr lang="en-US" sz="4000" dirty="0">
                <a:solidFill>
                  <a:schemeClr val="tx1"/>
                </a:solidFill>
                <a:latin typeface="Arial Rounded MT Bold" panose="020F0704030504030204" pitchFamily="34" charset="0"/>
              </a:rPr>
              <a:t>We will be in persecution exactly as long as G-d needs to refine us.</a:t>
            </a:r>
          </a:p>
          <a:p>
            <a:pPr algn="l"/>
            <a:r>
              <a:rPr lang="en-US" sz="4000" dirty="0">
                <a:solidFill>
                  <a:schemeClr val="tx1"/>
                </a:solidFill>
                <a:latin typeface="Arial Rounded MT Bold" panose="020F0704030504030204" pitchFamily="34" charset="0"/>
              </a:rPr>
              <a:t>The thing that offends you is the source of your sanctification.</a:t>
            </a:r>
          </a:p>
        </p:txBody>
      </p:sp>
    </p:spTree>
    <p:extLst>
      <p:ext uri="{BB962C8B-B14F-4D97-AF65-F5344CB8AC3E}">
        <p14:creationId xmlns:p14="http://schemas.microsoft.com/office/powerpoint/2010/main" val="2227365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2BBA9-D7B3-E950-8745-AB0B02DDDC1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08A2164-C648-4F05-939C-327FDC7126B0}"/>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Charlie Kirk was not the last, nor the first martyr.  We will honor his memory by living well and holy, suffering well, for Yeshua.</a:t>
            </a:r>
          </a:p>
        </p:txBody>
      </p:sp>
    </p:spTree>
    <p:extLst>
      <p:ext uri="{BB962C8B-B14F-4D97-AF65-F5344CB8AC3E}">
        <p14:creationId xmlns:p14="http://schemas.microsoft.com/office/powerpoint/2010/main" val="2849953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AD84A-7F67-413E-C444-2DBBEAE03AB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9D9314C-DF73-BF08-02C3-E392F7527760}"/>
              </a:ext>
            </a:extLst>
          </p:cNvPr>
          <p:cNvSpPr>
            <a:spLocks noGrp="1"/>
          </p:cNvSpPr>
          <p:nvPr>
            <p:ph type="subTitle" idx="1"/>
          </p:nvPr>
        </p:nvSpPr>
        <p:spPr>
          <a:xfrm>
            <a:off x="152400" y="209550"/>
            <a:ext cx="4572000" cy="4800600"/>
          </a:xfrm>
        </p:spPr>
        <p:txBody>
          <a:bodyPr anchor="t">
            <a:normAutofit/>
          </a:bodyPr>
          <a:lstStyle/>
          <a:p>
            <a:pPr algn="l">
              <a:tabLst>
                <a:tab pos="1427163" algn="l"/>
              </a:tabLst>
            </a:pPr>
            <a:r>
              <a:rPr lang="en-US" sz="4000" dirty="0">
                <a:solidFill>
                  <a:schemeClr val="tx1"/>
                </a:solidFill>
                <a:latin typeface="Arial Rounded MT Bold" pitchFamily="34" charset="0"/>
                <a:cs typeface="Arial" charset="0"/>
              </a:rPr>
              <a:t>Gideon Sa'ar </a:t>
            </a:r>
            <a:r>
              <a:rPr lang="en-US" b="1" dirty="0"/>
              <a:t>| </a:t>
            </a:r>
            <a:r>
              <a:rPr lang="he-IL" sz="4400" b="1" dirty="0">
                <a:solidFill>
                  <a:schemeClr val="tx1"/>
                </a:solidFill>
                <a:latin typeface="David" panose="020E0502060401010101" pitchFamily="34" charset="-79"/>
                <a:cs typeface="David" panose="020E0502060401010101" pitchFamily="34" charset="-79"/>
              </a:rPr>
              <a:t>גדעון סער</a:t>
            </a:r>
            <a:endParaRPr lang="en-US" sz="4400" b="1" dirty="0">
              <a:solidFill>
                <a:schemeClr val="tx1"/>
              </a:solidFill>
              <a:latin typeface="David" panose="020E0502060401010101" pitchFamily="34" charset="-79"/>
              <a:cs typeface="David" panose="020E0502060401010101" pitchFamily="34" charset="-79"/>
            </a:endParaRPr>
          </a:p>
          <a:p>
            <a:pPr algn="l"/>
            <a:r>
              <a:rPr lang="en-US" sz="4000" dirty="0">
                <a:solidFill>
                  <a:schemeClr val="tx1"/>
                </a:solidFill>
                <a:latin typeface="Arial Rounded MT Bold" pitchFamily="34" charset="0"/>
                <a:cs typeface="Arial" charset="0"/>
              </a:rPr>
              <a:t>Minister of Foreign Affairs of the State of Israel</a:t>
            </a:r>
          </a:p>
          <a:p>
            <a:pPr algn="r" rtl="1"/>
            <a:r>
              <a:rPr lang="he-IL" sz="4400" b="1" dirty="0">
                <a:solidFill>
                  <a:schemeClr val="tx1"/>
                </a:solidFill>
                <a:latin typeface="David" panose="020E0502060401010101" pitchFamily="34" charset="-79"/>
                <a:cs typeface="David" panose="020E0502060401010101" pitchFamily="34" charset="-79"/>
              </a:rPr>
              <a:t>שר החוץ של מדינת ישראל</a:t>
            </a:r>
            <a:endParaRPr lang="en-US" altLang="en-US" sz="4400" b="1" dirty="0">
              <a:latin typeface="David" panose="020E0502060401010101" pitchFamily="34" charset="-79"/>
              <a:cs typeface="David" panose="020E0502060401010101" pitchFamily="34" charset="-79"/>
            </a:endParaRPr>
          </a:p>
        </p:txBody>
      </p:sp>
      <p:pic>
        <p:nvPicPr>
          <p:cNvPr id="4" name="Picture 3">
            <a:extLst>
              <a:ext uri="{FF2B5EF4-FFF2-40B4-BE49-F238E27FC236}">
                <a16:creationId xmlns:a16="http://schemas.microsoft.com/office/drawing/2014/main" id="{5432EDBC-56A2-18C2-0EF9-BDC1696A12EF}"/>
              </a:ext>
            </a:extLst>
          </p:cNvPr>
          <p:cNvPicPr>
            <a:picLocks noChangeAspect="1"/>
          </p:cNvPicPr>
          <p:nvPr/>
        </p:nvPicPr>
        <p:blipFill>
          <a:blip r:embed="rId3"/>
          <a:stretch>
            <a:fillRect/>
          </a:stretch>
        </p:blipFill>
        <p:spPr>
          <a:xfrm>
            <a:off x="4785418" y="0"/>
            <a:ext cx="4322815" cy="5143500"/>
          </a:xfrm>
          <a:prstGeom prst="rect">
            <a:avLst/>
          </a:prstGeom>
        </p:spPr>
      </p:pic>
    </p:spTree>
    <p:extLst>
      <p:ext uri="{BB962C8B-B14F-4D97-AF65-F5344CB8AC3E}">
        <p14:creationId xmlns:p14="http://schemas.microsoft.com/office/powerpoint/2010/main" val="69263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2E44A-7D20-A154-FD73-EAC9E399764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78A1BF4-0EE5-8905-5DAA-46A5D1F87B33}"/>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7" name="Picture 6">
            <a:extLst>
              <a:ext uri="{FF2B5EF4-FFF2-40B4-BE49-F238E27FC236}">
                <a16:creationId xmlns:a16="http://schemas.microsoft.com/office/drawing/2014/main" id="{99CC7959-13B9-D7EE-D2AC-4A022835F454}"/>
              </a:ext>
            </a:extLst>
          </p:cNvPr>
          <p:cNvPicPr>
            <a:picLocks noChangeAspect="1"/>
          </p:cNvPicPr>
          <p:nvPr/>
        </p:nvPicPr>
        <p:blipFill>
          <a:blip r:embed="rId3"/>
          <a:stretch>
            <a:fillRect/>
          </a:stretch>
        </p:blipFill>
        <p:spPr>
          <a:xfrm>
            <a:off x="2743200" y="0"/>
            <a:ext cx="3829230" cy="5143500"/>
          </a:xfrm>
          <a:prstGeom prst="rect">
            <a:avLst/>
          </a:prstGeom>
        </p:spPr>
      </p:pic>
    </p:spTree>
    <p:extLst>
      <p:ext uri="{BB962C8B-B14F-4D97-AF65-F5344CB8AC3E}">
        <p14:creationId xmlns:p14="http://schemas.microsoft.com/office/powerpoint/2010/main" val="329005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25881-3C7E-EB14-7888-642912B8FB8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7B0C83C-0B02-27FC-0045-3C099779B025}"/>
              </a:ext>
            </a:extLst>
          </p:cNvPr>
          <p:cNvSpPr>
            <a:spLocks noGrp="1"/>
          </p:cNvSpPr>
          <p:nvPr>
            <p:ph type="subTitle" idx="1"/>
          </p:nvPr>
        </p:nvSpPr>
        <p:spPr>
          <a:xfrm>
            <a:off x="152400" y="209550"/>
            <a:ext cx="3518206" cy="4800600"/>
          </a:xfrm>
        </p:spPr>
        <p:txBody>
          <a:bodyPr anchor="t">
            <a:normAutofit/>
          </a:bodyPr>
          <a:lstStyle/>
          <a:p>
            <a:pPr algn="l"/>
            <a:r>
              <a:rPr lang="en-US" sz="4000" dirty="0">
                <a:solidFill>
                  <a:schemeClr val="tx1"/>
                </a:solidFill>
                <a:latin typeface="Arial Rounded MT Bold" panose="020F0704030504030204" pitchFamily="34" charset="0"/>
              </a:rPr>
              <a:t>Publication date: ‎ </a:t>
            </a:r>
          </a:p>
          <a:p>
            <a:pPr algn="l"/>
            <a:r>
              <a:rPr lang="en-US" sz="4000" dirty="0">
                <a:solidFill>
                  <a:schemeClr val="tx1"/>
                </a:solidFill>
                <a:latin typeface="Arial Rounded MT Bold" panose="020F0704030504030204" pitchFamily="34" charset="0"/>
              </a:rPr>
              <a:t>Dec. 9, 2025</a:t>
            </a:r>
          </a:p>
          <a:p>
            <a:pPr algn="l"/>
            <a:endParaRPr lang="en-US" sz="4000" dirty="0">
              <a:solidFill>
                <a:schemeClr val="tx1"/>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1BDD2374-C639-E348-B408-2F2EDFD6F246}"/>
              </a:ext>
            </a:extLst>
          </p:cNvPr>
          <p:cNvPicPr>
            <a:picLocks noChangeAspect="1"/>
          </p:cNvPicPr>
          <p:nvPr/>
        </p:nvPicPr>
        <p:blipFill>
          <a:blip r:embed="rId3"/>
          <a:stretch>
            <a:fillRect/>
          </a:stretch>
        </p:blipFill>
        <p:spPr>
          <a:xfrm>
            <a:off x="4267200" y="0"/>
            <a:ext cx="3518206" cy="5143500"/>
          </a:xfrm>
          <a:prstGeom prst="rect">
            <a:avLst/>
          </a:prstGeom>
        </p:spPr>
      </p:pic>
    </p:spTree>
    <p:extLst>
      <p:ext uri="{BB962C8B-B14F-4D97-AF65-F5344CB8AC3E}">
        <p14:creationId xmlns:p14="http://schemas.microsoft.com/office/powerpoint/2010/main" val="4270617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0974B-7DFC-53B8-0769-D91580BDF2F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0E5BA15-703A-F41A-ACD5-6ED19F7E3BA2}"/>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spTree>
    <p:extLst>
      <p:ext uri="{BB962C8B-B14F-4D97-AF65-F5344CB8AC3E}">
        <p14:creationId xmlns:p14="http://schemas.microsoft.com/office/powerpoint/2010/main" val="1396286523"/>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254290</TotalTime>
  <Words>532</Words>
  <Application>Microsoft Office PowerPoint</Application>
  <PresentationFormat>On-screen Show (16:9)</PresentationFormat>
  <Paragraphs>59</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Arial Rounded MT Bold</vt:lpstr>
      <vt:lpstr>Corbel</vt:lpstr>
      <vt:lpstr>David</vt:lpstr>
      <vt:lpstr>Wingdings</vt:lpstr>
      <vt:lpstr>Depth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שמואל Wolkenfeld</cp:lastModifiedBy>
  <cp:revision>5557</cp:revision>
  <dcterms:created xsi:type="dcterms:W3CDTF">2006-04-21T19:34:43Z</dcterms:created>
  <dcterms:modified xsi:type="dcterms:W3CDTF">2025-09-13T12:36:00Z</dcterms:modified>
</cp:coreProperties>
</file>