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57" r:id="rId2"/>
  </p:sldMasterIdLst>
  <p:notesMasterIdLst>
    <p:notesMasterId r:id="rId96"/>
  </p:notesMasterIdLst>
  <p:handoutMasterIdLst>
    <p:handoutMasterId r:id="rId97"/>
  </p:handoutMasterIdLst>
  <p:sldIdLst>
    <p:sldId id="66665" r:id="rId3"/>
    <p:sldId id="66666" r:id="rId4"/>
    <p:sldId id="66678" r:id="rId5"/>
    <p:sldId id="66468" r:id="rId6"/>
    <p:sldId id="66679" r:id="rId7"/>
    <p:sldId id="67697" r:id="rId8"/>
    <p:sldId id="67683" r:id="rId9"/>
    <p:sldId id="67682" r:id="rId10"/>
    <p:sldId id="67757" r:id="rId11"/>
    <p:sldId id="67758" r:id="rId12"/>
    <p:sldId id="66719" r:id="rId13"/>
    <p:sldId id="66720" r:id="rId14"/>
    <p:sldId id="66715" r:id="rId15"/>
    <p:sldId id="66716" r:id="rId16"/>
    <p:sldId id="66712" r:id="rId17"/>
    <p:sldId id="66741" r:id="rId18"/>
    <p:sldId id="67684" r:id="rId19"/>
    <p:sldId id="67685" r:id="rId20"/>
    <p:sldId id="67740" r:id="rId21"/>
    <p:sldId id="67741" r:id="rId22"/>
    <p:sldId id="67742" r:id="rId23"/>
    <p:sldId id="67743" r:id="rId24"/>
    <p:sldId id="67744" r:id="rId25"/>
    <p:sldId id="67686" r:id="rId26"/>
    <p:sldId id="67690" r:id="rId27"/>
    <p:sldId id="67716" r:id="rId28"/>
    <p:sldId id="67725" r:id="rId29"/>
    <p:sldId id="67680" r:id="rId30"/>
    <p:sldId id="67733" r:id="rId31"/>
    <p:sldId id="67747" r:id="rId32"/>
    <p:sldId id="67748" r:id="rId33"/>
    <p:sldId id="67710" r:id="rId34"/>
    <p:sldId id="67704" r:id="rId35"/>
    <p:sldId id="67728" r:id="rId36"/>
    <p:sldId id="67731" r:id="rId37"/>
    <p:sldId id="67732" r:id="rId38"/>
    <p:sldId id="67729" r:id="rId39"/>
    <p:sldId id="67749" r:id="rId40"/>
    <p:sldId id="67714" r:id="rId41"/>
    <p:sldId id="67730" r:id="rId42"/>
    <p:sldId id="67701" r:id="rId43"/>
    <p:sldId id="67687" r:id="rId44"/>
    <p:sldId id="67688" r:id="rId45"/>
    <p:sldId id="67734" r:id="rId46"/>
    <p:sldId id="67735" r:id="rId47"/>
    <p:sldId id="67718" r:id="rId48"/>
    <p:sldId id="66727" r:id="rId49"/>
    <p:sldId id="66766" r:id="rId50"/>
    <p:sldId id="67738" r:id="rId51"/>
    <p:sldId id="66746" r:id="rId52"/>
    <p:sldId id="67739" r:id="rId53"/>
    <p:sldId id="67689" r:id="rId54"/>
    <p:sldId id="67737" r:id="rId55"/>
    <p:sldId id="67736" r:id="rId56"/>
    <p:sldId id="67694" r:id="rId57"/>
    <p:sldId id="67695" r:id="rId58"/>
    <p:sldId id="67696" r:id="rId59"/>
    <p:sldId id="67691" r:id="rId60"/>
    <p:sldId id="66744" r:id="rId61"/>
    <p:sldId id="66745" r:id="rId62"/>
    <p:sldId id="67679" r:id="rId63"/>
    <p:sldId id="67723" r:id="rId64"/>
    <p:sldId id="67727" r:id="rId65"/>
    <p:sldId id="67642" r:id="rId66"/>
    <p:sldId id="67705" r:id="rId67"/>
    <p:sldId id="67708" r:id="rId68"/>
    <p:sldId id="67707" r:id="rId69"/>
    <p:sldId id="67706" r:id="rId70"/>
    <p:sldId id="67711" r:id="rId71"/>
    <p:sldId id="67715" r:id="rId72"/>
    <p:sldId id="67681" r:id="rId73"/>
    <p:sldId id="67746" r:id="rId74"/>
    <p:sldId id="67709" r:id="rId75"/>
    <p:sldId id="67702" r:id="rId76"/>
    <p:sldId id="67703" r:id="rId77"/>
    <p:sldId id="67750" r:id="rId78"/>
    <p:sldId id="67751" r:id="rId79"/>
    <p:sldId id="67712" r:id="rId80"/>
    <p:sldId id="67745" r:id="rId81"/>
    <p:sldId id="67692" r:id="rId82"/>
    <p:sldId id="67752" r:id="rId83"/>
    <p:sldId id="67721" r:id="rId84"/>
    <p:sldId id="67722" r:id="rId85"/>
    <p:sldId id="67693" r:id="rId86"/>
    <p:sldId id="67753" r:id="rId87"/>
    <p:sldId id="67754" r:id="rId88"/>
    <p:sldId id="67698" r:id="rId89"/>
    <p:sldId id="67674" r:id="rId90"/>
    <p:sldId id="67654" r:id="rId91"/>
    <p:sldId id="67755" r:id="rId92"/>
    <p:sldId id="67756" r:id="rId93"/>
    <p:sldId id="67661" r:id="rId94"/>
    <p:sldId id="64119" r:id="rId9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771" autoAdjust="0"/>
    <p:restoredTop sz="81343" autoAdjust="0"/>
  </p:normalViewPr>
  <p:slideViewPr>
    <p:cSldViewPr>
      <p:cViewPr varScale="1">
        <p:scale>
          <a:sx n="103" d="100"/>
          <a:sy n="103" d="100"/>
        </p:scale>
        <p:origin x="108"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448"/>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Making Anxiety Worse or Better Phil 4.6</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21 2026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Making Anxiety Worse or Better Phil 4.6</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21 2026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a:p>
        </p:txBody>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nchs/data/nhsr/nhsr21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DF3FE-5396-1F88-D83A-A182211A69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1BB79B-A318-93A9-0B73-4BE09F485C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BD25BE0A-6CF4-3C39-E79A-8000859F70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A71FC950-2EE1-9767-55E5-C665BCC6D3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6FC416-1A39-F763-15B2-1B7875F4BBA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CA96AA4-549A-998B-BAA4-BE6E071684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CB9482E-B94D-28B9-A842-D3B17C0F62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2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33B7-015D-6E3C-F604-CD4285B712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3FFCA5-D266-8638-2385-FF0AA70D5E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A5238F4-DF69-EC7A-F3DB-76B91A6BB0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67C0E12D-9C16-4332-ECE5-74BFD9B1EA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04079C-CC64-097E-992D-45B67D2A497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FD8C4EF-E974-F3DD-753E-B78B80A396A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2B835D-700B-0B42-4F7E-570F2654B9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37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87ED7-AFBF-E756-C1E0-E8613A3BC9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4673E8-FD55-1EA4-E667-45887FB3BF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A3AA692-01A8-CD70-233B-5654B21A5D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B3F5647-2C53-52E3-0954-9C103889DE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E73194-20EC-4DF7-6995-3DC4E173D86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EF379EE-D901-0E52-F420-86A0FBED07A7}"/>
              </a:ext>
            </a:extLst>
          </p:cNvPr>
          <p:cNvSpPr>
            <a:spLocks noGrp="1" noChangeArrowheads="1"/>
          </p:cNvSpPr>
          <p:nvPr>
            <p:ph type="body" idx="1"/>
          </p:nvPr>
        </p:nvSpPr>
        <p:spPr>
          <a:xfrm>
            <a:off x="152400" y="4114800"/>
            <a:ext cx="6553200" cy="4876800"/>
          </a:xfrm>
        </p:spPr>
        <p:txBody>
          <a:bodyPr/>
          <a:lstStyle/>
          <a:p>
            <a:pPr algn="l"/>
            <a:r>
              <a:rPr lang="en-US" altLang="en-US" sz="1050" dirty="0"/>
              <a:t>https://www.gbs.edu/wp-content/uploads/2025/02/Gods-Revivalist-2025-MARCH-web.pdf</a:t>
            </a:r>
          </a:p>
        </p:txBody>
      </p:sp>
      <p:cxnSp>
        <p:nvCxnSpPr>
          <p:cNvPr id="3" name="Straight Connector 2">
            <a:extLst>
              <a:ext uri="{FF2B5EF4-FFF2-40B4-BE49-F238E27FC236}">
                <a16:creationId xmlns:a16="http://schemas.microsoft.com/office/drawing/2014/main" id="{E65B2DFD-D354-D9B5-4552-9806D91320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56022-E872-1F0C-AAE6-0FA1D1F01F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69246A-EF9D-57A1-03C1-6924275AE2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7B1CEE9-BE01-C8DF-2696-8A3649EC11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3BD8520-BADC-B9A7-C461-2903536867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58E0C5-590B-90B3-879E-0115D6A79DC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EBF1EF6-7470-EF5A-8411-C967A2FED5A6}"/>
              </a:ext>
            </a:extLst>
          </p:cNvPr>
          <p:cNvSpPr>
            <a:spLocks noGrp="1" noChangeArrowheads="1"/>
          </p:cNvSpPr>
          <p:nvPr>
            <p:ph type="body" idx="1"/>
          </p:nvPr>
        </p:nvSpPr>
        <p:spPr>
          <a:xfrm>
            <a:off x="152400" y="4114800"/>
            <a:ext cx="6553200" cy="4876800"/>
          </a:xfrm>
        </p:spPr>
        <p:txBody>
          <a:bodyPr/>
          <a:lstStyle/>
          <a:p>
            <a:r>
              <a:rPr lang="en-US" altLang="en-US" sz="1050" dirty="0"/>
              <a:t>https://www.gbs.edu/wp-content/uploads/2025/02/Gods-Revivalist-2025-MARCH-web.pdf</a:t>
            </a:r>
          </a:p>
        </p:txBody>
      </p:sp>
      <p:cxnSp>
        <p:nvCxnSpPr>
          <p:cNvPr id="3" name="Straight Connector 2">
            <a:extLst>
              <a:ext uri="{FF2B5EF4-FFF2-40B4-BE49-F238E27FC236}">
                <a16:creationId xmlns:a16="http://schemas.microsoft.com/office/drawing/2014/main" id="{790672BE-7619-4A98-0ADB-7B19EACB5C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5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0286-E070-76E4-8576-E5F3BC8028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A810DF-0CB5-22C8-6A07-08D1BBC2F01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49AC541C-C6F0-E5FC-E7D9-EE5E9CB4C1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FFC879F8-E559-1851-2CCE-E66B7C4BA0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F34B11-7E97-32B2-2353-33C4FD440CB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AFF693A-EDC7-276E-59A8-B41461FDBB55}"/>
              </a:ext>
            </a:extLst>
          </p:cNvPr>
          <p:cNvSpPr>
            <a:spLocks noGrp="1" noChangeArrowheads="1"/>
          </p:cNvSpPr>
          <p:nvPr>
            <p:ph type="body" idx="1"/>
          </p:nvPr>
        </p:nvSpPr>
        <p:spPr>
          <a:xfrm>
            <a:off x="152400" y="4114800"/>
            <a:ext cx="6553200" cy="4876800"/>
          </a:xfrm>
        </p:spPr>
        <p:txBody>
          <a:bodyPr/>
          <a:lstStyle/>
          <a:p>
            <a:r>
              <a:rPr lang="en-US" altLang="en-US" sz="1050" dirty="0"/>
              <a:t>https://www.gbs.edu/wp-content/uploads/2025/02/Gods-Revivalist-2025-MARCH-web.pdf</a:t>
            </a:r>
          </a:p>
        </p:txBody>
      </p:sp>
      <p:cxnSp>
        <p:nvCxnSpPr>
          <p:cNvPr id="3" name="Straight Connector 2">
            <a:extLst>
              <a:ext uri="{FF2B5EF4-FFF2-40B4-BE49-F238E27FC236}">
                <a16:creationId xmlns:a16="http://schemas.microsoft.com/office/drawing/2014/main" id="{2124CA54-51FB-E600-8E6B-238E5BBE76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03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F2AF-9BEC-DC94-10F5-D16A123DB3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B05253-B856-183B-C91E-DB03DD13B9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03DB4F22-16D0-E02E-2ED0-D0B03109C6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9337E88-8090-227F-A1FB-B9B5CBFA3F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F444E9-DEFE-7318-F142-54ACAB135B4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A09DB29-5A6B-59CD-57A6-F6ADB0771FB3}"/>
              </a:ext>
            </a:extLst>
          </p:cNvPr>
          <p:cNvSpPr>
            <a:spLocks noGrp="1" noChangeArrowheads="1"/>
          </p:cNvSpPr>
          <p:nvPr>
            <p:ph type="body" idx="1"/>
          </p:nvPr>
        </p:nvSpPr>
        <p:spPr>
          <a:xfrm>
            <a:off x="152400" y="4114800"/>
            <a:ext cx="6553200" cy="4876800"/>
          </a:xfrm>
        </p:spPr>
        <p:txBody>
          <a:bodyPr/>
          <a:lstStyle/>
          <a:p>
            <a:endParaRPr lang="en-US" altLang="en-US" sz="1050" dirty="0"/>
          </a:p>
        </p:txBody>
      </p:sp>
      <p:cxnSp>
        <p:nvCxnSpPr>
          <p:cNvPr id="3" name="Straight Connector 2">
            <a:extLst>
              <a:ext uri="{FF2B5EF4-FFF2-40B4-BE49-F238E27FC236}">
                <a16:creationId xmlns:a16="http://schemas.microsoft.com/office/drawing/2014/main" id="{7411B8C7-DD34-F0EF-0B1E-7274F607E3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0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072B-1C89-C09B-B957-191A3FB96B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0FA3AE-B612-AD29-BE86-A2CF014A4F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8D5F6C1-DB6E-344C-8B96-2D6DA93E2A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F44B415-2FB7-BB04-8627-20CCF2F2B9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CF5052-8C03-FB71-E54C-72676F9C7AA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3447A0B-EE39-886F-0071-667CDCE345CB}"/>
              </a:ext>
            </a:extLst>
          </p:cNvPr>
          <p:cNvSpPr>
            <a:spLocks noGrp="1" noChangeArrowheads="1"/>
          </p:cNvSpPr>
          <p:nvPr>
            <p:ph type="body" idx="1"/>
          </p:nvPr>
        </p:nvSpPr>
        <p:spPr>
          <a:xfrm>
            <a:off x="152400" y="4114800"/>
            <a:ext cx="6553200" cy="4876800"/>
          </a:xfrm>
        </p:spPr>
        <p:txBody>
          <a:bodyPr/>
          <a:lstStyle/>
          <a:p>
            <a:pPr algn="l"/>
            <a:r>
              <a:rPr lang="en-US" altLang="en-US" dirty="0"/>
              <a:t>https://www.cdc.gov/nchs/data/nhsr/nhsr213.pdf</a:t>
            </a:r>
          </a:p>
        </p:txBody>
      </p:sp>
      <p:cxnSp>
        <p:nvCxnSpPr>
          <p:cNvPr id="3" name="Straight Connector 2">
            <a:extLst>
              <a:ext uri="{FF2B5EF4-FFF2-40B4-BE49-F238E27FC236}">
                <a16:creationId xmlns:a16="http://schemas.microsoft.com/office/drawing/2014/main" id="{9F2412C1-E4C5-0808-3BF4-3EA3D8DC8C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4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F299-6D2D-3D5C-9524-1D74A9820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F02A88-2905-01FD-658F-E0424B398D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529F7AC-B5E9-F569-5738-A054105C995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DC71B38A-789E-308C-BDE6-7187D26F8E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B60EED-7FCE-7284-FD63-77917954CA8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65E6A3D-A62B-AE57-0275-3A9C210B747F}"/>
              </a:ext>
            </a:extLst>
          </p:cNvPr>
          <p:cNvSpPr>
            <a:spLocks noGrp="1" noChangeArrowheads="1"/>
          </p:cNvSpPr>
          <p:nvPr>
            <p:ph type="body" idx="1"/>
          </p:nvPr>
        </p:nvSpPr>
        <p:spPr>
          <a:xfrm>
            <a:off x="152400" y="4114800"/>
            <a:ext cx="6553200" cy="4876800"/>
          </a:xfrm>
        </p:spPr>
        <p:txBody>
          <a:bodyPr/>
          <a:lstStyle/>
          <a:p>
            <a:pPr algn="l"/>
            <a:r>
              <a:rPr lang="en-US" altLang="en-US" sz="1050" dirty="0">
                <a:hlinkClick r:id="rId3"/>
              </a:rPr>
              <a:t>https://www.cdc.gov/nchs/data/nhsr/nhsr213.pdf</a:t>
            </a:r>
            <a:endParaRPr lang="en-US" altLang="en-US" sz="1050" dirty="0"/>
          </a:p>
          <a:p>
            <a:pPr algn="l"/>
            <a:endParaRPr lang="en-US" altLang="en-US" sz="1050" dirty="0"/>
          </a:p>
          <a:p>
            <a:pPr algn="l"/>
            <a:r>
              <a:rPr lang="en-US" altLang="en-US" dirty="0"/>
              <a:t>Word study…</a:t>
            </a:r>
            <a:endParaRPr lang="en-US" altLang="en-US" sz="1050" dirty="0"/>
          </a:p>
        </p:txBody>
      </p:sp>
      <p:cxnSp>
        <p:nvCxnSpPr>
          <p:cNvPr id="3" name="Straight Connector 2">
            <a:extLst>
              <a:ext uri="{FF2B5EF4-FFF2-40B4-BE49-F238E27FC236}">
                <a16:creationId xmlns:a16="http://schemas.microsoft.com/office/drawing/2014/main" id="{277F6529-1F34-5C93-99D7-44FB7A35BD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17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17B5-6EDE-2FA5-38A0-56C4433275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B0E33D-ECF0-4152-BECB-6671907705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36B0D2A8-F46C-4A38-6E56-3197522217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8E1E300-BD26-3E2B-E27D-1C5E3CE9C3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48D656-6B59-24B9-B010-362ABAE15F8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0BF546B-7FB5-1797-D2F1-B4A61974C5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23470F-C68D-D96C-84D2-23CD050918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075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8A3C-DDE7-4586-B27E-C864037FD7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ED4142-EE63-6393-95F9-792C4D6B1C9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6D34D39-D726-9D26-0396-D565367019E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9A580DD9-7A03-16AC-1D10-46DACEA3D3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2E6C76-A538-CAB6-D5D6-8A870263D36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EE4E097-1F06-3C48-909B-B878D46C9253}"/>
              </a:ext>
            </a:extLst>
          </p:cNvPr>
          <p:cNvSpPr>
            <a:spLocks noGrp="1" noChangeArrowheads="1"/>
          </p:cNvSpPr>
          <p:nvPr>
            <p:ph type="body" idx="1"/>
          </p:nvPr>
        </p:nvSpPr>
        <p:spPr>
          <a:xfrm>
            <a:off x="152400" y="4114800"/>
            <a:ext cx="6553200" cy="4876800"/>
          </a:xfrm>
        </p:spPr>
        <p:txBody>
          <a:bodyPr/>
          <a:lstStyle/>
          <a:p>
            <a:pPr algn="l"/>
            <a:r>
              <a:rPr lang="en-US" altLang="en-US" dirty="0"/>
              <a:t>King Mashiakh Yeshua considers this an important issue…</a:t>
            </a:r>
          </a:p>
        </p:txBody>
      </p:sp>
      <p:cxnSp>
        <p:nvCxnSpPr>
          <p:cNvPr id="3" name="Straight Connector 2">
            <a:extLst>
              <a:ext uri="{FF2B5EF4-FFF2-40B4-BE49-F238E27FC236}">
                <a16:creationId xmlns:a16="http://schemas.microsoft.com/office/drawing/2014/main" id="{FFFE52BC-8E47-1238-1170-230787C710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71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7A56F-CBE3-3B14-3F4A-2240D100FC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E65C97-4919-CE1F-0A9A-B22D153B044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667AAF9-DF18-ACA1-64EC-8966517E3F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9BCA633C-680B-B020-B226-3443C80903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C10027-2343-A868-8E05-685ABF98B6A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8A9E996-467C-262F-CF17-FF41A76AA9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419215B-0FE7-4BD1-703B-9D56C0D2BF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33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50AD-834A-D563-A1EB-56FA64D809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358745-420C-97D2-5928-5EA1D1B4C4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A742A0B-390E-1E20-536E-47CA12EDE0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11D7255-A476-AF40-0B11-320C08405B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3BBD92D-8A4A-CE59-956A-7E4FD68852D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0A6EFAA-AE73-52EA-E5E0-92C20658377F}"/>
              </a:ext>
            </a:extLst>
          </p:cNvPr>
          <p:cNvSpPr>
            <a:spLocks noGrp="1" noChangeArrowheads="1"/>
          </p:cNvSpPr>
          <p:nvPr>
            <p:ph type="body" idx="1"/>
          </p:nvPr>
        </p:nvSpPr>
        <p:spPr>
          <a:xfrm>
            <a:off x="152400" y="4114800"/>
            <a:ext cx="6553200" cy="4876800"/>
          </a:xfrm>
        </p:spPr>
        <p:txBody>
          <a:bodyPr/>
          <a:lstStyle/>
          <a:p>
            <a:pPr algn="l"/>
            <a:r>
              <a:rPr lang="en-US" altLang="en-US" dirty="0"/>
              <a:t>Scott Hahn</a:t>
            </a:r>
          </a:p>
        </p:txBody>
      </p:sp>
      <p:cxnSp>
        <p:nvCxnSpPr>
          <p:cNvPr id="3" name="Straight Connector 2">
            <a:extLst>
              <a:ext uri="{FF2B5EF4-FFF2-40B4-BE49-F238E27FC236}">
                <a16:creationId xmlns:a16="http://schemas.microsoft.com/office/drawing/2014/main" id="{6CE21D42-426C-7EAD-1231-A8CF7A7C46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4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678B-38CF-4D80-5AD9-E3B6756AB5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A28F31-9834-D4B6-06B4-6F7674794C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0083CF9-A026-AB14-D823-7D9FBDACBC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0547DD7C-018F-DAE0-596C-753F2E9AE9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B9341DB-913C-B601-BD15-F13662B9B9C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F3203B6-5EB8-FADF-665E-DEB1A2140E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405461-085B-4BCF-E105-ED1AE0662F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102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21A12-ABF9-7FAF-7429-11156BC71B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26CE2F-ED8E-7D26-1A09-681F236869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5AB36E7F-0CB4-8FC8-3476-AD40D7D197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643E757F-0D74-CE50-9BDD-B1653A4B38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A17F87-6CA2-630C-EBD5-1A29EFD7FB6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1DBC958-C045-EF19-C129-C6390344500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1ECA3E6-A956-67FC-96B1-863FE93FFC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1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E5DAE-D65A-BBC5-76AA-B881C2BB77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809372D-B123-3622-8293-88294CA06B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001D770C-9B2B-A9C1-4DC2-1D9A17C852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FEF6D16-B0C1-4E3C-446D-C7DD256F2B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81BA37-D8AA-7FDE-6DAA-D4B5FA46896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774B831-96A8-846A-A67F-80DFA59D8F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DF09810-C667-023A-B74B-A8CF1F6889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5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87C8-5242-DF9D-D4C0-D9BC84617F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9D8FA4-36E8-4B7C-13A1-0A287F9349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8020BEC9-92DC-8CA5-E92D-467D15D71D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AF37D7E9-1AD2-95C1-0ABB-12C6D4AA2A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E25713D-7DBF-BE57-3819-67AA8255A7E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DDEE359-98A2-9F02-901E-007D2F83206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21DFAA2-1295-F2D4-2402-4DDD19831A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14213-AFCD-41FB-F923-884ACA4AAE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1CAC19-A3A0-8058-5309-BBF9E62B14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B38D5DD-466F-B97E-2031-642F5D8487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6CF37BF3-ACD2-AF09-941B-FFA40E3B3EF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5EF66E-5758-AC88-0769-5B4DF1B8492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151410E-0053-CBA6-3F72-1305CD47909A}"/>
              </a:ext>
            </a:extLst>
          </p:cNvPr>
          <p:cNvSpPr>
            <a:spLocks noGrp="1" noChangeArrowheads="1"/>
          </p:cNvSpPr>
          <p:nvPr>
            <p:ph type="body" idx="1"/>
          </p:nvPr>
        </p:nvSpPr>
        <p:spPr>
          <a:xfrm>
            <a:off x="152400" y="4114800"/>
            <a:ext cx="6553200" cy="4876800"/>
          </a:xfrm>
        </p:spPr>
        <p:txBody>
          <a:bodyPr/>
          <a:lstStyle/>
          <a:p>
            <a:pPr algn="l"/>
            <a:r>
              <a:rPr lang="en-US" altLang="en-US" dirty="0"/>
              <a:t>https://www.anxiety.org/what-is-anxiety</a:t>
            </a:r>
          </a:p>
        </p:txBody>
      </p:sp>
      <p:cxnSp>
        <p:nvCxnSpPr>
          <p:cNvPr id="3" name="Straight Connector 2">
            <a:extLst>
              <a:ext uri="{FF2B5EF4-FFF2-40B4-BE49-F238E27FC236}">
                <a16:creationId xmlns:a16="http://schemas.microsoft.com/office/drawing/2014/main" id="{9C116BDB-985A-3576-F442-9EF2AF6A68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255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60226-1828-EEB1-B2F4-8F72AE23A2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42B465-67D2-5606-A856-A7E4817551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A6AB62C-8F11-E6C2-4011-563DF93BB9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38EAC0A-925D-F6E3-5AD4-3052B3EFA1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EB1ABB-5640-BAA2-3930-4C58436732B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2471E7B-CBE6-50A3-6E77-185C73B55954}"/>
              </a:ext>
            </a:extLst>
          </p:cNvPr>
          <p:cNvSpPr>
            <a:spLocks noGrp="1" noChangeArrowheads="1"/>
          </p:cNvSpPr>
          <p:nvPr>
            <p:ph type="body" idx="1"/>
          </p:nvPr>
        </p:nvSpPr>
        <p:spPr>
          <a:xfrm>
            <a:off x="152400" y="4114800"/>
            <a:ext cx="6553200" cy="4876800"/>
          </a:xfrm>
        </p:spPr>
        <p:txBody>
          <a:bodyPr/>
          <a:lstStyle/>
          <a:p>
            <a:pPr algn="l"/>
            <a:r>
              <a:rPr lang="en-US" altLang="en-US" dirty="0"/>
              <a:t>https://www.anxiety.org/what-is-anxiety</a:t>
            </a:r>
          </a:p>
        </p:txBody>
      </p:sp>
      <p:cxnSp>
        <p:nvCxnSpPr>
          <p:cNvPr id="3" name="Straight Connector 2">
            <a:extLst>
              <a:ext uri="{FF2B5EF4-FFF2-40B4-BE49-F238E27FC236}">
                <a16:creationId xmlns:a16="http://schemas.microsoft.com/office/drawing/2014/main" id="{97545658-2D3A-EED8-E9A6-35FF3B114C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426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67BF-5402-9C1C-961F-81EBB5A3C1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FB0F85-D43A-2ED8-88AE-54E5840105A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CE190BA6-CE3B-A34D-053F-19A72DA344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6F0377F7-9953-D9D9-BB2A-596F5B0634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EEA052A-3727-417D-2C35-00266E1A6A2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D5E8D3D-291E-A206-D0BF-0BFA6313692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7D65E83-63EF-9C5F-5F6E-2E976D95B4C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08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B594-905B-AF12-E64F-5D302D034E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68F78E-FE27-E7A4-5F83-B136F5B17F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F87491B-E06B-8EA2-7EEA-CE3996236E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DDDE3C76-BCA2-2532-C178-E8751044662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18F92B-806A-08F1-1FA1-8809E982FEC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1CFB317-DE63-231A-0EC9-78617F71746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88807EF-D13E-B6EE-DD77-8D1503D97ED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411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30D5-5CBA-2A01-455B-49E6CC5DC2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CFE9B5-5FF8-4998-2611-819071522B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5E81E82-377D-0545-3779-EF9210AFAD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9084765-E654-C1CF-2758-D1CEDE2D3B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0B5004-E270-3621-DC4F-6AA3E2BD365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454565F-F008-DBC6-32CC-B00BC9566A6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83A87B-4BF8-0301-EBCB-F9EDB8294E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997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87B2-4744-745B-A7D0-51F6D70C0E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89C330-A658-76BA-5C00-58152DF8631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570C391E-31AF-0232-4836-70C007471C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B73BA3F4-A12B-4D97-5612-59B2BB2991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B510C3-EBB3-64F2-787E-970932F149A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747D39D-62D4-74C5-FF52-45C6B0A592C1}"/>
              </a:ext>
            </a:extLst>
          </p:cNvPr>
          <p:cNvSpPr>
            <a:spLocks noGrp="1" noChangeArrowheads="1"/>
          </p:cNvSpPr>
          <p:nvPr>
            <p:ph type="body" idx="1"/>
          </p:nvPr>
        </p:nvSpPr>
        <p:spPr>
          <a:xfrm>
            <a:off x="152400" y="4114800"/>
            <a:ext cx="6553200" cy="4876800"/>
          </a:xfrm>
        </p:spPr>
        <p:txBody>
          <a:bodyPr/>
          <a:lstStyle/>
          <a:p>
            <a:pPr algn="l"/>
            <a:r>
              <a:rPr lang="en-US" altLang="en-US" dirty="0" err="1"/>
              <a:t>Hamelekh</a:t>
            </a:r>
            <a:r>
              <a:rPr lang="en-US" altLang="en-US" dirty="0"/>
              <a:t> king David was having an inner battle to NOT feed his anxiety.</a:t>
            </a:r>
          </a:p>
        </p:txBody>
      </p:sp>
      <p:cxnSp>
        <p:nvCxnSpPr>
          <p:cNvPr id="3" name="Straight Connector 2">
            <a:extLst>
              <a:ext uri="{FF2B5EF4-FFF2-40B4-BE49-F238E27FC236}">
                <a16:creationId xmlns:a16="http://schemas.microsoft.com/office/drawing/2014/main" id="{50E0F43B-F2B3-3552-F292-908E8CC204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9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0C45B-C0B1-46D9-D9C1-FCD57E8158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37C36E-2D2A-A36A-F56B-82116DE212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Making Anxiety Worse or Better Phil 4.6</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6AA0BDBD-DAAC-2F35-5991-49C227FF11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D3947A31-438F-B484-DD92-54F1BFE9A7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E6C63D-19ED-258B-F852-544A3509111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26FC240-B7B9-30DE-FCBA-11B40B4EDA66}"/>
              </a:ext>
            </a:extLst>
          </p:cNvPr>
          <p:cNvSpPr>
            <a:spLocks noGrp="1" noChangeArrowheads="1"/>
          </p:cNvSpPr>
          <p:nvPr>
            <p:ph type="body" idx="1"/>
          </p:nvPr>
        </p:nvSpPr>
        <p:spPr>
          <a:xfrm>
            <a:off x="152400" y="4114800"/>
            <a:ext cx="6553200" cy="4876800"/>
          </a:xfrm>
        </p:spPr>
        <p:txBody>
          <a:bodyPr/>
          <a:lstStyle/>
          <a:p>
            <a:pPr algn="l"/>
            <a:r>
              <a:rPr lang="en-US" altLang="en-US" dirty="0"/>
              <a:t>This message is about emotional distress!</a:t>
            </a:r>
          </a:p>
          <a:p>
            <a:pPr algn="l"/>
            <a:r>
              <a:rPr lang="en-US" altLang="en-US" dirty="0"/>
              <a:t>Garfield</a:t>
            </a:r>
          </a:p>
        </p:txBody>
      </p:sp>
      <p:cxnSp>
        <p:nvCxnSpPr>
          <p:cNvPr id="3" name="Straight Connector 2">
            <a:extLst>
              <a:ext uri="{FF2B5EF4-FFF2-40B4-BE49-F238E27FC236}">
                <a16:creationId xmlns:a16="http://schemas.microsoft.com/office/drawing/2014/main" id="{CF259BA4-F209-E3F0-0A65-093BF794CF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3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A6E50-A0F8-B49A-EB1E-7F1158B248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E9BF35-7225-E485-8FA3-E753404F0D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74AE4F4-52FC-8377-6B38-3976EFE340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F522D8D0-F004-2727-C179-15AD3AC812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623035-33B0-B6DC-662F-A7CC239C618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4118D41-4DC7-8B58-DDA6-9E9E98D6828C}"/>
              </a:ext>
            </a:extLst>
          </p:cNvPr>
          <p:cNvSpPr>
            <a:spLocks noGrp="1" noChangeArrowheads="1"/>
          </p:cNvSpPr>
          <p:nvPr>
            <p:ph type="body" idx="1"/>
          </p:nvPr>
        </p:nvSpPr>
        <p:spPr>
          <a:xfrm>
            <a:off x="152400" y="4114800"/>
            <a:ext cx="6553200" cy="4876800"/>
          </a:xfrm>
        </p:spPr>
        <p:txBody>
          <a:bodyPr/>
          <a:lstStyle/>
          <a:p>
            <a:pPr algn="l"/>
            <a:r>
              <a:rPr lang="en-US" altLang="en-US" dirty="0"/>
              <a:t>Anxiety </a:t>
            </a:r>
            <a:r>
              <a:rPr lang="en-US" altLang="en-US" dirty="0">
                <a:sym typeface="Wingdings" panose="05000000000000000000" pitchFamily="2" charset="2"/>
              </a:rPr>
              <a:t> depression</a:t>
            </a:r>
            <a:r>
              <a:rPr lang="en-US" altLang="en-US" dirty="0"/>
              <a:t>  </a:t>
            </a:r>
          </a:p>
        </p:txBody>
      </p:sp>
      <p:cxnSp>
        <p:nvCxnSpPr>
          <p:cNvPr id="3" name="Straight Connector 2">
            <a:extLst>
              <a:ext uri="{FF2B5EF4-FFF2-40B4-BE49-F238E27FC236}">
                <a16:creationId xmlns:a16="http://schemas.microsoft.com/office/drawing/2014/main" id="{653608F9-7D0B-0548-8799-8B4077D1B9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8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FDC6-AEB4-7A45-142F-E021798C80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406B56-D098-2689-58EB-F860221D66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419CB57A-040A-42AA-6E41-B954AAECB2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9D7550E2-0641-0A9F-45AC-FA6A3BDC68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821175-C892-6BC8-CF03-80F84D64C8F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8F19546-2A75-3FE4-1D6D-5E63B0CB87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98ACF8F-9F94-5469-15F0-420CFFC802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16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C1313-D004-8DA1-FC76-968A99F83A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73891B7-6413-6FC5-91D4-1F94161FAD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5808A93D-1E19-EA88-8302-333FD8EFBF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3D76A73-321C-0146-8506-5CFEAA9B4D6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30B118-EA8A-0796-8E94-AC269C4DC7A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33479BD-1B88-B656-5986-84452189718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CD69646-7914-D2BD-29E1-0CFC2AB91D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368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6294-C032-32FE-2A85-53FC3F9E3D3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0C23BB-FE56-21AB-80A6-47367640C6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D26B77D-0964-23CC-CFA4-D9BC4528E9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B265E01-B092-13C8-2974-83986B32ED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7D9C2E-2D02-C6FA-A643-28B881570B5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7961E3A-37A0-ABEA-44CA-280B244B0D4E}"/>
              </a:ext>
            </a:extLst>
          </p:cNvPr>
          <p:cNvSpPr>
            <a:spLocks noGrp="1" noChangeArrowheads="1"/>
          </p:cNvSpPr>
          <p:nvPr>
            <p:ph type="body" idx="1"/>
          </p:nvPr>
        </p:nvSpPr>
        <p:spPr>
          <a:xfrm>
            <a:off x="152400" y="4114800"/>
            <a:ext cx="6553200" cy="4876800"/>
          </a:xfrm>
        </p:spPr>
        <p:txBody>
          <a:bodyPr/>
          <a:lstStyle/>
          <a:p>
            <a:pPr algn="l"/>
            <a:r>
              <a:rPr lang="en-US" altLang="en-US" dirty="0"/>
              <a:t>Solving problems with love and counsel is NOT the same as just discussing problems.  More on that later.</a:t>
            </a:r>
          </a:p>
        </p:txBody>
      </p:sp>
      <p:cxnSp>
        <p:nvCxnSpPr>
          <p:cNvPr id="3" name="Straight Connector 2">
            <a:extLst>
              <a:ext uri="{FF2B5EF4-FFF2-40B4-BE49-F238E27FC236}">
                <a16:creationId xmlns:a16="http://schemas.microsoft.com/office/drawing/2014/main" id="{D81D8FE6-2370-8D2F-A8B3-41280378F1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135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CF5A3-A369-4E00-14B8-4CA729A2F0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FBD18F-C886-EFC5-9B27-AF42BB1BB5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F8F76308-6020-1F41-3654-1F79DB531B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CAFF3663-A5F3-5CC8-A6FC-26BF095C196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21784C-68AD-25F0-25D4-2C0C309890F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F8726E7-9A72-F028-EAE8-474455F52B1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5E39A03-B28D-6D3A-8157-399E131D49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199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F1BD6-E289-D0D8-D097-CD468A5975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6D14A3-DB68-1F76-59EB-1B4F03AC39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B654236-6BA8-ECEF-F7F3-1CD7682493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6B346AE-9F4A-D9AE-4618-C31E16F919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132B35-CE66-9D7B-A1FB-0806157FE64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D4FBDBC-F46F-AA8D-3C84-EBC1167D0B44}"/>
              </a:ext>
            </a:extLst>
          </p:cNvPr>
          <p:cNvSpPr>
            <a:spLocks noGrp="1" noChangeArrowheads="1"/>
          </p:cNvSpPr>
          <p:nvPr>
            <p:ph type="body" idx="1"/>
          </p:nvPr>
        </p:nvSpPr>
        <p:spPr>
          <a:xfrm>
            <a:off x="152400" y="4114800"/>
            <a:ext cx="6553200" cy="4876800"/>
          </a:xfrm>
        </p:spPr>
        <p:txBody>
          <a:bodyPr/>
          <a:lstStyle/>
          <a:p>
            <a:pPr algn="l"/>
            <a:r>
              <a:rPr lang="en-US" altLang="en-US" sz="1000" dirty="0"/>
              <a:t>https://ranchcreekrecovery.com/wp-content/uploads/2021/09/bigstock-Drunk-Alcoholic-Depressed-Woma-318923950-1.jpg</a:t>
            </a:r>
          </a:p>
        </p:txBody>
      </p:sp>
      <p:cxnSp>
        <p:nvCxnSpPr>
          <p:cNvPr id="3" name="Straight Connector 2">
            <a:extLst>
              <a:ext uri="{FF2B5EF4-FFF2-40B4-BE49-F238E27FC236}">
                <a16:creationId xmlns:a16="http://schemas.microsoft.com/office/drawing/2014/main" id="{AE8B6B25-ACCE-D059-E022-6363290C515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292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C1C7-5A34-D6F5-34E1-4F8E74C49E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245994-6214-C56F-FD5B-0883325393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CC82EC16-7787-2B11-BA92-EAEF1FBCC3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79C65893-F212-C900-FE8C-D6D3DF6477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08AACC-1209-379C-3FBF-F5CF42F483C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C6ACA0A-7B77-84B7-AAAD-4ED2B87B11E3}"/>
              </a:ext>
            </a:extLst>
          </p:cNvPr>
          <p:cNvSpPr>
            <a:spLocks noGrp="1" noChangeArrowheads="1"/>
          </p:cNvSpPr>
          <p:nvPr>
            <p:ph type="body" idx="1"/>
          </p:nvPr>
        </p:nvSpPr>
        <p:spPr>
          <a:xfrm>
            <a:off x="152400" y="4114800"/>
            <a:ext cx="6553200" cy="4876800"/>
          </a:xfrm>
        </p:spPr>
        <p:txBody>
          <a:bodyPr/>
          <a:lstStyle/>
          <a:p>
            <a:r>
              <a:rPr lang="en-US" altLang="en-US" sz="1000" dirty="0"/>
              <a:t>https://tse3.mm.bing.net/th/id/OIP.u_ghzFIyr4LXWdlue0LLcgHaE8?pid=Api&amp;P=0&amp;h=180</a:t>
            </a:r>
          </a:p>
        </p:txBody>
      </p:sp>
      <p:cxnSp>
        <p:nvCxnSpPr>
          <p:cNvPr id="3" name="Straight Connector 2">
            <a:extLst>
              <a:ext uri="{FF2B5EF4-FFF2-40B4-BE49-F238E27FC236}">
                <a16:creationId xmlns:a16="http://schemas.microsoft.com/office/drawing/2014/main" id="{00BE9956-DD3E-DC01-0BD0-4E10E580220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13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7020A-6A86-5968-2731-D2D72206CC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20B497-0333-7003-09F3-EC03D706E98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55BFE5E-75C5-6ADC-508E-FCAEFF7FA7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CD23C139-B396-B387-FC75-6CA9AB54E0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0668D6-9B05-ACD2-97BF-8D66448EFEC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9AF1933-D79D-A067-8D34-252F2045EE38}"/>
              </a:ext>
            </a:extLst>
          </p:cNvPr>
          <p:cNvSpPr>
            <a:spLocks noGrp="1" noChangeArrowheads="1"/>
          </p:cNvSpPr>
          <p:nvPr>
            <p:ph type="body" idx="1"/>
          </p:nvPr>
        </p:nvSpPr>
        <p:spPr>
          <a:xfrm>
            <a:off x="152400" y="4114800"/>
            <a:ext cx="6553200" cy="4876800"/>
          </a:xfrm>
        </p:spPr>
        <p:txBody>
          <a:bodyPr/>
          <a:lstStyle/>
          <a:p>
            <a:r>
              <a:rPr lang="en-US" altLang="en-US" sz="900" dirty="0"/>
              <a:t>https://images.search.yahoo.com/yhs/view;_ylt=Awrg4yvSR5lphlIBDns2nIlQ;_ylu=c2VjA3NyBHNsawNpbWcEb2lkAzYxY2ViMjk1Njc1ZTRkMGRiZjIyNjgzZjJmZWFlZjFhBGdwb3MDODIEaXQDYmluZw--?back=https%3A%2F%2Fimages.search.yahoo.com%2Fyhs%2Fsearch%3Fp%3Ddrugs%2Bas%2Bescape%2Bfrom%2Banxiety%26type%3Dfc_A2EFA035EF5_s69_g_e_d111225_n141297_c999%26fr%3Dyhs-fc-5918_1%26hsimp%3Dyhs-5918_1%26hspart%3Dfc%26param1%3D7%26param2%3DeJwtT8lqwzAU%252FBUdE5AUPW22olPA9geUnip0cB3FEV7xgku%252FvsiUuQyzwEwbn876jwIYUzITDvvRWQ8SuMkc9skEAM6Vw75x1htjHPZxTrrQVAgKRlLIuMO%252BDZOzfl8d9nvtrB%252Bm39j39U1Rhi5HHJ%252FTsaJxQ8Aos%252BiIo5YW%252FWh5RfU89%252BEI313cbkpkVGh06d7b0GPUxy6gNjTddEXNe5mGcAOpKEtAa%252F2ql%252FhfSbvW804asIbl5A%252BdV6bgjLCyzAhABSR%252FFIZo0GWV51yW56O9SWHOuCaMEw6fTN2FuQNQk%252BuvP2PAU7U%253D%26nost%3D1%26tab%3Dorganic%26ri%3D82&amp;w=1250&amp;h=650&amp;imgurl=thepleasantdream.com%2Fwp-content%2Fuploads%2F2022%2F05%2FDream-of-Drugs-76-Scenarios-and-Their-Meaningful-Interpretations.jpg&amp;rurl=https%3A%2F%2Fthepleasantdream.com%2Fdreams-of-drugs%2F&amp;size=88KB&amp;p=drugs+as+escape+from+anxiety&amp;oid=61ceb295675e4d0dbf22683f2feaef1a&amp;fr2=&amp;fr=yhs-fc-5918_1&amp;tt=Dreams+Of+Drugs+-+Does+It+Mean+a+Desire+to+Escape+from+Reality%3F&amp;b=61&amp;ni=150&amp;no=82&amp;ts=&amp;tab=organic&amp;sigr=pEJ59bGQyadR&amp;sigb=L9LnRgZczR5j&amp;sigi=am_3J65WzsIl&amp;sigt=BhOgFTLa8UVJ&amp;.crumb=C42LpB4Kedf&amp;fr=yhs-fc-5918_1&amp;hsimp=yhs-5918_1&amp;hspart=fc&amp;type=fc_A2EFA035EF5_s69_g_e_d111225_n141297_c999&amp;param1=7&amp;param2=eJwtT8lqwzAU%2FBUdE5AUPW22olPA9geUnip0cB3FEV7xgku%2FvsiUuQyzwEwbn876jwIYUzITDvvRWQ8SuMkc9skEAM6Vw75x1htjHPZxTrrQVAgKRlLIuMO%2BDZOzfl8d9nvtrB%2Bm39j39U1Rhi5HHJ%2FTsaJxQ8Aos%2BiIo5YW%2FWh5RfU89%2BEI313cbkpkVGh06d7b0GPUxy6gNjTddEXNe5mGcAOpKEtAa%2F2ql%2FhfSbvW804asIbl5A%2BdV6bgjLCyzAhABSR%2FFIZo0GWV51yW56O9SWHOuCaMEw6fTN2FuQNQk%2BuvP2PAU7U%3D</a:t>
            </a:r>
          </a:p>
        </p:txBody>
      </p:sp>
      <p:cxnSp>
        <p:nvCxnSpPr>
          <p:cNvPr id="3" name="Straight Connector 2">
            <a:extLst>
              <a:ext uri="{FF2B5EF4-FFF2-40B4-BE49-F238E27FC236}">
                <a16:creationId xmlns:a16="http://schemas.microsoft.com/office/drawing/2014/main" id="{F7FBFDCB-4785-EBE0-0F19-E6CACBED52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44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32020-84BF-145D-4B9B-1EBCFACD7E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25C0BC-DBB1-A190-4D43-70197E537F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257D118-3078-27CA-29D8-2E614916CD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AD7F136-8F54-DD03-2236-74C2D381BD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D2D30E-1EA6-9ADC-0AFD-7A059C3D28C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9C79F61-0888-C40E-935B-54E64144E5E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82175F0-12E7-252B-23E0-FAA2DABD16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536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5D97-D532-6D3A-5CF9-6658D1ED20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D7A1C7-6020-3C3A-84CD-E6E63F8458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363014C9-490C-C435-AFBA-C54D10D309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CD2853B-1630-0920-D8AE-C0CB6B3AEEB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3862B3-EF6B-6D2D-87A8-006DBC68EED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79689D2-3965-478C-3009-A8808E5A5173}"/>
              </a:ext>
            </a:extLst>
          </p:cNvPr>
          <p:cNvSpPr>
            <a:spLocks noGrp="1" noChangeArrowheads="1"/>
          </p:cNvSpPr>
          <p:nvPr>
            <p:ph type="body" idx="1"/>
          </p:nvPr>
        </p:nvSpPr>
        <p:spPr>
          <a:xfrm>
            <a:off x="152400" y="4114800"/>
            <a:ext cx="6553200" cy="4876800"/>
          </a:xfrm>
        </p:spPr>
        <p:txBody>
          <a:bodyPr/>
          <a:lstStyle/>
          <a:p>
            <a:pPr algn="l"/>
            <a:r>
              <a:rPr lang="en-US" altLang="en-US" dirty="0"/>
              <a:t>Lori </a:t>
            </a:r>
            <a:r>
              <a:rPr lang="en-US" altLang="en-US" dirty="0" err="1"/>
              <a:t>Ginson</a:t>
            </a:r>
            <a:r>
              <a:rPr lang="en-US" altLang="en-US" dirty="0"/>
              <a:t> manic depression story.  DON’T go off legitimate meds.</a:t>
            </a:r>
          </a:p>
        </p:txBody>
      </p:sp>
      <p:cxnSp>
        <p:nvCxnSpPr>
          <p:cNvPr id="3" name="Straight Connector 2">
            <a:extLst>
              <a:ext uri="{FF2B5EF4-FFF2-40B4-BE49-F238E27FC236}">
                <a16:creationId xmlns:a16="http://schemas.microsoft.com/office/drawing/2014/main" id="{4A850A0A-A8A4-3B7B-E861-14A94F234B3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4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C12D-43FD-AEDD-3579-6E9B53B089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AF1D1C-800E-13F9-D341-E488F4C352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504B814-415A-13B6-5995-62605ADD36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CE0F914-D9E9-7B15-C8B3-63DB1CDC55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45971E-D838-FC0F-A903-FBB6668F177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369B552-4C21-DEB7-44BB-7F58022153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3C5E6B-F032-C192-509E-97D9AC103B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191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4F0D-0875-A67B-DC8E-04C3C1B9F9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CBBB8E-CA0A-E3A6-C4FE-262A85EEE2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00A79281-8F5A-D188-AE41-9DEA9AD06B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AD970CC-69F4-ED16-D424-93BF824035A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9437C4-D239-694F-C75B-D9EE910B860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198BE4C-11C7-61D3-87FE-D6509F8DCED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FEACF66-2EF0-C632-F000-1B28412003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13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55E6-CB9E-C5B7-B3F6-71B7124CC3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5FDC0F-F38F-70EE-E2A5-8125D12DFD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3525BE0C-4A74-D575-F541-D4677A3F5C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95613076-BD4F-4717-9393-5833529FF5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3B64F6-7FB0-C2E3-EFE6-F269AC8656D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77CE0F8-51FD-EC8C-0A0E-A5E6D23C30AE}"/>
              </a:ext>
            </a:extLst>
          </p:cNvPr>
          <p:cNvSpPr>
            <a:spLocks noGrp="1" noChangeArrowheads="1"/>
          </p:cNvSpPr>
          <p:nvPr>
            <p:ph type="body" idx="1"/>
          </p:nvPr>
        </p:nvSpPr>
        <p:spPr>
          <a:xfrm>
            <a:off x="152400" y="4114800"/>
            <a:ext cx="6553200" cy="4876800"/>
          </a:xfrm>
        </p:spPr>
        <p:txBody>
          <a:bodyPr/>
          <a:lstStyle/>
          <a:p>
            <a:pPr algn="l"/>
            <a:r>
              <a:rPr lang="en-US" altLang="en-US" sz="1000" dirty="0"/>
              <a:t>https://static.billygraham.org/sites/forgive.me/uploads/prod/2025/08/The-Cure-for-Anxiety-Pamphlet.pdf</a:t>
            </a:r>
          </a:p>
        </p:txBody>
      </p:sp>
      <p:cxnSp>
        <p:nvCxnSpPr>
          <p:cNvPr id="3" name="Straight Connector 2">
            <a:extLst>
              <a:ext uri="{FF2B5EF4-FFF2-40B4-BE49-F238E27FC236}">
                <a16:creationId xmlns:a16="http://schemas.microsoft.com/office/drawing/2014/main" id="{9B91526A-08CF-2EE1-E3DF-B7C38C2D11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4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2584-43C1-6507-73F3-E515199355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AE9F82-9627-1A72-A6CD-E2163932F3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41E29E1-8466-AE61-746F-73450356E2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4009922-EA95-265B-FB67-D1ADD96BEF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F5829F-04DA-3E68-2566-688BB971DF3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2DDB13C-5853-1220-EF39-D147591E24B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https://static.billygraham.org/sites/forgive.me/uploads/prod/2025/08/The-Cure-for-Anxiety-Pamphlet.pdf</a:t>
            </a:r>
          </a:p>
          <a:p>
            <a:pPr algn="l"/>
            <a:endParaRPr lang="en-US" altLang="en-US" dirty="0"/>
          </a:p>
          <a:p>
            <a:pPr algn="l"/>
            <a:r>
              <a:rPr lang="en-US" altLang="en-US" dirty="0"/>
              <a:t>Billy Graham</a:t>
            </a:r>
          </a:p>
        </p:txBody>
      </p:sp>
      <p:cxnSp>
        <p:nvCxnSpPr>
          <p:cNvPr id="3" name="Straight Connector 2">
            <a:extLst>
              <a:ext uri="{FF2B5EF4-FFF2-40B4-BE49-F238E27FC236}">
                <a16:creationId xmlns:a16="http://schemas.microsoft.com/office/drawing/2014/main" id="{E266D04C-8E23-274D-590A-10D095258D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836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E9F3C-CC60-FCDF-90EC-83092F334E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005759-6B74-D547-CD4E-A49E1B3451A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19A2084-62DF-BE17-E986-C2BA07F218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4B8AE38-4218-B33C-B32C-F9CBD0F070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1E8B6A-5A52-6A90-68E0-40F2F235AAB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6120BC6-BA65-14DB-BEEF-F1D5C996990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https://static.billygraham.org/sites/forgive.me/uploads/prod/2025/08/The-Cure-for-Anxiety-Pamphlet.pdf</a:t>
            </a:r>
          </a:p>
          <a:p>
            <a:pPr algn="l"/>
            <a:endParaRPr lang="en-US" altLang="en-US" dirty="0"/>
          </a:p>
        </p:txBody>
      </p:sp>
      <p:cxnSp>
        <p:nvCxnSpPr>
          <p:cNvPr id="3" name="Straight Connector 2">
            <a:extLst>
              <a:ext uri="{FF2B5EF4-FFF2-40B4-BE49-F238E27FC236}">
                <a16:creationId xmlns:a16="http://schemas.microsoft.com/office/drawing/2014/main" id="{A424AE2A-3410-E7DE-2080-6110F69338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1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4C07-5206-D995-FA2C-7AA778280D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C636DD-DDCC-1D92-4C9F-E32105133C7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F7DC7DF-2429-A1BD-5D5A-F05224580D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BD47E51E-CCFE-C845-0327-29E20D722C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059015-88FE-86C5-B328-AA44E6FECA0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B680E88-88AF-AD6B-A011-67EF05F361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56E6AD7-6CE1-68D9-18B6-6F84733D36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18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CB8EE-C493-8247-C50B-BE99A5EC79A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21D1CD-6CFC-3FDC-5C1D-DB4A185800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3F7C7E73-4E6F-CF2C-648C-974E931FAF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F91CAA2-9F4D-CE00-AAA0-C181623E2C4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FB4826-FB95-0A64-E1B0-71716944A88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BF56014-2D4F-CD4C-0290-71F447CF1DF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230A8AB-58E2-8D52-3EE5-169F5F1B16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061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F39D3-4E15-62AA-48E9-882AB29C8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37F2ED-02CB-C7DD-BDE6-E627113487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25E0F523-1D5D-722E-71FC-E5AAA55E93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AFCF8F43-3B3B-B1EA-7E17-41E12AC62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81DEE3-C73C-160C-2773-C051B1EC68F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7938CFF-4CEA-0EA1-F35A-E747433D616F}"/>
              </a:ext>
            </a:extLst>
          </p:cNvPr>
          <p:cNvSpPr>
            <a:spLocks noGrp="1" noChangeArrowheads="1"/>
          </p:cNvSpPr>
          <p:nvPr>
            <p:ph type="body" idx="1"/>
          </p:nvPr>
        </p:nvSpPr>
        <p:spPr>
          <a:xfrm>
            <a:off x="152400" y="4114800"/>
            <a:ext cx="6553200" cy="4876800"/>
          </a:xfrm>
        </p:spPr>
        <p:txBody>
          <a:bodyPr/>
          <a:lstStyle/>
          <a:p>
            <a:pPr algn="l"/>
            <a:r>
              <a:rPr lang="en-US" altLang="en-US" dirty="0"/>
              <a:t>I have a </a:t>
            </a:r>
            <a:r>
              <a:rPr lang="en-US" altLang="en-US" dirty="0" err="1"/>
              <a:t>loooong</a:t>
            </a:r>
            <a:r>
              <a:rPr lang="en-US" altLang="en-US" dirty="0"/>
              <a:t> prayer list.  But thanksgiving is the key.</a:t>
            </a:r>
          </a:p>
        </p:txBody>
      </p:sp>
      <p:cxnSp>
        <p:nvCxnSpPr>
          <p:cNvPr id="3" name="Straight Connector 2">
            <a:extLst>
              <a:ext uri="{FF2B5EF4-FFF2-40B4-BE49-F238E27FC236}">
                <a16:creationId xmlns:a16="http://schemas.microsoft.com/office/drawing/2014/main" id="{58F12123-79C1-6E2D-DB1A-B7108AAEA7C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751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7FED1-B12A-8A56-9C78-6E1871DFCD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541E48-4732-42AD-3F8A-68CF1A6130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571D8BCF-71C6-EB3A-CFC1-DD38BEB09B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D0A9C0D-5E5F-5BCC-F142-D2B74DA949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DD9E48-A98E-9DF0-2CF5-DA1B7CC2CEE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7095D41-25D1-FB3C-387D-7FE9D7EF7F86}"/>
              </a:ext>
            </a:extLst>
          </p:cNvPr>
          <p:cNvSpPr>
            <a:spLocks noGrp="1" noChangeArrowheads="1"/>
          </p:cNvSpPr>
          <p:nvPr>
            <p:ph type="body" idx="1"/>
          </p:nvPr>
        </p:nvSpPr>
        <p:spPr>
          <a:xfrm>
            <a:off x="152400" y="4114800"/>
            <a:ext cx="6553200" cy="4876800"/>
          </a:xfrm>
        </p:spPr>
        <p:txBody>
          <a:bodyPr/>
          <a:lstStyle/>
          <a:p>
            <a:pPr algn="l"/>
            <a:r>
              <a:rPr lang="en-US" altLang="en-US" dirty="0"/>
              <a:t>G-d could turn my kids around.  But if it brings more glory for him for me to walk joyfully in Him without their hearts yet turned, than for Him to turn them now, I will accept.</a:t>
            </a:r>
          </a:p>
          <a:p>
            <a:pPr algn="l"/>
            <a:r>
              <a:rPr lang="en-US" altLang="en-US" baseline="30000" dirty="0"/>
              <a:t>Yeshayahu Is 60.4</a:t>
            </a:r>
            <a:r>
              <a:rPr lang="en-US" altLang="en-US" dirty="0"/>
              <a:t> </a:t>
            </a:r>
            <a:r>
              <a:rPr lang="en-US" dirty="0"/>
              <a:t>Lift up your eyes and look all around:</a:t>
            </a:r>
            <a:br>
              <a:rPr lang="en-US" dirty="0"/>
            </a:br>
            <a:r>
              <a:rPr lang="en-US" dirty="0"/>
              <a:t>they all gather—they come to you— your sons will come from far away, your daughters carried on the hip.</a:t>
            </a:r>
            <a:endParaRPr lang="en-US" altLang="en-US" dirty="0"/>
          </a:p>
          <a:p>
            <a:pPr algn="l"/>
            <a:r>
              <a:rPr lang="en-US" altLang="en-US" baseline="30000" dirty="0"/>
              <a:t>Yeshayahu Is 60.26 </a:t>
            </a:r>
            <a:r>
              <a:rPr lang="en-US" dirty="0"/>
              <a:t>I, </a:t>
            </a:r>
            <a:r>
              <a:rPr lang="en-US" cap="small" dirty="0"/>
              <a:t>Adoni</a:t>
            </a:r>
            <a:r>
              <a:rPr lang="en-US" dirty="0"/>
              <a:t>, will hasten it </a:t>
            </a:r>
            <a:r>
              <a:rPr lang="en-US" u="sng" dirty="0"/>
              <a:t>in its time.</a:t>
            </a:r>
            <a:endParaRPr lang="en-US" altLang="en-US" u="sng" dirty="0"/>
          </a:p>
        </p:txBody>
      </p:sp>
      <p:cxnSp>
        <p:nvCxnSpPr>
          <p:cNvPr id="3" name="Straight Connector 2">
            <a:extLst>
              <a:ext uri="{FF2B5EF4-FFF2-40B4-BE49-F238E27FC236}">
                <a16:creationId xmlns:a16="http://schemas.microsoft.com/office/drawing/2014/main" id="{769B8728-41E0-79B2-8EF8-D4052D3577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78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E7B-D67B-40A8-D33D-E8AE6C4B57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C81726-1EC5-73DD-E3D1-72D39BC73C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B4899C3B-A6E8-1A96-E37D-494E6E9E467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69C21E91-2A0B-98D1-8951-BB801B9A2B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477539-4A14-6ACE-B557-DDE58DA8730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B3DBDEA-8747-D156-1EC0-C750AE03E418}"/>
              </a:ext>
            </a:extLst>
          </p:cNvPr>
          <p:cNvSpPr>
            <a:spLocks noGrp="1" noChangeArrowheads="1"/>
          </p:cNvSpPr>
          <p:nvPr>
            <p:ph type="body" idx="1"/>
          </p:nvPr>
        </p:nvSpPr>
        <p:spPr>
          <a:xfrm>
            <a:off x="152400" y="4114800"/>
            <a:ext cx="6553200" cy="4876800"/>
          </a:xfrm>
        </p:spPr>
        <p:txBody>
          <a:bodyPr/>
          <a:lstStyle/>
          <a:p>
            <a:pPr algn="l"/>
            <a:r>
              <a:rPr lang="en-US" altLang="en-US" dirty="0"/>
              <a:t>Valley of the shadow of death…You are with me.  Third person in the opening.  </a:t>
            </a:r>
          </a:p>
        </p:txBody>
      </p:sp>
      <p:cxnSp>
        <p:nvCxnSpPr>
          <p:cNvPr id="3" name="Straight Connector 2">
            <a:extLst>
              <a:ext uri="{FF2B5EF4-FFF2-40B4-BE49-F238E27FC236}">
                <a16:creationId xmlns:a16="http://schemas.microsoft.com/office/drawing/2014/main" id="{BA572D03-B498-E51A-7DD8-719FB687F3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2594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05033-1370-5FEE-20FC-47FD84AB17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AA1A69-87C6-1E7A-DCA4-0B576A7929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385E396B-6659-7188-7052-7FF32842605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B4202E6C-F19B-1907-31BD-4734F67E6D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079E9B-932F-2C6C-B51A-5946076681F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3FBDDC3-9D3D-1A6F-EE55-EBF3178AB962}"/>
              </a:ext>
            </a:extLst>
          </p:cNvPr>
          <p:cNvSpPr>
            <a:spLocks noGrp="1" noChangeArrowheads="1"/>
          </p:cNvSpPr>
          <p:nvPr>
            <p:ph type="body" idx="1"/>
          </p:nvPr>
        </p:nvSpPr>
        <p:spPr>
          <a:xfrm>
            <a:off x="152400" y="4114800"/>
            <a:ext cx="6553200" cy="4876800"/>
          </a:xfrm>
        </p:spPr>
        <p:txBody>
          <a:bodyPr/>
          <a:lstStyle/>
          <a:p>
            <a:pPr algn="l"/>
            <a:r>
              <a:rPr lang="en-US" altLang="en-US" dirty="0"/>
              <a:t>~1973 janitor job Cinti Public schools.   Nov vote for tax defeated…eventually lay off notice.  Studies, city mission, street </a:t>
            </a:r>
            <a:r>
              <a:rPr lang="en-US" altLang="en-US" dirty="0" err="1"/>
              <a:t>evang</a:t>
            </a:r>
            <a:r>
              <a:rPr lang="en-US" altLang="en-US" dirty="0"/>
              <a:t>, no time to job search except did find an opening as a dishwasher.  Already school janitor. </a:t>
            </a:r>
          </a:p>
          <a:p>
            <a:pPr algn="l"/>
            <a:r>
              <a:rPr lang="en-US" altLang="en-US" dirty="0"/>
              <a:t>Entered into this verse and testified.  </a:t>
            </a:r>
          </a:p>
          <a:p>
            <a:pPr algn="l"/>
            <a:r>
              <a:rPr lang="en-US" altLang="en-US" dirty="0"/>
              <a:t>Thursday before final Friday went to AAA office for sales position telephone marketing.  Go it and successful.  From school janitor to AC office talking.  </a:t>
            </a:r>
          </a:p>
        </p:txBody>
      </p:sp>
      <p:cxnSp>
        <p:nvCxnSpPr>
          <p:cNvPr id="3" name="Straight Connector 2">
            <a:extLst>
              <a:ext uri="{FF2B5EF4-FFF2-40B4-BE49-F238E27FC236}">
                <a16:creationId xmlns:a16="http://schemas.microsoft.com/office/drawing/2014/main" id="{EF8D1F1D-8495-66DE-B704-CFD4482979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4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2336E-5DF0-0D48-6C3E-0AB4EE4588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58EFC3-8489-5E6A-F9A8-CCC4B1320A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A2D7F00F-FF07-6BBB-D653-394A73C819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D20830D-5CB2-7E72-C61E-2FDB3CA74B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FEAAFD-8B7C-6372-3565-210B752415E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66483B0-FE8A-2C07-7DB4-C751621014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833200-E31A-D975-0777-0606F4C078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47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6059-C787-A6CF-E316-58ACA92AE7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B93E4C-CA89-3392-A94C-FE922A1238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DDE238F-3A23-0792-A1C0-2CC33CFCDE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CC064CA-E100-332E-4920-8446133107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1D5821-64BB-C304-5662-E30712DE9DF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AA0FABE-D99B-672E-23D5-482840F180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26A0AD-1773-BBBD-8898-4BFD916B1FB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983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EF12-F71A-4589-6629-BBFC577CA2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E5F27D-0BBC-FCC5-4FE6-5F0183E1EF3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B6EFAA9D-1B64-0DD3-3B6F-7F1E2710BE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C519AD2-D3B9-89C9-E3E1-3EACDD2E1A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BCFEC7-ACD0-7163-44CE-6931CBA9FB7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B4F6D15-D0F9-FEDC-5BC8-D004D2A7E76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E9A37A3-31A3-5EB5-33E7-89F26B6B02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629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32C9B-01B6-BFDA-8563-805BA03B83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8CEDEA-883C-723B-32FC-0333B30CED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96B0B2A-ACDF-564E-D57D-68F61C295A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7DF3503-4587-38C3-BDF1-2288BC8D5A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C7878C-4933-B9ED-0CF9-386CC2F92ED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F0F94D8-6D48-2B09-BF22-E23ED4627CA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0EB312-AF10-6D68-A752-85C4872E76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385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C0651-0ACA-77E8-34F2-3F668D797C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DBDAAD-19D0-7481-920B-FA6A2CC423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4D0A62AF-C105-FDF9-ED04-D93D05F5E3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3F7C07E-F58B-D58C-305A-C522CA3846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B65182-DA6B-11EE-E245-B7814996F22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F7F78CA-A55C-4C64-EA6F-8DC2B08C8E6E}"/>
              </a:ext>
            </a:extLst>
          </p:cNvPr>
          <p:cNvSpPr>
            <a:spLocks noGrp="1" noChangeArrowheads="1"/>
          </p:cNvSpPr>
          <p:nvPr>
            <p:ph type="body" idx="1"/>
          </p:nvPr>
        </p:nvSpPr>
        <p:spPr>
          <a:xfrm>
            <a:off x="152400" y="4114800"/>
            <a:ext cx="6553200" cy="4876800"/>
          </a:xfrm>
        </p:spPr>
        <p:txBody>
          <a:bodyPr/>
          <a:lstStyle/>
          <a:p>
            <a:pPr algn="l"/>
            <a:r>
              <a:rPr lang="en-US" altLang="en-US" dirty="0"/>
              <a:t>Let’s look at Mt 6 again…</a:t>
            </a:r>
          </a:p>
        </p:txBody>
      </p:sp>
      <p:cxnSp>
        <p:nvCxnSpPr>
          <p:cNvPr id="3" name="Straight Connector 2">
            <a:extLst>
              <a:ext uri="{FF2B5EF4-FFF2-40B4-BE49-F238E27FC236}">
                <a16:creationId xmlns:a16="http://schemas.microsoft.com/office/drawing/2014/main" id="{BAFD081D-D036-70B9-CAA9-1858409D23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983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9778-089F-E8A9-203D-40EF9275E5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5EB3EC-2BA0-866E-35C2-C3DCA7F7B2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8C9CE9B-6925-BCCC-2619-554E1926F3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2709004-8AC9-F26E-4344-CCD3E0903C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917258-23BD-C808-7E06-DD4B4D53B13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7B51B34-D1C9-60B8-DA4F-A2157FF2800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9B8EC3-8040-0A2B-4895-9828110F61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574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C455-F72C-1B18-5720-7EA9B57F83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438BF5-6A90-9B76-FA13-2E58EE8604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5B45050-7DB4-5419-9DD7-C0CEBD2782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B4D707D-311C-2E65-060C-DEDE999D62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8DD148-D4DB-3254-5ED6-DC129717B5A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0D371D3-9116-8005-4088-A29FA638257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948BC8-8A43-8C3F-57FA-25E8B64790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993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5AB6F-6A02-E13E-147C-BB7AF5DF43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69AA79-99AA-50D7-2932-77FD8AE433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A10CAFD-EBED-A367-E126-CAC28FFC1E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9CD4D78-9D80-4BDA-ADFA-5EB152D4F6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14B46CC-9549-D8CF-CB45-3159BC74358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BA5D69F-D0D7-67B4-E18A-F62D2BAA4E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0D0C99C-88A7-8521-7FD2-86717FA806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702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19A92-539D-3BA5-3282-39EA3EADCD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BA53AB-CDEC-BE7B-7AF6-D0E52ED757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0CD2B97-C64E-CF53-040C-AB8306458E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99081C25-41D2-7BFD-C76B-127403DFA8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A899A8-1385-2793-75C7-B2F4EDF9F83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0CBF217-4CBD-DD89-B64F-A0DF534B0CC0}"/>
              </a:ext>
            </a:extLst>
          </p:cNvPr>
          <p:cNvSpPr>
            <a:spLocks noGrp="1" noChangeArrowheads="1"/>
          </p:cNvSpPr>
          <p:nvPr>
            <p:ph type="body" idx="1"/>
          </p:nvPr>
        </p:nvSpPr>
        <p:spPr>
          <a:xfrm>
            <a:off x="152400" y="4114800"/>
            <a:ext cx="6553200" cy="4876800"/>
          </a:xfrm>
        </p:spPr>
        <p:txBody>
          <a:bodyPr/>
          <a:lstStyle/>
          <a:p>
            <a:pPr algn="l"/>
            <a:r>
              <a:rPr lang="en-US" altLang="en-US" dirty="0"/>
              <a:t>Yiddish word.  Like gevalt…</a:t>
            </a:r>
            <a:r>
              <a:rPr lang="en-US" altLang="en-US" dirty="0" err="1"/>
              <a:t>gevaltism</a:t>
            </a:r>
            <a:r>
              <a:rPr lang="en-US" altLang="en-US" dirty="0"/>
              <a:t>.</a:t>
            </a:r>
          </a:p>
        </p:txBody>
      </p:sp>
      <p:cxnSp>
        <p:nvCxnSpPr>
          <p:cNvPr id="3" name="Straight Connector 2">
            <a:extLst>
              <a:ext uri="{FF2B5EF4-FFF2-40B4-BE49-F238E27FC236}">
                <a16:creationId xmlns:a16="http://schemas.microsoft.com/office/drawing/2014/main" id="{634BC464-A075-E62E-5F4A-73D655A410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4299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FE838-068E-2016-188B-5B4120BE88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AA30AD-02D6-A9E9-989D-A64775C6B6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35819B5B-5B69-8A21-3404-8CEEB72C5E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F306724C-4DCF-DBAD-C4B3-FD3C890353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C35055-E4A4-FE98-8D55-B53544E76BD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12365F5-C7CE-0CCD-9CE9-B9C4A4B60D90}"/>
              </a:ext>
            </a:extLst>
          </p:cNvPr>
          <p:cNvSpPr>
            <a:spLocks noGrp="1" noChangeArrowheads="1"/>
          </p:cNvSpPr>
          <p:nvPr>
            <p:ph type="body" idx="1"/>
          </p:nvPr>
        </p:nvSpPr>
        <p:spPr>
          <a:xfrm>
            <a:off x="152400" y="4114800"/>
            <a:ext cx="6553200" cy="4876800"/>
          </a:xfrm>
        </p:spPr>
        <p:txBody>
          <a:bodyPr/>
          <a:lstStyle/>
          <a:p>
            <a:pPr algn="l"/>
            <a:r>
              <a:rPr lang="en-US" altLang="en-US" dirty="0"/>
              <a:t>Roaring lion is the toothless lion who roars to </a:t>
            </a:r>
            <a:r>
              <a:rPr lang="en-US" altLang="en-US" dirty="0" err="1"/>
              <a:t>drivet</a:t>
            </a:r>
            <a:r>
              <a:rPr lang="en-US" altLang="en-US" dirty="0"/>
              <a:t> he panicked prey to the opposite direction, where the young lions are waiting.</a:t>
            </a:r>
          </a:p>
        </p:txBody>
      </p:sp>
      <p:cxnSp>
        <p:nvCxnSpPr>
          <p:cNvPr id="3" name="Straight Connector 2">
            <a:extLst>
              <a:ext uri="{FF2B5EF4-FFF2-40B4-BE49-F238E27FC236}">
                <a16:creationId xmlns:a16="http://schemas.microsoft.com/office/drawing/2014/main" id="{E095E277-3EB5-CDBF-D0D1-9821B7CA5AC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97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D1492-5762-491E-AB19-453C4ADEFB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E7A836-A528-B0A8-6230-56ACB48EFB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C5CA8FD-FC72-0F65-162A-48A9DF0569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1AF2FC8-9534-4A8C-6816-6E2C60DCC5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590D6C-C6FC-CD71-7EBF-80591D057C9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8561A12-3E49-A83C-CD34-E6BD9CDD17B4}"/>
              </a:ext>
            </a:extLst>
          </p:cNvPr>
          <p:cNvSpPr>
            <a:spLocks noGrp="1" noChangeArrowheads="1"/>
          </p:cNvSpPr>
          <p:nvPr>
            <p:ph type="body" idx="1"/>
          </p:nvPr>
        </p:nvSpPr>
        <p:spPr>
          <a:xfrm>
            <a:off x="152400" y="4114800"/>
            <a:ext cx="6553200" cy="4876800"/>
          </a:xfrm>
        </p:spPr>
        <p:txBody>
          <a:bodyPr/>
          <a:lstStyle/>
          <a:p>
            <a:pPr algn="l"/>
            <a:r>
              <a:rPr lang="en-US" altLang="en-US" dirty="0"/>
              <a:t>He comes in the darkness!</a:t>
            </a:r>
          </a:p>
        </p:txBody>
      </p:sp>
      <p:cxnSp>
        <p:nvCxnSpPr>
          <p:cNvPr id="3" name="Straight Connector 2">
            <a:extLst>
              <a:ext uri="{FF2B5EF4-FFF2-40B4-BE49-F238E27FC236}">
                <a16:creationId xmlns:a16="http://schemas.microsoft.com/office/drawing/2014/main" id="{3FAA7D22-CCFF-DDC1-039D-99420896D6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83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3431D-303D-6C2E-D8BE-66FF146FFA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34C5A6-390D-C807-B78C-A30BE285039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A9ADD19F-E052-00E1-245F-02459C5403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AF18AF8F-5C69-5827-D4BA-1A3FBEC855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676BA5-CE34-BCA5-B4A1-5A7A9D004FE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EA907FF-090E-58BE-816E-ED4D49E3DC2C}"/>
              </a:ext>
            </a:extLst>
          </p:cNvPr>
          <p:cNvSpPr>
            <a:spLocks noGrp="1" noChangeArrowheads="1"/>
          </p:cNvSpPr>
          <p:nvPr>
            <p:ph type="body" idx="1"/>
          </p:nvPr>
        </p:nvSpPr>
        <p:spPr>
          <a:xfrm>
            <a:off x="152400" y="4114800"/>
            <a:ext cx="6553200" cy="4876800"/>
          </a:xfrm>
        </p:spPr>
        <p:txBody>
          <a:bodyPr/>
          <a:lstStyle/>
          <a:p>
            <a:pPr algn="l"/>
            <a:r>
              <a:rPr lang="en-US" altLang="en-US" sz="1050" dirty="0"/>
              <a:t>https://static.billygraham.org/sites/forgive.me/uploads/prod/2025/08/The-Cure-for-Anxiety-Pamphlet.pdf</a:t>
            </a:r>
          </a:p>
        </p:txBody>
      </p:sp>
      <p:cxnSp>
        <p:nvCxnSpPr>
          <p:cNvPr id="3" name="Straight Connector 2">
            <a:extLst>
              <a:ext uri="{FF2B5EF4-FFF2-40B4-BE49-F238E27FC236}">
                <a16:creationId xmlns:a16="http://schemas.microsoft.com/office/drawing/2014/main" id="{440CB699-7DCB-7910-A342-B536CF612F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053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E897B-7030-7F28-A5CD-2ECBF11675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28BAE6-5CB1-EB67-0913-4A302C4078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AFA8A21-5539-8DE9-0F30-8D429AB5B7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D26C5865-0DF9-35AB-87BB-4B10EB6470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396493-896A-8117-2963-8A8E09E5BBE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0D779A7-EA6D-062D-8FC5-01173B101D6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02555AB-7830-01D1-8FBE-F7056D845E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6038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4B35-8867-29B7-920B-4A50EF38D5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E2F1D8-E6B2-C373-D522-D032706822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2847DFF3-F175-3C67-7718-6AC22E1193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CDC169A-974E-D757-5D6E-A3C5E251B6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1BEC71-8CCB-D3A7-C7D5-C1EEB50C6A9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4AE286E-1408-C435-9F36-A3B8BF560AE7}"/>
              </a:ext>
            </a:extLst>
          </p:cNvPr>
          <p:cNvSpPr>
            <a:spLocks noGrp="1" noChangeArrowheads="1"/>
          </p:cNvSpPr>
          <p:nvPr>
            <p:ph type="body" idx="1"/>
          </p:nvPr>
        </p:nvSpPr>
        <p:spPr>
          <a:xfrm>
            <a:off x="152400" y="4114800"/>
            <a:ext cx="6553200" cy="4876800"/>
          </a:xfrm>
        </p:spPr>
        <p:txBody>
          <a:bodyPr/>
          <a:lstStyle/>
          <a:p>
            <a:pPr rtl="0"/>
            <a:r>
              <a:rPr lang="en-US" sz="2000" b="0" i="0" kern="1200" dirty="0">
                <a:solidFill>
                  <a:schemeClr val="tx1"/>
                </a:solidFill>
                <a:effectLst/>
                <a:latin typeface="Arial Rounded MT Bold" pitchFamily="34" charset="0"/>
                <a:ea typeface="+mn-ea"/>
                <a:cs typeface="Arial" charset="0"/>
              </a:rPr>
              <a:t>This past Wednesday, we welcomed the month of </a:t>
            </a:r>
            <a:r>
              <a:rPr lang="en-US" sz="2000" b="1" i="0" kern="1200" dirty="0">
                <a:solidFill>
                  <a:schemeClr val="tx1"/>
                </a:solidFill>
                <a:effectLst/>
                <a:latin typeface="Arial Rounded MT Bold" pitchFamily="34" charset="0"/>
                <a:ea typeface="+mn-ea"/>
                <a:cs typeface="Arial" charset="0"/>
              </a:rPr>
              <a:t>Adar (</a:t>
            </a:r>
            <a:r>
              <a:rPr lang="he-IL" sz="2000" b="1" i="0" kern="1200" dirty="0">
                <a:solidFill>
                  <a:schemeClr val="tx1"/>
                </a:solidFill>
                <a:effectLst/>
                <a:latin typeface="Arial Rounded MT Bold" pitchFamily="34" charset="0"/>
                <a:ea typeface="+mn-ea"/>
                <a:cs typeface="Arial" charset="0"/>
              </a:rPr>
              <a:t>אֲדָר — </a:t>
            </a:r>
            <a:r>
              <a:rPr lang="en-US" sz="2000" b="1" i="1" kern="1200" dirty="0">
                <a:solidFill>
                  <a:schemeClr val="tx1"/>
                </a:solidFill>
                <a:effectLst/>
                <a:latin typeface="Arial Rounded MT Bold" pitchFamily="34" charset="0"/>
                <a:ea typeface="+mn-ea"/>
                <a:cs typeface="Arial" charset="0"/>
              </a:rPr>
              <a:t>Adar</a:t>
            </a:r>
            <a:r>
              <a:rPr lang="en-US" sz="2000" b="1" i="0" kern="1200" dirty="0">
                <a:solidFill>
                  <a:schemeClr val="tx1"/>
                </a:solidFill>
                <a:effectLst/>
                <a:latin typeface="Arial Rounded MT Bold" pitchFamily="34" charset="0"/>
                <a:ea typeface="+mn-ea"/>
                <a:cs typeface="Arial" charset="0"/>
              </a:rPr>
              <a:t>)</a:t>
            </a:r>
            <a:endParaRPr lang="en-US" sz="2000" b="0" i="0" kern="1200" dirty="0">
              <a:solidFill>
                <a:schemeClr val="tx1"/>
              </a:solidFill>
              <a:effectLst/>
              <a:latin typeface="Arial Rounded MT Bold" pitchFamily="34" charset="0"/>
              <a:ea typeface="+mn-ea"/>
              <a:cs typeface="Arial" charset="0"/>
            </a:endParaRPr>
          </a:p>
          <a:p>
            <a:pPr rtl="0"/>
            <a:r>
              <a:rPr lang="en-US" sz="2000" b="0" i="0" kern="1200" dirty="0">
                <a:solidFill>
                  <a:schemeClr val="tx1"/>
                </a:solidFill>
                <a:effectLst/>
                <a:latin typeface="Arial Rounded MT Bold" pitchFamily="34" charset="0"/>
                <a:ea typeface="+mn-ea"/>
                <a:cs typeface="Arial" charset="0"/>
              </a:rPr>
              <a:t>Our sages teach: </a:t>
            </a:r>
            <a:r>
              <a:rPr lang="en-US" sz="2000" b="1" i="0" kern="1200" dirty="0">
                <a:solidFill>
                  <a:schemeClr val="tx1"/>
                </a:solidFill>
                <a:effectLst/>
                <a:latin typeface="Arial Rounded MT Bold" pitchFamily="34" charset="0"/>
                <a:ea typeface="+mn-ea"/>
                <a:cs typeface="Arial" charset="0"/>
              </a:rPr>
              <a:t>“When Adar enters, we increase joy”</a:t>
            </a:r>
            <a:r>
              <a:rPr lang="en-US" sz="2000" b="0" i="0" kern="1200" dirty="0">
                <a:solidFill>
                  <a:schemeClr val="tx1"/>
                </a:solidFill>
                <a:effectLst/>
                <a:latin typeface="Arial Rounded MT Bold" pitchFamily="34" charset="0"/>
                <a:ea typeface="+mn-ea"/>
                <a:cs typeface="Arial" charset="0"/>
              </a:rPr>
              <a:t> (</a:t>
            </a:r>
            <a:r>
              <a:rPr lang="en-US" sz="2000" b="0" i="1" kern="1200" dirty="0" err="1">
                <a:solidFill>
                  <a:schemeClr val="tx1"/>
                </a:solidFill>
                <a:effectLst/>
                <a:latin typeface="Arial Rounded MT Bold" pitchFamily="34" charset="0"/>
                <a:ea typeface="+mn-ea"/>
                <a:cs typeface="Arial" charset="0"/>
              </a:rPr>
              <a:t>Mishenichnas</a:t>
            </a:r>
            <a:r>
              <a:rPr lang="en-US" sz="2000" b="0" i="1" kern="1200" dirty="0">
                <a:solidFill>
                  <a:schemeClr val="tx1"/>
                </a:solidFill>
                <a:effectLst/>
                <a:latin typeface="Arial Rounded MT Bold" pitchFamily="34" charset="0"/>
                <a:ea typeface="+mn-ea"/>
                <a:cs typeface="Arial" charset="0"/>
              </a:rPr>
              <a:t> Adar </a:t>
            </a:r>
            <a:r>
              <a:rPr lang="en-US" sz="2000" b="0" i="1" kern="1200" dirty="0" err="1">
                <a:solidFill>
                  <a:schemeClr val="tx1"/>
                </a:solidFill>
                <a:effectLst/>
                <a:latin typeface="Arial Rounded MT Bold" pitchFamily="34" charset="0"/>
                <a:ea typeface="+mn-ea"/>
                <a:cs typeface="Arial" charset="0"/>
              </a:rPr>
              <a:t>marbim</a:t>
            </a:r>
            <a:r>
              <a:rPr lang="en-US" sz="2000" b="0" i="1" kern="1200" dirty="0">
                <a:solidFill>
                  <a:schemeClr val="tx1"/>
                </a:solidFill>
                <a:effectLst/>
                <a:latin typeface="Arial Rounded MT Bold" pitchFamily="34" charset="0"/>
                <a:ea typeface="+mn-ea"/>
                <a:cs typeface="Arial" charset="0"/>
              </a:rPr>
              <a:t> </a:t>
            </a:r>
            <a:r>
              <a:rPr lang="en-US" sz="2000" b="0" i="1" kern="1200" dirty="0" err="1">
                <a:solidFill>
                  <a:schemeClr val="tx1"/>
                </a:solidFill>
                <a:effectLst/>
                <a:latin typeface="Arial Rounded MT Bold" pitchFamily="34" charset="0"/>
                <a:ea typeface="+mn-ea"/>
                <a:cs typeface="Arial" charset="0"/>
              </a:rPr>
              <a:t>b’simchah</a:t>
            </a:r>
            <a:r>
              <a:rPr lang="en-US" sz="2000" b="0" i="0" kern="1200" dirty="0">
                <a:solidFill>
                  <a:schemeClr val="tx1"/>
                </a:solidFill>
                <a:effectLst/>
                <a:latin typeface="Arial Rounded MT Bold" pitchFamily="34" charset="0"/>
                <a:ea typeface="+mn-ea"/>
                <a:cs typeface="Arial" charset="0"/>
              </a:rPr>
              <a:t>).</a:t>
            </a:r>
          </a:p>
          <a:p>
            <a:pPr rtl="0"/>
            <a:r>
              <a:rPr lang="en-US" sz="2000" b="0" i="0" kern="1200" dirty="0">
                <a:solidFill>
                  <a:schemeClr val="tx1"/>
                </a:solidFill>
                <a:effectLst/>
                <a:latin typeface="Arial Rounded MT Bold" pitchFamily="34" charset="0"/>
                <a:ea typeface="+mn-ea"/>
                <a:cs typeface="Arial" charset="0"/>
              </a:rPr>
              <a:t>Why? Because embedded within Adar is the festival of </a:t>
            </a:r>
            <a:r>
              <a:rPr lang="en-US" sz="2000" b="1" i="0" kern="1200" dirty="0">
                <a:solidFill>
                  <a:schemeClr val="tx1"/>
                </a:solidFill>
                <a:effectLst/>
                <a:latin typeface="Arial Rounded MT Bold" pitchFamily="34" charset="0"/>
                <a:ea typeface="+mn-ea"/>
                <a:cs typeface="Arial" charset="0"/>
              </a:rPr>
              <a:t>Purim (</a:t>
            </a:r>
            <a:r>
              <a:rPr lang="he-IL" sz="2000" b="1" i="0" kern="1200" dirty="0">
                <a:solidFill>
                  <a:schemeClr val="tx1"/>
                </a:solidFill>
                <a:effectLst/>
                <a:latin typeface="Arial Rounded MT Bold" pitchFamily="34" charset="0"/>
                <a:ea typeface="+mn-ea"/>
                <a:cs typeface="Arial" charset="0"/>
              </a:rPr>
              <a:t>פּוּרִים — </a:t>
            </a:r>
            <a:r>
              <a:rPr lang="en-US" sz="2000" b="1" i="1" kern="1200" dirty="0">
                <a:solidFill>
                  <a:schemeClr val="tx1"/>
                </a:solidFill>
                <a:effectLst/>
                <a:latin typeface="Arial Rounded MT Bold" pitchFamily="34" charset="0"/>
                <a:ea typeface="+mn-ea"/>
                <a:cs typeface="Arial" charset="0"/>
              </a:rPr>
              <a:t>Purim</a:t>
            </a:r>
            <a:r>
              <a:rPr lang="en-US" sz="2000" b="1" i="0" kern="1200" dirty="0">
                <a:solidFill>
                  <a:schemeClr val="tx1"/>
                </a:solidFill>
                <a:effectLst/>
                <a:latin typeface="Arial Rounded MT Bold" pitchFamily="34" charset="0"/>
                <a:ea typeface="+mn-ea"/>
                <a:cs typeface="Arial" charset="0"/>
              </a:rPr>
              <a:t>)</a:t>
            </a:r>
            <a:r>
              <a:rPr lang="en-US" sz="2000" b="0" i="0" kern="1200" dirty="0">
                <a:solidFill>
                  <a:schemeClr val="tx1"/>
                </a:solidFill>
                <a:effectLst/>
                <a:latin typeface="Arial Rounded MT Bold" pitchFamily="34" charset="0"/>
                <a:ea typeface="+mn-ea"/>
                <a:cs typeface="Arial" charset="0"/>
              </a:rPr>
              <a:t>, the day when Jewish history experienced one of its most dramatic reversals</a:t>
            </a:r>
          </a:p>
          <a:p>
            <a:pPr algn="l"/>
            <a:endParaRPr lang="en-US" altLang="en-US" dirty="0"/>
          </a:p>
        </p:txBody>
      </p:sp>
      <p:cxnSp>
        <p:nvCxnSpPr>
          <p:cNvPr id="3" name="Straight Connector 2">
            <a:extLst>
              <a:ext uri="{FF2B5EF4-FFF2-40B4-BE49-F238E27FC236}">
                <a16:creationId xmlns:a16="http://schemas.microsoft.com/office/drawing/2014/main" id="{DB99D98F-11AF-1523-6A12-D13E39E12F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622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8A3CF-A3A6-4A4A-A431-7549324885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490F722-99C6-BE24-120F-D6CE60F2115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0B771F8E-0D68-1E4F-9F21-F085B3AAE9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FCEA7886-D764-B2C8-3E67-A6380B29E8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1FB7FAF-770C-4CDF-8C2F-EB4E11397B0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3E85017-94E9-800C-4220-72530584761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4B32D5-7558-6AEF-90EF-ECF603690E2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356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D4E77-3DCC-6EFE-BF43-997BF1865B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627DB8-3C43-5D06-7849-7E97652F0CE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981FE97-4053-75DA-A2CD-6A00FBAC50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94B409D9-AF01-9968-FD7E-386A41C985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1A4D19-666A-C2BB-9FED-2EE08E090AC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DBB3B23-B191-3886-D3A2-8D54D35F6D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D4C9B5F-4583-A8EF-61F1-E4FBD63532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8644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0D8F2-5CA2-1286-7095-1EC3C404A4E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B034E0-5AC8-1767-C5C3-1C6E840A6FF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F5514E78-F93C-11A4-2D7A-DA869B1B3B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A66DAD20-81CE-DDF5-4DC1-DEDCC0E6A7F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8464A3-A7AF-CBF9-8F42-0FE41B8D7A0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F18328A-FB5A-EF78-5055-5E9292626844}"/>
              </a:ext>
            </a:extLst>
          </p:cNvPr>
          <p:cNvSpPr>
            <a:spLocks noGrp="1" noChangeArrowheads="1"/>
          </p:cNvSpPr>
          <p:nvPr>
            <p:ph type="body" idx="1"/>
          </p:nvPr>
        </p:nvSpPr>
        <p:spPr>
          <a:xfrm>
            <a:off x="152400" y="4114800"/>
            <a:ext cx="6553200" cy="4876800"/>
          </a:xfrm>
        </p:spPr>
        <p:txBody>
          <a:bodyPr/>
          <a:lstStyle/>
          <a:p>
            <a:pPr algn="l"/>
            <a:r>
              <a:rPr lang="en-US" sz="1000" dirty="0"/>
              <a:t>https://www.theepochtimes.com/health/friends-the-brains-best-medicine-5960550?utm_source=Health&amp;src_src=Health&amp;utm_campaign=health-2026-0</a:t>
            </a:r>
            <a:endParaRPr lang="en-US" altLang="en-US" sz="1000" dirty="0"/>
          </a:p>
        </p:txBody>
      </p:sp>
      <p:cxnSp>
        <p:nvCxnSpPr>
          <p:cNvPr id="3" name="Straight Connector 2">
            <a:extLst>
              <a:ext uri="{FF2B5EF4-FFF2-40B4-BE49-F238E27FC236}">
                <a16:creationId xmlns:a16="http://schemas.microsoft.com/office/drawing/2014/main" id="{74B86F7C-51F2-FEB3-A15D-640CD9B9A02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484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9719F-B3C7-D73D-A8AC-2D1963E01F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4FB4FF-5221-956B-B711-6895DE84A6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9322517-A3D9-973A-C342-D340E39223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1A5D007-671E-568F-B410-7F09B9CE440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C62343-92F3-221E-4782-32D11FEC668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F7F3040-923B-9D1E-E773-4608A06D0AD2}"/>
              </a:ext>
            </a:extLst>
          </p:cNvPr>
          <p:cNvSpPr>
            <a:spLocks noGrp="1" noChangeArrowheads="1"/>
          </p:cNvSpPr>
          <p:nvPr>
            <p:ph type="body" idx="1"/>
          </p:nvPr>
        </p:nvSpPr>
        <p:spPr>
          <a:xfrm>
            <a:off x="152400" y="4114800"/>
            <a:ext cx="6553200" cy="4876800"/>
          </a:xfrm>
        </p:spPr>
        <p:txBody>
          <a:bodyPr/>
          <a:lstStyle/>
          <a:p>
            <a:r>
              <a:rPr lang="en-US" sz="1000" dirty="0"/>
              <a:t>https://www.theepochtimes.com/health/friends-the-brains-best-medicine-5960550?utm_source=Health&amp;src_src=Health&amp;utm_campaign=health-2026-0</a:t>
            </a:r>
            <a:endParaRPr lang="en-US" altLang="en-US" sz="1000" dirty="0"/>
          </a:p>
        </p:txBody>
      </p:sp>
      <p:cxnSp>
        <p:nvCxnSpPr>
          <p:cNvPr id="3" name="Straight Connector 2">
            <a:extLst>
              <a:ext uri="{FF2B5EF4-FFF2-40B4-BE49-F238E27FC236}">
                <a16:creationId xmlns:a16="http://schemas.microsoft.com/office/drawing/2014/main" id="{F2A70EC7-72EA-C2A3-24E0-A604E64B32A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027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79C1-F788-4B87-4C7F-8B3FD5B38A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059F88-7EF9-FF32-51F1-6C51F138E0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BCBFA993-350E-86BB-DB42-8B9273B60F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C8D1094-34E3-F127-12BB-ECF4F03E8E2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73D80A-B3D3-CAB8-78BD-AC8FBCFF1D0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7133278-0832-688D-D50B-AB139A4FB47E}"/>
              </a:ext>
            </a:extLst>
          </p:cNvPr>
          <p:cNvSpPr>
            <a:spLocks noGrp="1" noChangeArrowheads="1"/>
          </p:cNvSpPr>
          <p:nvPr>
            <p:ph type="body" idx="1"/>
          </p:nvPr>
        </p:nvSpPr>
        <p:spPr>
          <a:xfrm>
            <a:off x="152400" y="4114800"/>
            <a:ext cx="6553200" cy="4876800"/>
          </a:xfrm>
        </p:spPr>
        <p:txBody>
          <a:bodyPr/>
          <a:lstStyle/>
          <a:p>
            <a:r>
              <a:rPr lang="en-US" sz="1000" dirty="0"/>
              <a:t>https://www.theepochtimes.com/health/friends-the-brains-best-medicine-5960550?utm_source=Health&amp;src_src=Health&amp;utm_campaign=health-2026-0</a:t>
            </a:r>
            <a:endParaRPr lang="en-US" altLang="en-US" sz="1000" dirty="0"/>
          </a:p>
        </p:txBody>
      </p:sp>
      <p:cxnSp>
        <p:nvCxnSpPr>
          <p:cNvPr id="3" name="Straight Connector 2">
            <a:extLst>
              <a:ext uri="{FF2B5EF4-FFF2-40B4-BE49-F238E27FC236}">
                <a16:creationId xmlns:a16="http://schemas.microsoft.com/office/drawing/2014/main" id="{BB11B26A-8D46-5235-A4B3-9F9E1F4216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560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34FDC-3650-59D5-91C4-51416E75BB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53252E-A280-8B7F-1C63-33B2D933F5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71CAEBB4-632D-CA89-6797-AB4DF6B4D3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6FE2DD2-2D03-FA30-1D82-E7E480F3BB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DD3B91-7864-A929-4186-7CC52BC2B5F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9A40588-37E3-B7BD-97CE-3E388215CF6A}"/>
              </a:ext>
            </a:extLst>
          </p:cNvPr>
          <p:cNvSpPr>
            <a:spLocks noGrp="1" noChangeArrowheads="1"/>
          </p:cNvSpPr>
          <p:nvPr>
            <p:ph type="body" idx="1"/>
          </p:nvPr>
        </p:nvSpPr>
        <p:spPr>
          <a:xfrm>
            <a:off x="152400" y="4114800"/>
            <a:ext cx="6553200" cy="4876800"/>
          </a:xfrm>
        </p:spPr>
        <p:txBody>
          <a:bodyPr/>
          <a:lstStyle/>
          <a:p>
            <a:pPr algn="l"/>
            <a:r>
              <a:rPr lang="en-US" sz="1050" dirty="0"/>
              <a:t>https://www.theepochtimes.com/health/friends-the-brains-best-medicine-5960550?utm_source=Health&amp;src_src=Health&amp;utm_campaign=health-2026-0</a:t>
            </a:r>
            <a:endParaRPr lang="en-US" altLang="en-US" sz="1050" dirty="0"/>
          </a:p>
        </p:txBody>
      </p:sp>
      <p:cxnSp>
        <p:nvCxnSpPr>
          <p:cNvPr id="3" name="Straight Connector 2">
            <a:extLst>
              <a:ext uri="{FF2B5EF4-FFF2-40B4-BE49-F238E27FC236}">
                <a16:creationId xmlns:a16="http://schemas.microsoft.com/office/drawing/2014/main" id="{E175C5C3-471B-D262-EE49-5F0136381E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2506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22B3-92E4-7B16-8BAD-C04B3F1DA4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5CB54D-434E-7BD7-6944-0F13E27D9E9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497BD9AF-7484-005F-626C-4BA6BAECA37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B4DDD16-6D1D-F5F8-AF5C-84B8641981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850711-FDAA-4D17-3435-196B20F9DAC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EE80D11-DB36-464E-922E-72FB5D018B0E}"/>
              </a:ext>
            </a:extLst>
          </p:cNvPr>
          <p:cNvSpPr>
            <a:spLocks noGrp="1" noChangeArrowheads="1"/>
          </p:cNvSpPr>
          <p:nvPr>
            <p:ph type="body" idx="1"/>
          </p:nvPr>
        </p:nvSpPr>
        <p:spPr>
          <a:xfrm>
            <a:off x="152400" y="4114800"/>
            <a:ext cx="6553200" cy="4876800"/>
          </a:xfrm>
        </p:spPr>
        <p:txBody>
          <a:bodyPr/>
          <a:lstStyle/>
          <a:p>
            <a:pPr algn="l"/>
            <a:r>
              <a:rPr lang="en-US" sz="1000" dirty="0"/>
              <a:t>https://www.theepochtimes.com/health/friends-the-brains-best-medicine-5960550?utm_source=Health&amp;src_src=Health&amp;utm_campaign=health-2026-0</a:t>
            </a:r>
            <a:endParaRPr lang="en-US" altLang="en-US" sz="1000" dirty="0"/>
          </a:p>
        </p:txBody>
      </p:sp>
      <p:cxnSp>
        <p:nvCxnSpPr>
          <p:cNvPr id="3" name="Straight Connector 2">
            <a:extLst>
              <a:ext uri="{FF2B5EF4-FFF2-40B4-BE49-F238E27FC236}">
                <a16:creationId xmlns:a16="http://schemas.microsoft.com/office/drawing/2014/main" id="{988EE888-E0F0-C541-0786-9AA67A1215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744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0EA1-F73B-DCAE-F7FA-86F74C6336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631EF6-8271-2145-1750-33EF50BC6E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490B3534-8570-9932-25D0-44450AEB0D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68DFF59-9447-5F4E-1AD3-8B16D44757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C97644B-80B5-40AF-B42F-5C0C4D30537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97F5D0C-8B9F-8395-3B57-94B04A6E065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sz="1000" dirty="0"/>
              <a:t>https://www.theepochtimes.com/health/friends-the-brains-best-medicine-5960550?utm_source=Health&amp;src_src=Health&amp;utm_campaign=health-2026-0</a:t>
            </a:r>
            <a:endParaRPr lang="en-US" altLang="en-US" sz="1000" dirty="0"/>
          </a:p>
          <a:p>
            <a:pPr algn="l"/>
            <a:endParaRPr lang="en-US" altLang="en-US" dirty="0"/>
          </a:p>
        </p:txBody>
      </p:sp>
      <p:cxnSp>
        <p:nvCxnSpPr>
          <p:cNvPr id="3" name="Straight Connector 2">
            <a:extLst>
              <a:ext uri="{FF2B5EF4-FFF2-40B4-BE49-F238E27FC236}">
                <a16:creationId xmlns:a16="http://schemas.microsoft.com/office/drawing/2014/main" id="{7D2E5416-F07D-0BAB-EFEE-94B315051A6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53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4CE25-6A4D-EA32-5D36-4CAEBB331B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29B6EA-6A86-3272-9C29-815913DB5B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FA30EEA3-5149-435D-BA6B-F460687917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386A35E-E71E-99B5-2153-A40873E46E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4BDFEE-7D70-BD32-F394-9B59D0F999F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6415962-7A67-67DF-05B6-39592FE853E2}"/>
              </a:ext>
            </a:extLst>
          </p:cNvPr>
          <p:cNvSpPr>
            <a:spLocks noGrp="1" noChangeArrowheads="1"/>
          </p:cNvSpPr>
          <p:nvPr>
            <p:ph type="body" idx="1"/>
          </p:nvPr>
        </p:nvSpPr>
        <p:spPr>
          <a:xfrm>
            <a:off x="152400" y="4114800"/>
            <a:ext cx="6553200" cy="4876800"/>
          </a:xfrm>
        </p:spPr>
        <p:txBody>
          <a:bodyPr/>
          <a:lstStyle/>
          <a:p>
            <a:r>
              <a:rPr lang="en-US" altLang="en-US" sz="1050" dirty="0"/>
              <a:t>https://static.vecteezy.com/system/resources/previews/024/659/353/original/anxiety-disorder-illustration-png.png</a:t>
            </a:r>
          </a:p>
        </p:txBody>
      </p:sp>
      <p:cxnSp>
        <p:nvCxnSpPr>
          <p:cNvPr id="3" name="Straight Connector 2">
            <a:extLst>
              <a:ext uri="{FF2B5EF4-FFF2-40B4-BE49-F238E27FC236}">
                <a16:creationId xmlns:a16="http://schemas.microsoft.com/office/drawing/2014/main" id="{01A63656-EB39-C48C-1B2B-44659EE4D2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2839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7F44-547F-C6EB-875E-C8F2CBD2F6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9DD9E3-0EC4-0562-C572-B1F0F4D0684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E8FE7CA8-FFF3-6D6C-5583-418A77169F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7FCF726B-56D0-39EE-A2EE-B061819A72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19D103-5996-9C35-842C-05DED4C0F9B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7DCFE2A-FEA1-D85B-89DF-5E80C813BC1C}"/>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sz="1000" dirty="0"/>
              <a:t>https://www.theepochtimes.com/health/friends-the-brains-best-medicine-5960550?utm_source=Health&amp;src_src=Health&amp;utm_campaign=health-2026-0</a:t>
            </a:r>
            <a:endParaRPr lang="en-US" altLang="en-US" sz="1000" dirty="0"/>
          </a:p>
          <a:p>
            <a:pPr algn="l"/>
            <a:endParaRPr lang="en-US" altLang="en-US" dirty="0"/>
          </a:p>
        </p:txBody>
      </p:sp>
      <p:cxnSp>
        <p:nvCxnSpPr>
          <p:cNvPr id="3" name="Straight Connector 2">
            <a:extLst>
              <a:ext uri="{FF2B5EF4-FFF2-40B4-BE49-F238E27FC236}">
                <a16:creationId xmlns:a16="http://schemas.microsoft.com/office/drawing/2014/main" id="{00FD46D6-B33E-37C8-1254-2EEE844A5A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28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35E9D-786D-6D59-D08A-C4151094B3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B68F74-D030-51FB-2F82-2337B1A311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59A8BF0-65C8-0420-D123-D98BE4B57A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282C048-E0E7-6D8C-E169-38A4E2E4BC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97521A7-04AB-23E8-B813-58941445D9F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DD6FF1B-C3A2-19FF-E587-31F9D11D70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F2B96FA-C814-AAEC-3633-64898E6D56B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769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16D6-BE16-B6BC-7755-8FD75F9DAD9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901F14-3005-164D-0006-2E8FB291E2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C60083B7-2022-C61B-A696-2166993CDD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D4064629-1B1A-19A0-24D8-BD38463B48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7099F3-18F1-304E-7FCF-D5FBD7308DD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DDA22BC-2E8F-CB2C-DB79-3E35DE7F4A1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1699E41-3181-CCD3-D9DC-D95D0049EE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998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C04A-D9A3-67BE-B2F5-D4EED7C345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ADDFAE-1AFD-76BD-4414-8F9A4B3AE7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20288DDA-5243-A857-8CF6-252DF553A8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A8E22A9-0047-ED70-A0B6-176BA1D915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917C501-639F-39BC-53A4-8A24E4E8422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7A18893-9EF6-115A-653D-B0668EF8D9F0}"/>
              </a:ext>
            </a:extLst>
          </p:cNvPr>
          <p:cNvSpPr>
            <a:spLocks noGrp="1" noChangeArrowheads="1"/>
          </p:cNvSpPr>
          <p:nvPr>
            <p:ph type="body" idx="1"/>
          </p:nvPr>
        </p:nvSpPr>
        <p:spPr>
          <a:xfrm>
            <a:off x="152400" y="4114800"/>
            <a:ext cx="6553200" cy="4876800"/>
          </a:xfrm>
        </p:spPr>
        <p:txBody>
          <a:bodyPr/>
          <a:lstStyle/>
          <a:p>
            <a:pPr algn="l"/>
            <a:r>
              <a:rPr lang="en-US" altLang="en-US" dirty="0"/>
              <a:t>If you have negative information about anyone, and you tell anyone, except a trusted counselor to help you GO the person in the negative, you are hating.</a:t>
            </a:r>
          </a:p>
        </p:txBody>
      </p:sp>
      <p:cxnSp>
        <p:nvCxnSpPr>
          <p:cNvPr id="3" name="Straight Connector 2">
            <a:extLst>
              <a:ext uri="{FF2B5EF4-FFF2-40B4-BE49-F238E27FC236}">
                <a16:creationId xmlns:a16="http://schemas.microsoft.com/office/drawing/2014/main" id="{77E0E3B1-B568-53CE-2622-D84841D61D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925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2ED2A-2532-EB25-27CD-677ED356B3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D4D7DB-B3DD-8D30-4B87-43A60978C1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5E96D39D-1028-9061-2B60-2DC2173AB1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C7A781DD-576B-22C7-5FFB-CA6A6BE7F2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AF41E2-E93E-2FD2-FE83-00690D868AC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D11B2FE-15D9-C879-152B-6A7850036D06}"/>
              </a:ext>
            </a:extLst>
          </p:cNvPr>
          <p:cNvSpPr>
            <a:spLocks noGrp="1" noChangeArrowheads="1"/>
          </p:cNvSpPr>
          <p:nvPr>
            <p:ph type="body" idx="1"/>
          </p:nvPr>
        </p:nvSpPr>
        <p:spPr>
          <a:xfrm>
            <a:off x="152400" y="4114800"/>
            <a:ext cx="6553200" cy="4876800"/>
          </a:xfrm>
        </p:spPr>
        <p:txBody>
          <a:bodyPr/>
          <a:lstStyle/>
          <a:p>
            <a:pPr algn="l"/>
            <a:r>
              <a:rPr lang="en-US" altLang="en-US" dirty="0"/>
              <a:t>Rebuking someone frankly is a high form of love.   Is it easy?  Will you do it wrong?</a:t>
            </a:r>
          </a:p>
          <a:p>
            <a:pPr algn="l"/>
            <a:r>
              <a:rPr lang="en-US" altLang="en-US" dirty="0"/>
              <a:t>It must be a first person witnessed offense.</a:t>
            </a:r>
          </a:p>
        </p:txBody>
      </p:sp>
      <p:cxnSp>
        <p:nvCxnSpPr>
          <p:cNvPr id="3" name="Straight Connector 2">
            <a:extLst>
              <a:ext uri="{FF2B5EF4-FFF2-40B4-BE49-F238E27FC236}">
                <a16:creationId xmlns:a16="http://schemas.microsoft.com/office/drawing/2014/main" id="{A7DCCD75-2793-93D5-702C-A30235214E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8015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9AD9-3963-10DA-FF59-9798A3A110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0B0C74-07E7-D61D-B943-07B343867BC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86DE6B5-F956-036F-F0D8-5F4E62DC92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382D8613-ACEA-EF3D-FB13-BA739FBE3E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CFA639-A6F2-A871-4623-D7B40CE0B61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CCFD2CA-8E91-CABD-551A-17BFD3A56A31}"/>
              </a:ext>
            </a:extLst>
          </p:cNvPr>
          <p:cNvSpPr>
            <a:spLocks noGrp="1" noChangeArrowheads="1"/>
          </p:cNvSpPr>
          <p:nvPr>
            <p:ph type="body" idx="1"/>
          </p:nvPr>
        </p:nvSpPr>
        <p:spPr>
          <a:xfrm>
            <a:off x="152400" y="4114800"/>
            <a:ext cx="6553200" cy="4876800"/>
          </a:xfrm>
        </p:spPr>
        <p:txBody>
          <a:bodyPr/>
          <a:lstStyle/>
          <a:p>
            <a:pPr algn="l"/>
            <a:r>
              <a:rPr lang="en-US" altLang="en-US" dirty="0"/>
              <a:t>Rebuking in love is a high form of friendship.</a:t>
            </a:r>
          </a:p>
        </p:txBody>
      </p:sp>
      <p:cxnSp>
        <p:nvCxnSpPr>
          <p:cNvPr id="3" name="Straight Connector 2">
            <a:extLst>
              <a:ext uri="{FF2B5EF4-FFF2-40B4-BE49-F238E27FC236}">
                <a16:creationId xmlns:a16="http://schemas.microsoft.com/office/drawing/2014/main" id="{4CEA42C7-69C1-C827-C7D6-D6FC4EF7D1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9552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01EB-ED29-B8A2-C6EB-5E130FCB054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D318FD-525E-0D3A-3B64-6FB958F243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D0A20EAC-A54D-8EB2-3104-0209F0B7C1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5A95855-0B03-9373-F311-9EDA73D1B8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AD81DE-590C-1096-0247-66591BF1AEA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D8584F1-FC63-10F1-F553-F3A5EF41103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0CA09B-452D-6E74-BFD1-FB6B5D22260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124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A1E1-341E-F8B8-80C3-9B238914A4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DEAAC4-9CEC-5CA7-CC11-1189B5CDF1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446ECCC6-1957-F6B2-C73C-1E3D6DEDDC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B9DDAC8C-3394-97E8-F6E7-1281E323B3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72703AD-E93D-1CFE-810D-031DCB81670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60341D4-CA35-A5B9-B2C5-97A7D3319D1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EE0168-FD85-F361-2569-82C635C356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8039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896F-E6D5-14B5-A042-5E7E7CF626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37870E-4CD9-0EB1-0F72-EAE0C5ED4E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8D3E05F-7A51-EBC9-3814-73D8F17676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FB0A5B8-1CD1-3E75-E234-F248C369C8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96B4BC-9065-E9FC-4765-BFD89AE566F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3EA84E8-C5BB-4CBF-316A-46D344D254E9}"/>
              </a:ext>
            </a:extLst>
          </p:cNvPr>
          <p:cNvSpPr>
            <a:spLocks noGrp="1" noChangeArrowheads="1"/>
          </p:cNvSpPr>
          <p:nvPr>
            <p:ph type="body" idx="1"/>
          </p:nvPr>
        </p:nvSpPr>
        <p:spPr>
          <a:xfrm>
            <a:off x="152400" y="4114800"/>
            <a:ext cx="6553200" cy="4876800"/>
          </a:xfrm>
        </p:spPr>
        <p:txBody>
          <a:bodyPr/>
          <a:lstStyle/>
          <a:p>
            <a:pPr algn="l"/>
            <a:r>
              <a:rPr lang="en-US" altLang="en-US" dirty="0"/>
              <a:t>https://youtu.be/BHY0FxzoKZE</a:t>
            </a:r>
          </a:p>
        </p:txBody>
      </p:sp>
      <p:cxnSp>
        <p:nvCxnSpPr>
          <p:cNvPr id="3" name="Straight Connector 2">
            <a:extLst>
              <a:ext uri="{FF2B5EF4-FFF2-40B4-BE49-F238E27FC236}">
                <a16:creationId xmlns:a16="http://schemas.microsoft.com/office/drawing/2014/main" id="{A9C0A3AD-E74C-57B1-E5B2-8445CF659A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113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E6155-394A-878E-3A0D-80A0B1BA03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C863B1-E18E-071C-ABB5-FB8AB23ECE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5645EB2-2F7E-2322-8902-13FFFB483C7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D1126FE7-A2FB-7272-3A73-A8BF6F2506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FCA42D-AE8A-6521-4555-4556EA796A2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0712F28-FFD6-26B5-769F-174AD19EC5A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86D0916-1B1C-052F-B54E-C87391B243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93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26CD-C747-DF39-1708-6430DB7E18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63CA154-AB37-252E-1CD2-3F70DC2ABF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E32E64B-14FD-8A8F-7EEF-16F9A5271D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B3EDC5DD-BA7E-1F84-3BBF-7506D547CB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11A4D5-1051-6997-C65F-9A0B72493A8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5480BA0-CA0D-1492-2C58-DBA69CFCAAD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A34162-5D5F-3976-DE3B-639438B408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9416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D6458-89D2-460E-F1F7-664C321623E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C00834-F090-BCCF-B2BC-AE9D77750E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BC59069E-4C5D-BFAD-9426-C90B32E81A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9DA2C2B-C3BC-CEEB-CFA4-FE1CEB5092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AE0791-D96B-5E5A-C526-82E2F85F896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4ECECB4-78AB-4D02-3846-0A73F2EC9050}"/>
              </a:ext>
            </a:extLst>
          </p:cNvPr>
          <p:cNvSpPr>
            <a:spLocks noGrp="1" noChangeArrowheads="1"/>
          </p:cNvSpPr>
          <p:nvPr>
            <p:ph type="body" idx="1"/>
          </p:nvPr>
        </p:nvSpPr>
        <p:spPr>
          <a:xfrm>
            <a:off x="152400" y="4114800"/>
            <a:ext cx="6553200" cy="4876800"/>
          </a:xfrm>
        </p:spPr>
        <p:txBody>
          <a:bodyPr/>
          <a:lstStyle/>
          <a:p>
            <a:pPr algn="l"/>
            <a:r>
              <a:rPr lang="en-US" sz="1050" b="0" kern="1200" dirty="0">
                <a:solidFill>
                  <a:schemeClr val="tx1"/>
                </a:solidFill>
                <a:effectLst/>
                <a:latin typeface="Arial Rounded MT Bold" pitchFamily="34" charset="0"/>
                <a:ea typeface="+mn-ea"/>
                <a:cs typeface="Arial" charset="0"/>
              </a:rPr>
              <a:t>https://join1440.com/t/exercise?utm_source=1440-dd&amp;utm_medium=email&amp;utm_campaign=view-content-top&amp;user_id=68ab968ed7432303610d4faf </a:t>
            </a:r>
            <a:endParaRPr lang="en-US" altLang="en-US" sz="1050" b="0" dirty="0"/>
          </a:p>
        </p:txBody>
      </p:sp>
      <p:cxnSp>
        <p:nvCxnSpPr>
          <p:cNvPr id="3" name="Straight Connector 2">
            <a:extLst>
              <a:ext uri="{FF2B5EF4-FFF2-40B4-BE49-F238E27FC236}">
                <a16:creationId xmlns:a16="http://schemas.microsoft.com/office/drawing/2014/main" id="{3B2C3672-3439-C46B-187E-1A84AE3497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9381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8594-0EC9-6CF8-F624-AE07B6684C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DC7493-8E69-6B4A-0F01-1351EE29B5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CC57F1F9-447E-8295-8E75-D5A69BEE48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4D9CD6F9-1271-EE14-0D22-5D5EFBB34D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AB6E7B-C0DE-9CA2-121C-F7B157A9E7E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BB4F326-773B-E05E-4280-CFA7CA8B27E6}"/>
              </a:ext>
            </a:extLst>
          </p:cNvPr>
          <p:cNvSpPr>
            <a:spLocks noGrp="1" noChangeArrowheads="1"/>
          </p:cNvSpPr>
          <p:nvPr>
            <p:ph type="body" idx="1"/>
          </p:nvPr>
        </p:nvSpPr>
        <p:spPr>
          <a:xfrm>
            <a:off x="152400" y="4114800"/>
            <a:ext cx="6553200" cy="4876800"/>
          </a:xfrm>
        </p:spPr>
        <p:txBody>
          <a:bodyPr/>
          <a:lstStyle/>
          <a:p>
            <a:r>
              <a:rPr lang="en-US" sz="1050" dirty="0"/>
              <a:t>https://join1440.com/t/exercise?utm_source=1440-dd&amp;utm_medium=email&amp;utm_campaign=view-content-top&amp;user_id=68ab968ed7432303610d4faf </a:t>
            </a:r>
            <a:endParaRPr lang="en-US" altLang="en-US" sz="1050" dirty="0"/>
          </a:p>
        </p:txBody>
      </p:sp>
      <p:cxnSp>
        <p:nvCxnSpPr>
          <p:cNvPr id="3" name="Straight Connector 2">
            <a:extLst>
              <a:ext uri="{FF2B5EF4-FFF2-40B4-BE49-F238E27FC236}">
                <a16:creationId xmlns:a16="http://schemas.microsoft.com/office/drawing/2014/main" id="{2BE8873E-26EA-D3F8-C1E2-90BE7A7AB0B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6080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8589-042D-FB50-5C6F-EAB3D1C3FB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F86A6DF-3CF4-5E84-98D6-081F924D86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9BF0FD89-7015-126E-E82B-AD4E8F16CE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558831F-3736-7735-8809-5D76C69522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820366-B214-3841-3C0D-548588EC06B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862829A-5267-0301-387D-CB6A5146C439}"/>
              </a:ext>
            </a:extLst>
          </p:cNvPr>
          <p:cNvSpPr>
            <a:spLocks noGrp="1" noChangeArrowheads="1"/>
          </p:cNvSpPr>
          <p:nvPr>
            <p:ph type="body" idx="1"/>
          </p:nvPr>
        </p:nvSpPr>
        <p:spPr>
          <a:xfrm>
            <a:off x="152400" y="4114800"/>
            <a:ext cx="6553200" cy="4876800"/>
          </a:xfrm>
        </p:spPr>
        <p:txBody>
          <a:bodyPr/>
          <a:lstStyle/>
          <a:p>
            <a:r>
              <a:rPr lang="en-US" sz="1050" dirty="0"/>
              <a:t>https://join1440.com/t/exercise?utm_source=1440-dd&amp;utm_medium=email&amp;utm_campaign=view-content-top&amp;user_id=68ab968ed7432303610d4faf </a:t>
            </a:r>
            <a:endParaRPr lang="en-US" altLang="en-US" sz="1050" dirty="0"/>
          </a:p>
        </p:txBody>
      </p:sp>
      <p:cxnSp>
        <p:nvCxnSpPr>
          <p:cNvPr id="3" name="Straight Connector 2">
            <a:extLst>
              <a:ext uri="{FF2B5EF4-FFF2-40B4-BE49-F238E27FC236}">
                <a16:creationId xmlns:a16="http://schemas.microsoft.com/office/drawing/2014/main" id="{C79534DA-4444-E62D-390C-231E66A21D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0106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DCE5C-8026-2FB3-C59F-9AB49941F8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9E48D4-B298-EC73-953D-29AC6F65B5C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5A7A5241-3F33-5177-E252-3413E0AF2C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5BB984E-16F9-2E75-627F-28941F436A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943A79-4AB5-8922-B554-B3544B2AF3B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48BB276-D066-1997-B78B-88C6349CAF44}"/>
              </a:ext>
            </a:extLst>
          </p:cNvPr>
          <p:cNvSpPr>
            <a:spLocks noGrp="1" noChangeArrowheads="1"/>
          </p:cNvSpPr>
          <p:nvPr>
            <p:ph type="body" idx="1"/>
          </p:nvPr>
        </p:nvSpPr>
        <p:spPr>
          <a:xfrm>
            <a:off x="152400" y="4114800"/>
            <a:ext cx="6553200" cy="4876800"/>
          </a:xfrm>
        </p:spPr>
        <p:txBody>
          <a:bodyPr/>
          <a:lstStyle/>
          <a:p>
            <a:r>
              <a:rPr lang="en-US" sz="1050" dirty="0"/>
              <a:t>https://join1440.com/t/exercise?utm_source=1440-dd&amp;utm_medium=email&amp;utm_campaign=view-content-top&amp;user_id=68ab968ed7432303610d4faf </a:t>
            </a:r>
            <a:endParaRPr lang="en-US" altLang="en-US" sz="1050" dirty="0"/>
          </a:p>
        </p:txBody>
      </p:sp>
      <p:cxnSp>
        <p:nvCxnSpPr>
          <p:cNvPr id="3" name="Straight Connector 2">
            <a:extLst>
              <a:ext uri="{FF2B5EF4-FFF2-40B4-BE49-F238E27FC236}">
                <a16:creationId xmlns:a16="http://schemas.microsoft.com/office/drawing/2014/main" id="{DB76F121-567A-FE19-7549-A0F9FEF85D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6861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037A-626F-A279-8342-0D26F88170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F1CF21-D024-FE3E-4DE3-5C8D4FB650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8A153DA1-0D00-3AD5-C83B-05982146B4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5BBCE8B1-4F75-5E26-2650-F22318023B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CFE832-3C30-3BEB-0C76-5B819F9A01B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79EAE9C-FD8B-67F5-6482-F0421622D535}"/>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sz="1050" dirty="0"/>
              <a:t>https://join1440.com/t/exercise?utm_source=1440-dd&amp;utm_medium=email&amp;utm_campaign=view-content-top&amp;user_id=68ab968ed7432303610d4faf </a:t>
            </a:r>
            <a:endParaRPr lang="en-US" altLang="en-US" sz="1050" dirty="0"/>
          </a:p>
          <a:p>
            <a:pPr algn="l"/>
            <a:endParaRPr lang="en-US" altLang="en-US" dirty="0"/>
          </a:p>
        </p:txBody>
      </p:sp>
      <p:cxnSp>
        <p:nvCxnSpPr>
          <p:cNvPr id="3" name="Straight Connector 2">
            <a:extLst>
              <a:ext uri="{FF2B5EF4-FFF2-40B4-BE49-F238E27FC236}">
                <a16:creationId xmlns:a16="http://schemas.microsoft.com/office/drawing/2014/main" id="{7C0723F4-3442-C7D9-9983-583C23DD6C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5720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B9AB-5973-7066-5A9C-FA2CB13894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D30E45-A015-03DC-C189-34CE2907DB3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8AE22499-1448-2B50-2F27-6A34532BE61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206581A-AAFD-E1F0-E70F-12107D8043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59388C-9FC3-59B8-0B26-0A9DE02E116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445C5B7-4403-D6AD-7527-3695DA77AEA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34C03ED-CCC2-826B-9321-42CCA2FC8E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509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5D8AA-9DA1-9B11-CA1A-43196D9D46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1C353B-41F9-93CA-6630-C94E284BD4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CC775C5B-09AD-87BE-B4DD-7A9BEE5100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E713FA63-E9A9-2722-31FB-163CF89519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589719-0EF0-41E8-9D0A-E996F36AFE8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0FFC18C-0956-1C8C-5C84-74477A93EE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DD8F87-E090-F176-FBFA-403D721FE5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8248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F8DA6-A331-DB6D-52C5-28A6C8781D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70003D-40E6-DC0F-D2A4-AB6213EEA32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C7CCB964-F7B9-E4AC-4AAC-0F4A0FD0BE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11F2F868-0A83-71DF-3BA1-45156748D4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04CDD8-831F-2E8B-EA82-AE960073D1D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CDACE70-8B25-E182-B231-F28381C28D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A203D34-4DB3-AD12-5E93-E0FA9C275D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584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7D39-9C42-EBF2-A637-3BB4D9AB66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F54DC22-2B70-9E58-84D4-0918833034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18D6006-B920-525D-EF51-C5DADA9666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23CAB28-E12F-3329-1E00-374EFF300D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6FBDEA-2EA7-1704-D3E8-A35EC057693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20B0784-07D3-3CEB-457E-AD1BDC641BDD}"/>
              </a:ext>
            </a:extLst>
          </p:cNvPr>
          <p:cNvSpPr>
            <a:spLocks noGrp="1" noChangeArrowheads="1"/>
          </p:cNvSpPr>
          <p:nvPr>
            <p:ph type="body" idx="1"/>
          </p:nvPr>
        </p:nvSpPr>
        <p:spPr>
          <a:xfrm>
            <a:off x="152400" y="4114800"/>
            <a:ext cx="6553200" cy="4876800"/>
          </a:xfrm>
        </p:spPr>
        <p:txBody>
          <a:bodyPr/>
          <a:lstStyle/>
          <a:p>
            <a:pPr algn="l"/>
            <a:r>
              <a:rPr lang="en-US" altLang="en-US" dirty="0"/>
              <a:t>https://vimeo.com/482672090?fl=pl&amp;fe=cm</a:t>
            </a:r>
          </a:p>
          <a:p>
            <a:pPr algn="l"/>
            <a:r>
              <a:rPr lang="en-US" altLang="en-US" dirty="0"/>
              <a:t>He is from a local Jericho family, led to Yeshua in his youth.  She is a Scandinavian Christian.  They can’t overtly evangelize, but, live the life of service and joy, and people ask questions.  They are Arab believers in Messiah, friends of Israel, run the best restaurant of the tour, according to John Stewart.</a:t>
            </a:r>
          </a:p>
        </p:txBody>
      </p:sp>
      <p:cxnSp>
        <p:nvCxnSpPr>
          <p:cNvPr id="3" name="Straight Connector 2">
            <a:extLst>
              <a:ext uri="{FF2B5EF4-FFF2-40B4-BE49-F238E27FC236}">
                <a16:creationId xmlns:a16="http://schemas.microsoft.com/office/drawing/2014/main" id="{AC2A6345-D426-DE0D-DB2C-BE664A53F0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321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E6CC9-1BCF-B74B-056F-C65A045623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A9FE0B-ECE7-427A-B689-4D8BC895433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A601C4D4-E30C-1709-8D8C-58F394288F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F345F040-40A9-C521-0885-04A5E262BC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5F0F56-258B-ABE1-295F-BE680272540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100A335-EED7-DB2B-8CCF-2FB9C64915E7}"/>
              </a:ext>
            </a:extLst>
          </p:cNvPr>
          <p:cNvSpPr>
            <a:spLocks noGrp="1" noChangeArrowheads="1"/>
          </p:cNvSpPr>
          <p:nvPr>
            <p:ph type="body" idx="1"/>
          </p:nvPr>
        </p:nvSpPr>
        <p:spPr>
          <a:xfrm>
            <a:off x="152400" y="4114800"/>
            <a:ext cx="6553200" cy="4876800"/>
          </a:xfrm>
        </p:spPr>
        <p:txBody>
          <a:bodyPr/>
          <a:lstStyle/>
          <a:p>
            <a:pPr algn="l"/>
            <a:r>
              <a:rPr lang="en-US" altLang="en-US" dirty="0"/>
              <a:t>https://vimeo.com/996685473?fl=pl&amp;fe=cm</a:t>
            </a:r>
          </a:p>
        </p:txBody>
      </p:sp>
      <p:cxnSp>
        <p:nvCxnSpPr>
          <p:cNvPr id="3" name="Straight Connector 2">
            <a:extLst>
              <a:ext uri="{FF2B5EF4-FFF2-40B4-BE49-F238E27FC236}">
                <a16:creationId xmlns:a16="http://schemas.microsoft.com/office/drawing/2014/main" id="{7228D5B0-B299-E95A-15CA-EBF54388CD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74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D699-6202-F865-A7DF-CF07C372AB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1BBFBC-4130-5A93-63EC-91DA657E4A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49E9935-86A6-0E01-6DEB-B7873F2464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A2E2429-E413-2586-C12B-59B5239FAD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760E25-5F3E-AD97-B9B9-C159155942D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EED9876-889E-B861-9C1E-807C37C5832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30D376C-C18D-11B4-69BC-8AD79A58AF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2070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3494-1A63-4AE1-9545-8B59B519FA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4EA473-3648-68C0-C801-A14FD41B16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2AEE7FAE-AB67-81A9-561D-9B7B30666BC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B6B9D96C-6B69-38C4-ADC9-42B6E7218C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E44CAC-1FE1-7F80-8DDD-5FE1C5C2077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BC80CA3-4CA8-C74B-E44A-6B1451A11B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56626C-2834-BF88-3CD8-3ABB19B64E1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0351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9FF8-0F3A-75BB-2BA4-C8D0139038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274F4F-F832-F36F-E47D-A2D4DE2489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1E103540-D4D9-BCFC-3267-5FA5713503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2F97A65C-EFC2-9017-29F2-CB86AB2094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E9A33D4-67E9-C807-D2AF-7FD2527488D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9F17927-3FC4-8226-B62C-F64EE03BC68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A4A984B-CE21-7A90-2F6C-8F6851517D1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030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F712-7FC7-C862-8355-07BECEA313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23A9BD-EE5D-96C9-7AAA-99F50D21F7D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Making Anxiety Worse or Better Phil 4.6</a:t>
            </a:r>
          </a:p>
        </p:txBody>
      </p:sp>
      <p:sp>
        <p:nvSpPr>
          <p:cNvPr id="5" name="Rectangle 3">
            <a:extLst>
              <a:ext uri="{FF2B5EF4-FFF2-40B4-BE49-F238E27FC236}">
                <a16:creationId xmlns:a16="http://schemas.microsoft.com/office/drawing/2014/main" id="{65C627FA-8A57-47CE-FD96-ED0D2F049B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21 2026 5786</a:t>
            </a:r>
          </a:p>
        </p:txBody>
      </p:sp>
      <p:sp>
        <p:nvSpPr>
          <p:cNvPr id="6" name="Rectangle 7">
            <a:extLst>
              <a:ext uri="{FF2B5EF4-FFF2-40B4-BE49-F238E27FC236}">
                <a16:creationId xmlns:a16="http://schemas.microsoft.com/office/drawing/2014/main" id="{859EDCF4-1E25-8949-C453-D704639D0C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33FAF38-D543-8F4D-7D33-C94B6A9C75D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A377276-1E9B-FF19-B693-90C297C0B19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43273B1-C502-D028-D394-99EF06077B4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4344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txBody>
          <a:bodyPr/>
          <a:lstStyle/>
          <a:p>
            <a:endParaRPr lang="en-US"/>
          </a:p>
        </p:txBody>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Making Anxiety Worse or Better Phil 4.6</a:t>
            </a:r>
          </a:p>
        </p:txBody>
      </p:sp>
      <p:sp>
        <p:nvSpPr>
          <p:cNvPr id="5" name="Date Placeholder 4"/>
          <p:cNvSpPr>
            <a:spLocks noGrp="1"/>
          </p:cNvSpPr>
          <p:nvPr>
            <p:ph type="dt" idx="1"/>
          </p:nvPr>
        </p:nvSpPr>
        <p:spPr/>
        <p:txBody>
          <a:bodyPr/>
          <a:lstStyle/>
          <a:p>
            <a:r>
              <a:rPr lang="en-US" altLang="en-US"/>
              <a:t>Feb 21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03499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195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099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52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539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505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700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859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6829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7350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9365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179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976016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B2D6-0D56-0F35-7650-BA6B7493CE8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31D4B6-F77E-025B-C788-145FE734E83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 name="Picture 3">
            <a:extLst>
              <a:ext uri="{FF2B5EF4-FFF2-40B4-BE49-F238E27FC236}">
                <a16:creationId xmlns:a16="http://schemas.microsoft.com/office/drawing/2014/main" id="{267A5F8D-42D5-520D-EC0B-7F0466C8941A}"/>
              </a:ext>
            </a:extLst>
          </p:cNvPr>
          <p:cNvPicPr>
            <a:picLocks noChangeAspect="1"/>
          </p:cNvPicPr>
          <p:nvPr/>
        </p:nvPicPr>
        <p:blipFill>
          <a:blip r:embed="rId3">
            <a:extLst>
              <a:ext uri="{28A0092B-C50C-407E-A947-70E740481C1C}">
                <a14:useLocalDpi xmlns:a14="http://schemas.microsoft.com/office/drawing/2010/main" val="0"/>
              </a:ext>
            </a:extLst>
          </a:blip>
          <a:srcRect t="29259" b="45851"/>
          <a:stretch/>
        </p:blipFill>
        <p:spPr>
          <a:xfrm>
            <a:off x="2209800" y="0"/>
            <a:ext cx="4432734" cy="1809750"/>
          </a:xfrm>
          <a:prstGeom prst="rect">
            <a:avLst/>
          </a:prstGeom>
        </p:spPr>
      </p:pic>
    </p:spTree>
    <p:extLst>
      <p:ext uri="{BB962C8B-B14F-4D97-AF65-F5344CB8AC3E}">
        <p14:creationId xmlns:p14="http://schemas.microsoft.com/office/powerpoint/2010/main" val="37099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D0F19-2754-B665-5DDE-35644A5417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36A0F0-DAD8-DDF2-A72A-B2A05EE54D2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82A5E33-8D86-6E5A-CD11-DE092AAF9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F4AE6CE-AA68-2B69-6C31-9A3B08E861D4}"/>
              </a:ext>
            </a:extLst>
          </p:cNvPr>
          <p:cNvSpPr txBox="1"/>
          <p:nvPr/>
        </p:nvSpPr>
        <p:spPr>
          <a:xfrm>
            <a:off x="76200" y="76200"/>
            <a:ext cx="8126135" cy="5016758"/>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u="sng" dirty="0">
                <a:solidFill>
                  <a:srgbClr val="FFFF66"/>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Relief from anxiety: Yeshua, </a:t>
            </a:r>
          </a:p>
          <a:p>
            <a:pPr algn="l"/>
            <a:r>
              <a:rPr lang="en-US" dirty="0">
                <a:solidFill>
                  <a:schemeClr val="tx1"/>
                </a:solidFill>
                <a:effectLst>
                  <a:outerShdw blurRad="38100" dist="38100" dir="2700000" algn="tl">
                    <a:srgbClr val="000000">
                      <a:alpha val="43137"/>
                    </a:srgbClr>
                  </a:outerShdw>
                </a:effectLst>
              </a:rPr>
              <a:t>    friends, physical exercise, </a:t>
            </a:r>
          </a:p>
          <a:p>
            <a:pPr algn="l"/>
            <a:r>
              <a:rPr lang="en-US" dirty="0">
                <a:solidFill>
                  <a:schemeClr val="tx1"/>
                </a:solidFill>
                <a:effectLst>
                  <a:outerShdw blurRad="38100" dist="38100" dir="2700000" algn="tl">
                    <a:srgbClr val="000000">
                      <a:alpha val="43137"/>
                    </a:srgbClr>
                  </a:outerShdw>
                </a:effectLst>
              </a:rPr>
              <a:t>    service in Israel</a:t>
            </a:r>
          </a:p>
        </p:txBody>
      </p:sp>
    </p:spTree>
    <p:extLst>
      <p:ext uri="{BB962C8B-B14F-4D97-AF65-F5344CB8AC3E}">
        <p14:creationId xmlns:p14="http://schemas.microsoft.com/office/powerpoint/2010/main" val="66186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AC79-7BCE-92D5-49AB-368D07E2FA0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44A6E28-49F9-B97B-C37B-58999C7B87E7}"/>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aseline="30000" dirty="0">
                <a:solidFill>
                  <a:schemeClr val="tx1"/>
                </a:solidFill>
                <a:latin typeface="Arial Rounded MT Bold" panose="020F0704030504030204" pitchFamily="34" charset="0"/>
              </a:rPr>
              <a:t>(Phil. 4:6 NIV). </a:t>
            </a:r>
            <a:r>
              <a:rPr lang="en-US" sz="4000" dirty="0">
                <a:solidFill>
                  <a:schemeClr val="tx1"/>
                </a:solidFill>
                <a:latin typeface="Arial Rounded MT Bold" panose="020F0704030504030204" pitchFamily="34" charset="0"/>
              </a:rPr>
              <a:t>The Bible app </a:t>
            </a:r>
            <a:r>
              <a:rPr lang="en-US" sz="4000" dirty="0" err="1">
                <a:solidFill>
                  <a:schemeClr val="tx1"/>
                </a:solidFill>
                <a:latin typeface="Arial Rounded MT Bold" panose="020F0704030504030204" pitchFamily="34" charset="0"/>
              </a:rPr>
              <a:t>YouVersion</a:t>
            </a:r>
            <a:r>
              <a:rPr lang="en-US" sz="4000" dirty="0">
                <a:solidFill>
                  <a:schemeClr val="tx1"/>
                </a:solidFill>
                <a:latin typeface="Arial Rounded MT Bold" panose="020F0704030504030204" pitchFamily="34" charset="0"/>
              </a:rPr>
              <a:t> has revealed its most popular verse of the year for 2024: </a:t>
            </a:r>
            <a:r>
              <a:rPr lang="en-US" sz="4000" dirty="0">
                <a:latin typeface="Arial Rounded MT Bold" panose="020F0704030504030204" pitchFamily="34" charset="0"/>
              </a:rPr>
              <a:t>“</a:t>
            </a:r>
            <a:r>
              <a:rPr lang="en-US" sz="4000" u="sng" dirty="0">
                <a:solidFill>
                  <a:srgbClr val="FFFF00"/>
                </a:solidFill>
                <a:latin typeface="Arial Rounded MT Bold" panose="020F0704030504030204" pitchFamily="34" charset="0"/>
              </a:rPr>
              <a:t>Do not be anxious about anything</a:t>
            </a:r>
            <a:r>
              <a:rPr lang="en-US" sz="4000" dirty="0">
                <a:solidFill>
                  <a:schemeClr val="tx1"/>
                </a:solidFill>
                <a:latin typeface="Arial Rounded MT Bold" panose="020F0704030504030204" pitchFamily="34" charset="0"/>
              </a:rPr>
              <a:t>,</a:t>
            </a:r>
            <a:r>
              <a:rPr lang="en-US" sz="4000" dirty="0">
                <a:latin typeface="Arial Rounded MT Bold" panose="020F0704030504030204" pitchFamily="34" charset="0"/>
              </a:rPr>
              <a:t> </a:t>
            </a:r>
            <a:r>
              <a:rPr lang="en-US" sz="4000" dirty="0">
                <a:solidFill>
                  <a:schemeClr val="tx1"/>
                </a:solidFill>
                <a:latin typeface="Arial Rounded MT Bold" panose="020F0704030504030204" pitchFamily="34" charset="0"/>
              </a:rPr>
              <a:t>but in every situation, by prayer and petition, with thanksgiving, present your requests to God”</a:t>
            </a:r>
            <a:endParaRPr lang="en-US" sz="4800" baseline="30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5162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6B9C-E180-E08C-8E93-FDF190ECEDA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64DD09F-DEAA-3CB0-DE1F-F922FC620020}"/>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According to </a:t>
            </a:r>
            <a:r>
              <a:rPr lang="en-US" sz="4000" dirty="0" err="1">
                <a:solidFill>
                  <a:schemeClr val="tx1"/>
                </a:solidFill>
                <a:latin typeface="Arial Rounded MT Bold" panose="020F0704030504030204" pitchFamily="34" charset="0"/>
              </a:rPr>
              <a:t>YouVersion</a:t>
            </a:r>
            <a:r>
              <a:rPr lang="en-US" sz="4000" dirty="0">
                <a:solidFill>
                  <a:schemeClr val="tx1"/>
                </a:solidFill>
                <a:latin typeface="Arial Rounded MT Bold" panose="020F0704030504030204" pitchFamily="34" charset="0"/>
              </a:rPr>
              <a:t>, that verse had “higher engagement than any other verse this year.”</a:t>
            </a:r>
          </a:p>
        </p:txBody>
      </p:sp>
    </p:spTree>
    <p:extLst>
      <p:ext uri="{BB962C8B-B14F-4D97-AF65-F5344CB8AC3E}">
        <p14:creationId xmlns:p14="http://schemas.microsoft.com/office/powerpoint/2010/main" val="178560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385E-44E4-8509-CA1B-9F6A5B2282E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38B5732-B242-71E3-24A1-121FA485B413}"/>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baseline="30000" dirty="0">
                <a:solidFill>
                  <a:schemeClr val="tx1"/>
                </a:solidFill>
                <a:latin typeface="Arial Rounded MT Bold" panose="020F0704030504030204" pitchFamily="34" charset="0"/>
              </a:rPr>
              <a:t>Isaiah 41:10 </a:t>
            </a:r>
            <a:r>
              <a:rPr lang="en-US" sz="4000" dirty="0">
                <a:solidFill>
                  <a:schemeClr val="tx1"/>
                </a:solidFill>
                <a:latin typeface="Arial Rounded MT Bold" panose="020F0704030504030204" pitchFamily="34" charset="0"/>
              </a:rPr>
              <a:t>was the most engaged verse on the app for 2023, 2022, 2020, and 2018. That verse reads, “So do not fear, for I am with you; do not be dismayed, for I am your God. I will strengthen you and help you; I will uphold you with my righteous right hand” (NIV).</a:t>
            </a:r>
          </a:p>
        </p:txBody>
      </p:sp>
    </p:spTree>
    <p:extLst>
      <p:ext uri="{BB962C8B-B14F-4D97-AF65-F5344CB8AC3E}">
        <p14:creationId xmlns:p14="http://schemas.microsoft.com/office/powerpoint/2010/main" val="350835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7C0B-98D0-CB47-ED30-A8774FA05E3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5ECE713-2B3D-21D0-415C-61B9CEB7C054}"/>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Most considered issues.</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Anxiety in 2024</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Fear in 2023, 2022, 2020, 2018</a:t>
            </a:r>
          </a:p>
        </p:txBody>
      </p:sp>
    </p:spTree>
    <p:extLst>
      <p:ext uri="{BB962C8B-B14F-4D97-AF65-F5344CB8AC3E}">
        <p14:creationId xmlns:p14="http://schemas.microsoft.com/office/powerpoint/2010/main" val="64724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39E4-7D56-907A-32A6-7D39EEE840B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A6EE747-011E-10D5-3980-DB9FCD2F526B}"/>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Anxiety and depression are two of the most common mental health conditions experienced by adults in the United States . In 2019, about 6% of adults had experienced moderate or severe symptoms of anxiety in the past 2 weeks, </a:t>
            </a:r>
          </a:p>
        </p:txBody>
      </p:sp>
    </p:spTree>
    <p:extLst>
      <p:ext uri="{BB962C8B-B14F-4D97-AF65-F5344CB8AC3E}">
        <p14:creationId xmlns:p14="http://schemas.microsoft.com/office/powerpoint/2010/main" val="64010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E36A-D396-8D19-FB4A-6AA2F3A1FEF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EC0F56C-9685-52F9-A367-D8D8567DF674}"/>
              </a:ext>
            </a:extLst>
          </p:cNvPr>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and 7% had experienced moderate or severe symptoms of depression in the past 2 weeks</a:t>
            </a:r>
            <a:endParaRPr lang="en-US" sz="4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5020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A9C62-7578-DB57-996D-EB53F283D9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2EA74A-6002-9444-562D-CA0D3DF03C3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Phil. 4.6  word study:</a:t>
            </a:r>
          </a:p>
        </p:txBody>
      </p:sp>
      <p:pic>
        <p:nvPicPr>
          <p:cNvPr id="4" name="Picture 3">
            <a:extLst>
              <a:ext uri="{FF2B5EF4-FFF2-40B4-BE49-F238E27FC236}">
                <a16:creationId xmlns:a16="http://schemas.microsoft.com/office/drawing/2014/main" id="{6E90AF44-5975-D1E1-FDD2-E19B031164DB}"/>
              </a:ext>
            </a:extLst>
          </p:cNvPr>
          <p:cNvPicPr>
            <a:picLocks noChangeAspect="1"/>
          </p:cNvPicPr>
          <p:nvPr/>
        </p:nvPicPr>
        <p:blipFill>
          <a:blip r:embed="rId3"/>
          <a:stretch>
            <a:fillRect/>
          </a:stretch>
        </p:blipFill>
        <p:spPr>
          <a:xfrm>
            <a:off x="2462683" y="1198026"/>
            <a:ext cx="4547717" cy="1807172"/>
          </a:xfrm>
          <a:prstGeom prst="rect">
            <a:avLst/>
          </a:prstGeom>
        </p:spPr>
      </p:pic>
      <p:sp>
        <p:nvSpPr>
          <p:cNvPr id="5" name="Rectangle: Rounded Corners 4">
            <a:extLst>
              <a:ext uri="{FF2B5EF4-FFF2-40B4-BE49-F238E27FC236}">
                <a16:creationId xmlns:a16="http://schemas.microsoft.com/office/drawing/2014/main" id="{F6892531-E433-92D2-38FA-001486ABD67C}"/>
              </a:ext>
            </a:extLst>
          </p:cNvPr>
          <p:cNvSpPr/>
          <p:nvPr/>
        </p:nvSpPr>
        <p:spPr>
          <a:xfrm>
            <a:off x="4114800" y="1276350"/>
            <a:ext cx="2743200" cy="16002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66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AA267-20E2-4250-ED56-C1F8E43D7C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F21ECC6-8F72-1FF2-8734-21ADB790D2BB}"/>
              </a:ext>
            </a:extLst>
          </p:cNvPr>
          <p:cNvSpPr>
            <a:spLocks noGrp="1"/>
          </p:cNvSpPr>
          <p:nvPr>
            <p:ph type="subTitle" idx="1"/>
          </p:nvPr>
        </p:nvSpPr>
        <p:spPr>
          <a:xfrm>
            <a:off x="228600" y="209550"/>
            <a:ext cx="8610600" cy="4800600"/>
          </a:xfrm>
        </p:spPr>
        <p:txBody>
          <a:bodyPr anchor="t">
            <a:normAutofit/>
          </a:bodyPr>
          <a:lstStyle/>
          <a:p>
            <a:pPr algn="l"/>
            <a:r>
              <a:rPr lang="en-US" sz="4000" dirty="0" err="1">
                <a:solidFill>
                  <a:schemeClr val="tx1"/>
                </a:solidFill>
                <a:latin typeface="Arial Rounded MT Bold" panose="020F0704030504030204" pitchFamily="34" charset="0"/>
              </a:rPr>
              <a:t>merimnáō</a:t>
            </a:r>
            <a:r>
              <a:rPr lang="en-US" sz="4000" dirty="0">
                <a:solidFill>
                  <a:schemeClr val="tx1"/>
                </a:solidFill>
                <a:latin typeface="Arial Rounded MT Bold" panose="020F0704030504030204" pitchFamily="34" charset="0"/>
              </a:rPr>
              <a:t>, "a part, as opposed to the whole") – properly, drawn in opposite directions; "divided into parts"; (figuratively) "to go to pieces" because pulled apart (in different directions), literally, to be divided, distracted, to be troubled with cares</a:t>
            </a:r>
          </a:p>
        </p:txBody>
      </p:sp>
    </p:spTree>
    <p:extLst>
      <p:ext uri="{BB962C8B-B14F-4D97-AF65-F5344CB8AC3E}">
        <p14:creationId xmlns:p14="http://schemas.microsoft.com/office/powerpoint/2010/main" val="388511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20DCF-AFB4-5505-8EBB-FBD7D5E5B6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FE7FB7-DA50-F77C-777D-A0676EA18B88}"/>
              </a:ext>
            </a:extLst>
          </p:cNvPr>
          <p:cNvSpPr>
            <a:spLocks noGrp="1"/>
          </p:cNvSpPr>
          <p:nvPr>
            <p:ph type="subTitle" idx="1"/>
          </p:nvPr>
        </p:nvSpPr>
        <p:spPr>
          <a:xfrm>
            <a:off x="228600" y="209550"/>
            <a:ext cx="8610600" cy="4800600"/>
          </a:xfrm>
        </p:spPr>
        <p:txBody>
          <a:bodyPr anchor="t">
            <a:normAutofit fontScale="92500" lnSpcReduction="10000"/>
          </a:bodyPr>
          <a:lstStyle/>
          <a:p>
            <a:pPr algn="l">
              <a:tabLst>
                <a:tab pos="3255963" algn="l"/>
              </a:tabLst>
            </a:pPr>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“Therefore, I tell you, </a:t>
            </a:r>
            <a:r>
              <a:rPr lang="en-US" sz="4000" u="sng" dirty="0">
                <a:solidFill>
                  <a:srgbClr val="FFFF66"/>
                </a:solidFill>
                <a:latin typeface="Arial Rounded MT Bold" panose="020F0704030504030204" pitchFamily="34" charset="0"/>
              </a:rPr>
              <a:t>don’t worry </a:t>
            </a:r>
            <a:r>
              <a:rPr lang="en-US" sz="4000" dirty="0">
                <a:solidFill>
                  <a:schemeClr val="tx1"/>
                </a:solidFill>
                <a:latin typeface="Arial Rounded MT Bold" panose="020F0704030504030204" pitchFamily="34" charset="0"/>
              </a:rPr>
              <a:t>about your life — what you will eat or drink; or about your body — what you will wear. Isn’t life more than food and the body more than clothing? Look at the birds flying about! They neither plant nor harvest, nor do they gather food into barns; yet your heavenly Father feeds them. </a:t>
            </a:r>
          </a:p>
        </p:txBody>
      </p:sp>
    </p:spTree>
    <p:extLst>
      <p:ext uri="{BB962C8B-B14F-4D97-AF65-F5344CB8AC3E}">
        <p14:creationId xmlns:p14="http://schemas.microsoft.com/office/powerpoint/2010/main" val="4004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C833-00DC-C41E-1F5E-4E3339FB96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39C42EF-9666-50AE-1769-2A73C1577EA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 name="Picture 3">
            <a:extLst>
              <a:ext uri="{FF2B5EF4-FFF2-40B4-BE49-F238E27FC236}">
                <a16:creationId xmlns:a16="http://schemas.microsoft.com/office/drawing/2014/main" id="{4259224A-9937-7EB0-C8CB-959F679BD1FF}"/>
              </a:ext>
            </a:extLst>
          </p:cNvPr>
          <p:cNvPicPr>
            <a:picLocks noChangeAspect="1"/>
          </p:cNvPicPr>
          <p:nvPr/>
        </p:nvPicPr>
        <p:blipFill>
          <a:blip r:embed="rId3">
            <a:extLst>
              <a:ext uri="{28A0092B-C50C-407E-A947-70E740481C1C}">
                <a14:useLocalDpi xmlns:a14="http://schemas.microsoft.com/office/drawing/2010/main" val="0"/>
              </a:ext>
            </a:extLst>
          </a:blip>
          <a:srcRect t="29259"/>
          <a:stretch/>
        </p:blipFill>
        <p:spPr>
          <a:xfrm>
            <a:off x="2209800" y="0"/>
            <a:ext cx="4432734" cy="5143500"/>
          </a:xfrm>
          <a:prstGeom prst="rect">
            <a:avLst/>
          </a:prstGeom>
        </p:spPr>
      </p:pic>
    </p:spTree>
    <p:extLst>
      <p:ext uri="{BB962C8B-B14F-4D97-AF65-F5344CB8AC3E}">
        <p14:creationId xmlns:p14="http://schemas.microsoft.com/office/powerpoint/2010/main" val="41060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CA2F-BFB0-DD5B-3AF1-6FB0B5AD972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B53411E-4CFC-16F9-9396-28ABCCDF3819}"/>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Aren’t you worth more than they are?  Can any of you by worrying add a single hour to his life?  “And </a:t>
            </a:r>
            <a:r>
              <a:rPr lang="en-US" sz="4000" u="sng" dirty="0">
                <a:solidFill>
                  <a:srgbClr val="FFFF66"/>
                </a:solidFill>
                <a:latin typeface="Arial Rounded MT Bold" panose="020F0704030504030204" pitchFamily="34" charset="0"/>
              </a:rPr>
              <a:t>why be anxious about clothing?</a:t>
            </a:r>
            <a:r>
              <a:rPr lang="en-US" sz="4000" dirty="0">
                <a:solidFill>
                  <a:schemeClr val="tx1"/>
                </a:solidFill>
                <a:latin typeface="Arial Rounded MT Bold" panose="020F0704030504030204" pitchFamily="34" charset="0"/>
              </a:rPr>
              <a:t> Think about the fields of wild irises, and how they grow. They neither work nor spin thread, yet I tell you that not even Shlomo in all his glory was clothed as beautifully as one of these. </a:t>
            </a:r>
          </a:p>
        </p:txBody>
      </p:sp>
    </p:spTree>
    <p:extLst>
      <p:ext uri="{BB962C8B-B14F-4D97-AF65-F5344CB8AC3E}">
        <p14:creationId xmlns:p14="http://schemas.microsoft.com/office/powerpoint/2010/main" val="346612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C9284-C595-3BC1-72D0-AA49D81EDE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BBA743-4761-7D20-60B9-3926A3BE022A}"/>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If this is how God clothes grass in the field — which is here today and gone tomorrow, thrown in an oven — won’t he much more clothe you? What little trust you have! “So </a:t>
            </a:r>
            <a:r>
              <a:rPr lang="en-US" sz="4000" u="sng" dirty="0">
                <a:solidFill>
                  <a:srgbClr val="FFFF66"/>
                </a:solidFill>
                <a:latin typeface="Arial Rounded MT Bold" panose="020F0704030504030204" pitchFamily="34" charset="0"/>
              </a:rPr>
              <a:t>don’t be anxious, asking, ‘What will we eat?,’ ‘What will we drink?’ or ‘How will we be clothed?’</a:t>
            </a:r>
          </a:p>
        </p:txBody>
      </p:sp>
    </p:spTree>
    <p:extLst>
      <p:ext uri="{BB962C8B-B14F-4D97-AF65-F5344CB8AC3E}">
        <p14:creationId xmlns:p14="http://schemas.microsoft.com/office/powerpoint/2010/main" val="64624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5214B-FDE8-E9BB-9585-4779C0EA48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5C3958-84C9-2471-E0DA-EDDAE136AA2A}"/>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For it is the pagans who set their hearts on all these things. Your heavenly Father knows you need them all. But seek first his Kingdom and his righteousness, and all these things will be given to you as well.  </a:t>
            </a:r>
            <a:r>
              <a:rPr lang="en-US" sz="4000" u="sng" dirty="0">
                <a:solidFill>
                  <a:srgbClr val="FFFF66"/>
                </a:solidFill>
                <a:latin typeface="Arial Rounded MT Bold" panose="020F0704030504030204" pitchFamily="34" charset="0"/>
              </a:rPr>
              <a:t>Don’t worry about tomorrow </a:t>
            </a:r>
            <a:r>
              <a:rPr lang="en-US" sz="4000" dirty="0">
                <a:solidFill>
                  <a:schemeClr val="tx1"/>
                </a:solidFill>
                <a:latin typeface="Arial Rounded MT Bold" panose="020F0704030504030204" pitchFamily="34" charset="0"/>
              </a:rPr>
              <a:t>— tomorrow will worry about itself! Today has enough tsuris already!</a:t>
            </a:r>
          </a:p>
        </p:txBody>
      </p:sp>
    </p:spTree>
    <p:extLst>
      <p:ext uri="{BB962C8B-B14F-4D97-AF65-F5344CB8AC3E}">
        <p14:creationId xmlns:p14="http://schemas.microsoft.com/office/powerpoint/2010/main" val="18933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20146-0ABB-F5FB-1F36-12D3EA3AA4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B5F3C9-A858-7878-E1BE-D9A8463F6A7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1 Kefa / Peter 5.6-8</a:t>
            </a:r>
            <a:r>
              <a:rPr lang="en-US" sz="4000" dirty="0">
                <a:solidFill>
                  <a:schemeClr val="tx1"/>
                </a:solidFill>
                <a:latin typeface="Arial Rounded MT Bold" panose="020F0704030504030204" pitchFamily="34" charset="0"/>
              </a:rPr>
              <a:t> Therefore, humble yourselves under the mighty hand of God, so that at the right time he may lift you up. </a:t>
            </a:r>
            <a:r>
              <a:rPr lang="en-US" sz="4000" u="sng" dirty="0">
                <a:solidFill>
                  <a:srgbClr val="FFFF66"/>
                </a:solidFill>
                <a:latin typeface="Arial Rounded MT Bold" panose="020F0704030504030204" pitchFamily="34" charset="0"/>
              </a:rPr>
              <a:t>Throw all your anxieties upon him</a:t>
            </a:r>
            <a:r>
              <a:rPr lang="en-US" sz="4000" dirty="0">
                <a:solidFill>
                  <a:schemeClr val="tx1"/>
                </a:solidFill>
                <a:latin typeface="Arial Rounded MT Bold" panose="020F0704030504030204" pitchFamily="34" charset="0"/>
              </a:rPr>
              <a:t>, because he cares about you. Stay sober, stay alert! Your enemy, the Adversary, stalks about like a roaring lion looking for someone to devour.</a:t>
            </a:r>
          </a:p>
        </p:txBody>
      </p:sp>
    </p:spTree>
    <p:extLst>
      <p:ext uri="{BB962C8B-B14F-4D97-AF65-F5344CB8AC3E}">
        <p14:creationId xmlns:p14="http://schemas.microsoft.com/office/powerpoint/2010/main" val="170076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19ED4-7F44-F7FA-4DA1-5957331817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773FB5-A8D0-B9E9-2EBA-A675392D12EE}"/>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u="sng" dirty="0">
                <a:solidFill>
                  <a:srgbClr val="FFFF66"/>
                </a:solidFill>
                <a:latin typeface="Arial Rounded MT Bold" panose="020F0704030504030204" pitchFamily="34" charset="0"/>
              </a:rPr>
              <a:t>Anxiety</a:t>
            </a:r>
            <a:r>
              <a:rPr lang="en-US" sz="4000" dirty="0">
                <a:solidFill>
                  <a:schemeClr val="tx1"/>
                </a:solidFill>
                <a:latin typeface="Arial Rounded MT Bold" panose="020F0704030504030204" pitchFamily="34" charset="0"/>
              </a:rPr>
              <a:t> is a physiological and psychological response that occurs when the mind and body encounter stressful, dangerous, or unfamiliar situations. It manifests as a feeling of discomfort, distress, or apprehension before a significant event. </a:t>
            </a:r>
          </a:p>
        </p:txBody>
      </p:sp>
    </p:spTree>
    <p:extLst>
      <p:ext uri="{BB962C8B-B14F-4D97-AF65-F5344CB8AC3E}">
        <p14:creationId xmlns:p14="http://schemas.microsoft.com/office/powerpoint/2010/main" val="299475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36BAA-7480-EA91-30A7-66239276EB5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FBEEBD-2789-ED21-5347-7C05BB6226F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While a certain amount of anxiety can increase alertness and awareness, people with anxiety disorders experience a far from normal state that </a:t>
            </a:r>
            <a:r>
              <a:rPr lang="en-US" sz="4000" u="sng" dirty="0">
                <a:solidFill>
                  <a:srgbClr val="FFFF66"/>
                </a:solidFill>
                <a:latin typeface="Arial Rounded MT Bold" panose="020F0704030504030204" pitchFamily="34" charset="0"/>
              </a:rPr>
              <a:t>can render them completely incapacitated</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25082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22BC-D047-071F-14E7-EEC7D6CD20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5D4962-5FCC-E524-3001-DE60868496F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70E4CD44-1FF1-CB29-9D97-7194381F1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16511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1489-31DF-F9AE-82FD-DA720F98C4A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8428F87-6529-DCB2-C37E-D75A8C645B3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CA1E524-A289-40D8-58EA-733E3CF50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F88C9AC6-5B98-C832-0341-35B88F748898}"/>
              </a:ext>
            </a:extLst>
          </p:cNvPr>
          <p:cNvSpPr txBox="1"/>
          <p:nvPr/>
        </p:nvSpPr>
        <p:spPr>
          <a:xfrm>
            <a:off x="76200" y="76200"/>
            <a:ext cx="8126135" cy="5016758"/>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u="sng" dirty="0">
                <a:solidFill>
                  <a:srgbClr val="FFFF66"/>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Relief from anxiety: Yeshua, </a:t>
            </a:r>
          </a:p>
          <a:p>
            <a:pPr algn="l"/>
            <a:r>
              <a:rPr lang="en-US" dirty="0">
                <a:solidFill>
                  <a:schemeClr val="tx1"/>
                </a:solidFill>
                <a:effectLst>
                  <a:outerShdw blurRad="38100" dist="38100" dir="2700000" algn="tl">
                    <a:srgbClr val="000000">
                      <a:alpha val="43137"/>
                    </a:srgbClr>
                  </a:outerShdw>
                </a:effectLst>
              </a:rPr>
              <a:t>    friends, service in Israel, </a:t>
            </a:r>
          </a:p>
          <a:p>
            <a:pPr algn="l"/>
            <a:r>
              <a:rPr lang="en-US" dirty="0">
                <a:solidFill>
                  <a:schemeClr val="tx1"/>
                </a:solidFill>
                <a:effectLst>
                  <a:outerShdw blurRad="38100" dist="38100" dir="2700000" algn="tl">
                    <a:srgbClr val="000000">
                      <a:alpha val="43137"/>
                    </a:srgbClr>
                  </a:outerShdw>
                </a:effectLst>
              </a:rPr>
              <a:t>    physical exercise</a:t>
            </a:r>
          </a:p>
        </p:txBody>
      </p:sp>
    </p:spTree>
    <p:extLst>
      <p:ext uri="{BB962C8B-B14F-4D97-AF65-F5344CB8AC3E}">
        <p14:creationId xmlns:p14="http://schemas.microsoft.com/office/powerpoint/2010/main" val="1713163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196A9-9432-BE2E-926E-7984314EC6F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BC077B-A3FA-0DA3-8836-B012CD37885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Don’t feed depression</a:t>
            </a:r>
          </a:p>
          <a:p>
            <a:pPr algn="l"/>
            <a:r>
              <a:rPr lang="en-US" sz="4000" dirty="0">
                <a:solidFill>
                  <a:schemeClr val="tx1"/>
                </a:solidFill>
                <a:latin typeface="Arial Rounded MT Bold" panose="020F0704030504030204" pitchFamily="34" charset="0"/>
              </a:rPr>
              <a:t>Don’t focus on the problem.</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367748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B136B-24FF-4EE3-3C64-E3C7EA218B6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ECE700C-5E71-C9AF-6A4A-F0FF4FABDF7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 Ps 42.6-8  </a:t>
            </a:r>
            <a:r>
              <a:rPr lang="en-US" sz="4000" dirty="0">
                <a:solidFill>
                  <a:schemeClr val="tx1"/>
                </a:solidFill>
                <a:latin typeface="Arial Rounded MT Bold" panose="020F0704030504030204" pitchFamily="34" charset="0"/>
              </a:rPr>
              <a:t>Why are you downcast, O my soul? Why are you murmuring within me? Hope in God, for I will yet praise Him, for the salvation of His presence. My God, my soul is downcast within me! </a:t>
            </a:r>
          </a:p>
        </p:txBody>
      </p:sp>
    </p:spTree>
    <p:extLst>
      <p:ext uri="{BB962C8B-B14F-4D97-AF65-F5344CB8AC3E}">
        <p14:creationId xmlns:p14="http://schemas.microsoft.com/office/powerpoint/2010/main" val="284331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55F6D-C3FF-D69A-DCD3-FF75CABC12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717B5F2-E8EF-24FF-9D3A-FEB006FD644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8103C7F-2334-8F94-5C4E-1189E02A2F31}"/>
              </a:ext>
            </a:extLst>
          </p:cNvPr>
          <p:cNvPicPr>
            <a:picLocks noChangeAspect="1"/>
          </p:cNvPicPr>
          <p:nvPr/>
        </p:nvPicPr>
        <p:blipFill>
          <a:blip r:embed="rId3"/>
          <a:srcRect r="65178"/>
          <a:stretch/>
        </p:blipFill>
        <p:spPr>
          <a:xfrm>
            <a:off x="1447800" y="-2962"/>
            <a:ext cx="6248400" cy="5146462"/>
          </a:xfrm>
          <a:prstGeom prst="rect">
            <a:avLst/>
          </a:prstGeom>
        </p:spPr>
      </p:pic>
    </p:spTree>
    <p:extLst>
      <p:ext uri="{BB962C8B-B14F-4D97-AF65-F5344CB8AC3E}">
        <p14:creationId xmlns:p14="http://schemas.microsoft.com/office/powerpoint/2010/main" val="1201033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5299A-0FD3-F792-1804-3D4C50A12F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0689F7-9A0A-E998-FFD7-782250F2229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 Ps 42.6-8  </a:t>
            </a:r>
            <a:r>
              <a:rPr lang="en-US" sz="4000" dirty="0">
                <a:solidFill>
                  <a:schemeClr val="tx1"/>
                </a:solidFill>
                <a:latin typeface="Arial Rounded MT Bold" panose="020F0704030504030204" pitchFamily="34" charset="0"/>
              </a:rPr>
              <a:t>Therefore I remember You from the land of Jordan and from the peaks of Hermon, from Mount </a:t>
            </a:r>
            <a:r>
              <a:rPr lang="en-US" sz="4000" dirty="0" err="1">
                <a:solidFill>
                  <a:schemeClr val="tx1"/>
                </a:solidFill>
                <a:latin typeface="Arial Rounded MT Bold" panose="020F0704030504030204" pitchFamily="34" charset="0"/>
              </a:rPr>
              <a:t>Mitzar</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Deep calls to deep in the roar of Your waterfalls. All Your waves and breakers have swept over me.</a:t>
            </a:r>
          </a:p>
        </p:txBody>
      </p:sp>
    </p:spTree>
    <p:extLst>
      <p:ext uri="{BB962C8B-B14F-4D97-AF65-F5344CB8AC3E}">
        <p14:creationId xmlns:p14="http://schemas.microsoft.com/office/powerpoint/2010/main" val="3237520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972BC-8CE5-7656-4E8B-C6A4FF81D6C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6E8CDBF-A242-5DEB-5804-AA672A44451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Don’t feed depression.</a:t>
            </a:r>
          </a:p>
          <a:p>
            <a:pPr algn="l"/>
            <a:r>
              <a:rPr lang="en-US" sz="4000" dirty="0">
                <a:solidFill>
                  <a:schemeClr val="tx1"/>
                </a:solidFill>
                <a:latin typeface="Arial Rounded MT Bold" panose="020F0704030504030204" pitchFamily="34" charset="0"/>
              </a:rPr>
              <a:t>Don’t focus on the problem.</a:t>
            </a:r>
          </a:p>
          <a:p>
            <a:pPr algn="l"/>
            <a:r>
              <a:rPr lang="en-US" sz="4000" dirty="0">
                <a:solidFill>
                  <a:schemeClr val="tx1"/>
                </a:solidFill>
                <a:latin typeface="Arial Rounded MT Bold" panose="020F0704030504030204" pitchFamily="34" charset="0"/>
              </a:rPr>
              <a:t>Don’t broadcast news of the problem or the problem makers.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6865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425E8-2D42-C53E-FAF1-BDEB3BBEE4F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4B7AE6-A548-6BDD-3274-B8A8594D704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Mislei</a:t>
            </a:r>
            <a:r>
              <a:rPr lang="en-US" sz="4000" baseline="30000" dirty="0">
                <a:solidFill>
                  <a:schemeClr val="tx1"/>
                </a:solidFill>
                <a:latin typeface="Arial Rounded MT Bold" panose="020F0704030504030204" pitchFamily="34" charset="0"/>
              </a:rPr>
              <a:t> /Prov 20.19 </a:t>
            </a:r>
            <a:r>
              <a:rPr lang="en-US" sz="4000" dirty="0">
                <a:solidFill>
                  <a:schemeClr val="tx1"/>
                </a:solidFill>
                <a:latin typeface="Arial Rounded MT Bold" panose="020F0704030504030204" pitchFamily="34" charset="0"/>
              </a:rPr>
              <a:t>A talebearer goes around revealing secrets,  so don’t get involved with a talkative person.</a:t>
            </a:r>
          </a:p>
        </p:txBody>
      </p:sp>
    </p:spTree>
    <p:extLst>
      <p:ext uri="{BB962C8B-B14F-4D97-AF65-F5344CB8AC3E}">
        <p14:creationId xmlns:p14="http://schemas.microsoft.com/office/powerpoint/2010/main" val="109057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08B3-DE90-278A-63B3-22EA2866A9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4C45A01-B386-F8DB-434D-694E828C3D5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Mishlei/Prov 18.8</a:t>
            </a:r>
            <a:r>
              <a:rPr lang="en-US" sz="4000" dirty="0">
                <a:solidFill>
                  <a:schemeClr val="tx1"/>
                </a:solidFill>
                <a:latin typeface="Arial Rounded MT Bold" panose="020F0704030504030204" pitchFamily="34" charset="0"/>
              </a:rPr>
              <a:t> A slanderer’s words are tasty morsels; they slide right down into the belly.</a:t>
            </a:r>
          </a:p>
        </p:txBody>
      </p:sp>
    </p:spTree>
    <p:extLst>
      <p:ext uri="{BB962C8B-B14F-4D97-AF65-F5344CB8AC3E}">
        <p14:creationId xmlns:p14="http://schemas.microsoft.com/office/powerpoint/2010/main" val="1923444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204DC-4B96-8648-5771-7D892F896D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2C843A-C79C-4636-5CAD-BAF2D02F8EA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Don’t feed depression</a:t>
            </a:r>
          </a:p>
          <a:p>
            <a:pPr algn="l"/>
            <a:r>
              <a:rPr lang="en-US" sz="4000" dirty="0">
                <a:solidFill>
                  <a:schemeClr val="tx1"/>
                </a:solidFill>
                <a:latin typeface="Arial Rounded MT Bold" panose="020F0704030504030204" pitchFamily="34" charset="0"/>
              </a:rPr>
              <a:t>Don’t broadcast the problem or the problem makers</a:t>
            </a:r>
          </a:p>
          <a:p>
            <a:pPr algn="l"/>
            <a:r>
              <a:rPr lang="en-US" sz="4000" dirty="0">
                <a:solidFill>
                  <a:schemeClr val="tx1"/>
                </a:solidFill>
                <a:latin typeface="Arial Rounded MT Bold" panose="020F0704030504030204" pitchFamily="34" charset="0"/>
              </a:rPr>
              <a:t>Don’t use intoxicants.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0693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6EF0-39A6-FA80-826D-1E1A526F8E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3CBE97-CB48-CD70-F742-4416B4077878}"/>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2" name="Picture 2">
            <a:extLst>
              <a:ext uri="{FF2B5EF4-FFF2-40B4-BE49-F238E27FC236}">
                <a16:creationId xmlns:a16="http://schemas.microsoft.com/office/drawing/2014/main" id="{CB14BDB0-5919-FA3B-CF94-3AE8A6463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0"/>
            <a:ext cx="71691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7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4A79-5215-1070-0469-BF8533C7FF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FD86D4-8FE9-C9E2-9615-6E79688A344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5122" name="Picture 2">
            <a:extLst>
              <a:ext uri="{FF2B5EF4-FFF2-40B4-BE49-F238E27FC236}">
                <a16:creationId xmlns:a16="http://schemas.microsoft.com/office/drawing/2014/main" id="{A16AE2DF-BB19-9F58-358D-224BAAB75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750"/>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54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DEEBC-FAB8-35CC-3ECD-2DBE0A6F97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AEB59A7-09B1-9A5F-352F-F1A1C8C62E4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146" name="Picture 2">
            <a:extLst>
              <a:ext uri="{FF2B5EF4-FFF2-40B4-BE49-F238E27FC236}">
                <a16:creationId xmlns:a16="http://schemas.microsoft.com/office/drawing/2014/main" id="{0A7026C0-B0E3-0EDC-D4BF-97968D060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7" y="209550"/>
            <a:ext cx="908134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9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5A2F-C2D1-67E3-8DBD-99D9F5DC00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DD56C8-B7AD-5B71-3768-90677ED4A27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Don’t feed depression</a:t>
            </a:r>
          </a:p>
          <a:p>
            <a:pPr algn="l"/>
            <a:r>
              <a:rPr lang="en-US" sz="4000" dirty="0">
                <a:solidFill>
                  <a:schemeClr val="tx1"/>
                </a:solidFill>
                <a:latin typeface="Arial Rounded MT Bold" panose="020F0704030504030204" pitchFamily="34" charset="0"/>
              </a:rPr>
              <a:t>Don’t broadcast the problem or the problem makers</a:t>
            </a:r>
          </a:p>
          <a:p>
            <a:pPr algn="l"/>
            <a:r>
              <a:rPr lang="en-US" sz="4000" dirty="0">
                <a:solidFill>
                  <a:schemeClr val="tx1"/>
                </a:solidFill>
                <a:latin typeface="Arial Rounded MT Bold" panose="020F0704030504030204" pitchFamily="34" charset="0"/>
              </a:rPr>
              <a:t>Don’t use intoxicants.</a:t>
            </a:r>
          </a:p>
          <a:p>
            <a:pPr algn="l"/>
            <a:r>
              <a:rPr lang="en-US" sz="4000" dirty="0">
                <a:solidFill>
                  <a:schemeClr val="tx1"/>
                </a:solidFill>
                <a:latin typeface="Arial Rounded MT Bold" panose="020F0704030504030204" pitchFamily="34" charset="0"/>
              </a:rPr>
              <a:t>Don’t rely first of all on pre-scription or OTC meds.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177070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BF943-8FC8-1904-9ACD-2DFE2C8C47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D680EC9-6BED-D17C-6EDC-44BE5BFCED20}"/>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I’m not a doctor, so this is only my opinion, but for anxiety, take NONE of these as a </a:t>
            </a:r>
            <a:r>
              <a:rPr lang="en-US" sz="4000" u="sng" dirty="0">
                <a:solidFill>
                  <a:srgbClr val="FFFF66"/>
                </a:solidFill>
                <a:latin typeface="Arial Rounded MT Bold" panose="020F0704030504030204" pitchFamily="34" charset="0"/>
              </a:rPr>
              <a:t>first remedy</a:t>
            </a:r>
            <a:r>
              <a:rPr lang="en-US" sz="4000" dirty="0">
                <a:solidFill>
                  <a:schemeClr val="tx1"/>
                </a:solidFill>
                <a:latin typeface="Arial Rounded MT Bold" panose="020F0704030504030204" pitchFamily="34" charset="0"/>
              </a:rPr>
              <a:t>.  If really needed, and with a credible doctor’s advice, do what is best.   Anxiety is NOT autism, bi-polar disorder, schizophrenia.  </a:t>
            </a:r>
          </a:p>
          <a:p>
            <a:pPr algn="l"/>
            <a:r>
              <a:rPr lang="en-US" sz="4000" u="sng" dirty="0">
                <a:solidFill>
                  <a:srgbClr val="FFFF66"/>
                </a:solidFill>
                <a:latin typeface="Arial Rounded MT Bold" panose="020F0704030504030204" pitchFamily="34" charset="0"/>
              </a:rPr>
              <a:t>DO what is medically advised and wise!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65838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A6ED7-66BC-54E6-5016-440F48A030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DD6A3F-1C53-0DE7-3225-EF7FDFB508C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15B7A21-996B-84AE-069E-4E50F3299D53}"/>
              </a:ext>
            </a:extLst>
          </p:cNvPr>
          <p:cNvPicPr>
            <a:picLocks noChangeAspect="1"/>
          </p:cNvPicPr>
          <p:nvPr/>
        </p:nvPicPr>
        <p:blipFill>
          <a:blip r:embed="rId3"/>
          <a:srcRect l="34637" r="33613"/>
          <a:stretch/>
        </p:blipFill>
        <p:spPr>
          <a:xfrm>
            <a:off x="1752600" y="0"/>
            <a:ext cx="5704397" cy="5153078"/>
          </a:xfrm>
          <a:prstGeom prst="rect">
            <a:avLst/>
          </a:prstGeom>
        </p:spPr>
      </p:pic>
    </p:spTree>
    <p:extLst>
      <p:ext uri="{BB962C8B-B14F-4D97-AF65-F5344CB8AC3E}">
        <p14:creationId xmlns:p14="http://schemas.microsoft.com/office/powerpoint/2010/main" val="3353671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5D269-6B53-2943-146E-85BF6E08B9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CAB5EC-6A17-3B87-2188-0DEAD5865B5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9" name="Picture 8">
            <a:extLst>
              <a:ext uri="{FF2B5EF4-FFF2-40B4-BE49-F238E27FC236}">
                <a16:creationId xmlns:a16="http://schemas.microsoft.com/office/drawing/2014/main" id="{86DA96E8-A235-2889-0720-F199E1324717}"/>
              </a:ext>
            </a:extLst>
          </p:cNvPr>
          <p:cNvPicPr>
            <a:picLocks noChangeAspect="1"/>
          </p:cNvPicPr>
          <p:nvPr/>
        </p:nvPicPr>
        <p:blipFill>
          <a:blip r:embed="rId3"/>
          <a:stretch>
            <a:fillRect/>
          </a:stretch>
        </p:blipFill>
        <p:spPr>
          <a:xfrm>
            <a:off x="-88318" y="10496"/>
            <a:ext cx="9156118" cy="4826302"/>
          </a:xfrm>
          <a:prstGeom prst="rect">
            <a:avLst/>
          </a:prstGeom>
        </p:spPr>
      </p:pic>
    </p:spTree>
    <p:extLst>
      <p:ext uri="{BB962C8B-B14F-4D97-AF65-F5344CB8AC3E}">
        <p14:creationId xmlns:p14="http://schemas.microsoft.com/office/powerpoint/2010/main" val="2096364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7B29C-6042-84F7-61EC-1D7B5DF00E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3692902-B16E-9F38-3CBA-2B4180E33E51}"/>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Modern anxiety is not directed toward the real, valid, justified fears such as eternity, death, and the judgment of God. It passes these off as “old hat” and manufactures fears of its own to match its synthetic brand of anxiety. This generation is dying, not from external pressure, but from internal combustion</a:t>
            </a:r>
            <a:r>
              <a:rPr lang="en-US" sz="36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640462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08FC-717D-9D31-EC88-8E3C515D7F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BA0A33-FECA-909C-9761-8614BF4D8D7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 asked a man, “Are you afraid to die?” The man replied, “No, but I am afraid to live!”</a:t>
            </a:r>
          </a:p>
          <a:p>
            <a:pPr algn="l"/>
            <a:r>
              <a:rPr lang="en-US" sz="4000" dirty="0">
                <a:solidFill>
                  <a:schemeClr val="tx1"/>
                </a:solidFill>
                <a:latin typeface="Arial Rounded MT Bold" panose="020F0704030504030204" pitchFamily="34" charset="0"/>
              </a:rPr>
              <a:t>It is the demons within us we fear—not the demons of the other world. It is the hell within us we fear—not the Hell hereafter.</a:t>
            </a:r>
          </a:p>
        </p:txBody>
      </p:sp>
    </p:spTree>
    <p:extLst>
      <p:ext uri="{BB962C8B-B14F-4D97-AF65-F5344CB8AC3E}">
        <p14:creationId xmlns:p14="http://schemas.microsoft.com/office/powerpoint/2010/main" val="348386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D6F1C-3EF2-AEC9-DCDA-24290CC9B5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915EFA-A695-A42E-CF27-348FA7459BA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Anxiety is the natural result when</a:t>
            </a:r>
          </a:p>
          <a:p>
            <a:pPr algn="l">
              <a:lnSpc>
                <a:spcPct val="100000"/>
              </a:lnSpc>
              <a:spcBef>
                <a:spcPts val="0"/>
              </a:spcBef>
            </a:pPr>
            <a:r>
              <a:rPr lang="en-US" sz="4000" dirty="0">
                <a:solidFill>
                  <a:schemeClr val="tx1"/>
                </a:solidFill>
                <a:latin typeface="Arial Rounded MT Bold" panose="020F0704030504030204" pitchFamily="34" charset="0"/>
              </a:rPr>
              <a:t>our hopes are centered in anything short of God and His</a:t>
            </a:r>
          </a:p>
          <a:p>
            <a:pPr algn="l"/>
            <a:r>
              <a:rPr lang="en-US" sz="4000" dirty="0">
                <a:solidFill>
                  <a:schemeClr val="tx1"/>
                </a:solidFill>
                <a:latin typeface="Arial Rounded MT Bold" panose="020F0704030504030204" pitchFamily="34" charset="0"/>
              </a:rPr>
              <a:t>will for us.</a:t>
            </a:r>
          </a:p>
        </p:txBody>
      </p:sp>
    </p:spTree>
    <p:extLst>
      <p:ext uri="{BB962C8B-B14F-4D97-AF65-F5344CB8AC3E}">
        <p14:creationId xmlns:p14="http://schemas.microsoft.com/office/powerpoint/2010/main" val="1720795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169E-CDB8-E217-D0BB-83AB4A6E8D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6FD6F0-1B96-3680-BF0B-4AB144DC244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5A3B03E1-4524-8983-C706-5079C5512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322676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103CB-9104-44CD-10B0-978FA319155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13C5ED0-1FC7-AB61-555D-7386B20E73A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7760AA9-F29F-E84B-1AA8-34AA52118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DE310D78-9DB5-CDCA-0147-C8CCEE485E56}"/>
              </a:ext>
            </a:extLst>
          </p:cNvPr>
          <p:cNvSpPr txBox="1"/>
          <p:nvPr/>
        </p:nvSpPr>
        <p:spPr>
          <a:xfrm>
            <a:off x="76200" y="76200"/>
            <a:ext cx="8126135" cy="5016758"/>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u="sng" dirty="0">
                <a:solidFill>
                  <a:srgbClr val="FFFF66"/>
                </a:solidFill>
                <a:effectLst>
                  <a:outerShdw blurRad="38100" dist="38100" dir="2700000" algn="tl">
                    <a:srgbClr val="000000">
                      <a:alpha val="43137"/>
                    </a:srgbClr>
                  </a:outerShdw>
                </a:effectLst>
              </a:rPr>
              <a:t>Relief from anxiety: Yeshua</a:t>
            </a:r>
            <a:r>
              <a:rPr lang="en-US" dirty="0">
                <a:solidFill>
                  <a:schemeClr val="tx1"/>
                </a:solidFill>
                <a:effectLst>
                  <a:outerShdw blurRad="38100" dist="38100" dir="2700000" algn="tl">
                    <a:srgbClr val="000000">
                      <a:alpha val="43137"/>
                    </a:srgbClr>
                  </a:outerShdw>
                </a:effectLst>
              </a:rPr>
              <a:t>, </a:t>
            </a:r>
          </a:p>
          <a:p>
            <a:pPr algn="l"/>
            <a:r>
              <a:rPr lang="en-US" dirty="0">
                <a:solidFill>
                  <a:schemeClr val="tx1"/>
                </a:solidFill>
                <a:effectLst>
                  <a:outerShdw blurRad="38100" dist="38100" dir="2700000" algn="tl">
                    <a:srgbClr val="000000">
                      <a:alpha val="43137"/>
                    </a:srgbClr>
                  </a:outerShdw>
                </a:effectLst>
              </a:rPr>
              <a:t>    friends, service in Israel, </a:t>
            </a:r>
          </a:p>
          <a:p>
            <a:pPr algn="l"/>
            <a:r>
              <a:rPr lang="en-US" dirty="0">
                <a:solidFill>
                  <a:schemeClr val="tx1"/>
                </a:solidFill>
                <a:effectLst>
                  <a:outerShdw blurRad="38100" dist="38100" dir="2700000" algn="tl">
                    <a:srgbClr val="000000">
                      <a:alpha val="43137"/>
                    </a:srgbClr>
                  </a:outerShdw>
                </a:effectLst>
              </a:rPr>
              <a:t>    physical exercise</a:t>
            </a:r>
          </a:p>
        </p:txBody>
      </p:sp>
    </p:spTree>
    <p:extLst>
      <p:ext uri="{BB962C8B-B14F-4D97-AF65-F5344CB8AC3E}">
        <p14:creationId xmlns:p14="http://schemas.microsoft.com/office/powerpoint/2010/main" val="1439767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C819C-7B68-72BF-AB08-13153A23C3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C30FE4B-F5A9-5943-EB19-16144CE81519}"/>
              </a:ext>
            </a:extLst>
          </p:cNvPr>
          <p:cNvSpPr>
            <a:spLocks noGrp="1" noChangeArrowheads="1"/>
          </p:cNvSpPr>
          <p:nvPr>
            <p:ph type="subTitle" idx="1"/>
          </p:nvPr>
        </p:nvSpPr>
        <p:spPr>
          <a:xfrm>
            <a:off x="228600" y="209550"/>
            <a:ext cx="8686800" cy="4800600"/>
          </a:xfrm>
        </p:spPr>
        <p:txBody>
          <a:bodyPr anchor="t">
            <a:normAutofit fontScale="92500"/>
          </a:bodyPr>
          <a:lstStyle/>
          <a:p>
            <a:pPr algn="l"/>
            <a:r>
              <a:rPr lang="en-US" sz="4000" b="1" baseline="30000" dirty="0"/>
              <a:t> </a:t>
            </a:r>
            <a:r>
              <a:rPr lang="en-US" sz="4000" baseline="30000" dirty="0"/>
              <a:t>Phil 4.4-9 </a:t>
            </a:r>
            <a:r>
              <a:rPr lang="en-US" sz="4300" dirty="0">
                <a:solidFill>
                  <a:schemeClr val="tx1"/>
                </a:solidFill>
                <a:latin typeface="Arial Rounded MT Bold" panose="020F0704030504030204" pitchFamily="34" charset="0"/>
              </a:rPr>
              <a:t>Rejoice in the Lord always—again I will say, rejoice!  Let your gentleness be known to all people. </a:t>
            </a:r>
            <a:r>
              <a:rPr lang="en-US" sz="4300" u="sng" dirty="0">
                <a:solidFill>
                  <a:srgbClr val="FFFF66"/>
                </a:solidFill>
                <a:latin typeface="Arial Rounded MT Bold" panose="020F0704030504030204" pitchFamily="34" charset="0"/>
              </a:rPr>
              <a:t>The Lord is near</a:t>
            </a:r>
            <a:r>
              <a:rPr lang="en-US" sz="4300" dirty="0">
                <a:solidFill>
                  <a:schemeClr val="tx1"/>
                </a:solidFill>
                <a:latin typeface="Arial Rounded MT Bold" panose="020F0704030504030204" pitchFamily="34" charset="0"/>
              </a:rPr>
              <a:t>. </a:t>
            </a:r>
            <a:r>
              <a:rPr lang="en-US" sz="4300" u="sng" dirty="0">
                <a:solidFill>
                  <a:srgbClr val="FFFF66"/>
                </a:solidFill>
                <a:latin typeface="Arial Rounded MT Bold" panose="020F0704030504030204" pitchFamily="34" charset="0"/>
              </a:rPr>
              <a:t>Do not be anxious about anything</a:t>
            </a:r>
            <a:r>
              <a:rPr lang="en-US" sz="4300" dirty="0">
                <a:solidFill>
                  <a:schemeClr val="tx1"/>
                </a:solidFill>
                <a:latin typeface="Arial Rounded MT Bold" panose="020F0704030504030204" pitchFamily="34" charset="0"/>
              </a:rPr>
              <a:t>—but in everything, by prayer and petition </a:t>
            </a:r>
            <a:r>
              <a:rPr lang="en-US" sz="4300" u="sng" dirty="0">
                <a:solidFill>
                  <a:srgbClr val="FFFF66"/>
                </a:solidFill>
                <a:latin typeface="Arial Rounded MT Bold" panose="020F0704030504030204" pitchFamily="34" charset="0"/>
              </a:rPr>
              <a:t>with thanksgiving</a:t>
            </a:r>
            <a:r>
              <a:rPr lang="en-US" sz="4300" dirty="0">
                <a:solidFill>
                  <a:schemeClr val="tx1"/>
                </a:solidFill>
                <a:latin typeface="Arial Rounded MT Bold" panose="020F0704030504030204" pitchFamily="34" charset="0"/>
              </a:rPr>
              <a:t>, let your requests be made known to God.  </a:t>
            </a:r>
          </a:p>
        </p:txBody>
      </p:sp>
    </p:spTree>
    <p:extLst>
      <p:ext uri="{BB962C8B-B14F-4D97-AF65-F5344CB8AC3E}">
        <p14:creationId xmlns:p14="http://schemas.microsoft.com/office/powerpoint/2010/main" val="2684429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0255B-D484-28C4-227B-6D646C749DA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DDB333A-142E-4560-8A5C-E3717EF4E474}"/>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Choose to Praise G-d</a:t>
            </a:r>
          </a:p>
        </p:txBody>
      </p:sp>
    </p:spTree>
    <p:extLst>
      <p:ext uri="{BB962C8B-B14F-4D97-AF65-F5344CB8AC3E}">
        <p14:creationId xmlns:p14="http://schemas.microsoft.com/office/powerpoint/2010/main" val="594976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81ED-8359-52C1-BB61-94821EF81E6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028BC91-5BED-EEFE-AA7C-638AE247E353}"/>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Choose to Praise G-d</a:t>
            </a:r>
          </a:p>
          <a:p>
            <a:pPr marL="509588" indent="-509588" algn="l">
              <a:buFont typeface="+mj-lt"/>
              <a:buAutoNum type="arabicPeriod"/>
            </a:pPr>
            <a:r>
              <a:rPr lang="en-US" sz="4000" dirty="0"/>
              <a:t>G-d is near!</a:t>
            </a:r>
          </a:p>
        </p:txBody>
      </p:sp>
    </p:spTree>
    <p:extLst>
      <p:ext uri="{BB962C8B-B14F-4D97-AF65-F5344CB8AC3E}">
        <p14:creationId xmlns:p14="http://schemas.microsoft.com/office/powerpoint/2010/main" val="635806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DC74-D5FE-4D48-90B1-886FB210653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128E690-9616-E431-AE64-1C941DA12117}"/>
              </a:ext>
            </a:extLst>
          </p:cNvPr>
          <p:cNvSpPr>
            <a:spLocks noGrp="1" noChangeArrowheads="1"/>
          </p:cNvSpPr>
          <p:nvPr>
            <p:ph type="subTitle" idx="1"/>
          </p:nvPr>
        </p:nvSpPr>
        <p:spPr>
          <a:xfrm>
            <a:off x="228600" y="209550"/>
            <a:ext cx="8686800" cy="4800600"/>
          </a:xfrm>
        </p:spPr>
        <p:txBody>
          <a:bodyPr anchor="t">
            <a:normAutofit fontScale="92500"/>
          </a:bodyPr>
          <a:lstStyle/>
          <a:p>
            <a:pPr algn="l"/>
            <a:r>
              <a:rPr lang="en-US" sz="4000" b="1" baseline="30000" dirty="0"/>
              <a:t> </a:t>
            </a:r>
            <a:r>
              <a:rPr lang="en-US" sz="4000" baseline="30000" dirty="0"/>
              <a:t>Phil 4.4-9 </a:t>
            </a:r>
            <a:r>
              <a:rPr lang="en-US" sz="4300" dirty="0">
                <a:solidFill>
                  <a:schemeClr val="tx1"/>
                </a:solidFill>
                <a:latin typeface="Arial Rounded MT Bold" panose="020F0704030504030204" pitchFamily="34" charset="0"/>
              </a:rPr>
              <a:t>And the shalom of God, which surpasses all understanding, will guard your hearts and your minds in Messiah Yeshua. Finally, brothers and sisters, whatever is true, whatever is honorable, whatever is just, whatever is pure, </a:t>
            </a:r>
          </a:p>
        </p:txBody>
      </p:sp>
    </p:spTree>
    <p:extLst>
      <p:ext uri="{BB962C8B-B14F-4D97-AF65-F5344CB8AC3E}">
        <p14:creationId xmlns:p14="http://schemas.microsoft.com/office/powerpoint/2010/main" val="29586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7C2D-1329-CB40-DF65-F88726AA084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8B0FA51-B832-0901-E980-D673B6C1885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D0B0970B-761D-3253-796C-55C8D8EA4A0B}"/>
              </a:ext>
            </a:extLst>
          </p:cNvPr>
          <p:cNvPicPr>
            <a:picLocks noChangeAspect="1"/>
          </p:cNvPicPr>
          <p:nvPr/>
        </p:nvPicPr>
        <p:blipFill>
          <a:blip r:embed="rId3"/>
          <a:srcRect l="65363"/>
          <a:stretch/>
        </p:blipFill>
        <p:spPr>
          <a:xfrm>
            <a:off x="1600200" y="14729"/>
            <a:ext cx="6234631" cy="5162556"/>
          </a:xfrm>
          <a:prstGeom prst="rect">
            <a:avLst/>
          </a:prstGeom>
        </p:spPr>
      </p:pic>
    </p:spTree>
    <p:extLst>
      <p:ext uri="{BB962C8B-B14F-4D97-AF65-F5344CB8AC3E}">
        <p14:creationId xmlns:p14="http://schemas.microsoft.com/office/powerpoint/2010/main" val="143168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C189-5122-F9A7-64F2-1189AEF4261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3C25B1E-895C-1589-431D-C58B5555A53E}"/>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Choose to Praise G-d</a:t>
            </a:r>
          </a:p>
          <a:p>
            <a:pPr marL="509588" indent="-509588" algn="l">
              <a:buFont typeface="+mj-lt"/>
              <a:buAutoNum type="arabicPeriod"/>
            </a:pPr>
            <a:r>
              <a:rPr lang="en-US" sz="4000" dirty="0"/>
              <a:t>G-d is near!</a:t>
            </a:r>
          </a:p>
          <a:p>
            <a:pPr marL="509588" indent="-509588" algn="l">
              <a:buFont typeface="+mj-lt"/>
              <a:buAutoNum type="arabicPeriod"/>
            </a:pPr>
            <a:r>
              <a:rPr lang="en-US" sz="4000" dirty="0"/>
              <a:t>Pray with thanksgiving!</a:t>
            </a:r>
          </a:p>
          <a:p>
            <a:pPr marL="509588" indent="-509588" algn="l">
              <a:buFont typeface="+mj-lt"/>
              <a:buAutoNum type="arabicPeriod"/>
            </a:pPr>
            <a:r>
              <a:rPr lang="en-US" sz="4000" dirty="0"/>
              <a:t>Think about praiseworthy things!</a:t>
            </a:r>
          </a:p>
        </p:txBody>
      </p:sp>
    </p:spTree>
    <p:extLst>
      <p:ext uri="{BB962C8B-B14F-4D97-AF65-F5344CB8AC3E}">
        <p14:creationId xmlns:p14="http://schemas.microsoft.com/office/powerpoint/2010/main" val="339570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29E6-E9E2-D63D-C6F4-808213074D6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17D3254-9BF3-4820-200A-9E33D6CF7FCD}"/>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algn="l"/>
            <a:r>
              <a:rPr lang="en-US" sz="4000" b="1" baseline="30000" dirty="0"/>
              <a:t> </a:t>
            </a:r>
            <a:r>
              <a:rPr lang="en-US" sz="4000" baseline="30000" dirty="0"/>
              <a:t>Phil 4.4-9 </a:t>
            </a:r>
            <a:r>
              <a:rPr lang="en-US" sz="4300" dirty="0">
                <a:solidFill>
                  <a:schemeClr val="tx1"/>
                </a:solidFill>
                <a:latin typeface="Arial Rounded MT Bold" panose="020F0704030504030204" pitchFamily="34" charset="0"/>
              </a:rPr>
              <a:t>whatever is lovely, whatever is commendable—if there is any virtue and if there is anything worthy of praise—dwell on these things. What you have learned and received and heard and seen in me—put these things into practice, and the God of shalom will be with you.</a:t>
            </a:r>
          </a:p>
        </p:txBody>
      </p:sp>
    </p:spTree>
    <p:extLst>
      <p:ext uri="{BB962C8B-B14F-4D97-AF65-F5344CB8AC3E}">
        <p14:creationId xmlns:p14="http://schemas.microsoft.com/office/powerpoint/2010/main" val="421068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48AA-F1EB-1FD5-7ED5-B199817714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1DF493F-9EA5-2A9F-F87E-9E78FBD49EE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Yeshahyu</a:t>
            </a:r>
            <a:r>
              <a:rPr lang="en-US" sz="4000" baseline="30000" dirty="0">
                <a:solidFill>
                  <a:schemeClr val="tx1"/>
                </a:solidFill>
                <a:latin typeface="Arial Rounded MT Bold" panose="020F0704030504030204" pitchFamily="34" charset="0"/>
              </a:rPr>
              <a:t> Is 26.3  </a:t>
            </a:r>
            <a:r>
              <a:rPr lang="en-US" sz="4000" dirty="0">
                <a:solidFill>
                  <a:schemeClr val="tx1"/>
                </a:solidFill>
                <a:latin typeface="Arial Rounded MT Bold" panose="020F0704030504030204" pitchFamily="34" charset="0"/>
              </a:rPr>
              <a:t>You keep in perfect peace one whose mind is stayed on You, because he trusts in You.</a:t>
            </a:r>
          </a:p>
        </p:txBody>
      </p:sp>
    </p:spTree>
    <p:extLst>
      <p:ext uri="{BB962C8B-B14F-4D97-AF65-F5344CB8AC3E}">
        <p14:creationId xmlns:p14="http://schemas.microsoft.com/office/powerpoint/2010/main" val="993321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2E45-C482-4139-A565-C878DF5948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159102-A9A2-5F70-B2B1-5B6E4BC7E62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 11.28-30 </a:t>
            </a:r>
            <a:r>
              <a:rPr lang="en-US" sz="4000" dirty="0">
                <a:solidFill>
                  <a:schemeClr val="tx1"/>
                </a:solidFill>
                <a:latin typeface="Arial Rounded MT Bold" panose="020F0704030504030204" pitchFamily="34" charset="0"/>
              </a:rPr>
              <a:t>“Come to me, all of you who are struggling and burdened, and </a:t>
            </a:r>
            <a:r>
              <a:rPr lang="en-US" sz="4000" u="sng" dirty="0">
                <a:solidFill>
                  <a:srgbClr val="FFFF66"/>
                </a:solidFill>
                <a:latin typeface="Arial Rounded MT Bold" panose="020F0704030504030204" pitchFamily="34" charset="0"/>
              </a:rPr>
              <a:t>I will give you rest</a:t>
            </a:r>
            <a:r>
              <a:rPr lang="en-US" sz="4000" dirty="0">
                <a:solidFill>
                  <a:schemeClr val="tx1"/>
                </a:solidFill>
                <a:latin typeface="Arial Rounded MT Bold" panose="020F0704030504030204" pitchFamily="34" charset="0"/>
              </a:rPr>
              <a:t>. Take my yoke upon you and learn from me, because I am gentle and humble in heart, and you will find rest for your souls. For my yoke is easy, and my burden is light.”</a:t>
            </a:r>
          </a:p>
        </p:txBody>
      </p:sp>
    </p:spTree>
    <p:extLst>
      <p:ext uri="{BB962C8B-B14F-4D97-AF65-F5344CB8AC3E}">
        <p14:creationId xmlns:p14="http://schemas.microsoft.com/office/powerpoint/2010/main" val="2577613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AF4E-0269-8819-C22C-5CD621F466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B2CEB10-097D-32D2-A30E-0BEDB98A4380}"/>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“Therefore, I tell you, </a:t>
            </a:r>
            <a:r>
              <a:rPr lang="en-US" sz="4000" u="sng" dirty="0">
                <a:solidFill>
                  <a:srgbClr val="FFFF66"/>
                </a:solidFill>
                <a:latin typeface="Arial Rounded MT Bold" panose="020F0704030504030204" pitchFamily="34" charset="0"/>
              </a:rPr>
              <a:t>don’t worry about your life</a:t>
            </a:r>
            <a:r>
              <a:rPr lang="en-US" sz="4000" dirty="0">
                <a:solidFill>
                  <a:schemeClr val="tx1"/>
                </a:solidFill>
                <a:latin typeface="Arial Rounded MT Bold" panose="020F0704030504030204" pitchFamily="34" charset="0"/>
              </a:rPr>
              <a:t> — what you will eat or drink; or about your body — what you will wear. Isn’t life more than food and the body more than clothing? Look at the birds flying about! They neither plant nor harvest, nor do they gather food into barns; yet your heavenly Father feeds them. </a:t>
            </a:r>
          </a:p>
        </p:txBody>
      </p:sp>
    </p:spTree>
    <p:extLst>
      <p:ext uri="{BB962C8B-B14F-4D97-AF65-F5344CB8AC3E}">
        <p14:creationId xmlns:p14="http://schemas.microsoft.com/office/powerpoint/2010/main" val="3856360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2628B-5EF7-B47B-21FA-28A5ABB16C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9C5B8E-76BA-7AE3-0F4F-75584465BB0E}"/>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Aren’t you worth more than they are?  Can any of you by worrying add a single hour to his life?  “And </a:t>
            </a:r>
            <a:r>
              <a:rPr lang="en-US" sz="4000" u="sng" dirty="0">
                <a:solidFill>
                  <a:srgbClr val="FFFF66"/>
                </a:solidFill>
                <a:latin typeface="Arial Rounded MT Bold" panose="020F0704030504030204" pitchFamily="34" charset="0"/>
              </a:rPr>
              <a:t>why be anxious about clothing?</a:t>
            </a:r>
            <a:r>
              <a:rPr lang="en-US" sz="4000" dirty="0">
                <a:solidFill>
                  <a:schemeClr val="tx1"/>
                </a:solidFill>
                <a:latin typeface="Arial Rounded MT Bold" panose="020F0704030504030204" pitchFamily="34" charset="0"/>
              </a:rPr>
              <a:t> Think about the fields of wild irises, and how they grow. They neither work nor spin thread, yet I tell you that not even Shlomo in all his glory was clothed as beautifully as one of these. </a:t>
            </a:r>
          </a:p>
        </p:txBody>
      </p:sp>
    </p:spTree>
    <p:extLst>
      <p:ext uri="{BB962C8B-B14F-4D97-AF65-F5344CB8AC3E}">
        <p14:creationId xmlns:p14="http://schemas.microsoft.com/office/powerpoint/2010/main" val="1484055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E8C26-E2E7-9743-A010-8F7224B942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5AD4243-5848-E5EF-64A7-323F854C151A}"/>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If this is how God clothes grass in the field — which is here today and gone tomorrow, thrown in an oven — won’t he much more clothe you? What little trust you have! “So </a:t>
            </a:r>
            <a:r>
              <a:rPr lang="en-US" sz="4000" u="sng" dirty="0">
                <a:solidFill>
                  <a:srgbClr val="FFFF66"/>
                </a:solidFill>
                <a:latin typeface="Arial Rounded MT Bold" panose="020F0704030504030204" pitchFamily="34" charset="0"/>
              </a:rPr>
              <a:t>don’t be anxious, asking, ‘What will we eat?,’ ‘What will we drink?’ or ‘How will we be clothed?’</a:t>
            </a:r>
          </a:p>
        </p:txBody>
      </p:sp>
    </p:spTree>
    <p:extLst>
      <p:ext uri="{BB962C8B-B14F-4D97-AF65-F5344CB8AC3E}">
        <p14:creationId xmlns:p14="http://schemas.microsoft.com/office/powerpoint/2010/main" val="1849398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6FD4-6152-B5CB-D583-21184228A0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8C6B4B-3073-D2D1-CEFC-405B4CB8A6C4}"/>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Mat 6.25-34 </a:t>
            </a:r>
            <a:r>
              <a:rPr lang="en-US" sz="4000" dirty="0">
                <a:solidFill>
                  <a:schemeClr val="tx1"/>
                </a:solidFill>
                <a:latin typeface="Arial Rounded MT Bold" panose="020F0704030504030204" pitchFamily="34" charset="0"/>
              </a:rPr>
              <a:t> For it is the pagans who set their hearts on all these things. Your heavenly Father knows you need them all. But seek first his Kingdom and his righteousness, and all these things will be given to you as well.  </a:t>
            </a:r>
            <a:r>
              <a:rPr lang="en-US" sz="4000" u="sng" dirty="0">
                <a:solidFill>
                  <a:srgbClr val="FFFF66"/>
                </a:solidFill>
                <a:latin typeface="Arial Rounded MT Bold" panose="020F0704030504030204" pitchFamily="34" charset="0"/>
              </a:rPr>
              <a:t>Don’t worry about tomorrow </a:t>
            </a:r>
            <a:r>
              <a:rPr lang="en-US" sz="4000" dirty="0">
                <a:solidFill>
                  <a:schemeClr val="tx1"/>
                </a:solidFill>
                <a:latin typeface="Arial Rounded MT Bold" panose="020F0704030504030204" pitchFamily="34" charset="0"/>
              </a:rPr>
              <a:t>— tomorrow will worry about itself! Today has enough tsuris already!</a:t>
            </a:r>
          </a:p>
        </p:txBody>
      </p:sp>
    </p:spTree>
    <p:extLst>
      <p:ext uri="{BB962C8B-B14F-4D97-AF65-F5344CB8AC3E}">
        <p14:creationId xmlns:p14="http://schemas.microsoft.com/office/powerpoint/2010/main" val="2931776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B2C63-BC9C-3385-643B-288C9FFBBA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8839D19-620D-02AE-D89E-A8316AB2A7C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1 Kefa / Peter 5.6-8</a:t>
            </a:r>
            <a:r>
              <a:rPr lang="en-US" sz="4000" dirty="0">
                <a:solidFill>
                  <a:schemeClr val="tx1"/>
                </a:solidFill>
                <a:latin typeface="Arial Rounded MT Bold" panose="020F0704030504030204" pitchFamily="34" charset="0"/>
              </a:rPr>
              <a:t> Therefore, humble yourselves under the mighty hand of God, so that at the right time he may lift you up. </a:t>
            </a:r>
            <a:r>
              <a:rPr lang="en-US" sz="4000" u="sng" dirty="0">
                <a:solidFill>
                  <a:srgbClr val="FFFF66"/>
                </a:solidFill>
                <a:latin typeface="Arial Rounded MT Bold" panose="020F0704030504030204" pitchFamily="34" charset="0"/>
              </a:rPr>
              <a:t>Throw all your anxieties upon him</a:t>
            </a:r>
            <a:r>
              <a:rPr lang="en-US" sz="4000" dirty="0">
                <a:solidFill>
                  <a:schemeClr val="tx1"/>
                </a:solidFill>
                <a:latin typeface="Arial Rounded MT Bold" panose="020F0704030504030204" pitchFamily="34" charset="0"/>
              </a:rPr>
              <a:t>, because he cares about you. Stay sober, stay alert! Your enemy, the Adversary, stalks about like a roaring lion looking for someone to devour.</a:t>
            </a:r>
          </a:p>
        </p:txBody>
      </p:sp>
    </p:spTree>
    <p:extLst>
      <p:ext uri="{BB962C8B-B14F-4D97-AF65-F5344CB8AC3E}">
        <p14:creationId xmlns:p14="http://schemas.microsoft.com/office/powerpoint/2010/main" val="4241198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A14A5-D0A5-BC93-D084-54009FD257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394BF83-C95B-6387-B710-18BC0262BBB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 Ps 18.29 </a:t>
            </a:r>
            <a:r>
              <a:rPr lang="en-US" sz="4000" dirty="0"/>
              <a:t>“For you, </a:t>
            </a:r>
            <a:r>
              <a:rPr lang="en-US" sz="4000" cap="small" dirty="0"/>
              <a:t>Adoni</a:t>
            </a:r>
            <a:r>
              <a:rPr lang="en-US" sz="4000" dirty="0"/>
              <a:t>, light my lamp; </a:t>
            </a:r>
            <a:r>
              <a:rPr lang="en-US" sz="4000" cap="small" dirty="0"/>
              <a:t>Adoni</a:t>
            </a:r>
            <a:r>
              <a:rPr lang="en-US" sz="4000" dirty="0"/>
              <a:t>, my God, lights up my darkness.</a:t>
            </a:r>
          </a:p>
        </p:txBody>
      </p:sp>
    </p:spTree>
    <p:extLst>
      <p:ext uri="{BB962C8B-B14F-4D97-AF65-F5344CB8AC3E}">
        <p14:creationId xmlns:p14="http://schemas.microsoft.com/office/powerpoint/2010/main" val="356711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780BF-DF5C-5CFD-7361-B1C7C146ED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5AB1B3-02DA-A7CB-CE91-8F0F551EECE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Segoe UI Black" panose="020B0A02040204020203" pitchFamily="34" charset="0"/>
                <a:ea typeface="Segoe UI Black" panose="020B0A02040204020203" pitchFamily="34" charset="0"/>
              </a:rPr>
              <a:t>  </a:t>
            </a:r>
            <a:endParaRPr lang="en-US" sz="40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charset="0"/>
            </a:endParaRPr>
          </a:p>
        </p:txBody>
      </p:sp>
      <p:sp>
        <p:nvSpPr>
          <p:cNvPr id="4" name="TextBox 3">
            <a:extLst>
              <a:ext uri="{FF2B5EF4-FFF2-40B4-BE49-F238E27FC236}">
                <a16:creationId xmlns:a16="http://schemas.microsoft.com/office/drawing/2014/main" id="{41838DDA-F35F-2B8D-BC7D-461B6F728397}"/>
              </a:ext>
            </a:extLst>
          </p:cNvPr>
          <p:cNvSpPr txBox="1"/>
          <p:nvPr/>
        </p:nvSpPr>
        <p:spPr>
          <a:xfrm rot="5400000">
            <a:off x="7336872" y="2217807"/>
            <a:ext cx="2188808" cy="707886"/>
          </a:xfrm>
          <a:prstGeom prst="rect">
            <a:avLst/>
          </a:prstGeom>
          <a:noFill/>
        </p:spPr>
        <p:txBody>
          <a:bodyPr wrap="square">
            <a:spAutoFit/>
          </a:bodyPr>
          <a:lstStyle/>
          <a:p>
            <a:pPr algn="l"/>
            <a:r>
              <a:rPr lang="en-US"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Anxiety</a:t>
            </a:r>
          </a:p>
        </p:txBody>
      </p:sp>
      <p:sp>
        <p:nvSpPr>
          <p:cNvPr id="6" name="TextBox 5">
            <a:extLst>
              <a:ext uri="{FF2B5EF4-FFF2-40B4-BE49-F238E27FC236}">
                <a16:creationId xmlns:a16="http://schemas.microsoft.com/office/drawing/2014/main" id="{2C84ACF6-76B9-5825-0076-ABDCF3DA721C}"/>
              </a:ext>
            </a:extLst>
          </p:cNvPr>
          <p:cNvSpPr txBox="1"/>
          <p:nvPr/>
        </p:nvSpPr>
        <p:spPr>
          <a:xfrm rot="16200000">
            <a:off x="-54661" y="2255907"/>
            <a:ext cx="2188808" cy="707886"/>
          </a:xfrm>
          <a:prstGeom prst="rect">
            <a:avLst/>
          </a:prstGeom>
          <a:noFill/>
        </p:spPr>
        <p:txBody>
          <a:bodyPr wrap="square">
            <a:spAutoFit/>
          </a:bodyPr>
          <a:lstStyle/>
          <a:p>
            <a:pPr algn="r"/>
            <a:r>
              <a:rPr lang="en-US"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Anxiety</a:t>
            </a:r>
          </a:p>
        </p:txBody>
      </p:sp>
      <p:pic>
        <p:nvPicPr>
          <p:cNvPr id="5" name="Picture 4">
            <a:extLst>
              <a:ext uri="{FF2B5EF4-FFF2-40B4-BE49-F238E27FC236}">
                <a16:creationId xmlns:a16="http://schemas.microsoft.com/office/drawing/2014/main" id="{E4BE87AB-B1E3-7728-A724-BA2F6AAE2372}"/>
              </a:ext>
            </a:extLst>
          </p:cNvPr>
          <p:cNvPicPr>
            <a:picLocks noChangeAspect="1"/>
          </p:cNvPicPr>
          <p:nvPr/>
        </p:nvPicPr>
        <p:blipFill>
          <a:blip r:embed="rId3"/>
          <a:stretch>
            <a:fillRect/>
          </a:stretch>
        </p:blipFill>
        <p:spPr>
          <a:xfrm>
            <a:off x="2062034" y="0"/>
            <a:ext cx="5019931" cy="5143500"/>
          </a:xfrm>
          <a:prstGeom prst="rect">
            <a:avLst/>
          </a:prstGeom>
        </p:spPr>
      </p:pic>
    </p:spTree>
    <p:extLst>
      <p:ext uri="{BB962C8B-B14F-4D97-AF65-F5344CB8AC3E}">
        <p14:creationId xmlns:p14="http://schemas.microsoft.com/office/powerpoint/2010/main" val="3584739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D54D2-F1B3-EE73-788E-9BD0A920DB0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449D526-7CE0-9FEE-F2C3-A88681ED7516}"/>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2 Cor 12.9</a:t>
            </a:r>
            <a:r>
              <a:rPr lang="en-US" sz="4000" dirty="0"/>
              <a:t> He told me, “My grace is enough for you, for my power is brought to perfection in weakness.” Therefore, I am very happy to boast about my weaknesses, in order that the Messiah’s power will rest upon me. </a:t>
            </a:r>
          </a:p>
        </p:txBody>
      </p:sp>
    </p:spTree>
    <p:extLst>
      <p:ext uri="{BB962C8B-B14F-4D97-AF65-F5344CB8AC3E}">
        <p14:creationId xmlns:p14="http://schemas.microsoft.com/office/powerpoint/2010/main" val="1142271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A2A9-314F-3E3E-B2B9-88F7FC9363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5823D1-1AD5-050C-F81C-50200A836F1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6" name="Picture 2">
            <a:extLst>
              <a:ext uri="{FF2B5EF4-FFF2-40B4-BE49-F238E27FC236}">
                <a16:creationId xmlns:a16="http://schemas.microsoft.com/office/drawing/2014/main" id="{A7059D93-E747-C042-ECD3-2AFCC8F1D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91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76CFC-D368-4DAD-65CB-75D16FCE04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9134C94-3BF3-8D5B-E727-B928F9ADE45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B5FDAE07-114B-D4AC-37A6-E53F9809D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1162417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F932-0E92-8A22-0B75-EE5E56DF516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F61B35-32D7-666A-C3A8-B7D82AA66E5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7DF2D84-A371-89DA-441A-10024BF41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EDB8140-7A3B-F017-A6DA-32F2EF232932}"/>
              </a:ext>
            </a:extLst>
          </p:cNvPr>
          <p:cNvSpPr txBox="1"/>
          <p:nvPr/>
        </p:nvSpPr>
        <p:spPr>
          <a:xfrm>
            <a:off x="76200" y="76200"/>
            <a:ext cx="8126135" cy="5016758"/>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u="sng" dirty="0">
                <a:solidFill>
                  <a:srgbClr val="FFFF66"/>
                </a:solidFill>
                <a:effectLst>
                  <a:outerShdw blurRad="38100" dist="38100" dir="2700000" algn="tl">
                    <a:srgbClr val="000000">
                      <a:alpha val="43137"/>
                    </a:srgbClr>
                  </a:outerShdw>
                </a:effectLst>
              </a:rPr>
              <a:t>Relief from anxiety</a:t>
            </a:r>
            <a:r>
              <a:rPr lang="en-US" dirty="0">
                <a:solidFill>
                  <a:schemeClr val="tx1"/>
                </a:solidFill>
                <a:effectLst>
                  <a:outerShdw blurRad="38100" dist="38100" dir="2700000" algn="tl">
                    <a:srgbClr val="000000">
                      <a:alpha val="43137"/>
                    </a:srgbClr>
                  </a:outerShdw>
                </a:effectLst>
              </a:rPr>
              <a:t>: Yeshua, </a:t>
            </a:r>
          </a:p>
          <a:p>
            <a:pPr algn="l"/>
            <a:r>
              <a:rPr lang="en-US" dirty="0">
                <a:solidFill>
                  <a:schemeClr val="tx1"/>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friends</a:t>
            </a:r>
            <a:r>
              <a:rPr lang="en-US" dirty="0">
                <a:solidFill>
                  <a:schemeClr val="tx1"/>
                </a:solidFill>
                <a:effectLst>
                  <a:outerShdw blurRad="38100" dist="38100" dir="2700000" algn="tl">
                    <a:srgbClr val="000000">
                      <a:alpha val="43137"/>
                    </a:srgbClr>
                  </a:outerShdw>
                </a:effectLst>
              </a:rPr>
              <a:t>, service in Israel, </a:t>
            </a:r>
          </a:p>
          <a:p>
            <a:pPr algn="l"/>
            <a:r>
              <a:rPr lang="en-US" dirty="0">
                <a:solidFill>
                  <a:schemeClr val="tx1"/>
                </a:solidFill>
                <a:effectLst>
                  <a:outerShdw blurRad="38100" dist="38100" dir="2700000" algn="tl">
                    <a:srgbClr val="000000">
                      <a:alpha val="43137"/>
                    </a:srgbClr>
                  </a:outerShdw>
                </a:effectLst>
              </a:rPr>
              <a:t>    physical exercise</a:t>
            </a:r>
          </a:p>
        </p:txBody>
      </p:sp>
    </p:spTree>
    <p:extLst>
      <p:ext uri="{BB962C8B-B14F-4D97-AF65-F5344CB8AC3E}">
        <p14:creationId xmlns:p14="http://schemas.microsoft.com/office/powerpoint/2010/main" val="3283085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73F6E-7171-85E9-73FE-D4630AD4AFF6}"/>
            </a:ext>
          </a:extLst>
        </p:cNvPr>
        <p:cNvGrpSpPr/>
        <p:nvPr/>
      </p:nvGrpSpPr>
      <p:grpSpPr>
        <a:xfrm>
          <a:off x="0" y="0"/>
          <a:ext cx="0" cy="0"/>
          <a:chOff x="0" y="0"/>
          <a:chExt cx="0" cy="0"/>
        </a:xfrm>
      </p:grpSpPr>
      <p:sp>
        <p:nvSpPr>
          <p:cNvPr id="4" name="AutoShape 4" descr="Why Friends Are the Brain’s Best Medicine">
            <a:extLst>
              <a:ext uri="{FF2B5EF4-FFF2-40B4-BE49-F238E27FC236}">
                <a16:creationId xmlns:a16="http://schemas.microsoft.com/office/drawing/2014/main" id="{93DA81DC-1478-DF27-E554-BBC9F3E54F6A}"/>
              </a:ext>
            </a:extLst>
          </p:cNvPr>
          <p:cNvSpPr>
            <a:spLocks noGrp="1" noChangeAspect="1" noChangeArrowheads="1"/>
          </p:cNvSpPr>
          <p:nvPr>
            <p:ph type="subTitle" idx="1"/>
          </p:nvPr>
        </p:nvSpPr>
        <p:spPr bwMode="auto">
          <a:xfrm>
            <a:off x="228600" y="209550"/>
            <a:ext cx="86106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 </a:t>
            </a:r>
          </a:p>
        </p:txBody>
      </p:sp>
      <p:pic>
        <p:nvPicPr>
          <p:cNvPr id="6" name="Picture 5">
            <a:extLst>
              <a:ext uri="{FF2B5EF4-FFF2-40B4-BE49-F238E27FC236}">
                <a16:creationId xmlns:a16="http://schemas.microsoft.com/office/drawing/2014/main" id="{A09508BC-5AE5-C3B0-07DA-7C0C35A4052E}"/>
              </a:ext>
            </a:extLst>
          </p:cNvPr>
          <p:cNvPicPr>
            <a:picLocks noChangeAspect="1"/>
          </p:cNvPicPr>
          <p:nvPr/>
        </p:nvPicPr>
        <p:blipFill>
          <a:blip r:embed="rId3"/>
          <a:stretch>
            <a:fillRect/>
          </a:stretch>
        </p:blipFill>
        <p:spPr>
          <a:xfrm>
            <a:off x="1720462" y="0"/>
            <a:ext cx="5703076" cy="5143500"/>
          </a:xfrm>
          <a:prstGeom prst="rect">
            <a:avLst/>
          </a:prstGeom>
        </p:spPr>
      </p:pic>
    </p:spTree>
    <p:extLst>
      <p:ext uri="{BB962C8B-B14F-4D97-AF65-F5344CB8AC3E}">
        <p14:creationId xmlns:p14="http://schemas.microsoft.com/office/powerpoint/2010/main" val="164746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45D7-CB6F-3424-789A-83D8D43C88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B7D84B-43DD-8327-4520-FFE9301F2036}"/>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Picture your brain lighting up like a pinball machine—“feel good” hormones dopamine, oxytocin, and serotonin all firing at once. That’s what happens when you sit across from a friend and talk. Now picture those same circuits going dark and stress hormones flooding in. That’s isolation. Your brain knows the difference, even when you don’t.</a:t>
            </a:r>
          </a:p>
        </p:txBody>
      </p:sp>
    </p:spTree>
    <p:extLst>
      <p:ext uri="{BB962C8B-B14F-4D97-AF65-F5344CB8AC3E}">
        <p14:creationId xmlns:p14="http://schemas.microsoft.com/office/powerpoint/2010/main" val="2368758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5A7CE-8AA7-223D-2272-D2AA6A174E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1005315-B048-008C-6430-352548381EAF}"/>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 growing field of social neuroscience, shows that the presence of friends—or even brief, kind interactions with strangers—helps the brain feel safe, stimulated, and primed to heal.</a:t>
            </a:r>
          </a:p>
          <a:p>
            <a:pPr algn="l"/>
            <a:r>
              <a:rPr lang="en-US" sz="4000" dirty="0">
                <a:solidFill>
                  <a:schemeClr val="tx1"/>
                </a:solidFill>
                <a:latin typeface="Arial Rounded MT Bold" panose="020F0704030504030204" pitchFamily="34" charset="0"/>
              </a:rPr>
              <a:t>[So, help with </a:t>
            </a:r>
            <a:r>
              <a:rPr lang="en-US" sz="4000" dirty="0" err="1">
                <a:solidFill>
                  <a:schemeClr val="tx1"/>
                </a:solidFill>
                <a:latin typeface="Arial Rounded MT Bold" panose="020F0704030504030204" pitchFamily="34" charset="0"/>
              </a:rPr>
              <a:t>Misloakh</a:t>
            </a:r>
            <a:r>
              <a:rPr lang="en-US" sz="4000" dirty="0">
                <a:solidFill>
                  <a:schemeClr val="tx1"/>
                </a:solidFill>
                <a:latin typeface="Arial Rounded MT Bold" panose="020F0704030504030204" pitchFamily="34" charset="0"/>
              </a:rPr>
              <a:t> manot distribution next week!]</a:t>
            </a:r>
          </a:p>
        </p:txBody>
      </p:sp>
    </p:spTree>
    <p:extLst>
      <p:ext uri="{BB962C8B-B14F-4D97-AF65-F5344CB8AC3E}">
        <p14:creationId xmlns:p14="http://schemas.microsoft.com/office/powerpoint/2010/main" val="303382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5047-41B4-31EF-A93B-C8F175B874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3C2F38-8466-FE11-309F-50FB61E01C1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“Those social cues—eye contact, expressions, tone—are what tell our brains, ‘You are with another human being,’ and they’re what fire up the oxytocin, dopamine, and serotonin systems that make social interaction feel good,” Rein told The Epoch Times.​</a:t>
            </a:r>
          </a:p>
        </p:txBody>
      </p:sp>
    </p:spTree>
    <p:extLst>
      <p:ext uri="{BB962C8B-B14F-4D97-AF65-F5344CB8AC3E}">
        <p14:creationId xmlns:p14="http://schemas.microsoft.com/office/powerpoint/2010/main" val="1013831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DC366-72B9-DA95-727C-37BDC5BD24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B7E830-EB58-FD1A-FD88-33988AFED82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longitudinal study of more than 12,000 older adults found that people who report persistent loneliness have a 40 percent higher risk of developing dementia, </a:t>
            </a:r>
          </a:p>
        </p:txBody>
      </p:sp>
    </p:spTree>
    <p:extLst>
      <p:ext uri="{BB962C8B-B14F-4D97-AF65-F5344CB8AC3E}">
        <p14:creationId xmlns:p14="http://schemas.microsoft.com/office/powerpoint/2010/main" val="3605304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5FBB-4CE3-9ACE-153E-C1210493A6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85BA61-0424-936E-FD84-D16C4902E5D9}"/>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The flip side shows up in our stress hormones. When connection fades, the chemistry turns—long stretches of loneliness drive up cortisol, disrupt sleep, and trap the mind in spirals of worry. In isolation, the brain flips into threat mode, bracing the body for danger.</a:t>
            </a:r>
          </a:p>
        </p:txBody>
      </p:sp>
    </p:spTree>
    <p:extLst>
      <p:ext uri="{BB962C8B-B14F-4D97-AF65-F5344CB8AC3E}">
        <p14:creationId xmlns:p14="http://schemas.microsoft.com/office/powerpoint/2010/main" val="184608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612D-CD88-E281-CBC1-59C9D42EDB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70A046-491E-B056-F6AA-42BD2D450DA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Segoe UI Black" panose="020B0A02040204020203" pitchFamily="34" charset="0"/>
                <a:ea typeface="Segoe UI Black" panose="020B0A02040204020203" pitchFamily="34" charset="0"/>
              </a:rPr>
              <a:t>  </a:t>
            </a:r>
            <a:r>
              <a:rPr lang="en-US" sz="40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charset="0"/>
              </a:rPr>
              <a:t>Anxiety</a:t>
            </a:r>
          </a:p>
        </p:txBody>
      </p:sp>
      <p:pic>
        <p:nvPicPr>
          <p:cNvPr id="2050" name="Picture 2">
            <a:extLst>
              <a:ext uri="{FF2B5EF4-FFF2-40B4-BE49-F238E27FC236}">
                <a16:creationId xmlns:a16="http://schemas.microsoft.com/office/drawing/2014/main" id="{CD0A5B9A-FFED-2505-5166-8AB11569F4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90196"/>
            <a:ext cx="676354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F66BAD-4764-D0BD-427E-FB96817812C0}"/>
              </a:ext>
            </a:extLst>
          </p:cNvPr>
          <p:cNvSpPr txBox="1"/>
          <p:nvPr/>
        </p:nvSpPr>
        <p:spPr>
          <a:xfrm>
            <a:off x="6508505" y="133350"/>
            <a:ext cx="2188808" cy="707886"/>
          </a:xfrm>
          <a:prstGeom prst="rect">
            <a:avLst/>
          </a:prstGeom>
          <a:noFill/>
        </p:spPr>
        <p:txBody>
          <a:bodyPr wrap="square">
            <a:spAutoFit/>
          </a:bodyPr>
          <a:lstStyle/>
          <a:p>
            <a:pPr algn="l"/>
            <a:r>
              <a:rPr lang="en-US"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Anxiety</a:t>
            </a:r>
          </a:p>
        </p:txBody>
      </p:sp>
      <p:sp>
        <p:nvSpPr>
          <p:cNvPr id="6" name="TextBox 5">
            <a:extLst>
              <a:ext uri="{FF2B5EF4-FFF2-40B4-BE49-F238E27FC236}">
                <a16:creationId xmlns:a16="http://schemas.microsoft.com/office/drawing/2014/main" id="{925C66A1-CBD3-7361-7768-D902D0AE29AE}"/>
              </a:ext>
            </a:extLst>
          </p:cNvPr>
          <p:cNvSpPr txBox="1"/>
          <p:nvPr/>
        </p:nvSpPr>
        <p:spPr>
          <a:xfrm>
            <a:off x="304800" y="4205496"/>
            <a:ext cx="2188808" cy="707886"/>
          </a:xfrm>
          <a:prstGeom prst="rect">
            <a:avLst/>
          </a:prstGeom>
          <a:noFill/>
        </p:spPr>
        <p:txBody>
          <a:bodyPr wrap="square">
            <a:spAutoFit/>
          </a:bodyPr>
          <a:lstStyle/>
          <a:p>
            <a:pPr algn="r"/>
            <a:r>
              <a:rPr lang="en-US"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Anxiety</a:t>
            </a:r>
          </a:p>
        </p:txBody>
      </p:sp>
      <p:sp>
        <p:nvSpPr>
          <p:cNvPr id="8" name="TextBox 7">
            <a:extLst>
              <a:ext uri="{FF2B5EF4-FFF2-40B4-BE49-F238E27FC236}">
                <a16:creationId xmlns:a16="http://schemas.microsoft.com/office/drawing/2014/main" id="{D7CD16F5-23FA-7990-56D5-F47BAFAB9BB0}"/>
              </a:ext>
            </a:extLst>
          </p:cNvPr>
          <p:cNvSpPr txBox="1"/>
          <p:nvPr/>
        </p:nvSpPr>
        <p:spPr>
          <a:xfrm>
            <a:off x="6517836" y="4188353"/>
            <a:ext cx="2188808" cy="707886"/>
          </a:xfrm>
          <a:prstGeom prst="rect">
            <a:avLst/>
          </a:prstGeom>
          <a:noFill/>
        </p:spPr>
        <p:txBody>
          <a:bodyPr wrap="square">
            <a:spAutoFit/>
          </a:bodyPr>
          <a:lstStyle/>
          <a:p>
            <a:pPr algn="l"/>
            <a:r>
              <a:rPr lang="en-US" sz="40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Anxiety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411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7FBA3-93E4-4A7A-8D32-C25A2BC709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37FE5F6-5E63-DF54-89A2-85868767A07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instead of allowing it to rest and grow.  “When we’re isolated, our cortisol levels start to go up. Humans experience stress when we are alone because our brains are trying to push us back toward other people, where we’ve always survived best,” Rein noted.</a:t>
            </a:r>
          </a:p>
        </p:txBody>
      </p:sp>
    </p:spTree>
    <p:extLst>
      <p:ext uri="{BB962C8B-B14F-4D97-AF65-F5344CB8AC3E}">
        <p14:creationId xmlns:p14="http://schemas.microsoft.com/office/powerpoint/2010/main" val="2685795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A494D-2B51-5A94-C362-FF7E7EDC28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D4DB417-553D-986E-5A8C-CD710929760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 find a trusted friend to share the anxiety with.  First of all, the Chief Friend.</a:t>
            </a:r>
          </a:p>
          <a:p>
            <a:pPr algn="l"/>
            <a:r>
              <a:rPr lang="en-US" sz="4000" dirty="0">
                <a:solidFill>
                  <a:schemeClr val="tx1"/>
                </a:solidFill>
                <a:latin typeface="Arial Rounded MT Bold" panose="020F0704030504030204" pitchFamily="34" charset="0"/>
              </a:rPr>
              <a:t>Do find aspects for praising G-d in Yeshua for the anxiety.  He will work it for good!! </a:t>
            </a:r>
          </a:p>
          <a:p>
            <a:pPr algn="l"/>
            <a:r>
              <a:rPr lang="en-US" sz="4000" dirty="0">
                <a:solidFill>
                  <a:schemeClr val="tx1"/>
                </a:solidFill>
                <a:latin typeface="Arial Rounded MT Bold" panose="020F0704030504030204" pitchFamily="34" charset="0"/>
              </a:rPr>
              <a:t>Do: Purim Ester anxiety  3 days fasting and prayer</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95039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D942-F2A7-521F-5CDC-481635F7B9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0C0740-5361-5BB8-DFE0-A60C072AEA30}"/>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Rebuking, face to face, </a:t>
            </a:r>
          </a:p>
          <a:p>
            <a:pPr algn="ctr"/>
            <a:r>
              <a:rPr lang="en-US" sz="4000" dirty="0">
                <a:solidFill>
                  <a:schemeClr val="tx1"/>
                </a:solidFill>
                <a:latin typeface="Arial Rounded MT Bold" panose="020F0704030504030204" pitchFamily="34" charset="0"/>
              </a:rPr>
              <a:t>is love and stress relief.</a:t>
            </a:r>
          </a:p>
        </p:txBody>
      </p:sp>
    </p:spTree>
    <p:extLst>
      <p:ext uri="{BB962C8B-B14F-4D97-AF65-F5344CB8AC3E}">
        <p14:creationId xmlns:p14="http://schemas.microsoft.com/office/powerpoint/2010/main" val="2684535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64DC-79E8-615B-516E-F3136372D4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16D2BF-3FC4-3CC6-7ACB-BA39BB859E3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Vayikra/Lev 19.16-18 </a:t>
            </a:r>
            <a:r>
              <a:rPr lang="en-US" sz="4000" dirty="0">
                <a:solidFill>
                  <a:schemeClr val="tx1"/>
                </a:solidFill>
                <a:latin typeface="Arial Rounded MT Bold" panose="020F0704030504030204" pitchFamily="34" charset="0"/>
              </a:rPr>
              <a:t>“‘Do not go around spreading slander among your people, but also don’t stand idly by when your neighbor’s life is at stake; I am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“‘Do not hate your brother in your heart, but </a:t>
            </a:r>
            <a:r>
              <a:rPr lang="en-US" sz="4000" u="sng" dirty="0">
                <a:solidFill>
                  <a:srgbClr val="FFFF66"/>
                </a:solidFill>
                <a:latin typeface="Arial Rounded MT Bold" panose="020F0704030504030204" pitchFamily="34" charset="0"/>
              </a:rPr>
              <a:t>rebuke your neighbor frankly</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834775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27AD-5564-47E9-C6A6-B948EDF494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6A3AEE-5ABD-99A8-5149-6589326AF3A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Vayikra/Lev 19.16-18   </a:t>
            </a:r>
            <a:r>
              <a:rPr lang="en-US" sz="4000" u="sng" dirty="0">
                <a:solidFill>
                  <a:srgbClr val="FFFF66"/>
                </a:solidFill>
                <a:latin typeface="Arial Rounded MT Bold" panose="020F0704030504030204" pitchFamily="34" charset="0"/>
              </a:rPr>
              <a:t>so that you won’t carry sin because of him</a:t>
            </a:r>
            <a:r>
              <a:rPr lang="en-US" sz="4000" dirty="0">
                <a:solidFill>
                  <a:schemeClr val="tx1"/>
                </a:solidFill>
                <a:latin typeface="Arial Rounded MT Bold" panose="020F0704030504030204" pitchFamily="34" charset="0"/>
              </a:rPr>
              <a:t>. Don’t take vengeance on or bear a grudge against any of your people; rather, </a:t>
            </a:r>
            <a:r>
              <a:rPr lang="en-US" sz="4000" u="sng" dirty="0">
                <a:solidFill>
                  <a:srgbClr val="FFFF66"/>
                </a:solidFill>
                <a:latin typeface="Arial Rounded MT Bold" panose="020F0704030504030204" pitchFamily="34" charset="0"/>
              </a:rPr>
              <a:t>love your neighbor as yourself; I am Adoni</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4141487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5154-2F91-BE93-88E7-75C17FAC02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FA71AB-4DBD-7EE7-BA3E-6D94D2F06C9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Yaakov/Jas 5.19-20</a:t>
            </a:r>
            <a:r>
              <a:rPr lang="en-US" sz="4000" dirty="0">
                <a:solidFill>
                  <a:schemeClr val="tx1"/>
                </a:solidFill>
                <a:latin typeface="Arial Rounded MT Bold" panose="020F0704030504030204" pitchFamily="34" charset="0"/>
              </a:rPr>
              <a:t> My brothers, if one of you wanders from the truth, and someone causes him to return, you should know that whoever turns a sinner from his wandering path will save him from death and cover many sins.</a:t>
            </a:r>
          </a:p>
        </p:txBody>
      </p:sp>
    </p:spTree>
    <p:extLst>
      <p:ext uri="{BB962C8B-B14F-4D97-AF65-F5344CB8AC3E}">
        <p14:creationId xmlns:p14="http://schemas.microsoft.com/office/powerpoint/2010/main" val="3705835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81A6-F261-0A1B-1481-D1F8AFB0C2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D98FB4-2511-37C2-1CE7-AD968049490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01C74EE9-3AA4-375B-132B-6FF015B0D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4144538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A0BD-EE73-AFBC-A23C-4ADEBF10DB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260692-4C46-6530-E708-A6B081A2958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E43F9C5-5B55-3F4C-39AE-E8D0A0C55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79948589-4995-D05C-B1F9-DC951BF6A596}"/>
              </a:ext>
            </a:extLst>
          </p:cNvPr>
          <p:cNvSpPr txBox="1"/>
          <p:nvPr/>
        </p:nvSpPr>
        <p:spPr>
          <a:xfrm>
            <a:off x="76200" y="76200"/>
            <a:ext cx="8126135" cy="5632311"/>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u="sng" dirty="0">
                <a:solidFill>
                  <a:srgbClr val="FFFF66"/>
                </a:solidFill>
                <a:effectLst>
                  <a:outerShdw blurRad="38100" dist="38100" dir="2700000" algn="tl">
                    <a:srgbClr val="000000">
                      <a:alpha val="43137"/>
                    </a:srgbClr>
                  </a:outerShdw>
                </a:effectLst>
              </a:rPr>
              <a:t>Relief from anxiety</a:t>
            </a:r>
            <a:r>
              <a:rPr lang="en-US" dirty="0">
                <a:solidFill>
                  <a:schemeClr val="tx1"/>
                </a:solidFill>
                <a:effectLst>
                  <a:outerShdw blurRad="38100" dist="38100" dir="2700000" algn="tl">
                    <a:srgbClr val="000000">
                      <a:alpha val="43137"/>
                    </a:srgbClr>
                  </a:outerShdw>
                </a:effectLst>
              </a:rPr>
              <a:t>: Yeshua, </a:t>
            </a:r>
          </a:p>
          <a:p>
            <a:pPr algn="l"/>
            <a:r>
              <a:rPr lang="en-US" dirty="0">
                <a:solidFill>
                  <a:schemeClr val="tx1"/>
                </a:solidFill>
                <a:effectLst>
                  <a:outerShdw blurRad="38100" dist="38100" dir="2700000" algn="tl">
                    <a:srgbClr val="000000">
                      <a:alpha val="43137"/>
                    </a:srgbClr>
                  </a:outerShdw>
                </a:effectLst>
              </a:rPr>
              <a:t>    friends, </a:t>
            </a:r>
            <a:r>
              <a:rPr lang="en-US" u="sng" dirty="0">
                <a:solidFill>
                  <a:srgbClr val="FFFF66"/>
                </a:solidFill>
                <a:effectLst>
                  <a:outerShdw blurRad="38100" dist="38100" dir="2700000" algn="tl">
                    <a:srgbClr val="000000">
                      <a:alpha val="43137"/>
                    </a:srgbClr>
                  </a:outerShdw>
                </a:effectLst>
              </a:rPr>
              <a:t>physical exercise</a:t>
            </a:r>
            <a:r>
              <a:rPr lang="en-US" dirty="0">
                <a:solidFill>
                  <a:srgbClr val="FFFF66"/>
                </a:solidFill>
                <a:effectLst>
                  <a:outerShdw blurRad="38100" dist="38100" dir="2700000" algn="tl">
                    <a:srgbClr val="000000">
                      <a:alpha val="43137"/>
                    </a:srgbClr>
                  </a:outerShdw>
                </a:effectLst>
              </a:rPr>
              <a:t>, </a:t>
            </a:r>
          </a:p>
          <a:p>
            <a:pPr algn="l"/>
            <a:r>
              <a:rPr lang="en-US" dirty="0">
                <a:solidFill>
                  <a:schemeClr val="tx1"/>
                </a:solidFill>
                <a:effectLst>
                  <a:outerShdw blurRad="38100" dist="38100" dir="2700000" algn="tl">
                    <a:srgbClr val="000000">
                      <a:alpha val="43137"/>
                    </a:srgbClr>
                  </a:outerShdw>
                </a:effectLst>
              </a:rPr>
              <a:t>    service in Israel, </a:t>
            </a:r>
          </a:p>
          <a:p>
            <a:pPr algn="l"/>
            <a:r>
              <a:rPr lang="en-US"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841021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C028-C18C-74FC-BA66-0102020C0C2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56C24B9-5DCB-B7AE-3D0C-5E89306CE6B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727AE87-731D-2BC2-9C0F-EBCC48FBC7C3}"/>
              </a:ext>
            </a:extLst>
          </p:cNvPr>
          <p:cNvPicPr>
            <a:picLocks noChangeAspect="1"/>
          </p:cNvPicPr>
          <p:nvPr/>
        </p:nvPicPr>
        <p:blipFill>
          <a:blip r:embed="rId3"/>
          <a:stretch>
            <a:fillRect/>
          </a:stretch>
        </p:blipFill>
        <p:spPr>
          <a:xfrm>
            <a:off x="472639" y="0"/>
            <a:ext cx="8198722" cy="5143500"/>
          </a:xfrm>
          <a:prstGeom prst="rect">
            <a:avLst/>
          </a:prstGeom>
        </p:spPr>
      </p:pic>
      <p:sp>
        <p:nvSpPr>
          <p:cNvPr id="5" name="TextBox 4">
            <a:extLst>
              <a:ext uri="{FF2B5EF4-FFF2-40B4-BE49-F238E27FC236}">
                <a16:creationId xmlns:a16="http://schemas.microsoft.com/office/drawing/2014/main" id="{78F27CFA-D88D-DA2D-EAC3-2A9B58E5C9D3}"/>
              </a:ext>
            </a:extLst>
          </p:cNvPr>
          <p:cNvSpPr txBox="1"/>
          <p:nvPr/>
        </p:nvSpPr>
        <p:spPr>
          <a:xfrm>
            <a:off x="3927947" y="590550"/>
            <a:ext cx="2328714" cy="707886"/>
          </a:xfrm>
          <a:prstGeom prst="rect">
            <a:avLst/>
          </a:prstGeom>
          <a:noFill/>
        </p:spPr>
        <p:txBody>
          <a:bodyPr wrap="none" rtlCol="0">
            <a:spAutoFit/>
          </a:bodyPr>
          <a:lstStyle/>
          <a:p>
            <a:pPr algn="l"/>
            <a:r>
              <a:rPr lang="en-US" dirty="0">
                <a:solidFill>
                  <a:schemeClr val="tx1"/>
                </a:solidFill>
              </a:rPr>
              <a:t>Exercise</a:t>
            </a:r>
          </a:p>
        </p:txBody>
      </p:sp>
    </p:spTree>
    <p:extLst>
      <p:ext uri="{BB962C8B-B14F-4D97-AF65-F5344CB8AC3E}">
        <p14:creationId xmlns:p14="http://schemas.microsoft.com/office/powerpoint/2010/main" val="624445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9307-F1B3-994E-811C-D66B711034C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E380B9-71F6-A106-EB13-D0FB63E76F1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2B83CD8-BA6E-DAEE-C592-7AD51B027FCC}"/>
              </a:ext>
            </a:extLst>
          </p:cNvPr>
          <p:cNvPicPr>
            <a:picLocks noChangeAspect="1"/>
          </p:cNvPicPr>
          <p:nvPr/>
        </p:nvPicPr>
        <p:blipFill>
          <a:blip r:embed="rId3"/>
          <a:stretch>
            <a:fillRect/>
          </a:stretch>
        </p:blipFill>
        <p:spPr>
          <a:xfrm>
            <a:off x="1460215" y="0"/>
            <a:ext cx="6223569" cy="5143500"/>
          </a:xfrm>
          <a:prstGeom prst="rect">
            <a:avLst/>
          </a:prstGeom>
        </p:spPr>
      </p:pic>
    </p:spTree>
    <p:extLst>
      <p:ext uri="{BB962C8B-B14F-4D97-AF65-F5344CB8AC3E}">
        <p14:creationId xmlns:p14="http://schemas.microsoft.com/office/powerpoint/2010/main" val="105074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DD477-2B48-D4BB-C0E9-647648CD1B2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95F03C-DDA9-D761-2A3D-45E1FCE12C4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ED7557DC-ECB7-F5B5-1EE1-2C1AF2BC6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3566918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C7CD-7F48-4BDD-C765-2CA7F0899A0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C7A958F-2B17-3DC0-6D03-B75B12374BC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Physical activity sets off a cascade of internal changes that begins with muscle contractions. This triggers the production of proteins called myokines, chemical messengers</a:t>
            </a:r>
            <a:endParaRPr lang="en-US" sz="4000" u="sng"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609728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F59A-ED75-3DAA-0855-FB1A05B47F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E1D24A-9F98-6B1B-54A6-472A28291FA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released into the bloodstream that travel to distant organs to reduce inflammation, improve insulin sensitivity, and </a:t>
            </a:r>
            <a:r>
              <a:rPr lang="en-US" sz="4000" u="sng" dirty="0">
                <a:solidFill>
                  <a:srgbClr val="FFFF66"/>
                </a:solidFill>
                <a:latin typeface="Arial Rounded MT Bold" panose="020F0704030504030204" pitchFamily="34" charset="0"/>
              </a:rPr>
              <a:t>promote brain development.  </a:t>
            </a:r>
          </a:p>
        </p:txBody>
      </p:sp>
    </p:spTree>
    <p:extLst>
      <p:ext uri="{BB962C8B-B14F-4D97-AF65-F5344CB8AC3E}">
        <p14:creationId xmlns:p14="http://schemas.microsoft.com/office/powerpoint/2010/main" val="265601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4D36-CAA9-CEA9-8BB3-1F508D39E4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185C86-0331-BBAD-077D-765E8839B04A}"/>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Downstream, cardiovascular function improves as the heart becomes more efficient and blood vessels more elastic, thus increasing oxygen delivery to working tissues. In the brain, exercise stimulates the </a:t>
            </a:r>
            <a:r>
              <a:rPr lang="en-US" sz="4000" u="sng" dirty="0">
                <a:solidFill>
                  <a:srgbClr val="FFFF66"/>
                </a:solidFill>
                <a:latin typeface="Arial Rounded MT Bold" panose="020F0704030504030204" pitchFamily="34" charset="0"/>
              </a:rPr>
              <a:t>release of neurotransmitters like dopamine, serotonin, and norepinephrine</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3624869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7B80-D102-F017-C342-EE4E288F07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A1326B-ADC2-7DF8-0E7D-EA1EB645610B}"/>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improving mood and focus</a:t>
            </a:r>
            <a:r>
              <a:rPr lang="en-US" sz="4000" dirty="0">
                <a:solidFill>
                  <a:schemeClr val="tx1"/>
                </a:solidFill>
                <a:latin typeface="Arial Rounded MT Bold" panose="020F0704030504030204" pitchFamily="34" charset="0"/>
              </a:rPr>
              <a:t>. It also increases levels of BDNF (brain-derived neurotrophic factor), a growth factor that </a:t>
            </a:r>
            <a:r>
              <a:rPr lang="en-US" sz="4000" u="sng" dirty="0">
                <a:solidFill>
                  <a:srgbClr val="FFFF66"/>
                </a:solidFill>
                <a:latin typeface="Arial Rounded MT Bold" panose="020F0704030504030204" pitchFamily="34" charset="0"/>
              </a:rPr>
              <a:t>enhances memory, learning, and resilience to stress.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6285902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9975-7FFC-5245-AF7F-E4BC72A901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5542E2-2652-BF51-C816-4809169603E6}"/>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Public health guidelines recommend 150 minutes of moderate aerobic activity per week, plus at least two days of strength training. However, emerging evidence suggests that even 10 minutes of walking can </a:t>
            </a:r>
            <a:r>
              <a:rPr lang="en-US" sz="4000" u="sng" dirty="0">
                <a:solidFill>
                  <a:srgbClr val="FFFF66"/>
                </a:solidFill>
                <a:latin typeface="Arial Rounded MT Bold" panose="020F0704030504030204" pitchFamily="34" charset="0"/>
              </a:rPr>
              <a:t>reduce stress, improve one's mood</a:t>
            </a:r>
            <a:r>
              <a:rPr lang="en-US" sz="4000" dirty="0">
                <a:solidFill>
                  <a:schemeClr val="tx1"/>
                </a:solidFill>
                <a:latin typeface="Arial Rounded MT Bold" panose="020F0704030504030204" pitchFamily="34" charset="0"/>
              </a:rPr>
              <a:t>, and begin to reverse some of the physiologic harm caused by sitting. </a:t>
            </a:r>
            <a:endParaRPr lang="en-US" sz="6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144732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AAA5-582E-F4AC-E8BE-C238C43187B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6E9A13-03AA-73FD-A795-E2C4B02C512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978B1FFC-43B8-D457-7F5D-7F3542BDD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2125474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3B06-AB6D-5CAF-B0E3-206F09264A4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8A6DB8C-9CD4-D217-1FB8-4DDC3C5D6FA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5767219-476C-66A9-BB01-1E90EBD83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786446F-2158-A4C2-2E4D-02B244740500}"/>
              </a:ext>
            </a:extLst>
          </p:cNvPr>
          <p:cNvSpPr txBox="1"/>
          <p:nvPr/>
        </p:nvSpPr>
        <p:spPr>
          <a:xfrm>
            <a:off x="76200" y="76200"/>
            <a:ext cx="8126135" cy="5632311"/>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u="sng" dirty="0">
                <a:solidFill>
                  <a:srgbClr val="FFFF66"/>
                </a:solidFill>
                <a:effectLst>
                  <a:outerShdw blurRad="38100" dist="38100" dir="2700000" algn="tl">
                    <a:srgbClr val="000000">
                      <a:alpha val="43137"/>
                    </a:srgbClr>
                  </a:outerShdw>
                </a:effectLst>
              </a:rPr>
              <a:t>Relief from anxiety</a:t>
            </a:r>
            <a:r>
              <a:rPr lang="en-US" dirty="0">
                <a:solidFill>
                  <a:schemeClr val="tx1"/>
                </a:solidFill>
                <a:effectLst>
                  <a:outerShdw blurRad="38100" dist="38100" dir="2700000" algn="tl">
                    <a:srgbClr val="000000">
                      <a:alpha val="43137"/>
                    </a:srgbClr>
                  </a:outerShdw>
                </a:effectLst>
              </a:rPr>
              <a:t>: Yeshua, </a:t>
            </a:r>
          </a:p>
          <a:p>
            <a:pPr algn="l"/>
            <a:r>
              <a:rPr lang="en-US" dirty="0">
                <a:solidFill>
                  <a:schemeClr val="tx1"/>
                </a:solidFill>
                <a:effectLst>
                  <a:outerShdw blurRad="38100" dist="38100" dir="2700000" algn="tl">
                    <a:srgbClr val="000000">
                      <a:alpha val="43137"/>
                    </a:srgbClr>
                  </a:outerShdw>
                </a:effectLst>
              </a:rPr>
              <a:t>    friends, physical exercise, </a:t>
            </a:r>
          </a:p>
          <a:p>
            <a:pPr algn="l"/>
            <a:r>
              <a:rPr lang="en-US" dirty="0">
                <a:solidFill>
                  <a:schemeClr val="tx1"/>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service in Israel</a:t>
            </a:r>
            <a:endParaRPr lang="en-US" dirty="0">
              <a:solidFill>
                <a:schemeClr val="tx1"/>
              </a:solidFill>
              <a:effectLst>
                <a:outerShdw blurRad="38100" dist="38100" dir="2700000" algn="tl">
                  <a:srgbClr val="000000">
                    <a:alpha val="43137"/>
                  </a:srgbClr>
                </a:outerShdw>
              </a:effectLst>
            </a:endParaRPr>
          </a:p>
          <a:p>
            <a:pPr algn="l"/>
            <a:r>
              <a:rPr lang="en-US"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6990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4185-4AF0-34C7-D661-6B1F5796AD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4708D4D-D064-33A9-A673-884849387212}"/>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Serve others in Israel: </a:t>
            </a:r>
          </a:p>
          <a:p>
            <a:pPr algn="ctr"/>
            <a:r>
              <a:rPr lang="en-US" sz="4000" dirty="0">
                <a:solidFill>
                  <a:schemeClr val="tx1"/>
                </a:solidFill>
                <a:latin typeface="Arial Rounded MT Bold" panose="020F0704030504030204" pitchFamily="34" charset="0"/>
              </a:rPr>
              <a:t>Jews and Arabs!</a:t>
            </a:r>
          </a:p>
        </p:txBody>
      </p:sp>
    </p:spTree>
    <p:extLst>
      <p:ext uri="{BB962C8B-B14F-4D97-AF65-F5344CB8AC3E}">
        <p14:creationId xmlns:p14="http://schemas.microsoft.com/office/powerpoint/2010/main" val="1453399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649FF-7F29-B318-8E62-C7A4999A0A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7C7860-A0C4-7C04-BCC8-DE09DD795EF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602CED9-658D-D220-9A00-51874FD8D911}"/>
              </a:ext>
            </a:extLst>
          </p:cNvPr>
          <p:cNvPicPr>
            <a:picLocks noChangeAspect="1"/>
          </p:cNvPicPr>
          <p:nvPr/>
        </p:nvPicPr>
        <p:blipFill>
          <a:blip r:embed="rId3"/>
          <a:stretch>
            <a:fillRect/>
          </a:stretch>
        </p:blipFill>
        <p:spPr>
          <a:xfrm>
            <a:off x="865773" y="0"/>
            <a:ext cx="7412453" cy="5143500"/>
          </a:xfrm>
          <a:prstGeom prst="rect">
            <a:avLst/>
          </a:prstGeom>
        </p:spPr>
      </p:pic>
      <p:sp>
        <p:nvSpPr>
          <p:cNvPr id="6" name="TextBox 5">
            <a:extLst>
              <a:ext uri="{FF2B5EF4-FFF2-40B4-BE49-F238E27FC236}">
                <a16:creationId xmlns:a16="http://schemas.microsoft.com/office/drawing/2014/main" id="{07A3C960-2930-F5A6-EBA0-7D9AA41E831A}"/>
              </a:ext>
            </a:extLst>
          </p:cNvPr>
          <p:cNvSpPr txBox="1"/>
          <p:nvPr/>
        </p:nvSpPr>
        <p:spPr>
          <a:xfrm>
            <a:off x="903472" y="3257550"/>
            <a:ext cx="6805133"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Khader and Stevie Ghanim</a:t>
            </a:r>
          </a:p>
        </p:txBody>
      </p:sp>
    </p:spTree>
    <p:extLst>
      <p:ext uri="{BB962C8B-B14F-4D97-AF65-F5344CB8AC3E}">
        <p14:creationId xmlns:p14="http://schemas.microsoft.com/office/powerpoint/2010/main" val="3161109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86E01-EE25-278C-C3CA-81E787CCE2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16CEC2-02D0-91C1-85FE-FF65F350ABA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3916F84-B347-A4A0-0DD2-422A049638F1}"/>
              </a:ext>
            </a:extLst>
          </p:cNvPr>
          <p:cNvPicPr>
            <a:picLocks noChangeAspect="1"/>
          </p:cNvPicPr>
          <p:nvPr/>
        </p:nvPicPr>
        <p:blipFill>
          <a:blip r:embed="rId3"/>
          <a:stretch>
            <a:fillRect/>
          </a:stretch>
        </p:blipFill>
        <p:spPr>
          <a:xfrm>
            <a:off x="88814" y="0"/>
            <a:ext cx="9055186" cy="5194447"/>
          </a:xfrm>
          <a:prstGeom prst="rect">
            <a:avLst/>
          </a:prstGeom>
        </p:spPr>
      </p:pic>
      <p:sp>
        <p:nvSpPr>
          <p:cNvPr id="5" name="TextBox 4">
            <a:extLst>
              <a:ext uri="{FF2B5EF4-FFF2-40B4-BE49-F238E27FC236}">
                <a16:creationId xmlns:a16="http://schemas.microsoft.com/office/drawing/2014/main" id="{39CA7F4B-53DB-C887-6112-90402D5CEB43}"/>
              </a:ext>
            </a:extLst>
          </p:cNvPr>
          <p:cNvSpPr txBox="1"/>
          <p:nvPr/>
        </p:nvSpPr>
        <p:spPr>
          <a:xfrm>
            <a:off x="914400" y="2038350"/>
            <a:ext cx="2470548"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Seeds of </a:t>
            </a:r>
          </a:p>
        </p:txBody>
      </p:sp>
    </p:spTree>
    <p:extLst>
      <p:ext uri="{BB962C8B-B14F-4D97-AF65-F5344CB8AC3E}">
        <p14:creationId xmlns:p14="http://schemas.microsoft.com/office/powerpoint/2010/main" val="277185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FA685-A50E-122A-D51A-EC61BEDB00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B57A8A-5147-571F-C2F2-A993F072E86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6E2DAF7-584E-3670-AAEE-D39C1D6D9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B22EA4F2-C470-BD99-9FAF-B6EF7653EDB5}"/>
              </a:ext>
            </a:extLst>
          </p:cNvPr>
          <p:cNvSpPr txBox="1"/>
          <p:nvPr/>
        </p:nvSpPr>
        <p:spPr>
          <a:xfrm>
            <a:off x="76200" y="76200"/>
            <a:ext cx="8126135" cy="5016758"/>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Relief from anxiety: Yeshua, </a:t>
            </a:r>
          </a:p>
          <a:p>
            <a:pPr algn="l"/>
            <a:r>
              <a:rPr lang="en-US" dirty="0">
                <a:solidFill>
                  <a:schemeClr val="tx1"/>
                </a:solidFill>
                <a:effectLst>
                  <a:outerShdw blurRad="38100" dist="38100" dir="2700000" algn="tl">
                    <a:srgbClr val="000000">
                      <a:alpha val="43137"/>
                    </a:srgbClr>
                  </a:outerShdw>
                </a:effectLst>
              </a:rPr>
              <a:t>    friends, physical exercise, </a:t>
            </a:r>
          </a:p>
          <a:p>
            <a:pPr algn="l"/>
            <a:r>
              <a:rPr lang="en-US" dirty="0">
                <a:solidFill>
                  <a:schemeClr val="tx1"/>
                </a:solidFill>
                <a:effectLst>
                  <a:outerShdw blurRad="38100" dist="38100" dir="2700000" algn="tl">
                    <a:srgbClr val="000000">
                      <a:alpha val="43137"/>
                    </a:srgbClr>
                  </a:outerShdw>
                </a:effectLst>
              </a:rPr>
              <a:t>    service in Israel</a:t>
            </a:r>
          </a:p>
        </p:txBody>
      </p:sp>
    </p:spTree>
    <p:extLst>
      <p:ext uri="{BB962C8B-B14F-4D97-AF65-F5344CB8AC3E}">
        <p14:creationId xmlns:p14="http://schemas.microsoft.com/office/powerpoint/2010/main" val="1726162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28EA-C05C-4CC8-E49F-A8968C6025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1F69B1F-A789-177C-0B0B-3209DC54284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647D6EC1-DF6C-A893-5077-F1641622D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3"/>
            <a:ext cx="9067800" cy="5100638"/>
          </a:xfrm>
          <a:prstGeom prst="rect">
            <a:avLst/>
          </a:prstGeom>
        </p:spPr>
      </p:pic>
    </p:spTree>
    <p:extLst>
      <p:ext uri="{BB962C8B-B14F-4D97-AF65-F5344CB8AC3E}">
        <p14:creationId xmlns:p14="http://schemas.microsoft.com/office/powerpoint/2010/main" val="42781991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F594-CA8D-E08A-C500-4F73A103790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B0A9B28-F638-9E7F-B393-362D291250F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6D8EDEB-DB21-3D73-20A2-E4CEB7FC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82A920E6-AA04-1DEB-FE46-DB6FCFF2E3F2}"/>
              </a:ext>
            </a:extLst>
          </p:cNvPr>
          <p:cNvSpPr txBox="1"/>
          <p:nvPr/>
        </p:nvSpPr>
        <p:spPr>
          <a:xfrm>
            <a:off x="76200" y="76200"/>
            <a:ext cx="8126135" cy="5632311"/>
          </a:xfrm>
          <a:prstGeom prst="rect">
            <a:avLst/>
          </a:prstGeom>
          <a:noFill/>
        </p:spPr>
        <p:txBody>
          <a:bodyPr wrap="none" rtlCol="0">
            <a:spAutoFit/>
          </a:bodyPr>
          <a:lstStyle/>
          <a:p>
            <a:pPr algn="l"/>
            <a:r>
              <a:rPr lang="en-US" u="sng" dirty="0">
                <a:solidFill>
                  <a:schemeClr val="tx1"/>
                </a:solidFill>
                <a:effectLst>
                  <a:outerShdw blurRad="38100" dist="38100" dir="2700000" algn="tl">
                    <a:srgbClr val="000000">
                      <a:alpha val="43137"/>
                    </a:srgbClr>
                  </a:outerShdw>
                </a:effectLst>
              </a:rPr>
              <a:t>Making Anxiety Worse or Better </a:t>
            </a:r>
          </a:p>
          <a:p>
            <a:pPr algn="l"/>
            <a:r>
              <a:rPr lang="en-US" u="sng" dirty="0">
                <a:solidFill>
                  <a:schemeClr val="tx1"/>
                </a:solidFill>
                <a:effectLst>
                  <a:outerShdw blurRad="38100" dist="38100" dir="2700000" algn="tl">
                    <a:srgbClr val="000000">
                      <a:alpha val="43137"/>
                    </a:srgbClr>
                  </a:outerShdw>
                </a:effectLst>
              </a:rPr>
              <a:t>Phil 4.6</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Epidemic of Anxiety</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Anxiety rejected</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Making anxiety worse</a:t>
            </a:r>
          </a:p>
          <a:p>
            <a:pPr marL="512763" indent="-512763" algn="l">
              <a:buFont typeface="+mj-lt"/>
              <a:buAutoNum type="arabicPeriod"/>
            </a:pPr>
            <a:r>
              <a:rPr lang="en-US" dirty="0">
                <a:solidFill>
                  <a:schemeClr val="tx1"/>
                </a:solidFill>
                <a:effectLst>
                  <a:outerShdw blurRad="38100" dist="38100" dir="2700000" algn="tl">
                    <a:srgbClr val="000000">
                      <a:alpha val="43137"/>
                    </a:srgbClr>
                  </a:outerShdw>
                </a:effectLst>
              </a:rPr>
              <a:t>Relief from anxiety: Yeshua, </a:t>
            </a:r>
          </a:p>
          <a:p>
            <a:pPr algn="l"/>
            <a:r>
              <a:rPr lang="en-US" dirty="0">
                <a:solidFill>
                  <a:schemeClr val="tx1"/>
                </a:solidFill>
                <a:effectLst>
                  <a:outerShdw blurRad="38100" dist="38100" dir="2700000" algn="tl">
                    <a:srgbClr val="000000">
                      <a:alpha val="43137"/>
                    </a:srgbClr>
                  </a:outerShdw>
                </a:effectLst>
              </a:rPr>
              <a:t>    friends, physical exercise, </a:t>
            </a:r>
          </a:p>
          <a:p>
            <a:pPr algn="l"/>
            <a:r>
              <a:rPr lang="en-US" dirty="0">
                <a:solidFill>
                  <a:schemeClr val="tx1"/>
                </a:solidFill>
                <a:effectLst>
                  <a:outerShdw blurRad="38100" dist="38100" dir="2700000" algn="tl">
                    <a:srgbClr val="000000">
                      <a:alpha val="43137"/>
                    </a:srgbClr>
                  </a:outerShdw>
                </a:effectLst>
              </a:rPr>
              <a:t>    service in Israel</a:t>
            </a:r>
          </a:p>
          <a:p>
            <a:pPr algn="l"/>
            <a:r>
              <a:rPr lang="en-US"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974965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60C0-55B5-D16B-89BF-A1D0273ABA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D62C08-9F7B-4C46-CCDA-C5A6CB522E83}"/>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4628096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19918514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265022</TotalTime>
  <Words>5350</Words>
  <Application>Microsoft Office PowerPoint</Application>
  <PresentationFormat>On-screen Show (16:9)</PresentationFormat>
  <Paragraphs>532</Paragraphs>
  <Slides>93</Slides>
  <Notes>93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93</vt:i4>
      </vt:variant>
    </vt:vector>
  </HeadingPairs>
  <TitlesOfParts>
    <vt:vector size="100" baseType="lpstr">
      <vt:lpstr>Arial</vt:lpstr>
      <vt:lpstr>Arial Rounded MT Bold</vt:lpstr>
      <vt:lpstr>Corbel</vt:lpstr>
      <vt:lpstr>Segoe UI Black</vt:lpstr>
      <vt:lpstr>Wingdings</vt:lpstr>
      <vt:lpstr>Depth</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5672</cp:revision>
  <dcterms:created xsi:type="dcterms:W3CDTF">2006-04-21T19:34:43Z</dcterms:created>
  <dcterms:modified xsi:type="dcterms:W3CDTF">2026-02-21T14:49:25Z</dcterms:modified>
</cp:coreProperties>
</file>