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Lst>
  <p:notesMasterIdLst>
    <p:notesMasterId r:id="rId112"/>
  </p:notesMasterIdLst>
  <p:handoutMasterIdLst>
    <p:handoutMasterId r:id="rId113"/>
  </p:handoutMasterIdLst>
  <p:sldIdLst>
    <p:sldId id="67754" r:id="rId3"/>
    <p:sldId id="67757" r:id="rId4"/>
    <p:sldId id="67758" r:id="rId5"/>
    <p:sldId id="67760" r:id="rId6"/>
    <p:sldId id="67761" r:id="rId7"/>
    <p:sldId id="67686" r:id="rId8"/>
    <p:sldId id="67685" r:id="rId9"/>
    <p:sldId id="67737" r:id="rId10"/>
    <p:sldId id="67687" r:id="rId11"/>
    <p:sldId id="67690" r:id="rId12"/>
    <p:sldId id="67694" r:id="rId13"/>
    <p:sldId id="67691" r:id="rId14"/>
    <p:sldId id="67692" r:id="rId15"/>
    <p:sldId id="67704" r:id="rId16"/>
    <p:sldId id="67700" r:id="rId17"/>
    <p:sldId id="67701" r:id="rId18"/>
    <p:sldId id="67710" r:id="rId19"/>
    <p:sldId id="67711" r:id="rId20"/>
    <p:sldId id="67695" r:id="rId21"/>
    <p:sldId id="67696" r:id="rId22"/>
    <p:sldId id="67699" r:id="rId23"/>
    <p:sldId id="67738" r:id="rId24"/>
    <p:sldId id="67743" r:id="rId25"/>
    <p:sldId id="67739" r:id="rId26"/>
    <p:sldId id="67740" r:id="rId27"/>
    <p:sldId id="67741" r:id="rId28"/>
    <p:sldId id="2055" r:id="rId29"/>
    <p:sldId id="67714" r:id="rId30"/>
    <p:sldId id="67719" r:id="rId31"/>
    <p:sldId id="67742" r:id="rId32"/>
    <p:sldId id="449" r:id="rId33"/>
    <p:sldId id="450" r:id="rId34"/>
    <p:sldId id="455" r:id="rId35"/>
    <p:sldId id="456" r:id="rId36"/>
    <p:sldId id="67744" r:id="rId37"/>
    <p:sldId id="457" r:id="rId38"/>
    <p:sldId id="67745" r:id="rId39"/>
    <p:sldId id="458" r:id="rId40"/>
    <p:sldId id="67746" r:id="rId41"/>
    <p:sldId id="459" r:id="rId42"/>
    <p:sldId id="67747" r:id="rId43"/>
    <p:sldId id="466" r:id="rId44"/>
    <p:sldId id="67762" r:id="rId45"/>
    <p:sldId id="460" r:id="rId46"/>
    <p:sldId id="475" r:id="rId47"/>
    <p:sldId id="435" r:id="rId48"/>
    <p:sldId id="439" r:id="rId49"/>
    <p:sldId id="474" r:id="rId50"/>
    <p:sldId id="461" r:id="rId51"/>
    <p:sldId id="67748" r:id="rId52"/>
    <p:sldId id="476" r:id="rId53"/>
    <p:sldId id="477" r:id="rId54"/>
    <p:sldId id="480" r:id="rId55"/>
    <p:sldId id="446" r:id="rId56"/>
    <p:sldId id="478" r:id="rId57"/>
    <p:sldId id="462" r:id="rId58"/>
    <p:sldId id="465" r:id="rId59"/>
    <p:sldId id="453" r:id="rId60"/>
    <p:sldId id="492" r:id="rId61"/>
    <p:sldId id="493" r:id="rId62"/>
    <p:sldId id="494" r:id="rId63"/>
    <p:sldId id="496" r:id="rId64"/>
    <p:sldId id="495" r:id="rId65"/>
    <p:sldId id="463" r:id="rId66"/>
    <p:sldId id="467" r:id="rId67"/>
    <p:sldId id="468" r:id="rId68"/>
    <p:sldId id="469" r:id="rId69"/>
    <p:sldId id="470" r:id="rId70"/>
    <p:sldId id="471" r:id="rId71"/>
    <p:sldId id="67672" r:id="rId72"/>
    <p:sldId id="67675" r:id="rId73"/>
    <p:sldId id="67755" r:id="rId74"/>
    <p:sldId id="67674" r:id="rId75"/>
    <p:sldId id="67756" r:id="rId76"/>
    <p:sldId id="67725" r:id="rId77"/>
    <p:sldId id="67726" r:id="rId78"/>
    <p:sldId id="67720" r:id="rId79"/>
    <p:sldId id="67727" r:id="rId80"/>
    <p:sldId id="67749" r:id="rId81"/>
    <p:sldId id="67722" r:id="rId82"/>
    <p:sldId id="67750" r:id="rId83"/>
    <p:sldId id="67751" r:id="rId84"/>
    <p:sldId id="67763" r:id="rId85"/>
    <p:sldId id="67728" r:id="rId86"/>
    <p:sldId id="67729" r:id="rId87"/>
    <p:sldId id="67723" r:id="rId88"/>
    <p:sldId id="67730" r:id="rId89"/>
    <p:sldId id="67724" r:id="rId90"/>
    <p:sldId id="67721" r:id="rId91"/>
    <p:sldId id="67734" r:id="rId92"/>
    <p:sldId id="67735" r:id="rId93"/>
    <p:sldId id="67764" r:id="rId94"/>
    <p:sldId id="67682" r:id="rId95"/>
    <p:sldId id="67732" r:id="rId96"/>
    <p:sldId id="67736" r:id="rId97"/>
    <p:sldId id="67731" r:id="rId98"/>
    <p:sldId id="67677" r:id="rId99"/>
    <p:sldId id="67765" r:id="rId100"/>
    <p:sldId id="67684" r:id="rId101"/>
    <p:sldId id="67709" r:id="rId102"/>
    <p:sldId id="67683" r:id="rId103"/>
    <p:sldId id="67733" r:id="rId104"/>
    <p:sldId id="67660" r:id="rId105"/>
    <p:sldId id="67766" r:id="rId106"/>
    <p:sldId id="67702" r:id="rId107"/>
    <p:sldId id="67679" r:id="rId108"/>
    <p:sldId id="67712" r:id="rId109"/>
    <p:sldId id="67713" r:id="rId110"/>
    <p:sldId id="67715" r:id="rId11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pload.wikimedia.org/wikipedia/commons/d/d3/MatzahBalls.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BDD7-29A7-BED6-7E5F-E02B0F235A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73F394-B385-5B42-7914-6CC32556AF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63AFC89-EDD3-CDC4-842B-90C594B27DC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84E66E2-96BF-BC8D-0B1A-E1B5753395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6310F5-309A-3D0D-35DD-17FCB38BA7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85E5ABF-66D5-666A-BFE5-DC05F838258E}"/>
              </a:ext>
            </a:extLst>
          </p:cNvPr>
          <p:cNvSpPr>
            <a:spLocks noGrp="1" noChangeArrowheads="1"/>
          </p:cNvSpPr>
          <p:nvPr>
            <p:ph type="body" idx="1"/>
          </p:nvPr>
        </p:nvSpPr>
        <p:spPr>
          <a:xfrm>
            <a:off x="152400" y="4114800"/>
            <a:ext cx="6553200" cy="4876800"/>
          </a:xfrm>
        </p:spPr>
        <p:txBody>
          <a:bodyPr/>
          <a:lstStyle/>
          <a:p>
            <a:pPr algn="l"/>
            <a:r>
              <a:rPr lang="en-US" altLang="en-US" sz="1050" dirty="0"/>
              <a:t>https://www.theepochtimes.com/us/trumps-full-statement-on-iran-5992099?utm_source=RTNews&amp;src_src=RTNews&amp;utm_campaign=rtbreaking-2026-02-28-1&amp;src_cmp=rtbreaking-2026-02-28-1&amp;utm_medium=email&amp;est=PeCCG3HEA5OSpqsU81iXkRC6Txro2Enef5DMovskoza0G4fsd5SZC9Ma60cV%2FcqPjA%3D%3D</a:t>
            </a:r>
          </a:p>
        </p:txBody>
      </p:sp>
      <p:cxnSp>
        <p:nvCxnSpPr>
          <p:cNvPr id="3" name="Straight Connector 2">
            <a:extLst>
              <a:ext uri="{FF2B5EF4-FFF2-40B4-BE49-F238E27FC236}">
                <a16:creationId xmlns:a16="http://schemas.microsoft.com/office/drawing/2014/main" id="{C1C029F5-AA94-EFF8-64E4-3152334E24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689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77B5A-1682-6ED7-0904-0E6B806A81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D96933E-8E8F-6B9D-6B1B-041C761085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B1355C7-B05E-D939-6AE8-FD93ECA99C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65242DB-B8F8-E0DF-ED47-E9CA7A349C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1828E98-7405-3E1D-710F-99EF144509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35CCE2-0B58-AE4B-3362-E901DB838F2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716DB7-692B-B607-94E7-3696709287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23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B24B3-D227-84CA-9B1D-7A6C815E955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BE85E6-FC0A-221F-19D5-6B013B3E31F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33B749B-71B9-2DFD-7368-95AB5CF32C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1152906-DDCA-52B8-5C20-B4DFE1CC79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C904E1-1603-83AC-4DED-FF3943AA3B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E9366E-1BA6-3ED6-9774-02C7F1B8F4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8BE68F7-4916-5598-C7F4-DC60133EA9C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08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8085-88B6-6EC2-FACD-5A5365F1FE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28B8AC-C019-1CD5-85F3-C59D07FEE9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F2DEBFF-32FF-02CF-9509-798EF0D1774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6F0D5D6-2668-92BF-B908-FD2C0F9C39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70FDA6-2807-0159-6EB0-585FA4A55C5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E02F653-87B0-7A39-48E9-FA21C551D4A3}"/>
              </a:ext>
            </a:extLst>
          </p:cNvPr>
          <p:cNvSpPr>
            <a:spLocks noGrp="1" noChangeArrowheads="1"/>
          </p:cNvSpPr>
          <p:nvPr>
            <p:ph type="body" idx="1"/>
          </p:nvPr>
        </p:nvSpPr>
        <p:spPr>
          <a:xfrm>
            <a:off x="152400" y="4114800"/>
            <a:ext cx="6553200" cy="4876800"/>
          </a:xfrm>
        </p:spPr>
        <p:txBody>
          <a:bodyPr/>
          <a:lstStyle/>
          <a:p>
            <a:pPr algn="l"/>
            <a:r>
              <a:rPr lang="en-US" altLang="en-US" dirty="0"/>
              <a:t>Examples of different laws and disobeying</a:t>
            </a:r>
          </a:p>
        </p:txBody>
      </p:sp>
      <p:cxnSp>
        <p:nvCxnSpPr>
          <p:cNvPr id="3" name="Straight Connector 2">
            <a:extLst>
              <a:ext uri="{FF2B5EF4-FFF2-40B4-BE49-F238E27FC236}">
                <a16:creationId xmlns:a16="http://schemas.microsoft.com/office/drawing/2014/main" id="{1EFEFC65-0FDA-24C0-C52B-8300791F32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87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1547-1B51-119F-4A6F-E692819CDA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16CF22-BD9B-2E1F-4CB5-9081C029FA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8DF68D9-298D-A252-D0E4-E8C9B5252B5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6510C10-2CF9-B880-2574-2A6EE3B1A4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7299F9-2A0A-F6C6-62CD-067FC2DFFFC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C78ECC9-24BE-DCA0-D0EC-378170330C6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2FDC0F7-A643-C1C0-2B16-75FC2015B1F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81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20D7-901C-40AF-3B80-476BA301DE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24493C-8F0F-FA46-45B2-67D3227BD25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3D1D691-669B-83DC-4936-D2ADB7C402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8470A06-23B7-F0E7-6DCA-4F3DAA326F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F2E173-B35A-A0BC-64CA-D57A727FA3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EA07F1-D097-675D-EF6E-CC293DFDE27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E5E7C2B-FFA2-0C7E-D659-3541DE79ED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69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91C77-88C1-5506-0DFD-BEF7ED3532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1E5F14-19BA-FAEC-5A99-BB95AEF680B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0D78230-6F3C-BABB-4189-0B5A7241F4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8396EAD-35E7-2364-4916-24F1B95FD7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6E6BCC-C66D-BA7B-8F0B-F6D86CAC66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00B295F-F25D-F9CC-607A-384799F3FA0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089626C-8D2A-E368-5B0A-78025418E4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61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D994-254D-3B5B-58BE-77573AFCB5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26DA58-6403-DD00-31A4-497F824617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526242B-CE8E-7248-F299-610DABC1109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CBF5091-B388-8C11-4496-9AF414E043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1EB1FB-B970-A2CC-24AF-79548B67B3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40C653-45FF-545F-AA7D-35FD17CE665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7D1E8B8-7396-7920-1472-F81837B225B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DC88-F6CE-4834-54B8-F084A28A09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FB3A4D-DEF1-9CB0-0C5C-FEDF7268E31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D96801C-90CB-A1E2-9FB0-A1150B5D03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22D9E55-B554-8F72-ED45-5DC0C9E417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1CABDF-7EEB-ADAC-7B29-09045C6E92A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44278FC-D2CF-9F6A-C824-A889D8A0FB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243D16E-2679-CB00-047A-8A3F0D934C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11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A56B3-CD69-6CDC-3E26-D6DAFA1CD1D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545CD5-902B-887D-4C76-A7972EFBB0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1405518-9700-4F01-8582-AEAE7474F7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E220442-682F-A1D7-9B61-AC79B24C110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BADDF1-35D8-85A0-959E-321CC02401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CEB99F3-B58A-FE93-E339-03828E5742F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4F3C80B-738F-1793-9076-C5F579139D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50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F550D-D11C-206A-AAE3-49C91C85C1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D6E21F-1E55-70D3-39D6-D69072C77BC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44D1093-3730-190A-A1BA-8C1CE483F7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285A4D0-A204-E95C-5FAB-70E76561F9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8CDC65-F3D7-00AE-96E0-960BD6FA60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9599AB-FA9E-373D-EB41-716C969C083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DDB0F2E-B139-59A7-D039-280EB9EF30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7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B67A7-3DA9-5B1E-9547-F3FA169DCD7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DC59E3-9B87-BFE5-761E-598C47530F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3C13A20-48D2-336C-639F-6FDC52E937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7BE55BB-4C62-1CA9-6F01-FA7164DC5C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85E7DF-9D60-330B-6DEC-297FEAA7B9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7447A1E-106C-C979-BDC6-5D45D202ADFB}"/>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trumps-full-statement-on-iran-5992099?utm_source=RTNews&amp;src_src=RTNews&amp;utm_campaign=rtbreaking-2026-02-28-1&amp;src_cmp=rtbreaking-2026-02-28-1&amp;utm_medium=email&amp;est=PeCCG3HEA5OSpqsU81iXkRC6Txro2Enef5DMovskoza0G4fsd5SZC9Ma60cV%2FcqPjA%3D%3D</a:t>
            </a:r>
          </a:p>
        </p:txBody>
      </p:sp>
      <p:cxnSp>
        <p:nvCxnSpPr>
          <p:cNvPr id="3" name="Straight Connector 2">
            <a:extLst>
              <a:ext uri="{FF2B5EF4-FFF2-40B4-BE49-F238E27FC236}">
                <a16:creationId xmlns:a16="http://schemas.microsoft.com/office/drawing/2014/main" id="{2A572183-FF9C-4EB2-F487-BA0A4AC2AEF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034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1FB6-D1BB-D738-11BA-3833291730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D76DD9-77C7-92F0-E880-F5B23E6386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0C895C8-6676-2B18-524D-8A829EE93F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2194A6A-C69C-29D2-D172-A11C6127AA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E92E88-B93C-B077-2387-304710C62E0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0B2EA71-47ED-A981-488D-656AAAAF02A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18E9A09-5076-A92F-FE31-DEF1ECE99E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98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C22F-50E2-E100-979C-A438E88257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63AE4D0-3765-6DE1-995D-5A4D7015DF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9C8C61A-8329-A108-470C-AC756E563E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2AF6FDA-5BD5-105E-E94F-CDBFF897074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036CDDA-444F-06FA-6CC4-0A2CE3D4D00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BE22DE-B529-F19B-1875-C733C281BBA5}"/>
              </a:ext>
            </a:extLst>
          </p:cNvPr>
          <p:cNvSpPr>
            <a:spLocks noGrp="1" noChangeArrowheads="1"/>
          </p:cNvSpPr>
          <p:nvPr>
            <p:ph type="body" idx="1"/>
          </p:nvPr>
        </p:nvSpPr>
        <p:spPr>
          <a:xfrm>
            <a:off x="152400" y="4114800"/>
            <a:ext cx="6553200" cy="4876800"/>
          </a:xfrm>
        </p:spPr>
        <p:txBody>
          <a:bodyPr/>
          <a:lstStyle/>
          <a:p>
            <a:pPr algn="l"/>
            <a:r>
              <a:rPr lang="en-US" altLang="en-US" dirty="0"/>
              <a:t>No blood, no fat.   Kosher Subway pastrami sandwich…”</a:t>
            </a:r>
            <a:r>
              <a:rPr lang="en-US" altLang="en-US" dirty="0" err="1"/>
              <a:t>facon</a:t>
            </a:r>
            <a:r>
              <a:rPr lang="en-US" altLang="en-US" dirty="0"/>
              <a:t>” to enhance.   Soak meat in kefir or kosher salt to get out blood.  </a:t>
            </a:r>
          </a:p>
        </p:txBody>
      </p:sp>
      <p:cxnSp>
        <p:nvCxnSpPr>
          <p:cNvPr id="3" name="Straight Connector 2">
            <a:extLst>
              <a:ext uri="{FF2B5EF4-FFF2-40B4-BE49-F238E27FC236}">
                <a16:creationId xmlns:a16="http://schemas.microsoft.com/office/drawing/2014/main" id="{CB4C4553-58BB-1759-EEEC-88403BA7C8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746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B38F9-2FFF-F6CB-710A-8A6E6D582C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C996BA-8F3A-C966-03CE-099787DF41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F6B2DD6-376D-F388-E08C-86A8D63E50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EB7A4BA-40A0-A8A7-EBB8-80572461A3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5B84F0-1498-061E-3115-60513EF318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B4B5B9-B982-CBD4-C86E-FBA440D9F71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00962B3-0564-2C49-055F-8BAAB6B4B9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5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29338-08CC-2ADC-7F70-8DE426A72D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B40970-E7BE-3547-DE15-AEA1C7AC25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BAD41FC-C2AE-2555-B3D2-A6FDF9C9AEB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15E9462-5FE3-EA33-20BA-BD8E15D043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7CD02F-E4A9-A033-9AF9-1B9997A175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6A4EE23-EFF0-DAE5-2B17-5DD71139E146}"/>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https://en.wikipedia.org/wiki/Schmaltz</a:t>
            </a:r>
          </a:p>
        </p:txBody>
      </p:sp>
      <p:cxnSp>
        <p:nvCxnSpPr>
          <p:cNvPr id="3" name="Straight Connector 2">
            <a:extLst>
              <a:ext uri="{FF2B5EF4-FFF2-40B4-BE49-F238E27FC236}">
                <a16:creationId xmlns:a16="http://schemas.microsoft.com/office/drawing/2014/main" id="{BF3166A0-F1E4-DCA8-FAF8-AFD6E5CE92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842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6C344-5B22-BD78-D3FC-5CAA338DB2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3BEC6B-8EF2-4CBA-2A34-B0CB8D2313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403E606-9BE2-915F-F4DE-A13E1C6C79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33BC568-2103-E8A8-8A69-6B5F954D43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663B5B-9BBA-1C73-BAEE-BD73EEFE0BF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189D33-33C0-02F3-9353-B06FF6969E18}"/>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https://en.wikipedia.org/wiki/Schmaltz</a:t>
            </a:r>
          </a:p>
        </p:txBody>
      </p:sp>
      <p:cxnSp>
        <p:nvCxnSpPr>
          <p:cNvPr id="3" name="Straight Connector 2">
            <a:extLst>
              <a:ext uri="{FF2B5EF4-FFF2-40B4-BE49-F238E27FC236}">
                <a16:creationId xmlns:a16="http://schemas.microsoft.com/office/drawing/2014/main" id="{5A7744D2-7A6B-34AF-E439-B7869274EE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50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E6897-A840-3CB0-B720-D9AF226699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078DCFF-5791-18F6-DA15-8847CA3F1F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411C7DD-CE26-A9DD-0FBE-366E62C385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6E84D70-00BF-B86B-3955-4366486CC1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E3A97D-2362-386E-653F-4D0EB101C1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4E1178-5FDF-6380-62B5-BA069C78798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4B8466D-B951-FFDD-54A8-ED0EAC3C70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363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AAC9B-FFE6-270A-29C7-C821925A21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4892EB-5FEE-4434-8AFC-EA9A7D12CB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74D81CE-1AD1-C5FE-F4DE-D07E5C70A0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FD340F0-08CF-0DFC-E191-1C34890DF9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7DE09E-12F1-9589-2173-B31F64125C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670F4E-E047-BCEC-0E4C-5AA68CE0E0F7}"/>
              </a:ext>
            </a:extLst>
          </p:cNvPr>
          <p:cNvSpPr>
            <a:spLocks noGrp="1" noChangeArrowheads="1"/>
          </p:cNvSpPr>
          <p:nvPr>
            <p:ph type="body" idx="1"/>
          </p:nvPr>
        </p:nvSpPr>
        <p:spPr>
          <a:xfrm>
            <a:off x="152400" y="4114800"/>
            <a:ext cx="6553200" cy="4876800"/>
          </a:xfrm>
        </p:spPr>
        <p:txBody>
          <a:bodyPr/>
          <a:lstStyle/>
          <a:p>
            <a:pPr algn="l"/>
            <a:r>
              <a:rPr lang="en-US" altLang="en-US" sz="1200" dirty="0">
                <a:hlinkClick r:id="rId3"/>
              </a:rPr>
              <a:t>https://upload.wikimedia.org/wikipedia/commons/d/d3/MatzahBalls.jpg</a:t>
            </a:r>
            <a:endParaRPr lang="en-US" altLang="en-US" sz="1200" dirty="0"/>
          </a:p>
          <a:p>
            <a:pPr algn="l"/>
            <a:endParaRPr lang="en-US" altLang="en-US" sz="1200" dirty="0"/>
          </a:p>
          <a:p>
            <a:pPr algn="l"/>
            <a:r>
              <a:rPr lang="en-US" altLang="en-US" sz="1200" dirty="0"/>
              <a:t>See globules?   </a:t>
            </a:r>
          </a:p>
        </p:txBody>
      </p:sp>
      <p:cxnSp>
        <p:nvCxnSpPr>
          <p:cNvPr id="3" name="Straight Connector 2">
            <a:extLst>
              <a:ext uri="{FF2B5EF4-FFF2-40B4-BE49-F238E27FC236}">
                <a16:creationId xmlns:a16="http://schemas.microsoft.com/office/drawing/2014/main" id="{7FD647E1-5FC1-F7B1-4CC8-2840C801B9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6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a:solidFill>
                  <a:prstClr val="white"/>
                </a:solidFill>
              </a:rPr>
              <a:t>Purim Lies  </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a:solidFill>
                  <a:prstClr val="white"/>
                </a:solidFill>
              </a:rPr>
              <a:t>Mar. 19,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27</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68263" y="304800"/>
            <a:ext cx="6772275"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sz="2000" b="0" i="0" kern="1200" dirty="0">
                <a:solidFill>
                  <a:srgbClr val="000000"/>
                </a:solidFill>
                <a:effectLst/>
                <a:latin typeface="Arial Rounded MT Bold" pitchFamily="34" charset="0"/>
                <a:ea typeface="+mn-ea"/>
                <a:cs typeface="Arial" charset="0"/>
              </a:rPr>
              <a:t>Schmaltz is basically rendered chicken fat. It is collected by slowly sautéing chicken skin and fat, then collecting the liquid fat that melts as it cooks. It’s easy to make and adds an authentic flavor to many Jewish recipes, including matzo balls and chopped liver.</a:t>
            </a:r>
            <a:br>
              <a:rPr lang="en-US" sz="2000" b="0" i="0" kern="1200" dirty="0">
                <a:solidFill>
                  <a:srgbClr val="000000"/>
                </a:solidFill>
                <a:effectLst/>
                <a:latin typeface="Arial Rounded MT Bold" pitchFamily="34" charset="0"/>
                <a:ea typeface="+mn-ea"/>
                <a:cs typeface="Arial" charset="0"/>
              </a:rPr>
            </a:br>
            <a:r>
              <a:rPr lang="en-US" sz="1200" b="0" i="0" kern="1200" dirty="0">
                <a:solidFill>
                  <a:srgbClr val="000000"/>
                </a:solidFill>
                <a:effectLst/>
              </a:rPr>
              <a:t>See the full </a:t>
            </a:r>
            <a:r>
              <a:rPr lang="en-US" sz="1200" b="0" i="0" kern="1200" dirty="0" err="1">
                <a:solidFill>
                  <a:srgbClr val="000000"/>
                </a:solidFill>
                <a:effectLst/>
              </a:rPr>
              <a:t>post:http</a:t>
            </a:r>
            <a:r>
              <a:rPr lang="en-US" sz="1200" b="0" i="0" kern="1200" dirty="0">
                <a:solidFill>
                  <a:srgbClr val="000000"/>
                </a:solidFill>
                <a:effectLst/>
              </a:rPr>
              <a:t>://toriavey.com/</a:t>
            </a:r>
            <a:r>
              <a:rPr lang="en-US" sz="1200" b="0" i="0" kern="1200" dirty="0" err="1">
                <a:solidFill>
                  <a:srgbClr val="000000"/>
                </a:solidFill>
                <a:effectLst/>
              </a:rPr>
              <a:t>toris</a:t>
            </a:r>
            <a:r>
              <a:rPr lang="en-US" sz="1200" b="0" i="0" kern="1200" dirty="0">
                <a:solidFill>
                  <a:srgbClr val="000000"/>
                </a:solidFill>
                <a:effectLst/>
              </a:rPr>
              <a:t>-kitchen/2010/06/schmaltz-and-</a:t>
            </a:r>
            <a:r>
              <a:rPr lang="en-US" sz="1200" b="0" i="0" kern="1200" dirty="0" err="1">
                <a:solidFill>
                  <a:srgbClr val="000000"/>
                </a:solidFill>
                <a:effectLst/>
              </a:rPr>
              <a:t>gribenes</a:t>
            </a:r>
            <a:r>
              <a:rPr lang="en-US" sz="1200" b="0" i="0" kern="1200" dirty="0">
                <a:solidFill>
                  <a:srgbClr val="000000"/>
                </a:solidFill>
                <a:effectLst/>
              </a:rPr>
              <a:t>/#IHUf8YrK2c8VTBDE.99</a:t>
            </a:r>
            <a:endParaRPr lang="en-US"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9B03-40EC-7C67-015C-8774E6DCD58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1684D6-6D06-D824-361C-B85D3DC9E9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A301CE1-3188-8862-5F03-02BB45154A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7094E7D-462C-F1C7-BB5B-E165CECB59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9DB2AE-A828-54D4-EE8C-1F4CD17EA0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D5257F7-EB0B-549A-3660-C82862C803E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6A321B5-970C-94A2-D973-8B73CE70ED1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69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3CC2-50B8-EE4B-EE9B-34301971D0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610C99-4921-F5BB-58B2-BBC28B6C7D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FE2E08E-851D-DC61-921C-2018D8CC47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72C95E9-481F-112F-6F83-6833A5FB23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6D60F2D-7107-142F-180A-C280106C0A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1AEB85-E953-8A87-1D67-4D7A95E4A03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30DE1E2-7908-2C07-0010-46E774F2F5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10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1FC6-893B-8DAB-6FA9-5414758AA7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66D16EB-16AE-8E85-3306-6D28396C92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2B2910D-AB46-0272-8A08-31A33F9CA4C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3346D27-9437-DF02-B14B-7EDBF63537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55F11E-AEC6-FABA-2CC3-C76B4F76BE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44DEA7-CBE0-6026-A5DC-4ACC0B5C608B}"/>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trumps-full-statement-on-iran-5992099?utm_source=RTNews&amp;src_src=RTNews&amp;utm_campaign=rtbreaking-2026-02-28-1&amp;src_cmp=rtbreaking-2026-02-28-1&amp;utm_medium=email&amp;est=PeCCG3HEA5OSpqsU81iXkRC6Txro2Enef5DMovskoza0G4fsd5SZC9Ma60cV%2FcqPjA%3D%3D</a:t>
            </a:r>
          </a:p>
        </p:txBody>
      </p:sp>
      <p:cxnSp>
        <p:nvCxnSpPr>
          <p:cNvPr id="3" name="Straight Connector 2">
            <a:extLst>
              <a:ext uri="{FF2B5EF4-FFF2-40B4-BE49-F238E27FC236}">
                <a16:creationId xmlns:a16="http://schemas.microsoft.com/office/drawing/2014/main" id="{20683158-F7F7-F51A-6177-764188C512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479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8AB1-E06E-15FC-B9E2-B8D84DED8B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4993AD-E5EA-8A63-1E43-0B24FE1795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7BB783D-0DDC-ED60-C556-262F709766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E26BCC9-0947-1627-35E1-17A3B8E316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03685DD-6FDD-00E8-DE97-9F8406C490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674341-10FA-BA28-104A-E7C00FAD246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CEB680E-2CC5-AD10-045E-B43AF592A8D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332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76357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33861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saw Braveheart</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4099691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746739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91072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934068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1076512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1664695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59288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8846-E9CA-87B3-A68F-E3A7188ADB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780AA7-F8F7-73DC-B664-08323F4C17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4F6FB7B-4A13-F1CF-7722-1671F1A614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A2A9133-1E05-DDF0-E944-AB4C497A0D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41C819E-751E-DA83-21CB-0C22CCC84E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D3F090-72DA-38CF-8B30-8292E0F10FCB}"/>
              </a:ext>
            </a:extLst>
          </p:cNvPr>
          <p:cNvSpPr>
            <a:spLocks noGrp="1" noChangeArrowheads="1"/>
          </p:cNvSpPr>
          <p:nvPr>
            <p:ph type="body" idx="1"/>
          </p:nvPr>
        </p:nvSpPr>
        <p:spPr>
          <a:xfrm>
            <a:off x="152400" y="4114800"/>
            <a:ext cx="6553200" cy="4876800"/>
          </a:xfrm>
        </p:spPr>
        <p:txBody>
          <a:bodyPr/>
          <a:lstStyle/>
          <a:p>
            <a:pPr algn="l"/>
            <a:r>
              <a:rPr lang="en-US" altLang="en-US" sz="1050" dirty="0"/>
              <a:t>https://www.theepochtimes.com/us/trumps-full-statement-on-iran-5992099?utm_source=RTNews&amp;src_src=RTNews&amp;utm_campaign=rtbreaking-2026-02-28-1&amp;src_cmp=rtbreaking-2026-02-28-1&amp;utm_medium=email&amp;est=PeCCG3HEA5OSpqsU81iXkRC6Txro2Enef5DMovskoza0G4fsd5SZC9Ma60cV%2FcqPjA%3D%3D</a:t>
            </a:r>
          </a:p>
        </p:txBody>
      </p:sp>
      <p:cxnSp>
        <p:nvCxnSpPr>
          <p:cNvPr id="3" name="Straight Connector 2">
            <a:extLst>
              <a:ext uri="{FF2B5EF4-FFF2-40B4-BE49-F238E27FC236}">
                <a16:creationId xmlns:a16="http://schemas.microsoft.com/office/drawing/2014/main" id="{6959D90E-990B-550D-211A-FBB00D152C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66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894900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2024150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3323465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4338-C599-3ADA-E356-50B5519D1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2EB04-1F97-5D43-1AE0-A6A452D14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F2B75-CFEA-25B5-F989-DF061D89937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7083DF6-850B-3361-4F90-C86E0B8F7B6C}"/>
              </a:ext>
            </a:extLst>
          </p:cNvPr>
          <p:cNvSpPr>
            <a:spLocks noGrp="1"/>
          </p:cNvSpPr>
          <p:nvPr>
            <p:ph type="hdr" sz="quarter"/>
          </p:nvPr>
        </p:nvSpPr>
        <p:spPr/>
        <p:txBody>
          <a:bodyPr/>
          <a:lstStyle/>
          <a:p>
            <a:r>
              <a:rPr lang="en-US" altLang="en-US"/>
              <a:t>Carrol Mills Memorial</a:t>
            </a:r>
          </a:p>
        </p:txBody>
      </p:sp>
      <p:sp>
        <p:nvSpPr>
          <p:cNvPr id="5" name="Date Placeholder 4">
            <a:extLst>
              <a:ext uri="{FF2B5EF4-FFF2-40B4-BE49-F238E27FC236}">
                <a16:creationId xmlns:a16="http://schemas.microsoft.com/office/drawing/2014/main" id="{46D0D103-7BEB-E1D0-BBCA-E325DE0F7BCE}"/>
              </a:ext>
            </a:extLst>
          </p:cNvPr>
          <p:cNvSpPr>
            <a:spLocks noGrp="1"/>
          </p:cNvSpPr>
          <p:nvPr>
            <p:ph type="dt" idx="1"/>
          </p:nvPr>
        </p:nvSpPr>
        <p:spPr/>
        <p:txBody>
          <a:bodyPr/>
          <a:lstStyle/>
          <a:p>
            <a:r>
              <a:rPr lang="en-US" altLang="en-US"/>
              <a:t>June 2, 2017  5777</a:t>
            </a:r>
          </a:p>
        </p:txBody>
      </p:sp>
      <p:sp>
        <p:nvSpPr>
          <p:cNvPr id="6" name="Slide Number Placeholder 5">
            <a:extLst>
              <a:ext uri="{FF2B5EF4-FFF2-40B4-BE49-F238E27FC236}">
                <a16:creationId xmlns:a16="http://schemas.microsoft.com/office/drawing/2014/main" id="{ACADA5FE-77F5-EF90-D58C-5ED89E5B3844}"/>
              </a:ext>
            </a:extLst>
          </p:cNvPr>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033387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515821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A3F1-CCDF-DB35-4089-607D5F801C2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38F68FD-73AE-8A7C-C816-F9F05FF05A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FAC5052-A867-3680-60B9-9BEC3B292C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4679FD1-E181-DE04-B5C4-77BA589B53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D7EEA4-4CBD-B3AB-27C2-9C0BEE527E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CF524C-FE34-4327-AB6E-A9387C404934}"/>
              </a:ext>
            </a:extLst>
          </p:cNvPr>
          <p:cNvSpPr>
            <a:spLocks noGrp="1" noChangeArrowheads="1"/>
          </p:cNvSpPr>
          <p:nvPr>
            <p:ph type="body" idx="1"/>
          </p:nvPr>
        </p:nvSpPr>
        <p:spPr>
          <a:xfrm>
            <a:off x="152400" y="4114800"/>
            <a:ext cx="6553200" cy="4876800"/>
          </a:xfrm>
        </p:spPr>
        <p:txBody>
          <a:bodyPr/>
          <a:lstStyle/>
          <a:p>
            <a:pPr algn="l"/>
            <a:r>
              <a:rPr lang="en-US" dirty="0"/>
              <a:t>FORMER UK </a:t>
            </a:r>
            <a:r>
              <a:rPr lang="en-US" dirty="0" err="1"/>
              <a:t>Labour</a:t>
            </a:r>
            <a:r>
              <a:rPr lang="en-US" dirty="0"/>
              <a:t> leader Jeremy Corbyn speaks at a pro-Palestinian rally in London last month. He has congratulated Zohran Mamdani on his New York City mayoral primary win.(photo credit: ISABEL INFANTES/REUTERS)</a:t>
            </a:r>
            <a:endParaRPr lang="en-US" altLang="en-US" dirty="0"/>
          </a:p>
        </p:txBody>
      </p:sp>
      <p:cxnSp>
        <p:nvCxnSpPr>
          <p:cNvPr id="3" name="Straight Connector 2">
            <a:extLst>
              <a:ext uri="{FF2B5EF4-FFF2-40B4-BE49-F238E27FC236}">
                <a16:creationId xmlns:a16="http://schemas.microsoft.com/office/drawing/2014/main" id="{7EEDE5F6-472C-C48B-FB75-43947114B7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607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3182-4EA1-5EAC-EC37-9B026925C6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AAF6FD5-446C-0F30-D9B0-C0449D71C7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E5FF1C4-B65B-E5AA-3CE6-5FB66FE0027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0D58387-C267-89E3-BA81-62D78E3D84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2D5A0E-C711-BDAB-CAE2-49401BEE19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7B3D14-5A82-2994-3BBE-DEFCA73CE060}"/>
              </a:ext>
            </a:extLst>
          </p:cNvPr>
          <p:cNvSpPr>
            <a:spLocks noGrp="1" noChangeArrowheads="1"/>
          </p:cNvSpPr>
          <p:nvPr>
            <p:ph type="body" idx="1"/>
          </p:nvPr>
        </p:nvSpPr>
        <p:spPr>
          <a:xfrm>
            <a:off x="152400" y="4114800"/>
            <a:ext cx="6553200" cy="4876800"/>
          </a:xfrm>
        </p:spPr>
        <p:txBody>
          <a:bodyPr/>
          <a:lstStyle/>
          <a:p>
            <a:pPr algn="l"/>
            <a:r>
              <a:rPr lang="en-US" altLang="en-US" dirty="0"/>
              <a:t>https://www.jpost.com/diaspora/antisemitism/article-888080?utm_source=activetrail&amp;utm_medium=email&amp;utm_campaign=February262026</a:t>
            </a:r>
          </a:p>
        </p:txBody>
      </p:sp>
      <p:cxnSp>
        <p:nvCxnSpPr>
          <p:cNvPr id="3" name="Straight Connector 2">
            <a:extLst>
              <a:ext uri="{FF2B5EF4-FFF2-40B4-BE49-F238E27FC236}">
                <a16:creationId xmlns:a16="http://schemas.microsoft.com/office/drawing/2014/main" id="{4F0BE0FC-2395-3B22-A726-C55DC29045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947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2082-DA3E-9B56-5B75-4EA4382AC6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2A9E87-9154-2CF4-41F0-465A4DC454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934F1CC-C084-5E69-E57A-34DD7CE0E4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3E00166-595E-D883-3BD4-F7AE69A688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F6AE5E-FC8B-9360-2DBA-1F8253A674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BE416B1-17DB-04C1-54D1-F7A4F9FF08CC}"/>
              </a:ext>
            </a:extLst>
          </p:cNvPr>
          <p:cNvSpPr>
            <a:spLocks noGrp="1" noChangeArrowheads="1"/>
          </p:cNvSpPr>
          <p:nvPr>
            <p:ph type="body" idx="1"/>
          </p:nvPr>
        </p:nvSpPr>
        <p:spPr>
          <a:xfrm>
            <a:off x="152400" y="4114800"/>
            <a:ext cx="6553200" cy="4876800"/>
          </a:xfrm>
        </p:spPr>
        <p:txBody>
          <a:bodyPr/>
          <a:lstStyle/>
          <a:p>
            <a:pPr algn="l"/>
            <a:r>
              <a:rPr lang="en-US" altLang="en-US" dirty="0"/>
              <a:t>https://nypost.com/2026/02/27/world-news/tucker-carlsons-antisemtic-ramblings-bordering-on-pornography-says-israel-ambassador/</a:t>
            </a:r>
          </a:p>
        </p:txBody>
      </p:sp>
      <p:cxnSp>
        <p:nvCxnSpPr>
          <p:cNvPr id="3" name="Straight Connector 2">
            <a:extLst>
              <a:ext uri="{FF2B5EF4-FFF2-40B4-BE49-F238E27FC236}">
                <a16:creationId xmlns:a16="http://schemas.microsoft.com/office/drawing/2014/main" id="{567C8DA2-D3C3-FD28-295D-6E915AF471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650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211E4-182A-DF75-4D63-8E2E82AAAA2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A518CF-A521-2ECE-E7E6-E328760E60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A01D08E-EE85-7A16-179F-BCA47D45CA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4B00B31-3F13-289A-A7D8-0FACBF0947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BF9EDC3-A9E7-216D-AC62-44B9FDCD67E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E451A3-9AA5-A7A4-EA39-F0B699CF56E3}"/>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From the movie </a:t>
            </a:r>
            <a:r>
              <a:rPr lang="en-US" sz="2000" b="0" i="1" kern="1200" dirty="0">
                <a:solidFill>
                  <a:schemeClr val="tx1"/>
                </a:solidFill>
                <a:effectLst/>
                <a:latin typeface="Arial Rounded MT Bold" pitchFamily="34" charset="0"/>
                <a:ea typeface="+mn-ea"/>
                <a:cs typeface="Arial" charset="0"/>
              </a:rPr>
              <a:t>Among Neighbors</a:t>
            </a:r>
            <a:r>
              <a:rPr lang="en-US" sz="2000" b="0" i="0" kern="1200" dirty="0">
                <a:solidFill>
                  <a:schemeClr val="tx1"/>
                </a:solidFill>
                <a:effectLst/>
                <a:latin typeface="Arial Rounded MT Bold" pitchFamily="34" charset="0"/>
                <a:ea typeface="+mn-ea"/>
                <a:cs typeface="Arial" charset="0"/>
              </a:rPr>
              <a:t>: The Story of Pelagia Radecka and Yoav Potash's Exploration of Polish-Jewish Relations During the Holocaust</a:t>
            </a:r>
          </a:p>
          <a:p>
            <a:pPr algn="l"/>
            <a:endParaRPr lang="en-US" altLang="en-US" dirty="0"/>
          </a:p>
        </p:txBody>
      </p:sp>
      <p:cxnSp>
        <p:nvCxnSpPr>
          <p:cNvPr id="3" name="Straight Connector 2">
            <a:extLst>
              <a:ext uri="{FF2B5EF4-FFF2-40B4-BE49-F238E27FC236}">
                <a16:creationId xmlns:a16="http://schemas.microsoft.com/office/drawing/2014/main" id="{3BB66F6E-54F3-D8B3-5909-2F2FBE0DEC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533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7FE13-9477-18F4-48E4-F3899583615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E15126-34E5-AA84-B6FD-83F04A10C3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EF06D2E-6E4D-54A5-CE05-CE2FDFA217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61C2BE1-BCE4-0BC9-6B30-D6F7680789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24729A-320B-1B87-89F3-8715F151026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6F14EE-8808-A559-5C27-1F2F87B991A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0B439E9-D12F-D725-7201-D26C6902BB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0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56E7-C6BC-7B39-D013-20DDDBE12C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1B91C1-8C74-C501-77B0-4433D3CFF1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078FACB-7A7A-1F46-9A17-50B38BD864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42BB4CE-6919-6E41-874B-3A9543D810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9B9A67-E790-4F8A-8539-D7E65D6509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28E8EA-A8E3-C950-E0C1-98231C3B46B3}"/>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trumps-full-statement-on-iran-5992099?utm_source=RTNews&amp;src_src=RTNews&amp;utm_campaign=rtbreaking-2026-02-28-1&amp;src_cmp=rtbreaking-2026-02-28-1&amp;utm_medium=email&amp;est=PeCCG3HEA5OSpqsU81iXkRC6Txro2Enef5DMovskoza0G4fsd5SZC9Ma60cV%2FcqPjA%3D%3D</a:t>
            </a:r>
          </a:p>
        </p:txBody>
      </p:sp>
      <p:cxnSp>
        <p:nvCxnSpPr>
          <p:cNvPr id="3" name="Straight Connector 2">
            <a:extLst>
              <a:ext uri="{FF2B5EF4-FFF2-40B4-BE49-F238E27FC236}">
                <a16:creationId xmlns:a16="http://schemas.microsoft.com/office/drawing/2014/main" id="{5F10268E-57F9-EEE9-C220-473A257823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312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84322-C399-E348-C7B7-F0CB7AA638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849876A-6F90-5FB4-721B-39D01913B5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ABF1BB8-9DF3-126F-D2E2-8EEA65C81D5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16C86E7-8D51-BF04-DC33-9C16FA57E3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2F9294-1C7C-53C9-EF2A-10ADE357F6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4223A5E-EAF0-2740-38DE-E06F159F3CD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B96BB9-7605-AE24-1DC3-7D2E008B6C7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197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6DAA-6F70-1E2B-31E7-195A75E360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C2D623-B0FF-4696-118E-31F9FCA0DD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83EF029-2AEE-AD5C-CC51-8DD9407E0CB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6B0A254-4FE7-ABA9-6C7B-C423B7E8207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A898CD-DEF5-90A6-665A-2B6157185E5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6A8C12-43AC-E030-E4F7-307229C4CFB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EBA270-DFA2-216E-6F05-E2D406523E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598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A8EF-F6EE-53AD-88FF-54F5C4E0119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33A41D9-35C5-7670-159F-6B3225CE2B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75D1DA0-EC45-F38C-0522-AD6B61C3D6F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222E45C-30DD-5C46-6F46-00D429AFF8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50CB12-4C87-7D0E-C306-E283C7F6BE0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A84CA2-2FE8-7E6B-70ED-4CAFE803AE0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D57B382-AB1C-B740-676A-1F9F72A1EA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385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888D6-692B-4F56-CFD6-2267D4F4673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DE353F-B8B3-B0D9-B326-2F2BF6752B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15E1375-26F7-F1B0-242C-3C1368AFB7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35E2EF5-4B91-4B84-4B15-B13972BFE5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AC8A67-E60D-5BC4-0F92-E6F5B6EF8A6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6570C1-776F-04A8-6F79-ABDFDABF3C2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633EB9D-8B0F-91FE-AB0B-F3410D8347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7544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DB6AD-D53F-5464-FFD6-5FAB43B40AE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B0033E2-0369-E373-214C-ECFCA9BDCB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725E31A-4493-16DC-2ACD-A2E35162200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60DB04E-C5D5-0181-7127-748CFA33AA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B0B95F-D0C4-D277-C012-E1E91D8CB3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AC69A1-E608-C268-068B-9F2BECEC3A7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5A873FD-471B-3BD8-D9A9-A4137C8A4C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487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0D2CE-DA30-4971-40E6-E202D87DAC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0E2EB59-1B13-46BF-9FA8-D80C23AC41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542C351-6294-4099-12BE-BC0027FFD0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26D5224-4063-5235-0C30-2F60A0EBD6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887EF9-F383-62E8-D055-66FC83B93DC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7898FA-8AEC-4045-9D4A-2E66F286893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27FE2AC-BBB9-E0C5-7382-974415126B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439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ED0A-7001-79ED-8D41-DDBE4B3706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8D32A0-B0AE-39C5-1B77-19FF3D7092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CB90EE4-17CE-F379-4B5C-C9269CC9A6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C95EB95-37E8-A4C8-37CA-5605130D29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E10A16-3603-BC19-98C0-8BE7810F79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7FC5FE-1593-793E-315C-03399ED8CFA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BB73D1B-5A30-27D1-F89D-10E9905612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871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2AF95-5285-EC6E-EAE9-91CDE36753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86C67D-1DF6-92C9-E806-E435627C7B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B72A9FC-BE0A-F80F-E457-2792D785DE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9C95EEE-B30F-A3C7-B4AF-BEEA3EDF38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279743-1D6E-4DDC-5400-C7D83B333C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7FABA39-4086-0E15-34A4-581060A8F49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49612F9-ADB9-42D1-186F-278CC4C3AE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715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42EC-EAD6-17CB-F1B6-FDB34D2416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5D737C9-950F-1010-AB47-EC71E6F993F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509C45D-515D-A521-2A6D-1926814BB7E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0CB5A2B-6F86-C76F-7294-8A9E6DAA8F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4C07371-0A61-3237-5752-F6118C89088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B70AF74-1D8C-01F7-EA9C-771653C1F72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33D6712-FE60-2F1A-774E-4291DAB104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1018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02D2-DA83-50DF-C53F-DAF8604F6E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F1D92D-51E2-C245-AA83-8746B8CF48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D376BFE-D982-8C66-7A68-447FA2FACFF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F1CBFCC-15A2-F465-1690-7CBD608F80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1FD539-5281-6057-C790-215CF11F8B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B93514-DAE2-E85C-5C2B-133A4934500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93A026D-C40D-DA5E-F787-3EF69F170F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70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D61D-9397-301F-6C76-B9F9F1E974B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B5D97FF-DA4C-0D03-7426-EE0DDDD8934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A064EA0-2AA9-45FA-FE13-34FAB536C0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8927825-A864-1F94-18A0-6639A33C82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E2725C-56D3-5E0A-8ACD-9B64BA0A7E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7B834E-ADF4-2F1D-DC97-6FF697D65D6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4065305-6EC0-F579-36B6-EB0CF7EED7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540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92A13-F3BD-EE4A-566F-B1F2317991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5ADD8F0-5F6E-1B82-BD8E-7ECB4EA1BB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7CD23AA-4834-2560-C1AC-23BCD1249F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6B4C25A-9E18-1794-D1C7-5B13B6A641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52B7FA6-7FCD-9AEA-93CA-CC7B95172C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E3964AF-5195-646E-6F30-261E95F7F90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2E4DE37-4450-1F5B-5F9C-05CECFBB0E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620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B481F-9977-472F-0A4B-F3F099E0DF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35CBB1-9EE4-B233-F168-3A94FF5C75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019B202-2D0F-476E-35A1-39DA1FEF57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4E6F207-73D4-42AD-FE64-B6189CE962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0F95A6-527B-F906-9098-160B357281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ACF299-95B5-1195-68C8-176F4250BA2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C841FD8-0C3F-1E5B-9744-368CC72E9D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2865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200A-407C-040A-EACB-FB3704C5477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43D6FF8-D0D2-420E-2181-8EAE4A3358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C6E2E71-1504-7AF8-CEC7-B95501A82F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05278E0-36C1-19D2-277B-648DBAC36B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0156AB-9BD8-BAF0-9785-3DDFEB546D5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B828BB6-745D-0ADE-8ADA-C9F8F9C1F74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3846E3-4300-EB6B-BD67-2D8FDCD7FCF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734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49B8-A1BB-03A6-9108-A9E95C13D36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19A994-1D5E-58BC-4B7D-F1B02D369F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820E33D-06A1-F341-965B-F03030A97F2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AAF6285-139B-9F20-EAC2-66A5431FB4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CBD48D-ACA8-6E11-B217-C89E5EF5C5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39D289-47C4-B695-376E-D4A4B3A41480}"/>
              </a:ext>
            </a:extLst>
          </p:cNvPr>
          <p:cNvSpPr>
            <a:spLocks noGrp="1" noChangeArrowheads="1"/>
          </p:cNvSpPr>
          <p:nvPr>
            <p:ph type="body" idx="1"/>
          </p:nvPr>
        </p:nvSpPr>
        <p:spPr>
          <a:xfrm>
            <a:off x="152400" y="4114800"/>
            <a:ext cx="6553200" cy="4876800"/>
          </a:xfrm>
        </p:spPr>
        <p:txBody>
          <a:bodyPr/>
          <a:lstStyle/>
          <a:p>
            <a:pPr algn="l"/>
            <a:r>
              <a:rPr lang="en-US" altLang="en-US" dirty="0"/>
              <a:t>Good.  Commandments for LIFE.  Therefore health exemption, </a:t>
            </a:r>
            <a:r>
              <a:rPr lang="en-US" altLang="en-US" dirty="0" err="1"/>
              <a:t>Pikuakh</a:t>
            </a:r>
            <a:r>
              <a:rPr lang="en-US" altLang="en-US" dirty="0"/>
              <a:t> Nefesh.  </a:t>
            </a:r>
            <a:r>
              <a:rPr lang="en-US" altLang="en-US" dirty="0" err="1"/>
              <a:t>UltraOrthodox</a:t>
            </a:r>
            <a:r>
              <a:rPr lang="en-US" altLang="en-US" dirty="0"/>
              <a:t> take their shift in hospitals.  Firemen similarly.</a:t>
            </a:r>
          </a:p>
          <a:p>
            <a:pPr algn="l"/>
            <a:r>
              <a:rPr lang="en-US" altLang="en-US" dirty="0"/>
              <a:t>Difficult…no one CAN observe the Torah perfectly.</a:t>
            </a:r>
          </a:p>
        </p:txBody>
      </p:sp>
      <p:cxnSp>
        <p:nvCxnSpPr>
          <p:cNvPr id="3" name="Straight Connector 2">
            <a:extLst>
              <a:ext uri="{FF2B5EF4-FFF2-40B4-BE49-F238E27FC236}">
                <a16:creationId xmlns:a16="http://schemas.microsoft.com/office/drawing/2014/main" id="{C535312C-FA67-46EC-67E0-51B5873B3C7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073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9221-2B76-7FB2-DC3A-EC2B1155F4C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FF3CF9-072D-059B-43AD-6F58016AF75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F37B03A-31DC-D3B9-474D-C882F14FDE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F7050D4-CE96-E32C-D264-8D5A27ABC7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81DF801-FDD7-4EAC-174B-F59821D204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1625CA-87B6-1D5D-0E6A-5F871910CED2}"/>
              </a:ext>
            </a:extLst>
          </p:cNvPr>
          <p:cNvSpPr>
            <a:spLocks noGrp="1" noChangeArrowheads="1"/>
          </p:cNvSpPr>
          <p:nvPr>
            <p:ph type="body" idx="1"/>
          </p:nvPr>
        </p:nvSpPr>
        <p:spPr>
          <a:xfrm>
            <a:off x="152400" y="4114800"/>
            <a:ext cx="6553200" cy="4876800"/>
          </a:xfrm>
        </p:spPr>
        <p:txBody>
          <a:bodyPr/>
          <a:lstStyle/>
          <a:p>
            <a:pPr algn="l"/>
            <a:r>
              <a:rPr lang="en-US" altLang="en-US" dirty="0"/>
              <a:t>No one can.</a:t>
            </a:r>
          </a:p>
        </p:txBody>
      </p:sp>
      <p:cxnSp>
        <p:nvCxnSpPr>
          <p:cNvPr id="3" name="Straight Connector 2">
            <a:extLst>
              <a:ext uri="{FF2B5EF4-FFF2-40B4-BE49-F238E27FC236}">
                <a16:creationId xmlns:a16="http://schemas.microsoft.com/office/drawing/2014/main" id="{56C33559-594B-BE3E-CFB9-955E3C34367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264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CF73A-7DBB-1B0E-D1C5-7CFCA61E2E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983954-7B0B-0F18-6527-DEF27EC29C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145FF60-9C31-FD3F-576C-124288D49C7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9780E17-E55B-7083-98FB-FA7E79C393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5A109B-FEA1-C00C-77C2-D9FC456521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BFC6D3-C038-168D-8704-3F985ADEE69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35595F-9EAA-C934-DCAA-A040214768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5684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67B59-2344-2D6F-FABA-9826A0E012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BDC22C-A199-897B-512D-6DB14854D7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3564A84-606C-126C-FCA4-63780B30DC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38F41C4-3A22-E18C-4582-2E14392B32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FFBA8F-4917-E08F-1277-041559A417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E8519A-4B06-CB1F-C0A7-C88AE7B7A24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113B79F-9FD8-BFE3-B2BA-173597A4D2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57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DF09-0650-5C0B-51B1-F131F2463C4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8ED1DD-A834-ED7B-312C-0795BC024D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50D1862-2C93-9325-187C-34FCC47073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B67E575-CDAC-40CE-4E2F-EA88AE8DBF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483B8E-F577-43D3-05E0-9BFFAAAA96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1D20799-9FAB-2033-795F-1F6671963B8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C83B2E7-FACD-E4B4-EE11-29DB2490170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141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7508-AAEC-7BA5-33DB-1AA9BBD6EC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602B74-6C5D-A5F3-93F5-AE317B1D4E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EC36600-5186-A2E5-D042-6E315411BA1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0DEB19B-6656-A1A5-8622-4923E12881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9F390D-EB77-1BFC-C147-9D8DB6AD19E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EFA357E-B6BC-086E-46CF-7C426C1B1CA7}"/>
              </a:ext>
            </a:extLst>
          </p:cNvPr>
          <p:cNvSpPr>
            <a:spLocks noGrp="1" noChangeArrowheads="1"/>
          </p:cNvSpPr>
          <p:nvPr>
            <p:ph type="body" idx="1"/>
          </p:nvPr>
        </p:nvSpPr>
        <p:spPr>
          <a:xfrm>
            <a:off x="152400" y="4114800"/>
            <a:ext cx="6553200" cy="4876800"/>
          </a:xfrm>
        </p:spPr>
        <p:txBody>
          <a:bodyPr/>
          <a:lstStyle/>
          <a:p>
            <a:pPr algn="l"/>
            <a:r>
              <a:rPr lang="en-US" altLang="en-US" dirty="0"/>
              <a:t>We have hosted his mom, Carolyn Hyde, for a concert in our old building.  We ALL ate in their home on a tour about 10 years ago.   </a:t>
            </a:r>
          </a:p>
          <a:p>
            <a:pPr algn="l"/>
            <a:r>
              <a:rPr lang="en-US" altLang="en-US" dirty="0"/>
              <a:t>https://youtu.be/hZAPuOThXpw</a:t>
            </a:r>
          </a:p>
          <a:p>
            <a:pPr algn="l"/>
            <a:endParaRPr lang="en-US" altLang="en-US" dirty="0"/>
          </a:p>
          <a:p>
            <a:pPr algn="l"/>
            <a:r>
              <a:rPr lang="en-US" altLang="en-US" dirty="0"/>
              <a:t>https://youtu.be/oIbGl5GwNvw</a:t>
            </a:r>
          </a:p>
        </p:txBody>
      </p:sp>
      <p:cxnSp>
        <p:nvCxnSpPr>
          <p:cNvPr id="3" name="Straight Connector 2">
            <a:extLst>
              <a:ext uri="{FF2B5EF4-FFF2-40B4-BE49-F238E27FC236}">
                <a16:creationId xmlns:a16="http://schemas.microsoft.com/office/drawing/2014/main" id="{CE2A2C39-3E55-FA29-D6C3-6C8AA683C6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1723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9825-E34B-196A-3E53-C3CFED4BBB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D629129-97A6-8130-F051-8C517EF8D7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E2AA6EE-D6DA-6F31-FFFD-B9E9CA64F1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94A9988-3413-EB07-C444-F5688774E9E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E0AAC3-99D9-6994-B48C-A447116BEC7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1A3DF2-17BA-E9AA-3C8E-E70604ED793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F231AF7-60D6-42DC-3280-71BB676300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11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C746C-129B-F49F-F59C-DA9D37943C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418987-52A1-6FB4-B214-2039307D8E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97B710F-3C0A-1A47-085E-E9C2D1ECFE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28CFA28-7D1A-67CE-646F-77C4678673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5869938-A2D2-7029-C5A1-79F39106A82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80F1F8-E098-9CB6-E7AD-FA4B925BBE9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CADC437-A230-4936-541D-3DA0B838C0E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8836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9999-5B7F-A46F-B588-69FCBBC98B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7ACA406-39DD-2D01-41D3-5757A64BD90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139EDD0-D6F0-3999-ECF0-D048A69BC0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F5D424C-2666-4BD4-2D8B-7FD77EF72A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FC4674-804C-B30F-85CC-B81C7787D4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F1943A1-8058-10F7-18A4-5EA8720DBAB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96CDEBE-F195-62FE-41D2-3CA4C85D4C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106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0B1C-4B15-E595-5528-D3BB807A4F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1824A8-6FC8-3176-16D3-DB41E942F10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B3230C9-98F9-F7D3-36F4-F92D878F46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B296E04-F05C-D436-2DB9-30E1740345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0725C3-0837-0D88-28F5-BD57D3F2C2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A435E1-5D9A-2757-6821-A82D7B72A84D}"/>
              </a:ext>
            </a:extLst>
          </p:cNvPr>
          <p:cNvSpPr>
            <a:spLocks noGrp="1" noChangeArrowheads="1"/>
          </p:cNvSpPr>
          <p:nvPr>
            <p:ph type="body" idx="1"/>
          </p:nvPr>
        </p:nvSpPr>
        <p:spPr>
          <a:xfrm>
            <a:off x="152400" y="4114800"/>
            <a:ext cx="6553200" cy="4876800"/>
          </a:xfrm>
        </p:spPr>
        <p:txBody>
          <a:bodyPr/>
          <a:lstStyle/>
          <a:p>
            <a:pPr algn="l"/>
            <a:r>
              <a:rPr lang="en-US" altLang="en-US" dirty="0"/>
              <a:t>If you go this afternoon and are condemned that it is a day or two early, note…</a:t>
            </a:r>
          </a:p>
        </p:txBody>
      </p:sp>
      <p:cxnSp>
        <p:nvCxnSpPr>
          <p:cNvPr id="3" name="Straight Connector 2">
            <a:extLst>
              <a:ext uri="{FF2B5EF4-FFF2-40B4-BE49-F238E27FC236}">
                <a16:creationId xmlns:a16="http://schemas.microsoft.com/office/drawing/2014/main" id="{F37A02FC-A9C8-A4F8-A86A-EA538D9569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1867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B37B9-C4F1-62D3-148A-77ED73DE84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2A21FE9-983B-E6CF-0430-8BD13C9220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C75C00C-A8B6-F712-D97A-BE0662EF94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45FCE59-9734-86FB-6ED0-DECECAF7D3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61433A-09E3-2EC3-3F2B-FACECE5194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145C646-1438-0A23-1371-DEFB0CD350E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83F4F76-9213-1D2E-4B8A-8FE5BCF7E65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96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85CC-7250-3D21-F641-C8FC18161B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F63A43D-6421-89DD-8F87-A9E686FB5DF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D21C49C-686B-D677-4F39-72F5B6142F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EA7AC06-FE60-D8B9-9FB0-2613C17965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25B703-4423-BA1E-F42A-D5A7FFD14C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4E55B3A-4C27-51C1-8AB4-B3ED0E723C2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9C3B002-F9C7-1F18-41C1-D4737E297D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24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A305-AD57-EEA5-67F4-280079284C2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DBAED0-81F2-C8B4-F61A-D0E19D7183B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ECB1B78-B3A2-BAC9-6E17-A883D4311B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966A188-DA1C-0146-7321-7296208743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A0C3C4A-E4EC-0FE3-2E24-4574784D5ED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FE979E-26BC-5946-12D7-BF6E331E465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A9D373-91DA-E4B9-2179-3DF687E6D09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7011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DCEB-D2DA-2818-E59D-5EE718463E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A0ADCF-B7CC-5509-AB10-4BF332FE13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21354BD-ED92-DD06-FD4A-13141E0D2C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4EEA1A7-1A54-55DD-3272-FD774585A2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2B8C8A-A5D2-A47E-C146-F676C97A85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D3AE412-4386-4B56-B006-1E12B9F2E52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E1F1D13-A614-47F9-1BC1-3C6AD8B5B5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26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4D2BA-F7C9-4204-E61B-3052F4899E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6C6093-D611-70B4-FE1E-D8EAF30DD5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0FC74E0-B9C2-300F-878B-8AD14150EB9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2D5D7F2-7F11-1575-3EAB-EE48042EC2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B7F2BD-EAD6-54DA-C148-41F59C0210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5945FA3-48D1-4EE4-9B5D-69B9F95A41B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kern="1200" dirty="0">
                <a:solidFill>
                  <a:schemeClr val="tx1"/>
                </a:solidFill>
                <a:effectLst/>
                <a:latin typeface="Arial Rounded MT Bold" pitchFamily="34" charset="0"/>
                <a:ea typeface="+mn-ea"/>
                <a:cs typeface="Arial" charset="0"/>
              </a:rPr>
              <a:t>February 19th- </a:t>
            </a:r>
            <a:r>
              <a:rPr lang="en-US" sz="2000" b="1" i="0" kern="1200" dirty="0">
                <a:solidFill>
                  <a:schemeClr val="tx1"/>
                </a:solidFill>
                <a:effectLst/>
                <a:latin typeface="Arial Rounded MT Bold" pitchFamily="34" charset="0"/>
                <a:ea typeface="+mn-ea"/>
                <a:cs typeface="Arial" charset="0"/>
              </a:rPr>
              <a:t>So many churches represented on this day!!</a:t>
            </a:r>
            <a:br>
              <a:rPr lang="en-US" sz="2000" b="0" i="0" kern="1200" dirty="0">
                <a:solidFill>
                  <a:schemeClr val="tx1"/>
                </a:solidFill>
                <a:effectLst/>
                <a:latin typeface="Arial Rounded MT Bold" pitchFamily="34" charset="0"/>
                <a:ea typeface="+mn-ea"/>
                <a:cs typeface="Arial" charset="0"/>
              </a:rPr>
            </a:br>
            <a:r>
              <a:rPr lang="en-US" sz="2000" b="0" i="0" kern="1200" dirty="0">
                <a:solidFill>
                  <a:schemeClr val="tx1"/>
                </a:solidFill>
                <a:effectLst/>
                <a:latin typeface="Arial Rounded MT Bold" pitchFamily="34" charset="0"/>
                <a:ea typeface="+mn-ea"/>
                <a:cs typeface="Arial" charset="0"/>
              </a:rPr>
              <a:t>Left to right: </a:t>
            </a:r>
            <a:r>
              <a:rPr lang="en-US" sz="2000" b="1" i="0" kern="1200" dirty="0">
                <a:solidFill>
                  <a:schemeClr val="tx1"/>
                </a:solidFill>
                <a:effectLst/>
                <a:latin typeface="Arial Rounded MT Bold" pitchFamily="34" charset="0"/>
                <a:ea typeface="+mn-ea"/>
                <a:cs typeface="Arial" charset="0"/>
              </a:rPr>
              <a:t>Rob Stickney - Holy Spirit Catholic Church.   Ron/Cathy Anielak - St Robert Bellarmine Catholic.  Allen McLain -  Kingdom Living Messianic Congregation.   Judy Newkirk - St. Robert Bellarmine, Linda Linder - St. Robert Bellarmine, Terri Bryant - St. Robert Bellarmine. </a:t>
            </a:r>
            <a:br>
              <a:rPr lang="en-US" sz="2000" b="1" i="0" kern="1200" dirty="0">
                <a:solidFill>
                  <a:schemeClr val="tx1"/>
                </a:solidFill>
                <a:effectLst/>
                <a:latin typeface="Arial Rounded MT Bold" pitchFamily="34" charset="0"/>
                <a:ea typeface="+mn-ea"/>
                <a:cs typeface="Arial" charset="0"/>
              </a:rPr>
            </a:br>
            <a:r>
              <a:rPr lang="en-US" sz="2000" b="1" i="0" kern="1200" dirty="0">
                <a:solidFill>
                  <a:schemeClr val="tx1"/>
                </a:solidFill>
                <a:effectLst/>
                <a:latin typeface="Arial Rounded MT Bold" pitchFamily="34" charset="0"/>
                <a:ea typeface="+mn-ea"/>
                <a:cs typeface="Arial" charset="0"/>
              </a:rPr>
              <a:t>Annie Bang - St. John La Lande, Donna Harris - St. John La Lande</a:t>
            </a:r>
            <a:endParaRPr lang="en-US" sz="2000" b="0" i="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06FB7E08-C2EA-DE63-95AD-1933486CF34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6073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61F57-41EC-9B8B-C014-C520802727E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8A717B7-C59B-7027-C040-4124643DA4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AB9E54E-9715-B973-FB4B-97180541BD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09C84A2-9D47-7BC0-36FF-CEA33FA896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0076756-42F0-B82E-72B0-1A14E26225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50921A-4C2D-30E8-1F28-11F019A831A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71134FB-FCC3-D07A-B0C8-7FD8614BCE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437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2DD56-BD6C-7212-2F7D-BD6619F0D8C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9F8EF6-FFA7-176E-0F1C-4CE0DC8BAA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CB34696-3E11-B95E-7E3B-C3ECF7E706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5940F9A-674E-3DB2-F44B-D0DF884273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DC793A-C202-3107-5F65-795310342A9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8697B5-5A68-2FD5-01AB-5170A59995B6}"/>
              </a:ext>
            </a:extLst>
          </p:cNvPr>
          <p:cNvSpPr>
            <a:spLocks noGrp="1" noChangeArrowheads="1"/>
          </p:cNvSpPr>
          <p:nvPr>
            <p:ph type="body" idx="1"/>
          </p:nvPr>
        </p:nvSpPr>
        <p:spPr>
          <a:xfrm>
            <a:off x="152400" y="4114800"/>
            <a:ext cx="6553200" cy="4876800"/>
          </a:xfrm>
        </p:spPr>
        <p:txBody>
          <a:bodyPr/>
          <a:lstStyle/>
          <a:p>
            <a:pPr algn="l"/>
            <a:r>
              <a:rPr lang="en-US" altLang="en-US" dirty="0"/>
              <a:t>https://www.unitekc.org/world-cup</a:t>
            </a:r>
          </a:p>
          <a:p>
            <a:pPr algn="l"/>
            <a:r>
              <a:rPr lang="en-US" sz="2000" kern="1200" dirty="0">
                <a:solidFill>
                  <a:schemeClr val="tx1"/>
                </a:solidFill>
                <a:effectLst/>
                <a:latin typeface="Arial Rounded MT Bold" pitchFamily="34" charset="0"/>
                <a:ea typeface="+mn-ea"/>
                <a:cs typeface="Arial" charset="0"/>
              </a:rPr>
              <a:t>https://victorybeyondthecup.com/</a:t>
            </a:r>
            <a:endParaRPr lang="en-US" altLang="en-US" dirty="0"/>
          </a:p>
        </p:txBody>
      </p:sp>
      <p:cxnSp>
        <p:nvCxnSpPr>
          <p:cNvPr id="3" name="Straight Connector 2">
            <a:extLst>
              <a:ext uri="{FF2B5EF4-FFF2-40B4-BE49-F238E27FC236}">
                <a16:creationId xmlns:a16="http://schemas.microsoft.com/office/drawing/2014/main" id="{51F5BAFF-3F9A-B4C9-BC89-1F65DEB116C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950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C715-81AC-8E6F-8E3E-727C440315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8E972D-1D4C-E2A1-B2C2-459E316EFE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70A4297-0C3D-2F32-4FA9-1D1B841BD5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B81EB29-C497-B9AB-7674-80B619DEE1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C58174-DB80-B0DD-8BF2-E9755E6232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7DF4CC-0976-4FDC-A95F-D7A8B5C88E5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B02F3F0-177D-B020-B556-C93F545836E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366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39F7-E836-B5D6-F5E3-C683FA1752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C694C2-40CA-0953-F4B4-9160FB958D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BB6258C-FCEA-342F-2D30-11E6BC91FF3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5F609AE-AD86-B17F-6908-9B249AC3C2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83AE881-4B07-6A7D-5839-708C30D96A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CC0B47-D893-5FA0-D4CB-125E763854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0A42D66-9255-2101-5EBB-DB7919E4C3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62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4053-53DE-C9E5-8A8B-33F8CE933E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BC8A78-56A5-A45D-E3A8-DF36B2934C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A8B0B3D-02BF-1714-BA8B-E336B399AB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02BF233-CF9C-C933-3704-7D05E7B7A9B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F07B45-481C-B52D-E66E-735886CF30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392B82-E897-60B8-2177-ABD6AEFC949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FDE98A0-C111-5177-3C4E-46F5D9DB15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744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3BEEA-5965-DD63-F68D-6C8BF7C257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682386-02C5-FA9B-1F06-E633C9A7BE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06E09B4-065F-34D3-3F44-B9BC0D34C9B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33A6567-7F36-5B5C-BE4A-49E2AA5ADE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748824-08DC-6872-084C-0BAE8784FE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3BCBB0-F816-8CCB-3518-D446EF859628}"/>
              </a:ext>
            </a:extLst>
          </p:cNvPr>
          <p:cNvSpPr>
            <a:spLocks noGrp="1" noChangeArrowheads="1"/>
          </p:cNvSpPr>
          <p:nvPr>
            <p:ph type="body" idx="1"/>
          </p:nvPr>
        </p:nvSpPr>
        <p:spPr>
          <a:xfrm>
            <a:off x="152400" y="4114800"/>
            <a:ext cx="6553200" cy="4876800"/>
          </a:xfrm>
        </p:spPr>
        <p:txBody>
          <a:bodyPr/>
          <a:lstStyle/>
          <a:p>
            <a:pPr algn="l"/>
            <a:r>
              <a:rPr lang="en-US" altLang="en-US" dirty="0"/>
              <a:t>https://vfinews.com/news/us-evacuates-embassy-staff-from-lebanon-as-iran-tensions-intensify-hamas-refuses-to-disarm/qasr-al-yahud-baptismal-site-reopens-after-nis-25-million-facelift?utm_source=VFI+News+-+English&amp;utm_campaign=f96c05737a-EMAIL_CAMPAIGN_2026_02_27_06_10&amp;utm_medium=email&amp;utm_term=0_c414809724-f96c05737a-148559991&amp;mc_cid=f96c05737a&amp;mc_eid=UNIQID</a:t>
            </a:r>
          </a:p>
        </p:txBody>
      </p:sp>
      <p:cxnSp>
        <p:nvCxnSpPr>
          <p:cNvPr id="3" name="Straight Connector 2">
            <a:extLst>
              <a:ext uri="{FF2B5EF4-FFF2-40B4-BE49-F238E27FC236}">
                <a16:creationId xmlns:a16="http://schemas.microsoft.com/office/drawing/2014/main" id="{6505476D-E1AA-8676-52DB-464600EF52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8170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1BC2F-27E4-2957-35F3-551181E4A35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42B537-FD30-E58B-D8C1-0E59BF5ACD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B9A6ECC-25C5-9A84-086D-3683E559345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E72A660-D434-E8EC-C27E-3360A38CF4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0AC2300-995C-F28C-A765-DBFDEFBB51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0868F48-D5C6-1419-161D-778F589C64D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AEC73CD-A6BC-68BD-EFF8-42DF6D3CCF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246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1181D-F989-1D6F-89E7-42733FA740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55762C-1D89-EBB0-AA01-0A647A5117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E4E5026-6056-0797-5DE0-6D7E00C2C6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DE42691-5C4A-6C67-A532-5055C569CF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23AB3E-9F67-5592-24F4-8EF5439AD16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E3E465-D241-27B7-82C7-7A67AE646A0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DEB0513-6E85-C646-A2B4-4733FA5B67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8688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2398-6F6B-1086-E4AC-F3B37E4B443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74DF47-EC37-E1AB-E2DE-895EC9259D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D44EC31-14E7-DE4A-E57F-FAB68D07FB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4831C27-5743-12BE-7559-F5414FB293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EE6E161-516F-014D-7859-BBEB291E4A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974EA2-069D-26B9-16DD-F38BC9AFDD5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DB5519B-1CB2-BB58-677D-7508A42E3C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26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BE25-308A-8C78-E940-9BB1AB4E97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478E27-450B-1EB4-3115-95ACF1665A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BBE9F6D-9E14-DD1D-9F0A-BD634430B5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BD2EC5C-8E09-127E-B04A-30908C2F2E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B371865-DE6E-7D25-42C8-6078E84845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60A6D1-CE46-1B9F-8B31-514DD22BEECB}"/>
              </a:ext>
            </a:extLst>
          </p:cNvPr>
          <p:cNvSpPr>
            <a:spLocks noGrp="1" noChangeArrowheads="1"/>
          </p:cNvSpPr>
          <p:nvPr>
            <p:ph type="body" idx="1"/>
          </p:nvPr>
        </p:nvSpPr>
        <p:spPr>
          <a:xfrm>
            <a:off x="152400" y="4114800"/>
            <a:ext cx="6553200" cy="4876800"/>
          </a:xfrm>
        </p:spPr>
        <p:txBody>
          <a:bodyPr/>
          <a:lstStyle/>
          <a:p>
            <a:pPr algn="l"/>
            <a:r>
              <a:rPr lang="en-US" altLang="en-US" dirty="0"/>
              <a:t>https://www.merriam-webster.com/dictionary/slander?src=search-dict-box</a:t>
            </a:r>
          </a:p>
        </p:txBody>
      </p:sp>
      <p:cxnSp>
        <p:nvCxnSpPr>
          <p:cNvPr id="3" name="Straight Connector 2">
            <a:extLst>
              <a:ext uri="{FF2B5EF4-FFF2-40B4-BE49-F238E27FC236}">
                <a16:creationId xmlns:a16="http://schemas.microsoft.com/office/drawing/2014/main" id="{1D583471-DC80-1BF2-61EA-9E2B23F44E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13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7D21937-11B9-87E3-8880-E9CF7E0FE9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4C46DC-F75D-A005-41C4-91C7B9EB4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FB42F1-D236-DBA9-119D-B4BD50234F21}"/>
              </a:ext>
            </a:extLst>
          </p:cNvPr>
          <p:cNvSpPr>
            <a:spLocks noGrp="1" noChangeArrowheads="1"/>
          </p:cNvSpPr>
          <p:nvPr>
            <p:ph type="sldNum" sz="quarter" idx="12"/>
          </p:nvPr>
        </p:nvSpPr>
        <p:spPr>
          <a:ln/>
        </p:spPr>
        <p:txBody>
          <a:bodyPr/>
          <a:lstStyle>
            <a:lvl1pPr>
              <a:defRPr/>
            </a:lvl1pPr>
          </a:lstStyle>
          <a:p>
            <a:fld id="{250F0E7A-4D02-483E-AD61-A0797220E062}" type="slidenum">
              <a:rPr lang="en-US" altLang="en-US"/>
              <a:pPr/>
              <a:t>‹#›</a:t>
            </a:fld>
            <a:endParaRPr lang="en-US" altLang="en-US"/>
          </a:p>
        </p:txBody>
      </p:sp>
    </p:spTree>
    <p:extLst>
      <p:ext uri="{BB962C8B-B14F-4D97-AF65-F5344CB8AC3E}">
        <p14:creationId xmlns:p14="http://schemas.microsoft.com/office/powerpoint/2010/main" val="360957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DDFCAA-1C36-B84E-47BB-990DC8C35E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C494FD8-F630-114D-0501-C86048AD05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C94673-AD8C-B0BD-BC4C-AFA07908973C}"/>
              </a:ext>
            </a:extLst>
          </p:cNvPr>
          <p:cNvSpPr>
            <a:spLocks noGrp="1" noChangeArrowheads="1"/>
          </p:cNvSpPr>
          <p:nvPr>
            <p:ph type="sldNum" sz="quarter" idx="12"/>
          </p:nvPr>
        </p:nvSpPr>
        <p:spPr>
          <a:ln/>
        </p:spPr>
        <p:txBody>
          <a:bodyPr/>
          <a:lstStyle>
            <a:lvl1pPr>
              <a:defRPr/>
            </a:lvl1pPr>
          </a:lstStyle>
          <a:p>
            <a:fld id="{22C32B28-F04E-48AB-A067-F72BC438A428}" type="slidenum">
              <a:rPr lang="en-US" altLang="en-US"/>
              <a:pPr/>
              <a:t>‹#›</a:t>
            </a:fld>
            <a:endParaRPr lang="en-US" altLang="en-US"/>
          </a:p>
        </p:txBody>
      </p:sp>
    </p:spTree>
    <p:extLst>
      <p:ext uri="{BB962C8B-B14F-4D97-AF65-F5344CB8AC3E}">
        <p14:creationId xmlns:p14="http://schemas.microsoft.com/office/powerpoint/2010/main" val="286302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2066F03E-B47B-F2DE-4ED5-AAA418048E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AAC1741-E48A-2D15-2345-6014959E79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EC7911C-E73A-3DEC-D488-9585F9702803}"/>
              </a:ext>
            </a:extLst>
          </p:cNvPr>
          <p:cNvSpPr>
            <a:spLocks noGrp="1" noChangeArrowheads="1"/>
          </p:cNvSpPr>
          <p:nvPr>
            <p:ph type="sldNum" sz="quarter" idx="12"/>
          </p:nvPr>
        </p:nvSpPr>
        <p:spPr>
          <a:ln/>
        </p:spPr>
        <p:txBody>
          <a:bodyPr/>
          <a:lstStyle>
            <a:lvl1pPr>
              <a:defRPr/>
            </a:lvl1pPr>
          </a:lstStyle>
          <a:p>
            <a:fld id="{AAEAE032-4C4E-4E39-ADAD-F4753581D280}" type="slidenum">
              <a:rPr lang="en-US" altLang="en-US"/>
              <a:pPr/>
              <a:t>‹#›</a:t>
            </a:fld>
            <a:endParaRPr lang="en-US" altLang="en-US"/>
          </a:p>
        </p:txBody>
      </p:sp>
    </p:spTree>
    <p:extLst>
      <p:ext uri="{BB962C8B-B14F-4D97-AF65-F5344CB8AC3E}">
        <p14:creationId xmlns:p14="http://schemas.microsoft.com/office/powerpoint/2010/main" val="2564974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5FF23F-F63F-D293-2992-767613BBE6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351F47-4F80-4033-8B8C-815D30E7DC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DEAD27-A363-363D-20B9-BC63F3B7D542}"/>
              </a:ext>
            </a:extLst>
          </p:cNvPr>
          <p:cNvSpPr>
            <a:spLocks noGrp="1" noChangeArrowheads="1"/>
          </p:cNvSpPr>
          <p:nvPr>
            <p:ph type="sldNum" sz="quarter" idx="12"/>
          </p:nvPr>
        </p:nvSpPr>
        <p:spPr>
          <a:ln/>
        </p:spPr>
        <p:txBody>
          <a:bodyPr/>
          <a:lstStyle>
            <a:lvl1pPr>
              <a:defRPr/>
            </a:lvl1pPr>
          </a:lstStyle>
          <a:p>
            <a:fld id="{FCD8F401-2A65-4183-BAD6-63A490E6B0D0}" type="slidenum">
              <a:rPr lang="en-US" altLang="en-US"/>
              <a:pPr/>
              <a:t>‹#›</a:t>
            </a:fld>
            <a:endParaRPr lang="en-US" altLang="en-US"/>
          </a:p>
        </p:txBody>
      </p:sp>
    </p:spTree>
    <p:extLst>
      <p:ext uri="{BB962C8B-B14F-4D97-AF65-F5344CB8AC3E}">
        <p14:creationId xmlns:p14="http://schemas.microsoft.com/office/powerpoint/2010/main" val="633430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AF760E-5CD0-E699-762A-E51DEBF6F3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5859F71-A11E-3B96-2737-FFE6D50E91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E4A3CF0-E691-92BE-34A0-32C26F89CCFA}"/>
              </a:ext>
            </a:extLst>
          </p:cNvPr>
          <p:cNvSpPr>
            <a:spLocks noGrp="1" noChangeArrowheads="1"/>
          </p:cNvSpPr>
          <p:nvPr>
            <p:ph type="sldNum" sz="quarter" idx="12"/>
          </p:nvPr>
        </p:nvSpPr>
        <p:spPr>
          <a:ln/>
        </p:spPr>
        <p:txBody>
          <a:bodyPr/>
          <a:lstStyle>
            <a:lvl1pPr>
              <a:defRPr/>
            </a:lvl1pPr>
          </a:lstStyle>
          <a:p>
            <a:fld id="{872B0249-237B-48DA-8E21-709854174171}" type="slidenum">
              <a:rPr lang="en-US" altLang="en-US"/>
              <a:pPr/>
              <a:t>‹#›</a:t>
            </a:fld>
            <a:endParaRPr lang="en-US" altLang="en-US"/>
          </a:p>
        </p:txBody>
      </p:sp>
    </p:spTree>
    <p:extLst>
      <p:ext uri="{BB962C8B-B14F-4D97-AF65-F5344CB8AC3E}">
        <p14:creationId xmlns:p14="http://schemas.microsoft.com/office/powerpoint/2010/main" val="1559621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7FE49A-B4CE-EB5D-A62D-071ACF50E4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903E6B5-C31C-7738-4CB2-30EA8015CD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BE8FA5D-B82A-6E47-C1AE-1BEE7A63DBA4}"/>
              </a:ext>
            </a:extLst>
          </p:cNvPr>
          <p:cNvSpPr>
            <a:spLocks noGrp="1" noChangeArrowheads="1"/>
          </p:cNvSpPr>
          <p:nvPr>
            <p:ph type="sldNum" sz="quarter" idx="12"/>
          </p:nvPr>
        </p:nvSpPr>
        <p:spPr>
          <a:ln/>
        </p:spPr>
        <p:txBody>
          <a:bodyPr/>
          <a:lstStyle>
            <a:lvl1pPr>
              <a:defRPr/>
            </a:lvl1pPr>
          </a:lstStyle>
          <a:p>
            <a:fld id="{100319A2-3D92-4883-AB08-EE1106C2ACBA}" type="slidenum">
              <a:rPr lang="en-US" altLang="en-US"/>
              <a:pPr/>
              <a:t>‹#›</a:t>
            </a:fld>
            <a:endParaRPr lang="en-US" altLang="en-US"/>
          </a:p>
        </p:txBody>
      </p:sp>
    </p:spTree>
    <p:extLst>
      <p:ext uri="{BB962C8B-B14F-4D97-AF65-F5344CB8AC3E}">
        <p14:creationId xmlns:p14="http://schemas.microsoft.com/office/powerpoint/2010/main" val="231787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C6CD29-B36A-BB2E-40E5-E08CDD98B7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82923F3-61E6-412C-D613-FD7D96CE93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503191D-A9B8-202B-4E56-AAE70A6D2360}"/>
              </a:ext>
            </a:extLst>
          </p:cNvPr>
          <p:cNvSpPr>
            <a:spLocks noGrp="1" noChangeArrowheads="1"/>
          </p:cNvSpPr>
          <p:nvPr>
            <p:ph type="sldNum" sz="quarter" idx="12"/>
          </p:nvPr>
        </p:nvSpPr>
        <p:spPr>
          <a:ln/>
        </p:spPr>
        <p:txBody>
          <a:bodyPr/>
          <a:lstStyle>
            <a:lvl1pPr>
              <a:defRPr/>
            </a:lvl1pPr>
          </a:lstStyle>
          <a:p>
            <a:fld id="{78B9BF9B-3FEB-4E96-9069-1D0CB4972198}" type="slidenum">
              <a:rPr lang="en-US" altLang="en-US"/>
              <a:pPr/>
              <a:t>‹#›</a:t>
            </a:fld>
            <a:endParaRPr lang="en-US" altLang="en-US"/>
          </a:p>
        </p:txBody>
      </p:sp>
    </p:spTree>
    <p:extLst>
      <p:ext uri="{BB962C8B-B14F-4D97-AF65-F5344CB8AC3E}">
        <p14:creationId xmlns:p14="http://schemas.microsoft.com/office/powerpoint/2010/main" val="340514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A034AA9-C958-7FA6-E7FC-4B41AD91B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B6E5756-3800-70C7-A450-C05676CD5E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93BBC0-B52C-B1CC-01FD-BB79E6372C60}"/>
              </a:ext>
            </a:extLst>
          </p:cNvPr>
          <p:cNvSpPr>
            <a:spLocks noGrp="1" noChangeArrowheads="1"/>
          </p:cNvSpPr>
          <p:nvPr>
            <p:ph type="sldNum" sz="quarter" idx="12"/>
          </p:nvPr>
        </p:nvSpPr>
        <p:spPr>
          <a:ln/>
        </p:spPr>
        <p:txBody>
          <a:bodyPr/>
          <a:lstStyle>
            <a:lvl1pPr>
              <a:defRPr/>
            </a:lvl1pPr>
          </a:lstStyle>
          <a:p>
            <a:fld id="{79CA74F4-D576-4239-9857-1A3DC4EEFEB5}" type="slidenum">
              <a:rPr lang="en-US" altLang="en-US"/>
              <a:pPr/>
              <a:t>‹#›</a:t>
            </a:fld>
            <a:endParaRPr lang="en-US" altLang="en-US"/>
          </a:p>
        </p:txBody>
      </p:sp>
    </p:spTree>
    <p:extLst>
      <p:ext uri="{BB962C8B-B14F-4D97-AF65-F5344CB8AC3E}">
        <p14:creationId xmlns:p14="http://schemas.microsoft.com/office/powerpoint/2010/main" val="200618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11F7B33-D915-4056-77B8-A5D8399209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7989A99-F309-9C95-38F3-929921EC53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1EA845A-FCC5-99D4-8A45-70F3A1019138}"/>
              </a:ext>
            </a:extLst>
          </p:cNvPr>
          <p:cNvSpPr>
            <a:spLocks noGrp="1" noChangeArrowheads="1"/>
          </p:cNvSpPr>
          <p:nvPr>
            <p:ph type="sldNum" sz="quarter" idx="12"/>
          </p:nvPr>
        </p:nvSpPr>
        <p:spPr>
          <a:ln/>
        </p:spPr>
        <p:txBody>
          <a:bodyPr/>
          <a:lstStyle>
            <a:lvl1pPr>
              <a:defRPr/>
            </a:lvl1pPr>
          </a:lstStyle>
          <a:p>
            <a:fld id="{2278E32C-B59F-4F2D-8889-9FBB763AEFC4}" type="slidenum">
              <a:rPr lang="en-US" altLang="en-US"/>
              <a:pPr/>
              <a:t>‹#›</a:t>
            </a:fld>
            <a:endParaRPr lang="en-US" altLang="en-US"/>
          </a:p>
        </p:txBody>
      </p:sp>
    </p:spTree>
    <p:extLst>
      <p:ext uri="{BB962C8B-B14F-4D97-AF65-F5344CB8AC3E}">
        <p14:creationId xmlns:p14="http://schemas.microsoft.com/office/powerpoint/2010/main" val="3721996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2BBAD2-4621-8F9C-7CE9-3D8342D35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6E4CCDC-3A1A-4C58-CDD5-6DECF3E9CB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6FF330-3810-4AC7-736C-4382E6BC9E94}"/>
              </a:ext>
            </a:extLst>
          </p:cNvPr>
          <p:cNvSpPr>
            <a:spLocks noGrp="1" noChangeArrowheads="1"/>
          </p:cNvSpPr>
          <p:nvPr>
            <p:ph type="sldNum" sz="quarter" idx="12"/>
          </p:nvPr>
        </p:nvSpPr>
        <p:spPr>
          <a:ln/>
        </p:spPr>
        <p:txBody>
          <a:bodyPr/>
          <a:lstStyle>
            <a:lvl1pPr>
              <a:defRPr/>
            </a:lvl1pPr>
          </a:lstStyle>
          <a:p>
            <a:fld id="{0961B14B-0660-4FD7-9B59-2D3262C7FD6E}" type="slidenum">
              <a:rPr lang="en-US" altLang="en-US"/>
              <a:pPr/>
              <a:t>‹#›</a:t>
            </a:fld>
            <a:endParaRPr lang="en-US" altLang="en-US"/>
          </a:p>
        </p:txBody>
      </p:sp>
    </p:spTree>
    <p:extLst>
      <p:ext uri="{BB962C8B-B14F-4D97-AF65-F5344CB8AC3E}">
        <p14:creationId xmlns:p14="http://schemas.microsoft.com/office/powerpoint/2010/main" val="290039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57A088-A839-2CBC-2FB6-EF734B2159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3DBF98E-76B7-7B23-12BD-FF0C9184B9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8AA23F-0231-12C8-9D50-10063839048E}"/>
              </a:ext>
            </a:extLst>
          </p:cNvPr>
          <p:cNvSpPr>
            <a:spLocks noGrp="1" noChangeArrowheads="1"/>
          </p:cNvSpPr>
          <p:nvPr>
            <p:ph type="sldNum" sz="quarter" idx="12"/>
          </p:nvPr>
        </p:nvSpPr>
        <p:spPr>
          <a:ln/>
        </p:spPr>
        <p:txBody>
          <a:bodyPr/>
          <a:lstStyle>
            <a:lvl1pPr>
              <a:defRPr/>
            </a:lvl1pPr>
          </a:lstStyle>
          <a:p>
            <a:fld id="{CE0A06C9-C22B-4D37-AC15-ABFC850A10C2}" type="slidenum">
              <a:rPr lang="en-US" altLang="en-US"/>
              <a:pPr/>
              <a:t>‹#›</a:t>
            </a:fld>
            <a:endParaRPr lang="en-US" altLang="en-US"/>
          </a:p>
        </p:txBody>
      </p:sp>
    </p:spTree>
    <p:extLst>
      <p:ext uri="{BB962C8B-B14F-4D97-AF65-F5344CB8AC3E}">
        <p14:creationId xmlns:p14="http://schemas.microsoft.com/office/powerpoint/2010/main" val="289867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B793B5-AA03-ACBF-3F34-E846665BD018}"/>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3F0CA9-AE99-2667-A0D0-607BAB48C314}"/>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1F4029A-2076-2737-0C98-78CBB586A3DF}"/>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FontTx/>
              <a:buNone/>
              <a:defRPr sz="1050" smtClean="0">
                <a:solidFill>
                  <a:schemeClr val="tx1"/>
                </a:solidFill>
                <a:latin typeface="+mj-lt"/>
                <a:cs typeface="+mj-cs"/>
              </a:defRPr>
            </a:lvl1pPr>
          </a:lstStyle>
          <a:p>
            <a:pPr>
              <a:defRPr/>
            </a:pPr>
            <a:endParaRPr lang="en-US" altLang="en-US"/>
          </a:p>
        </p:txBody>
      </p:sp>
      <p:sp>
        <p:nvSpPr>
          <p:cNvPr id="1029" name="Rectangle 5">
            <a:extLst>
              <a:ext uri="{FF2B5EF4-FFF2-40B4-BE49-F238E27FC236}">
                <a16:creationId xmlns:a16="http://schemas.microsoft.com/office/drawing/2014/main" id="{1A48D58E-E776-60DD-9463-DA3C3C4493A9}"/>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FontTx/>
              <a:buNone/>
              <a:defRPr sz="1050" smtClean="0">
                <a:solidFill>
                  <a:schemeClr val="tx1"/>
                </a:solidFill>
                <a:latin typeface="+mj-lt"/>
                <a:cs typeface="+mj-cs"/>
              </a:defRPr>
            </a:lvl1pPr>
          </a:lstStyle>
          <a:p>
            <a:pPr>
              <a:defRPr/>
            </a:pPr>
            <a:endParaRPr lang="en-US" altLang="en-US"/>
          </a:p>
        </p:txBody>
      </p:sp>
      <p:sp>
        <p:nvSpPr>
          <p:cNvPr id="1030" name="Rectangle 6">
            <a:extLst>
              <a:ext uri="{FF2B5EF4-FFF2-40B4-BE49-F238E27FC236}">
                <a16:creationId xmlns:a16="http://schemas.microsoft.com/office/drawing/2014/main" id="{5B2628D3-B180-53E1-DAF2-9762623E0DEE}"/>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FontTx/>
              <a:buNone/>
              <a:defRPr sz="1050">
                <a:solidFill>
                  <a:schemeClr val="tx1"/>
                </a:solidFill>
                <a:latin typeface="Arial" panose="020B0604020202020204" pitchFamily="34" charset="0"/>
                <a:cs typeface="Arial" panose="020B0604020202020204" pitchFamily="34" charset="0"/>
              </a:defRPr>
            </a:lvl1pPr>
          </a:lstStyle>
          <a:p>
            <a:fld id="{EB424C1D-F3D2-4893-B65D-8F411987C8BC}" type="slidenum">
              <a:rPr lang="en-US" altLang="en-US"/>
              <a:pPr/>
              <a:t>‹#›</a:t>
            </a:fld>
            <a:endParaRPr lang="en-US" altLang="en-US"/>
          </a:p>
        </p:txBody>
      </p:sp>
    </p:spTree>
    <p:extLst>
      <p:ext uri="{BB962C8B-B14F-4D97-AF65-F5344CB8AC3E}">
        <p14:creationId xmlns:p14="http://schemas.microsoft.com/office/powerpoint/2010/main" val="245157906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cs typeface="Arial" pitchFamily="34" charset="0"/>
        </a:defRPr>
      </a:lvl2pPr>
      <a:lvl3pPr algn="ctr" rtl="0" eaLnBrk="0" fontAlgn="base" hangingPunct="0">
        <a:spcBef>
          <a:spcPct val="0"/>
        </a:spcBef>
        <a:spcAft>
          <a:spcPct val="0"/>
        </a:spcAft>
        <a:defRPr sz="3300">
          <a:solidFill>
            <a:schemeClr val="tx2"/>
          </a:solidFill>
          <a:latin typeface="Arial" pitchFamily="34" charset="0"/>
          <a:cs typeface="Arial" pitchFamily="34" charset="0"/>
        </a:defRPr>
      </a:lvl3pPr>
      <a:lvl4pPr algn="ctr" rtl="0" eaLnBrk="0" fontAlgn="base" hangingPunct="0">
        <a:spcBef>
          <a:spcPct val="0"/>
        </a:spcBef>
        <a:spcAft>
          <a:spcPct val="0"/>
        </a:spcAft>
        <a:defRPr sz="3300">
          <a:solidFill>
            <a:schemeClr val="tx2"/>
          </a:solidFill>
          <a:latin typeface="Arial" pitchFamily="34" charset="0"/>
          <a:cs typeface="Arial" pitchFamily="34" charset="0"/>
        </a:defRPr>
      </a:lvl4pPr>
      <a:lvl5pPr algn="ctr" rtl="0" eaLnBrk="0" fontAlgn="base" hangingPunct="0">
        <a:spcBef>
          <a:spcPct val="0"/>
        </a:spcBef>
        <a:spcAft>
          <a:spcPct val="0"/>
        </a:spcAft>
        <a:defRPr sz="3300">
          <a:solidFill>
            <a:schemeClr val="tx2"/>
          </a:solidFill>
          <a:latin typeface="Arial" pitchFamily="34" charset="0"/>
          <a:cs typeface="Arial" pitchFamily="34" charset="0"/>
        </a:defRPr>
      </a:lvl5pPr>
      <a:lvl6pPr marL="342900" algn="ctr" rtl="0" fontAlgn="base">
        <a:spcBef>
          <a:spcPct val="0"/>
        </a:spcBef>
        <a:spcAft>
          <a:spcPct val="0"/>
        </a:spcAft>
        <a:defRPr sz="3300">
          <a:solidFill>
            <a:schemeClr val="tx2"/>
          </a:solidFill>
          <a:latin typeface="Arial" pitchFamily="34" charset="0"/>
          <a:cs typeface="Arial" pitchFamily="34" charset="0"/>
        </a:defRPr>
      </a:lvl6pPr>
      <a:lvl7pPr marL="685800" algn="ctr" rtl="0" fontAlgn="base">
        <a:spcBef>
          <a:spcPct val="0"/>
        </a:spcBef>
        <a:spcAft>
          <a:spcPct val="0"/>
        </a:spcAft>
        <a:defRPr sz="3300">
          <a:solidFill>
            <a:schemeClr val="tx2"/>
          </a:solidFill>
          <a:latin typeface="Arial" pitchFamily="34" charset="0"/>
          <a:cs typeface="Arial" pitchFamily="34" charset="0"/>
        </a:defRPr>
      </a:lvl7pPr>
      <a:lvl8pPr marL="1028700" algn="ctr" rtl="0" fontAlgn="base">
        <a:spcBef>
          <a:spcPct val="0"/>
        </a:spcBef>
        <a:spcAft>
          <a:spcPct val="0"/>
        </a:spcAft>
        <a:defRPr sz="3300">
          <a:solidFill>
            <a:schemeClr val="tx2"/>
          </a:solidFill>
          <a:latin typeface="Arial" pitchFamily="34" charset="0"/>
          <a:cs typeface="Arial" pitchFamily="34" charset="0"/>
        </a:defRPr>
      </a:lvl8pPr>
      <a:lvl9pPr marL="1371600" algn="ctr" rtl="0" fontAlgn="base">
        <a:spcBef>
          <a:spcPct val="0"/>
        </a:spcBef>
        <a:spcAft>
          <a:spcPct val="0"/>
        </a:spcAft>
        <a:defRPr sz="3300">
          <a:solidFill>
            <a:schemeClr val="tx2"/>
          </a:solidFill>
          <a:latin typeface="Arial" pitchFamily="34" charset="0"/>
          <a:cs typeface="Arial" pitchFamily="34" charset="0"/>
        </a:defRPr>
      </a:lvl9pPr>
    </p:titleStyle>
    <p:bodyStyle>
      <a:lvl1pPr marL="257175" indent="-257175" algn="l" rtl="0" eaLnBrk="0" fontAlgn="base" hangingPunct="0">
        <a:spcBef>
          <a:spcPct val="20000"/>
        </a:spcBef>
        <a:spcAft>
          <a:spcPct val="0"/>
        </a:spcAft>
        <a:defRPr sz="3000">
          <a:solidFill>
            <a:schemeClr val="tx1"/>
          </a:solidFill>
          <a:latin typeface="+mn-lt"/>
          <a:ea typeface="+mn-ea"/>
          <a:cs typeface="+mn-cs"/>
        </a:defRPr>
      </a:lvl1pPr>
      <a:lvl2pPr marL="557213" indent="-214313" algn="l" rtl="0" eaLnBrk="0" fontAlgn="base" hangingPunct="0">
        <a:spcBef>
          <a:spcPct val="20000"/>
        </a:spcBef>
        <a:spcAft>
          <a:spcPct val="0"/>
        </a:spcAft>
        <a:defRPr sz="3000">
          <a:solidFill>
            <a:schemeClr val="tx1"/>
          </a:solidFill>
          <a:latin typeface="+mn-lt"/>
          <a:cs typeface="+mn-cs"/>
        </a:defRPr>
      </a:lvl2pPr>
      <a:lvl3pPr marL="857250" indent="-171450" algn="l" rtl="0" eaLnBrk="0" fontAlgn="base" hangingPunct="0">
        <a:spcBef>
          <a:spcPct val="20000"/>
        </a:spcBef>
        <a:spcAft>
          <a:spcPct val="0"/>
        </a:spcAft>
        <a:defRPr sz="3000">
          <a:solidFill>
            <a:schemeClr val="tx1"/>
          </a:solidFill>
          <a:latin typeface="+mn-lt"/>
          <a:cs typeface="+mn-cs"/>
        </a:defRPr>
      </a:lvl3pPr>
      <a:lvl4pPr marL="1200150" indent="-171450" algn="l" rtl="0" eaLnBrk="0" fontAlgn="base" hangingPunct="0">
        <a:spcBef>
          <a:spcPct val="20000"/>
        </a:spcBef>
        <a:spcAft>
          <a:spcPct val="0"/>
        </a:spcAft>
        <a:defRPr sz="3000">
          <a:solidFill>
            <a:schemeClr val="tx1"/>
          </a:solidFill>
          <a:latin typeface="+mn-lt"/>
          <a:cs typeface="+mn-cs"/>
        </a:defRPr>
      </a:lvl4pPr>
      <a:lvl5pPr marL="1543050" indent="-171450" algn="l" rtl="0" eaLnBrk="0" fontAlgn="base" hangingPunct="0">
        <a:spcBef>
          <a:spcPct val="20000"/>
        </a:spcBef>
        <a:spcAft>
          <a:spcPct val="0"/>
        </a:spcAft>
        <a:defRPr sz="3000">
          <a:solidFill>
            <a:schemeClr val="tx1"/>
          </a:solidFill>
          <a:latin typeface="+mn-lt"/>
          <a:cs typeface="+mn-cs"/>
        </a:defRPr>
      </a:lvl5pPr>
      <a:lvl6pPr marL="1885950" indent="-171450" algn="l" rtl="0" fontAlgn="base">
        <a:spcBef>
          <a:spcPct val="20000"/>
        </a:spcBef>
        <a:spcAft>
          <a:spcPct val="0"/>
        </a:spcAft>
        <a:defRPr sz="3000">
          <a:solidFill>
            <a:schemeClr val="tx1"/>
          </a:solidFill>
          <a:latin typeface="+mn-lt"/>
          <a:cs typeface="+mn-cs"/>
        </a:defRPr>
      </a:lvl6pPr>
      <a:lvl7pPr marL="2228850" indent="-171450" algn="l" rtl="0" fontAlgn="base">
        <a:spcBef>
          <a:spcPct val="20000"/>
        </a:spcBef>
        <a:spcAft>
          <a:spcPct val="0"/>
        </a:spcAft>
        <a:defRPr sz="3000">
          <a:solidFill>
            <a:schemeClr val="tx1"/>
          </a:solidFill>
          <a:latin typeface="+mn-lt"/>
          <a:cs typeface="+mn-cs"/>
        </a:defRPr>
      </a:lvl7pPr>
      <a:lvl8pPr marL="2571750" indent="-171450" algn="l" rtl="0" fontAlgn="base">
        <a:spcBef>
          <a:spcPct val="20000"/>
        </a:spcBef>
        <a:spcAft>
          <a:spcPct val="0"/>
        </a:spcAft>
        <a:defRPr sz="3000">
          <a:solidFill>
            <a:schemeClr val="tx1"/>
          </a:solidFill>
          <a:latin typeface="+mn-lt"/>
          <a:cs typeface="+mn-cs"/>
        </a:defRPr>
      </a:lvl8pPr>
      <a:lvl9pPr marL="2914650" indent="-171450" algn="l" rtl="0" fontAlgn="base">
        <a:spcBef>
          <a:spcPct val="20000"/>
        </a:spcBef>
        <a:spcAft>
          <a:spcPct val="0"/>
        </a:spcAft>
        <a:defRPr sz="30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Judensau" TargetMode="External"/><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n.wikipedia.org/wiki/Image:1910s_antisemitic_flier_Andrei_Yushchinsky.jpg"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CBBB7-FB86-B1D1-54CB-9D61C8F6DAC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2B3CF39-D9FF-3A63-99FD-2323C96D66F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31EEEC29-DCB4-8DB3-98EC-4A19FFFAA90D}"/>
              </a:ext>
            </a:extLst>
          </p:cNvPr>
          <p:cNvPicPr>
            <a:picLocks noChangeAspect="1"/>
          </p:cNvPicPr>
          <p:nvPr/>
        </p:nvPicPr>
        <p:blipFill>
          <a:blip r:embed="rId3"/>
          <a:stretch>
            <a:fillRect/>
          </a:stretch>
        </p:blipFill>
        <p:spPr>
          <a:xfrm>
            <a:off x="1447800" y="-21540"/>
            <a:ext cx="6222449" cy="5165040"/>
          </a:xfrm>
          <a:prstGeom prst="rect">
            <a:avLst/>
          </a:prstGeom>
        </p:spPr>
      </p:pic>
    </p:spTree>
    <p:extLst>
      <p:ext uri="{BB962C8B-B14F-4D97-AF65-F5344CB8AC3E}">
        <p14:creationId xmlns:p14="http://schemas.microsoft.com/office/powerpoint/2010/main" val="218406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D256-B327-F1B9-3D6C-40C4028D76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181074-AEC0-1214-5BA8-EF2B87B520AB}"/>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T’hillim/Ps 31.13</a:t>
            </a:r>
            <a:r>
              <a:rPr lang="en-US" sz="4000" dirty="0">
                <a:solidFill>
                  <a:schemeClr val="tx1"/>
                </a:solidFill>
                <a:latin typeface="Arial Rounded MT Bold" panose="020F0704030504030204" pitchFamily="34" charset="0"/>
              </a:rPr>
              <a:t> All I hear is whispering, terror is all around me; they plot together against me,</a:t>
            </a:r>
          </a:p>
          <a:p>
            <a:pPr algn="l"/>
            <a:r>
              <a:rPr lang="en-US" sz="4000" dirty="0">
                <a:solidFill>
                  <a:schemeClr val="tx1"/>
                </a:solidFill>
                <a:latin typeface="Arial Rounded MT Bold" panose="020F0704030504030204" pitchFamily="34" charset="0"/>
              </a:rPr>
              <a:t>scheming to take my life.</a:t>
            </a:r>
          </a:p>
          <a:p>
            <a:pPr algn="l"/>
            <a:r>
              <a:rPr lang="en-US" sz="4000" baseline="30000" dirty="0">
                <a:solidFill>
                  <a:schemeClr val="tx1"/>
                </a:solidFill>
                <a:latin typeface="Arial Rounded MT Bold" panose="020F0704030504030204" pitchFamily="34" charset="0"/>
              </a:rPr>
              <a:t>T’hillim/Ps 31.13</a:t>
            </a:r>
            <a:r>
              <a:rPr lang="en-US" sz="4000" dirty="0">
                <a:solidFill>
                  <a:schemeClr val="tx1"/>
                </a:solidFill>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KJV</a:t>
            </a:r>
            <a:r>
              <a:rPr lang="en-US" sz="4000" dirty="0">
                <a:solidFill>
                  <a:schemeClr val="tx1"/>
                </a:solidFill>
                <a:latin typeface="Arial Rounded MT Bold" panose="020F0704030504030204" pitchFamily="34" charset="0"/>
              </a:rPr>
              <a:t> For I have heard the slander of many: fear was on every side: while they took counsel together against me, they devised to take away my life.</a:t>
            </a:r>
          </a:p>
        </p:txBody>
      </p:sp>
    </p:spTree>
    <p:extLst>
      <p:ext uri="{BB962C8B-B14F-4D97-AF65-F5344CB8AC3E}">
        <p14:creationId xmlns:p14="http://schemas.microsoft.com/office/powerpoint/2010/main" val="40954461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74F4-DE9B-FEF2-87AD-018F311F5C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F8805B-23EC-B948-E7AC-4F8EA789216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sp>
        <p:nvSpPr>
          <p:cNvPr id="5" name="TextBox 4">
            <a:extLst>
              <a:ext uri="{FF2B5EF4-FFF2-40B4-BE49-F238E27FC236}">
                <a16:creationId xmlns:a16="http://schemas.microsoft.com/office/drawing/2014/main" id="{1A818BA4-4698-2456-84E8-CEC068E20AE4}"/>
              </a:ext>
            </a:extLst>
          </p:cNvPr>
          <p:cNvSpPr txBox="1"/>
          <p:nvPr/>
        </p:nvSpPr>
        <p:spPr>
          <a:xfrm>
            <a:off x="4114800" y="84221"/>
            <a:ext cx="4211089"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Mar 10</a:t>
            </a:r>
          </a:p>
        </p:txBody>
      </p:sp>
      <p:pic>
        <p:nvPicPr>
          <p:cNvPr id="7" name="Picture 6">
            <a:extLst>
              <a:ext uri="{FF2B5EF4-FFF2-40B4-BE49-F238E27FC236}">
                <a16:creationId xmlns:a16="http://schemas.microsoft.com/office/drawing/2014/main" id="{EC0CC266-9792-ECF9-E544-E55E6CC7A004}"/>
              </a:ext>
            </a:extLst>
          </p:cNvPr>
          <p:cNvPicPr>
            <a:picLocks noChangeAspect="1"/>
          </p:cNvPicPr>
          <p:nvPr/>
        </p:nvPicPr>
        <p:blipFill>
          <a:blip r:embed="rId3"/>
          <a:stretch>
            <a:fillRect/>
          </a:stretch>
        </p:blipFill>
        <p:spPr>
          <a:xfrm>
            <a:off x="-1" y="84221"/>
            <a:ext cx="9194803" cy="4947721"/>
          </a:xfrm>
          <a:prstGeom prst="rect">
            <a:avLst/>
          </a:prstGeom>
        </p:spPr>
      </p:pic>
    </p:spTree>
    <p:extLst>
      <p:ext uri="{BB962C8B-B14F-4D97-AF65-F5344CB8AC3E}">
        <p14:creationId xmlns:p14="http://schemas.microsoft.com/office/powerpoint/2010/main" val="1875771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14F5-9A73-48FB-C57B-9CFA13BBA83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B60CF1-5014-8E85-FAEC-B06522918B6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3A604AD-018D-E5F1-08E5-C8443A610A87}"/>
              </a:ext>
            </a:extLst>
          </p:cNvPr>
          <p:cNvPicPr>
            <a:picLocks noChangeAspect="1"/>
          </p:cNvPicPr>
          <p:nvPr/>
        </p:nvPicPr>
        <p:blipFill>
          <a:blip r:embed="rId3"/>
          <a:stretch>
            <a:fillRect/>
          </a:stretch>
        </p:blipFill>
        <p:spPr>
          <a:xfrm>
            <a:off x="-93417" y="0"/>
            <a:ext cx="9330836" cy="5143500"/>
          </a:xfrm>
          <a:prstGeom prst="rect">
            <a:avLst/>
          </a:prstGeom>
        </p:spPr>
      </p:pic>
      <p:sp>
        <p:nvSpPr>
          <p:cNvPr id="5" name="TextBox 4">
            <a:extLst>
              <a:ext uri="{FF2B5EF4-FFF2-40B4-BE49-F238E27FC236}">
                <a16:creationId xmlns:a16="http://schemas.microsoft.com/office/drawing/2014/main" id="{6B7ED279-DB29-25A3-9108-1A8E0E1455DF}"/>
              </a:ext>
            </a:extLst>
          </p:cNvPr>
          <p:cNvSpPr txBox="1"/>
          <p:nvPr/>
        </p:nvSpPr>
        <p:spPr>
          <a:xfrm>
            <a:off x="1203034" y="361950"/>
            <a:ext cx="4211089"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Mar 10</a:t>
            </a:r>
          </a:p>
        </p:txBody>
      </p:sp>
    </p:spTree>
    <p:extLst>
      <p:ext uri="{BB962C8B-B14F-4D97-AF65-F5344CB8AC3E}">
        <p14:creationId xmlns:p14="http://schemas.microsoft.com/office/powerpoint/2010/main" val="4196384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4D88-D754-B24A-FAD2-0E73CC993E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1396D29-2A70-E0B7-AD08-78AB3473965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June 16- July 4</a:t>
            </a:r>
          </a:p>
        </p:txBody>
      </p:sp>
      <p:pic>
        <p:nvPicPr>
          <p:cNvPr id="4" name="Picture 3">
            <a:extLst>
              <a:ext uri="{FF2B5EF4-FFF2-40B4-BE49-F238E27FC236}">
                <a16:creationId xmlns:a16="http://schemas.microsoft.com/office/drawing/2014/main" id="{78A48155-0116-889B-5FC0-433C5566D10D}"/>
              </a:ext>
            </a:extLst>
          </p:cNvPr>
          <p:cNvPicPr>
            <a:picLocks noChangeAspect="1"/>
          </p:cNvPicPr>
          <p:nvPr/>
        </p:nvPicPr>
        <p:blipFill>
          <a:blip r:embed="rId3"/>
          <a:stretch>
            <a:fillRect/>
          </a:stretch>
        </p:blipFill>
        <p:spPr>
          <a:xfrm>
            <a:off x="0" y="1141578"/>
            <a:ext cx="9144000" cy="3241343"/>
          </a:xfrm>
          <a:prstGeom prst="rect">
            <a:avLst/>
          </a:prstGeom>
        </p:spPr>
      </p:pic>
      <p:sp>
        <p:nvSpPr>
          <p:cNvPr id="5" name="Rectangle: Rounded Corners 4">
            <a:extLst>
              <a:ext uri="{FF2B5EF4-FFF2-40B4-BE49-F238E27FC236}">
                <a16:creationId xmlns:a16="http://schemas.microsoft.com/office/drawing/2014/main" id="{485570AE-D426-F760-0352-AA26AC78B27B}"/>
              </a:ext>
            </a:extLst>
          </p:cNvPr>
          <p:cNvSpPr/>
          <p:nvPr/>
        </p:nvSpPr>
        <p:spPr>
          <a:xfrm>
            <a:off x="6096000" y="2764054"/>
            <a:ext cx="838200" cy="3048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dirty="0">
                <a:solidFill>
                  <a:schemeClr val="bg1"/>
                </a:solidFill>
              </a:rPr>
              <a:t>Yeshua</a:t>
            </a:r>
          </a:p>
        </p:txBody>
      </p:sp>
    </p:spTree>
    <p:extLst>
      <p:ext uri="{BB962C8B-B14F-4D97-AF65-F5344CB8AC3E}">
        <p14:creationId xmlns:p14="http://schemas.microsoft.com/office/powerpoint/2010/main" val="826911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40029-B767-18C5-F409-210024CB06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09E038-6B24-D953-1828-79473202DAE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5C2A6D14-2026-CB3A-5A1D-12552F600A24}"/>
              </a:ext>
            </a:extLst>
          </p:cNvPr>
          <p:cNvPicPr>
            <a:picLocks noChangeAspect="1"/>
          </p:cNvPicPr>
          <p:nvPr/>
        </p:nvPicPr>
        <p:blipFill>
          <a:blip r:embed="rId3"/>
          <a:stretch>
            <a:fillRect/>
          </a:stretch>
        </p:blipFill>
        <p:spPr>
          <a:xfrm>
            <a:off x="783228" y="0"/>
            <a:ext cx="7577543" cy="5143500"/>
          </a:xfrm>
          <a:prstGeom prst="rect">
            <a:avLst/>
          </a:prstGeom>
        </p:spPr>
      </p:pic>
      <p:pic>
        <p:nvPicPr>
          <p:cNvPr id="7" name="Picture 6">
            <a:extLst>
              <a:ext uri="{FF2B5EF4-FFF2-40B4-BE49-F238E27FC236}">
                <a16:creationId xmlns:a16="http://schemas.microsoft.com/office/drawing/2014/main" id="{60751E00-8ED7-91BD-166C-3036A394D855}"/>
              </a:ext>
            </a:extLst>
          </p:cNvPr>
          <p:cNvPicPr>
            <a:picLocks noChangeAspect="1"/>
          </p:cNvPicPr>
          <p:nvPr/>
        </p:nvPicPr>
        <p:blipFill>
          <a:blip r:embed="rId4"/>
          <a:stretch>
            <a:fillRect/>
          </a:stretch>
        </p:blipFill>
        <p:spPr>
          <a:xfrm>
            <a:off x="1371600" y="1270232"/>
            <a:ext cx="2209800" cy="3403416"/>
          </a:xfrm>
          <a:prstGeom prst="rect">
            <a:avLst/>
          </a:prstGeom>
        </p:spPr>
      </p:pic>
      <p:sp>
        <p:nvSpPr>
          <p:cNvPr id="8" name="Rectangle: Rounded Corners 7">
            <a:extLst>
              <a:ext uri="{FF2B5EF4-FFF2-40B4-BE49-F238E27FC236}">
                <a16:creationId xmlns:a16="http://schemas.microsoft.com/office/drawing/2014/main" id="{E79572E0-8DA3-5A6B-5E87-CC59E36FD8F8}"/>
              </a:ext>
            </a:extLst>
          </p:cNvPr>
          <p:cNvSpPr/>
          <p:nvPr/>
        </p:nvSpPr>
        <p:spPr>
          <a:xfrm>
            <a:off x="1600200" y="2876550"/>
            <a:ext cx="1447800" cy="3810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800" dirty="0">
                <a:solidFill>
                  <a:schemeClr val="bg1"/>
                </a:solidFill>
              </a:rPr>
              <a:t>Tunisia</a:t>
            </a:r>
          </a:p>
        </p:txBody>
      </p:sp>
    </p:spTree>
    <p:extLst>
      <p:ext uri="{BB962C8B-B14F-4D97-AF65-F5344CB8AC3E}">
        <p14:creationId xmlns:p14="http://schemas.microsoft.com/office/powerpoint/2010/main" val="3786579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6B93B-F1DD-3F12-826D-D3A387168FE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A2D844-6253-459E-E21C-91C38EF9D2B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best reversal…</a:t>
            </a:r>
          </a:p>
        </p:txBody>
      </p:sp>
    </p:spTree>
    <p:extLst>
      <p:ext uri="{BB962C8B-B14F-4D97-AF65-F5344CB8AC3E}">
        <p14:creationId xmlns:p14="http://schemas.microsoft.com/office/powerpoint/2010/main" val="33728682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65AD-5E9E-ACF3-2763-5AA2BEC3D1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98BFFAE-8F14-C543-5341-3ED4ABFAD80B}"/>
              </a:ext>
            </a:extLst>
          </p:cNvPr>
          <p:cNvSpPr>
            <a:spLocks noGrp="1"/>
          </p:cNvSpPr>
          <p:nvPr>
            <p:ph type="subTitle" idx="1"/>
          </p:nvPr>
        </p:nvSpPr>
        <p:spPr>
          <a:xfrm>
            <a:off x="228600" y="209550"/>
            <a:ext cx="6020484" cy="4800600"/>
          </a:xfrm>
        </p:spPr>
        <p:txBody>
          <a:bodyPr anchor="t">
            <a:normAutofit lnSpcReduction="10000"/>
          </a:bodyPr>
          <a:lstStyle/>
          <a:p>
            <a:pPr algn="l"/>
            <a:r>
              <a:rPr lang="en-US" sz="3200" dirty="0">
                <a:solidFill>
                  <a:schemeClr val="tx1"/>
                </a:solidFill>
                <a:latin typeface="Arial Rounded MT Bold" panose="020F0704030504030204" pitchFamily="34" charset="0"/>
              </a:rPr>
              <a:t>November 15 - Covenant and Renewal in the Jordan Valley</a:t>
            </a:r>
          </a:p>
          <a:p>
            <a:pPr algn="l"/>
            <a:endParaRPr lang="en-US" sz="1600" dirty="0">
              <a:solidFill>
                <a:schemeClr val="tx1"/>
              </a:solidFill>
              <a:latin typeface="Arial Rounded MT Bold" panose="020F0704030504030204" pitchFamily="34" charset="0"/>
            </a:endParaRPr>
          </a:p>
          <a:p>
            <a:pPr algn="l"/>
            <a:r>
              <a:rPr lang="en-US" sz="3600" dirty="0">
                <a:solidFill>
                  <a:schemeClr val="tx1"/>
                </a:solidFill>
                <a:latin typeface="Arial Rounded MT Bold" panose="020F0704030504030204" pitchFamily="34" charset="0"/>
              </a:rPr>
              <a:t>Today, we get an early start! After breakfast, visit Beit </a:t>
            </a:r>
            <a:r>
              <a:rPr lang="en-US" sz="3600" dirty="0" err="1">
                <a:solidFill>
                  <a:schemeClr val="tx1"/>
                </a:solidFill>
                <a:latin typeface="Arial Rounded MT Bold" panose="020F0704030504030204" pitchFamily="34" charset="0"/>
              </a:rPr>
              <a:t>She'an</a:t>
            </a:r>
            <a:r>
              <a:rPr lang="en-US" sz="3600" dirty="0">
                <a:solidFill>
                  <a:schemeClr val="tx1"/>
                </a:solidFill>
                <a:latin typeface="Arial Rounded MT Bold" panose="020F0704030504030204" pitchFamily="34" charset="0"/>
              </a:rPr>
              <a:t>, a major </a:t>
            </a:r>
            <a:r>
              <a:rPr lang="en-US" sz="3600">
                <a:solidFill>
                  <a:schemeClr val="tx1"/>
                </a:solidFill>
                <a:latin typeface="Arial Rounded MT Bold" panose="020F0704030504030204" pitchFamily="34" charset="0"/>
              </a:rPr>
              <a:t>Roman city.  </a:t>
            </a:r>
            <a:r>
              <a:rPr lang="en-US" sz="3600" dirty="0">
                <a:solidFill>
                  <a:schemeClr val="tx1"/>
                </a:solidFill>
                <a:latin typeface="Arial Rounded MT Bold" panose="020F0704030504030204" pitchFamily="34" charset="0"/>
              </a:rPr>
              <a:t>Continue to Qasr al-</a:t>
            </a:r>
            <a:r>
              <a:rPr lang="en-US" sz="3600" dirty="0" err="1">
                <a:solidFill>
                  <a:schemeClr val="tx1"/>
                </a:solidFill>
                <a:latin typeface="Arial Rounded MT Bold" panose="020F0704030504030204" pitchFamily="34" charset="0"/>
              </a:rPr>
              <a:t>Yahud</a:t>
            </a:r>
            <a:r>
              <a:rPr lang="en-US" sz="3600" dirty="0">
                <a:solidFill>
                  <a:schemeClr val="tx1"/>
                </a:solidFill>
                <a:latin typeface="Arial Rounded MT Bold" panose="020F0704030504030204" pitchFamily="34" charset="0"/>
              </a:rPr>
              <a:t>, the traditional site of Yeshua's immersion by John</a:t>
            </a:r>
          </a:p>
        </p:txBody>
      </p:sp>
      <p:pic>
        <p:nvPicPr>
          <p:cNvPr id="6" name="Picture 5">
            <a:extLst>
              <a:ext uri="{FF2B5EF4-FFF2-40B4-BE49-F238E27FC236}">
                <a16:creationId xmlns:a16="http://schemas.microsoft.com/office/drawing/2014/main" id="{745C8CBD-A082-D7C1-1639-B357B7D37651}"/>
              </a:ext>
            </a:extLst>
          </p:cNvPr>
          <p:cNvPicPr>
            <a:picLocks noChangeAspect="1"/>
          </p:cNvPicPr>
          <p:nvPr/>
        </p:nvPicPr>
        <p:blipFill>
          <a:blip r:embed="rId3"/>
          <a:stretch>
            <a:fillRect/>
          </a:stretch>
        </p:blipFill>
        <p:spPr>
          <a:xfrm>
            <a:off x="6249084" y="0"/>
            <a:ext cx="2884489" cy="5143500"/>
          </a:xfrm>
          <a:prstGeom prst="rect">
            <a:avLst/>
          </a:prstGeom>
        </p:spPr>
      </p:pic>
      <p:sp>
        <p:nvSpPr>
          <p:cNvPr id="7" name="Rectangle: Rounded Corners 6">
            <a:extLst>
              <a:ext uri="{FF2B5EF4-FFF2-40B4-BE49-F238E27FC236}">
                <a16:creationId xmlns:a16="http://schemas.microsoft.com/office/drawing/2014/main" id="{69C8F097-66FC-1282-F2E1-C06117CB17DC}"/>
              </a:ext>
            </a:extLst>
          </p:cNvPr>
          <p:cNvSpPr/>
          <p:nvPr/>
        </p:nvSpPr>
        <p:spPr>
          <a:xfrm>
            <a:off x="7010400" y="3028950"/>
            <a:ext cx="914400" cy="228600"/>
          </a:xfrm>
          <a:prstGeom prst="round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04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6296-16A1-A9D5-14D7-F1F205DFEB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DD0303-1D94-B589-22DE-5B31264DA52A}"/>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1026" name="Picture 2" descr="Qasr al-Yahud baptismal site on the Jordan River">
            <a:extLst>
              <a:ext uri="{FF2B5EF4-FFF2-40B4-BE49-F238E27FC236}">
                <a16:creationId xmlns:a16="http://schemas.microsoft.com/office/drawing/2014/main" id="{58DC981D-A664-7067-39DA-D3580126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5075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722F80-7CD6-5E6F-453E-2085B1E7C19B}"/>
              </a:ext>
            </a:extLst>
          </p:cNvPr>
          <p:cNvSpPr txBox="1"/>
          <p:nvPr/>
        </p:nvSpPr>
        <p:spPr>
          <a:xfrm>
            <a:off x="-3208" y="-95250"/>
            <a:ext cx="6435864" cy="1938992"/>
          </a:xfrm>
          <a:prstGeom prst="rect">
            <a:avLst/>
          </a:prstGeom>
          <a:noFill/>
        </p:spPr>
        <p:txBody>
          <a:bodyPr wrap="none" rtlCol="0">
            <a:spAutoFit/>
          </a:bodyPr>
          <a:lstStyle/>
          <a:p>
            <a:pPr algn="l">
              <a:tabLst>
                <a:tab pos="4976813" algn="l"/>
              </a:tabLst>
            </a:pPr>
            <a:r>
              <a:rPr lang="en-US" altLang="en-US" dirty="0">
                <a:solidFill>
                  <a:srgbClr val="FFFF66"/>
                </a:solidFill>
                <a:effectLst>
                  <a:outerShdw blurRad="38100" dist="38100" dir="2700000" algn="tl">
                    <a:srgbClr val="000000">
                      <a:alpha val="43137"/>
                    </a:srgbClr>
                  </a:outerShdw>
                </a:effectLst>
              </a:rPr>
              <a:t>Qasr-al-</a:t>
            </a:r>
            <a:r>
              <a:rPr lang="en-US" altLang="en-US" dirty="0" err="1">
                <a:solidFill>
                  <a:srgbClr val="FFFF66"/>
                </a:solidFill>
                <a:effectLst>
                  <a:outerShdw blurRad="38100" dist="38100" dir="2700000" algn="tl">
                    <a:srgbClr val="000000">
                      <a:alpha val="43137"/>
                    </a:srgbClr>
                  </a:outerShdw>
                </a:effectLst>
              </a:rPr>
              <a:t>Yahud</a:t>
            </a:r>
            <a:r>
              <a:rPr lang="en-US" altLang="en-US" dirty="0">
                <a:solidFill>
                  <a:srgbClr val="FFFF66"/>
                </a:solidFill>
                <a:effectLst>
                  <a:outerShdw blurRad="38100" dist="38100" dir="2700000" algn="tl">
                    <a:srgbClr val="000000">
                      <a:alpha val="43137"/>
                    </a:srgbClr>
                  </a:outerShdw>
                </a:effectLst>
              </a:rPr>
              <a:t> immersion</a:t>
            </a:r>
          </a:p>
          <a:p>
            <a:pPr algn="l">
              <a:tabLst>
                <a:tab pos="4976813" algn="l"/>
              </a:tabLst>
            </a:pPr>
            <a:r>
              <a:rPr lang="en-US" altLang="en-US" dirty="0">
                <a:solidFill>
                  <a:srgbClr val="FFFF66"/>
                </a:solidFill>
                <a:effectLst>
                  <a:outerShdw blurRad="38100" dist="38100" dir="2700000" algn="tl">
                    <a:srgbClr val="000000">
                      <a:alpha val="43137"/>
                    </a:srgbClr>
                  </a:outerShdw>
                </a:effectLst>
              </a:rPr>
              <a:t> site reopens after </a:t>
            </a:r>
          </a:p>
          <a:p>
            <a:pPr algn="l">
              <a:tabLst>
                <a:tab pos="4976813" algn="l"/>
              </a:tabLst>
            </a:pPr>
            <a:r>
              <a:rPr lang="en-US" altLang="en-US" dirty="0">
                <a:solidFill>
                  <a:srgbClr val="FFFF66"/>
                </a:solidFill>
                <a:effectLst>
                  <a:outerShdw blurRad="38100" dist="38100" dir="2700000" algn="tl">
                    <a:srgbClr val="000000">
                      <a:alpha val="43137"/>
                    </a:srgbClr>
                  </a:outerShdw>
                </a:effectLst>
              </a:rPr>
              <a:t>nis 25 million facelift</a:t>
            </a:r>
            <a:endParaRPr lang="en-US"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52537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5681-ECDB-0C2C-282F-BD68DBD277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CD973E-7768-D724-F4C3-0645D8CD671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205A72D-0766-1436-05C6-A908C397F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376894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E630D-29F6-1234-B4F4-CEA8B4EFC6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B339B5A-5302-53A0-13EB-A3AC6752ABB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CB34B3A-D1AE-D809-B40D-9D37D5360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30C2EA74-088E-9171-0780-3AE85ACE4FF9}"/>
              </a:ext>
            </a:extLst>
          </p:cNvPr>
          <p:cNvSpPr txBox="1"/>
          <p:nvPr/>
        </p:nvSpPr>
        <p:spPr>
          <a:xfrm>
            <a:off x="229402" y="209550"/>
            <a:ext cx="8548494"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Purim: Lies and Life Ester 3.8-11</a:t>
            </a:r>
          </a:p>
          <a:p>
            <a:pPr marL="461963" indent="-461963" algn="l">
              <a:buFont typeface="+mj-lt"/>
              <a:buAutoNum type="arabicPeriod"/>
            </a:pPr>
            <a:r>
              <a:rPr lang="en-US" dirty="0">
                <a:solidFill>
                  <a:schemeClr val="tx1"/>
                </a:solidFill>
                <a:effectLst>
                  <a:outerShdw blurRad="38100" dist="38100" dir="2700000" algn="tl">
                    <a:srgbClr val="000000">
                      <a:alpha val="43137"/>
                    </a:srgbClr>
                  </a:outerShdw>
                </a:effectLst>
              </a:rPr>
              <a:t> Haman’s slander of the Jewish </a:t>
            </a:r>
          </a:p>
          <a:p>
            <a:pPr algn="l"/>
            <a:r>
              <a:rPr lang="en-US" dirty="0">
                <a:solidFill>
                  <a:schemeClr val="tx1"/>
                </a:solidFill>
                <a:effectLst>
                  <a:outerShdw blurRad="38100" dist="38100" dir="2700000" algn="tl">
                    <a:srgbClr val="000000">
                      <a:alpha val="43137"/>
                    </a:srgbClr>
                  </a:outerShdw>
                </a:effectLst>
              </a:rPr>
              <a:t>     people is the book plot basis.</a:t>
            </a:r>
          </a:p>
          <a:p>
            <a:pPr algn="l"/>
            <a:r>
              <a:rPr lang="en-US" dirty="0">
                <a:solidFill>
                  <a:schemeClr val="tx1"/>
                </a:solidFill>
                <a:effectLst>
                  <a:outerShdw blurRad="38100" dist="38100" dir="2700000" algn="tl">
                    <a:srgbClr val="000000">
                      <a:alpha val="43137"/>
                    </a:srgbClr>
                  </a:outerShdw>
                </a:effectLst>
              </a:rPr>
              <a:t>2. Other slanders of the Jews</a:t>
            </a:r>
          </a:p>
          <a:p>
            <a:pPr algn="l"/>
            <a:r>
              <a:rPr lang="en-US" dirty="0">
                <a:solidFill>
                  <a:schemeClr val="tx1"/>
                </a:solidFill>
                <a:effectLst>
                  <a:outerShdw blurRad="38100" dist="38100" dir="2700000" algn="tl">
                    <a:srgbClr val="000000">
                      <a:alpha val="43137"/>
                    </a:srgbClr>
                  </a:outerShdw>
                </a:effectLst>
              </a:rPr>
              <a:t>3. Reversal on Haman</a:t>
            </a:r>
          </a:p>
          <a:p>
            <a:pPr algn="l"/>
            <a:r>
              <a:rPr lang="en-US" dirty="0">
                <a:solidFill>
                  <a:schemeClr val="tx1"/>
                </a:solidFill>
                <a:effectLst>
                  <a:outerShdw blurRad="38100" dist="38100" dir="2700000" algn="tl">
                    <a:srgbClr val="000000">
                      <a:alpha val="43137"/>
                    </a:srgbClr>
                  </a:outerShdw>
                </a:effectLst>
              </a:rPr>
              <a:t>4. Reversals the Norm </a:t>
            </a:r>
          </a:p>
        </p:txBody>
      </p:sp>
    </p:spTree>
    <p:extLst>
      <p:ext uri="{BB962C8B-B14F-4D97-AF65-F5344CB8AC3E}">
        <p14:creationId xmlns:p14="http://schemas.microsoft.com/office/powerpoint/2010/main" val="13448691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F93B-3B02-55A6-3DAF-161E332656B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CCDD02-7178-339A-EB2A-10C2F43DD5DE}"/>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80747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8459-1039-C2FA-11C7-3858083F57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8E446E2-E734-127D-B0EE-35662DFBC18E}"/>
              </a:ext>
            </a:extLst>
          </p:cNvPr>
          <p:cNvSpPr>
            <a:spLocks noGrp="1"/>
          </p:cNvSpPr>
          <p:nvPr>
            <p:ph type="subTitle" idx="1"/>
          </p:nvPr>
        </p:nvSpPr>
        <p:spPr>
          <a:xfrm>
            <a:off x="228600" y="209550"/>
            <a:ext cx="8610600" cy="4800600"/>
          </a:xfrm>
        </p:spPr>
        <p:txBody>
          <a:bodyPr anchor="t">
            <a:normAutofit/>
          </a:bodyPr>
          <a:lstStyle/>
          <a:p>
            <a:pPr algn="l"/>
            <a:r>
              <a:rPr kumimoji="0" lang="en-US" altLang="en-US" sz="4000" b="0" i="0" u="none" strike="noStrike" kern="0" cap="none" spc="0" normalizeH="0" baseline="30000" noProof="0" dirty="0" err="1">
                <a:ln>
                  <a:noFill/>
                </a:ln>
                <a:solidFill>
                  <a:srgbClr val="FFFFFF"/>
                </a:solidFill>
                <a:effectLst/>
                <a:uLnTx/>
                <a:uFillTx/>
                <a:latin typeface="Arial Rounded MT Bold"/>
                <a:ea typeface="+mn-ea"/>
                <a:cs typeface="David"/>
              </a:rPr>
              <a:t>T’hilim</a:t>
            </a:r>
            <a:r>
              <a:rPr kumimoji="0" lang="en-US" altLang="en-US" sz="4000" b="0" i="0" u="none" strike="noStrike" kern="0" cap="none" spc="0" normalizeH="0" baseline="30000" noProof="0" dirty="0">
                <a:ln>
                  <a:noFill/>
                </a:ln>
                <a:solidFill>
                  <a:srgbClr val="FFFFFF"/>
                </a:solidFill>
                <a:effectLst/>
                <a:uLnTx/>
                <a:uFillTx/>
                <a:latin typeface="Arial Rounded MT Bold"/>
                <a:ea typeface="+mn-ea"/>
                <a:cs typeface="David"/>
              </a:rPr>
              <a:t> 15.1,3 </a:t>
            </a:r>
            <a:r>
              <a:rPr kumimoji="0" lang="en-US" altLang="en-US" sz="4000" b="0" i="0" u="none" strike="noStrike" kern="0" cap="small" spc="0" normalizeH="0" noProof="0" dirty="0">
                <a:ln>
                  <a:noFill/>
                </a:ln>
                <a:solidFill>
                  <a:srgbClr val="FFFFFF"/>
                </a:solidFill>
                <a:effectLst/>
                <a:uLnTx/>
                <a:uFillTx/>
                <a:latin typeface="Arial Rounded MT Bold"/>
                <a:ea typeface="+mn-ea"/>
                <a:cs typeface="David"/>
              </a:rPr>
              <a:t>A</a:t>
            </a:r>
            <a:r>
              <a:rPr kumimoji="0" lang="en-US" altLang="en-US" sz="3200" b="0" i="0" u="none" strike="noStrike" kern="0" cap="small" spc="0" normalizeH="0" noProof="0" dirty="0">
                <a:ln>
                  <a:noFill/>
                </a:ln>
                <a:solidFill>
                  <a:srgbClr val="FFFFFF"/>
                </a:solidFill>
                <a:effectLst/>
                <a:uLnTx/>
                <a:uFillTx/>
                <a:latin typeface="Arial Rounded MT Bold"/>
                <a:ea typeface="+mn-ea"/>
                <a:cs typeface="David"/>
              </a:rPr>
              <a:t>DONI</a:t>
            </a:r>
            <a:r>
              <a:rPr kumimoji="0" lang="en-US" altLang="en-US" sz="4000" b="0" i="0" u="none" strike="noStrike" kern="0" cap="none" spc="0" normalizeH="0" baseline="0" noProof="0" dirty="0">
                <a:ln>
                  <a:noFill/>
                </a:ln>
                <a:solidFill>
                  <a:srgbClr val="FFFFFF"/>
                </a:solidFill>
                <a:effectLst/>
                <a:uLnTx/>
                <a:uFillTx/>
                <a:latin typeface="Arial Rounded MT Bold"/>
                <a:ea typeface="+mn-ea"/>
                <a:cs typeface="David"/>
              </a:rPr>
              <a:t>, who can rest in your tent? Who can live on your holy mountain? Those who…keep their tongues from </a:t>
            </a:r>
            <a:r>
              <a:rPr kumimoji="0" lang="en-US" altLang="en-US" sz="4000" b="0" i="0" u="none" strike="noStrike" kern="0" cap="none" spc="0" normalizeH="0" baseline="0" noProof="0" dirty="0">
                <a:ln>
                  <a:noFill/>
                </a:ln>
                <a:solidFill>
                  <a:srgbClr val="FFFF66"/>
                </a:solidFill>
                <a:effectLst/>
                <a:uLnTx/>
                <a:uFillTx/>
                <a:latin typeface="Arial Rounded MT Bold"/>
                <a:ea typeface="+mn-ea"/>
                <a:cs typeface="David"/>
              </a:rPr>
              <a:t>slander</a:t>
            </a:r>
            <a:r>
              <a:rPr kumimoji="0" lang="en-US" altLang="en-US" sz="4000" b="0" i="0" u="none" strike="noStrike" kern="0" cap="none" spc="0" normalizeH="0" baseline="0" noProof="0" dirty="0">
                <a:ln>
                  <a:noFill/>
                </a:ln>
                <a:solidFill>
                  <a:srgbClr val="FFFFFF"/>
                </a:solidFill>
                <a:effectLst/>
                <a:uLnTx/>
                <a:uFillTx/>
                <a:latin typeface="Arial Rounded MT Bold"/>
                <a:ea typeface="+mn-ea"/>
                <a:cs typeface="David"/>
              </a:rPr>
              <a:t>; who never do harm to others or seek to discredit neighbors;</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79593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3BDA-6FAD-D8FF-50A0-D524FBDE905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857417F-472E-EC8A-5790-FE4E6A725A18}"/>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3.8-11</a:t>
            </a:r>
            <a:r>
              <a:rPr lang="en-US" sz="4000" dirty="0">
                <a:solidFill>
                  <a:schemeClr val="tx1"/>
                </a:solidFill>
                <a:latin typeface="Arial Rounded MT Bold" panose="020F0704030504030204" pitchFamily="34" charset="0"/>
              </a:rPr>
              <a:t> Then Haman said to Akhashverosh, “There is a particular people scattered and dispersed among </a:t>
            </a:r>
            <a:r>
              <a:rPr lang="en-US" altLang="en-US" sz="4000" kern="0" dirty="0">
                <a:solidFill>
                  <a:srgbClr val="FFFFFF"/>
                </a:solidFill>
                <a:latin typeface="Arial Rounded MT Bold"/>
                <a:cs typeface="David"/>
              </a:rPr>
              <a:t>the peoples in all the provinces of your kingdom. </a:t>
            </a:r>
            <a:r>
              <a:rPr lang="en-US" altLang="en-US" sz="4000" kern="0" dirty="0">
                <a:solidFill>
                  <a:srgbClr val="FFFF66"/>
                </a:solidFill>
                <a:latin typeface="Arial Rounded MT Bold"/>
                <a:cs typeface="David"/>
              </a:rPr>
              <a:t>Their laws are different from those of every other people</a:t>
            </a:r>
            <a:r>
              <a:rPr lang="en-US" altLang="en-US" sz="4000" kern="0" dirty="0">
                <a:solidFill>
                  <a:srgbClr val="FFFFFF"/>
                </a:solidFill>
                <a:latin typeface="Arial Rounded MT Bold"/>
                <a:cs typeface="David"/>
              </a:rPr>
              <a:t>; </a:t>
            </a:r>
            <a:r>
              <a:rPr lang="en-US" altLang="en-US" sz="4000" kern="0" dirty="0">
                <a:solidFill>
                  <a:srgbClr val="FFFF66"/>
                </a:solidFill>
                <a:latin typeface="Arial Rounded MT Bold"/>
                <a:cs typeface="David"/>
              </a:rPr>
              <a:t>moreover, they don’t observe the king’s laws. </a:t>
            </a:r>
            <a:endParaRPr lang="en-US" sz="4000" kern="0" dirty="0">
              <a:solidFill>
                <a:srgbClr val="FFFF66"/>
              </a:solidFill>
              <a:latin typeface="Arial Rounded MT Bold"/>
              <a:cs typeface="David"/>
            </a:endParaRPr>
          </a:p>
        </p:txBody>
      </p:sp>
    </p:spTree>
    <p:extLst>
      <p:ext uri="{BB962C8B-B14F-4D97-AF65-F5344CB8AC3E}">
        <p14:creationId xmlns:p14="http://schemas.microsoft.com/office/powerpoint/2010/main" val="2964426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2CC9-5A75-17C5-C537-1A7E882105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990A9B1-8E07-D54E-37F9-30B23E22AF1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Ester 3.8-11 </a:t>
            </a:r>
            <a:r>
              <a:rPr kumimoji="0" lang="en-US" altLang="en-US" sz="4000" b="0" i="0" u="none" strike="noStrike" kern="0" cap="none" spc="0" normalizeH="0" baseline="0" noProof="0" dirty="0">
                <a:ln>
                  <a:noFill/>
                </a:ln>
                <a:solidFill>
                  <a:srgbClr val="FFFF66"/>
                </a:solidFill>
                <a:effectLst/>
                <a:uLnTx/>
                <a:uFillTx/>
                <a:latin typeface="Arial Rounded MT Bold"/>
                <a:ea typeface="+mn-ea"/>
                <a:cs typeface="David"/>
              </a:rPr>
              <a:t>It doesn’t befit the king to tolerate them</a:t>
            </a:r>
            <a:r>
              <a:rPr kumimoji="0" lang="en-US" altLang="en-US" sz="4000" b="0" i="0" u="none" strike="noStrike" kern="0" cap="none" spc="0" normalizeH="0" baseline="0" noProof="0" dirty="0">
                <a:ln>
                  <a:noFill/>
                </a:ln>
                <a:solidFill>
                  <a:srgbClr val="FFFFFF"/>
                </a:solidFill>
                <a:effectLst/>
                <a:uLnTx/>
                <a:uFillTx/>
                <a:latin typeface="Arial Rounded MT Bold"/>
                <a:ea typeface="+mn-ea"/>
                <a:cs typeface="David"/>
              </a:rPr>
              <a:t>. If it please the king, have a decree written for their destruction</a:t>
            </a:r>
            <a:r>
              <a:rPr lang="en-US" sz="4000" kern="0" dirty="0">
                <a:solidFill>
                  <a:srgbClr val="FFFFFF"/>
                </a:solidFill>
                <a:latin typeface="Arial Rounded MT Bold"/>
                <a:cs typeface="David"/>
              </a:rPr>
              <a:t>…The king took his signet ring from his hand</a:t>
            </a:r>
          </a:p>
        </p:txBody>
      </p:sp>
    </p:spTree>
    <p:extLst>
      <p:ext uri="{BB962C8B-B14F-4D97-AF65-F5344CB8AC3E}">
        <p14:creationId xmlns:p14="http://schemas.microsoft.com/office/powerpoint/2010/main" val="41266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7456-5067-7A92-6589-E1C8BE170A3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D232E7D-F61B-5FB7-B072-0C1289C94C3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Ester 3.8-11 </a:t>
            </a:r>
            <a:r>
              <a:rPr lang="en-US" sz="4000" kern="0" dirty="0">
                <a:solidFill>
                  <a:srgbClr val="FFFFFF"/>
                </a:solidFill>
                <a:latin typeface="Arial Rounded MT Bold"/>
                <a:cs typeface="David"/>
              </a:rPr>
              <a:t>and gave it to Haman the son of </a:t>
            </a:r>
            <a:r>
              <a:rPr lang="en-US" sz="4000" kern="0" dirty="0" err="1">
                <a:solidFill>
                  <a:srgbClr val="FFFFFF"/>
                </a:solidFill>
                <a:latin typeface="Arial Rounded MT Bold"/>
                <a:cs typeface="David"/>
              </a:rPr>
              <a:t>Hamdata</a:t>
            </a:r>
            <a:r>
              <a:rPr lang="en-US" sz="4000" kern="0" dirty="0">
                <a:solidFill>
                  <a:srgbClr val="FFFFFF"/>
                </a:solidFill>
                <a:latin typeface="Arial Rounded MT Bold"/>
                <a:cs typeface="David"/>
              </a:rPr>
              <a:t> the </a:t>
            </a:r>
            <a:r>
              <a:rPr lang="en-US" sz="4000" kern="0" dirty="0" err="1">
                <a:solidFill>
                  <a:srgbClr val="FFFFFF"/>
                </a:solidFill>
                <a:latin typeface="Arial Rounded MT Bold"/>
                <a:cs typeface="David"/>
              </a:rPr>
              <a:t>Agagi</a:t>
            </a:r>
            <a:r>
              <a:rPr lang="en-US" sz="4000" kern="0" dirty="0">
                <a:solidFill>
                  <a:srgbClr val="FFFFFF"/>
                </a:solidFill>
                <a:latin typeface="Arial Rounded MT Bold"/>
                <a:cs typeface="David"/>
              </a:rPr>
              <a:t>, the enemy of the Jews. The king said to Haman, “The money is given to you, and the people too, to </a:t>
            </a:r>
            <a:r>
              <a:rPr lang="en-US" sz="4000" u="sng" kern="0" dirty="0">
                <a:solidFill>
                  <a:srgbClr val="FFFF66"/>
                </a:solidFill>
                <a:latin typeface="Arial Rounded MT Bold"/>
                <a:cs typeface="David"/>
              </a:rPr>
              <a:t>do with as seems good to you.</a:t>
            </a:r>
            <a:r>
              <a:rPr lang="en-US" sz="4000" kern="0" dirty="0">
                <a:solidFill>
                  <a:srgbClr val="FFFFFF"/>
                </a:solidFill>
                <a:latin typeface="Arial Rounded MT Bold"/>
                <a:cs typeface="David"/>
              </a:rPr>
              <a:t>”</a:t>
            </a:r>
          </a:p>
        </p:txBody>
      </p:sp>
    </p:spTree>
    <p:extLst>
      <p:ext uri="{BB962C8B-B14F-4D97-AF65-F5344CB8AC3E}">
        <p14:creationId xmlns:p14="http://schemas.microsoft.com/office/powerpoint/2010/main" val="1019598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E96F-EFB9-5D8D-C772-38FBE092C63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EBECE58-9460-97E2-9C3F-113F29633D1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3.13</a:t>
            </a:r>
            <a:r>
              <a:rPr lang="en-US" sz="4000" dirty="0">
                <a:solidFill>
                  <a:schemeClr val="tx1"/>
                </a:solidFill>
                <a:latin typeface="Arial Rounded MT Bold" panose="020F0704030504030204" pitchFamily="34" charset="0"/>
              </a:rPr>
              <a:t> Letters were sent by courier to all the royal provinces “</a:t>
            </a:r>
            <a:r>
              <a:rPr lang="en-US" sz="4000" dirty="0">
                <a:solidFill>
                  <a:srgbClr val="FFFF66"/>
                </a:solidFill>
                <a:latin typeface="Arial Rounded MT Bold" panose="020F0704030504030204" pitchFamily="34" charset="0"/>
              </a:rPr>
              <a:t>to destroy, kill and exterminate all Jews, from young to old, including small children and women</a:t>
            </a:r>
            <a:r>
              <a:rPr lang="en-US" sz="4000" dirty="0">
                <a:solidFill>
                  <a:schemeClr val="tx1"/>
                </a:solidFill>
                <a:latin typeface="Arial Rounded MT Bold" panose="020F0704030504030204" pitchFamily="34" charset="0"/>
              </a:rPr>
              <a:t>, on a specific day, the thirteenth day of the twelfth month, the month of Adar, and to seize their goods as plunder.”</a:t>
            </a:r>
          </a:p>
        </p:txBody>
      </p:sp>
    </p:spTree>
    <p:extLst>
      <p:ext uri="{BB962C8B-B14F-4D97-AF65-F5344CB8AC3E}">
        <p14:creationId xmlns:p14="http://schemas.microsoft.com/office/powerpoint/2010/main" val="196805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0CEEC-5ECB-272D-8C8B-29E05ADE52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A2AB70-800D-CF91-CB85-1302AD05935B}"/>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What was the crime </a:t>
            </a:r>
          </a:p>
          <a:p>
            <a:pPr algn="ctr"/>
            <a:r>
              <a:rPr lang="en-US" sz="4000" dirty="0">
                <a:solidFill>
                  <a:schemeClr val="tx1"/>
                </a:solidFill>
                <a:latin typeface="Arial Rounded MT Bold" panose="020F0704030504030204" pitchFamily="34" charset="0"/>
              </a:rPr>
              <a:t>that justified genocide?</a:t>
            </a:r>
          </a:p>
          <a:p>
            <a:pPr algn="ctr"/>
            <a:endParaRPr lang="en-US" sz="1200" dirty="0">
              <a:solidFill>
                <a:schemeClr val="tx1"/>
              </a:solidFill>
              <a:latin typeface="Arial Rounded MT Bold" panose="020F0704030504030204" pitchFamily="34" charset="0"/>
            </a:endParaRPr>
          </a:p>
          <a:p>
            <a:pPr algn="l"/>
            <a:r>
              <a:rPr lang="en-US" altLang="en-US" sz="4000" kern="0" dirty="0">
                <a:solidFill>
                  <a:srgbClr val="FFFF66"/>
                </a:solidFill>
                <a:latin typeface="Arial Rounded MT Bold"/>
                <a:cs typeface="David"/>
              </a:rPr>
              <a:t>Their laws are different from those of every other people</a:t>
            </a:r>
            <a:r>
              <a:rPr lang="en-US" altLang="en-US" sz="4000" kern="0" dirty="0">
                <a:solidFill>
                  <a:srgbClr val="FFFFFF"/>
                </a:solidFill>
                <a:latin typeface="Arial Rounded MT Bold"/>
                <a:cs typeface="David"/>
              </a:rPr>
              <a:t>; </a:t>
            </a:r>
            <a:r>
              <a:rPr lang="en-US" altLang="en-US" sz="4000" kern="0" dirty="0">
                <a:solidFill>
                  <a:srgbClr val="FFFF66"/>
                </a:solidFill>
                <a:latin typeface="Arial Rounded MT Bold"/>
                <a:cs typeface="David"/>
              </a:rPr>
              <a:t>moreover, they don’t observe the king’s laws.</a:t>
            </a:r>
            <a:endParaRPr lang="en-US" sz="4000" dirty="0">
              <a:solidFill>
                <a:schemeClr val="tx1"/>
              </a:solidFill>
              <a:latin typeface="Arial Rounded MT Bold" panose="020F0704030504030204" pitchFamily="34" charset="0"/>
            </a:endParaRPr>
          </a:p>
          <a:p>
            <a:pPr algn="l"/>
            <a:endParaRPr lang="en-US" altLang="en-US" sz="1400" kern="0" dirty="0">
              <a:solidFill>
                <a:srgbClr val="FFFF66"/>
              </a:solidFill>
              <a:latin typeface="Arial Rounded MT Bold"/>
              <a:cs typeface="David"/>
            </a:endParaRPr>
          </a:p>
          <a:p>
            <a:pPr algn="l"/>
            <a:r>
              <a:rPr lang="en-US" sz="4000" kern="0" dirty="0">
                <a:solidFill>
                  <a:schemeClr val="tx1"/>
                </a:solidFill>
                <a:latin typeface="Arial Rounded MT Bold"/>
                <a:cs typeface="David"/>
              </a:rPr>
              <a:t>Example?  Evidence?</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091023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7E177-26D5-F8CE-20C4-714E124611A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D888157-A0F2-96EB-DD6B-81AA2605AC5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E3A09B7-29B1-3F7F-7B7F-6179A60F1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44286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49C02-8399-EA81-DDA8-D45AD08944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B650107-B49B-5B0E-4FD9-AB32E91EA5E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B65A5A7-6C15-4098-FEB0-66908B875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7B74C40F-64D6-7DBE-02D9-CC6EDA2BAD95}"/>
              </a:ext>
            </a:extLst>
          </p:cNvPr>
          <p:cNvSpPr txBox="1"/>
          <p:nvPr/>
        </p:nvSpPr>
        <p:spPr>
          <a:xfrm>
            <a:off x="229402" y="209550"/>
            <a:ext cx="8548494"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Purim: Lies and Life Ester 3.8-11</a:t>
            </a:r>
          </a:p>
          <a:p>
            <a:pPr marL="461963" indent="-461963" algn="l">
              <a:buFont typeface="+mj-lt"/>
              <a:buAutoNum type="arabicPeriod"/>
            </a:pPr>
            <a:r>
              <a:rPr lang="en-US" dirty="0">
                <a:solidFill>
                  <a:schemeClr val="tx1"/>
                </a:solidFill>
                <a:effectLst>
                  <a:outerShdw blurRad="38100" dist="38100" dir="2700000" algn="tl">
                    <a:srgbClr val="000000">
                      <a:alpha val="43137"/>
                    </a:srgbClr>
                  </a:outerShdw>
                </a:effectLst>
              </a:rPr>
              <a:t> Haman’s slander of the Jewish </a:t>
            </a:r>
          </a:p>
          <a:p>
            <a:pPr algn="l"/>
            <a:r>
              <a:rPr lang="en-US" dirty="0">
                <a:solidFill>
                  <a:schemeClr val="tx1"/>
                </a:solidFill>
                <a:effectLst>
                  <a:outerShdw blurRad="38100" dist="38100" dir="2700000" algn="tl">
                    <a:srgbClr val="000000">
                      <a:alpha val="43137"/>
                    </a:srgbClr>
                  </a:outerShdw>
                </a:effectLst>
              </a:rPr>
              <a:t>     people is the book plot basis.</a:t>
            </a:r>
          </a:p>
          <a:p>
            <a:pPr algn="l"/>
            <a:r>
              <a:rPr lang="en-US" dirty="0">
                <a:solidFill>
                  <a:schemeClr val="tx1"/>
                </a:solidFill>
                <a:effectLst>
                  <a:outerShdw blurRad="38100" dist="38100" dir="2700000" algn="tl">
                    <a:srgbClr val="000000">
                      <a:alpha val="43137"/>
                    </a:srgbClr>
                  </a:outerShdw>
                </a:effectLst>
              </a:rPr>
              <a:t>2. </a:t>
            </a:r>
            <a:r>
              <a:rPr lang="en-US" u="sng" dirty="0">
                <a:solidFill>
                  <a:srgbClr val="FFFF66"/>
                </a:solidFill>
                <a:effectLst>
                  <a:outerShdw blurRad="38100" dist="38100" dir="2700000" algn="tl">
                    <a:srgbClr val="000000">
                      <a:alpha val="43137"/>
                    </a:srgbClr>
                  </a:outerShdw>
                </a:effectLst>
              </a:rPr>
              <a:t>Other slanders of the Jews</a:t>
            </a:r>
          </a:p>
          <a:p>
            <a:pPr algn="l"/>
            <a:r>
              <a:rPr lang="en-US" dirty="0">
                <a:solidFill>
                  <a:schemeClr val="tx1"/>
                </a:solidFill>
                <a:effectLst>
                  <a:outerShdw blurRad="38100" dist="38100" dir="2700000" algn="tl">
                    <a:srgbClr val="000000">
                      <a:alpha val="43137"/>
                    </a:srgbClr>
                  </a:outerShdw>
                </a:effectLst>
              </a:rPr>
              <a:t>3. Reversal on Haman</a:t>
            </a:r>
          </a:p>
          <a:p>
            <a:pPr algn="l"/>
            <a:r>
              <a:rPr lang="en-US" dirty="0">
                <a:solidFill>
                  <a:schemeClr val="tx1"/>
                </a:solidFill>
                <a:effectLst>
                  <a:outerShdw blurRad="38100" dist="38100" dir="2700000" algn="tl">
                    <a:srgbClr val="000000">
                      <a:alpha val="43137"/>
                    </a:srgbClr>
                  </a:outerShdw>
                </a:effectLst>
              </a:rPr>
              <a:t>4. Reversals the Norm </a:t>
            </a:r>
          </a:p>
        </p:txBody>
      </p:sp>
    </p:spTree>
    <p:extLst>
      <p:ext uri="{BB962C8B-B14F-4D97-AF65-F5344CB8AC3E}">
        <p14:creationId xmlns:p14="http://schemas.microsoft.com/office/powerpoint/2010/main" val="3200851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3953F-1D79-3818-F5A2-1CB87AED93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55B5851-678F-42F3-F01B-F2F7C9004CCA}"/>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Vayikra /Lev 3.17 </a:t>
            </a:r>
            <a:r>
              <a:rPr lang="en-US" sz="4000" dirty="0">
                <a:solidFill>
                  <a:schemeClr val="tx1"/>
                </a:solidFill>
                <a:latin typeface="Arial Rounded MT Bold" panose="020F0704030504030204" pitchFamily="34" charset="0"/>
              </a:rPr>
              <a:t>It is to be a permanent regulation through all your generations wherever you live that you will eat neither fat nor blood.’”</a:t>
            </a:r>
          </a:p>
        </p:txBody>
      </p:sp>
    </p:spTree>
    <p:extLst>
      <p:ext uri="{BB962C8B-B14F-4D97-AF65-F5344CB8AC3E}">
        <p14:creationId xmlns:p14="http://schemas.microsoft.com/office/powerpoint/2010/main" val="1096353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CF76-7583-5939-62B5-1566F91E6D5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F27C177-1F95-1B31-FB80-0203249487A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President Donald Trump announced in a video on Feb. 28 that the United States had begun “major combat operations” in Iran with the goal of eliminating threats from the Iranian regime.</a:t>
            </a:r>
          </a:p>
          <a:p>
            <a:pPr algn="l"/>
            <a:r>
              <a:rPr lang="en-US" sz="4000" dirty="0">
                <a:solidFill>
                  <a:schemeClr val="tx1"/>
                </a:solidFill>
                <a:latin typeface="Arial Rounded MT Bold" panose="020F0704030504030204" pitchFamily="34" charset="0"/>
              </a:rPr>
              <a:t>Here’s Trump’s address in full:</a:t>
            </a:r>
          </a:p>
        </p:txBody>
      </p:sp>
    </p:spTree>
    <p:extLst>
      <p:ext uri="{BB962C8B-B14F-4D97-AF65-F5344CB8AC3E}">
        <p14:creationId xmlns:p14="http://schemas.microsoft.com/office/powerpoint/2010/main" val="3285969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8452-282B-0D21-98B9-48D578ACAA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DA9BFEE-315E-1436-E492-C2FB2006BA6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Vayikra /Lev 7.22-27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said to Moshe,  “Say to the people of Isra’el, ‘You are not to eat the </a:t>
            </a:r>
            <a:r>
              <a:rPr lang="en-US" sz="4000" u="sng" dirty="0">
                <a:solidFill>
                  <a:srgbClr val="FFFF66"/>
                </a:solidFill>
                <a:latin typeface="Arial Rounded MT Bold" panose="020F0704030504030204" pitchFamily="34" charset="0"/>
              </a:rPr>
              <a:t>fat</a:t>
            </a:r>
            <a:r>
              <a:rPr lang="en-US" sz="4000" dirty="0">
                <a:solidFill>
                  <a:schemeClr val="tx1"/>
                </a:solidFill>
                <a:latin typeface="Arial Rounded MT Bold" panose="020F0704030504030204" pitchFamily="34" charset="0"/>
              </a:rPr>
              <a:t> of bulls, sheep or goats.  The fat of animals that die of themselves or are killed by wild animals may be used for any other purpose, but under no circumstances are you to eat it. </a:t>
            </a:r>
          </a:p>
        </p:txBody>
      </p:sp>
    </p:spTree>
    <p:extLst>
      <p:ext uri="{BB962C8B-B14F-4D97-AF65-F5344CB8AC3E}">
        <p14:creationId xmlns:p14="http://schemas.microsoft.com/office/powerpoint/2010/main" val="1536226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B209-0E6B-264A-7E43-16616313248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FC1F54-5445-4EED-5E0A-E39BE5ADDC3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Vayikra /Lev 7.22-27 </a:t>
            </a:r>
            <a:r>
              <a:rPr lang="en-US" sz="4000" dirty="0">
                <a:solidFill>
                  <a:schemeClr val="tx1"/>
                </a:solidFill>
                <a:latin typeface="Arial Rounded MT Bold" panose="020F0704030504030204" pitchFamily="34" charset="0"/>
              </a:rPr>
              <a:t>For whoever </a:t>
            </a:r>
            <a:r>
              <a:rPr lang="en-US" sz="4000" u="sng" dirty="0">
                <a:solidFill>
                  <a:srgbClr val="FFFF66"/>
                </a:solidFill>
                <a:latin typeface="Arial Rounded MT Bold" panose="020F0704030504030204" pitchFamily="34" charset="0"/>
              </a:rPr>
              <a:t>eats the fat of animals of the kind used in presenting an offering made by fire to Adoni will be cut off </a:t>
            </a:r>
            <a:r>
              <a:rPr lang="en-US" sz="4000" dirty="0">
                <a:solidFill>
                  <a:schemeClr val="tx1"/>
                </a:solidFill>
                <a:latin typeface="Arial Rounded MT Bold" panose="020F0704030504030204" pitchFamily="34" charset="0"/>
              </a:rPr>
              <a:t>from his people. You are not to eat any kind of blood, whether from birds or animals, in any of your homes. Whoever eats any blood will be cut off from his people.’”</a:t>
            </a:r>
          </a:p>
        </p:txBody>
      </p:sp>
    </p:spTree>
    <p:extLst>
      <p:ext uri="{BB962C8B-B14F-4D97-AF65-F5344CB8AC3E}">
        <p14:creationId xmlns:p14="http://schemas.microsoft.com/office/powerpoint/2010/main" val="294694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60BE-7E9A-DF89-CB59-6A08739B93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970E0C-26FE-9529-D93B-C00BE29C2BA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Chicken is NOT a Temple sacrificial animal.  So chicken fat is permissible to eat, and it became a whole form of cuisine.  </a:t>
            </a:r>
          </a:p>
        </p:txBody>
      </p:sp>
    </p:spTree>
    <p:extLst>
      <p:ext uri="{BB962C8B-B14F-4D97-AF65-F5344CB8AC3E}">
        <p14:creationId xmlns:p14="http://schemas.microsoft.com/office/powerpoint/2010/main" val="335685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0B91-3094-92DC-BC4B-1715C25B7A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8530DB-5C56-4175-A0B0-FBD4A00DC8E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Schmaltz (also spelled schmalz or </a:t>
            </a:r>
            <a:r>
              <a:rPr lang="en-US" sz="4000" dirty="0" err="1">
                <a:solidFill>
                  <a:schemeClr val="tx1"/>
                </a:solidFill>
                <a:latin typeface="Arial Rounded MT Bold" panose="020F0704030504030204" pitchFamily="34" charset="0"/>
              </a:rPr>
              <a:t>shmalz</a:t>
            </a:r>
            <a:r>
              <a:rPr lang="en-US" sz="4000" dirty="0">
                <a:solidFill>
                  <a:schemeClr val="tx1"/>
                </a:solidFill>
                <a:latin typeface="Arial Rounded MT Bold" panose="020F0704030504030204" pitchFamily="34" charset="0"/>
              </a:rPr>
              <a:t>) is rendered (clarified) chicken or goose fat. It is an integral part of traditional Ashkenazi Jewish cuisine, where it has been used for centuries in a wide array of dishes, such as</a:t>
            </a:r>
          </a:p>
        </p:txBody>
      </p:sp>
    </p:spTree>
    <p:extLst>
      <p:ext uri="{BB962C8B-B14F-4D97-AF65-F5344CB8AC3E}">
        <p14:creationId xmlns:p14="http://schemas.microsoft.com/office/powerpoint/2010/main" val="3958696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FB1D9-D8F8-5A00-9319-B61789253E6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5D23213-60B9-28E4-5D6B-46DDB4CFC26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chicken soup, latkes, matzah brei, chopped liver, matzah balls, fried chicken, and many others, as a cooking fat, spread, or flavor enhancer.</a:t>
            </a:r>
          </a:p>
        </p:txBody>
      </p:sp>
    </p:spTree>
    <p:extLst>
      <p:ext uri="{BB962C8B-B14F-4D97-AF65-F5344CB8AC3E}">
        <p14:creationId xmlns:p14="http://schemas.microsoft.com/office/powerpoint/2010/main" val="3663080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533CA-B2D5-3641-9E6D-0230006D747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C24DD92-65BB-D42A-4B4D-479354FDF87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CFE8BE2-0E8D-D3F1-256E-5F883E6CF861}"/>
              </a:ext>
            </a:extLst>
          </p:cNvPr>
          <p:cNvPicPr>
            <a:picLocks noChangeAspect="1"/>
          </p:cNvPicPr>
          <p:nvPr/>
        </p:nvPicPr>
        <p:blipFill>
          <a:blip r:embed="rId3"/>
          <a:stretch>
            <a:fillRect/>
          </a:stretch>
        </p:blipFill>
        <p:spPr>
          <a:xfrm>
            <a:off x="1219201" y="25548"/>
            <a:ext cx="6739240" cy="5117951"/>
          </a:xfrm>
          <a:prstGeom prst="rect">
            <a:avLst/>
          </a:prstGeom>
        </p:spPr>
      </p:pic>
    </p:spTree>
    <p:extLst>
      <p:ext uri="{BB962C8B-B14F-4D97-AF65-F5344CB8AC3E}">
        <p14:creationId xmlns:p14="http://schemas.microsoft.com/office/powerpoint/2010/main" val="2442920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5D09-1021-D49A-C2A0-B169F7C22D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1EBFB2B-A56C-FB85-E183-A24A8A000DA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AB271301-F66A-53D9-71A1-CC70C6E4D4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38" y="0"/>
            <a:ext cx="68659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1143000" y="0"/>
            <a:ext cx="6858000" cy="5143500"/>
          </a:xfrm>
        </p:spPr>
        <p:txBody>
          <a:bodyPr/>
          <a:lstStyle/>
          <a:p>
            <a:pPr algn="l"/>
            <a:r>
              <a:rPr lang="el-GR" altLang="en-US" dirty="0"/>
              <a:t> </a:t>
            </a:r>
            <a:endParaRPr lang="en-US"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545" y="13376"/>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13376"/>
            <a:ext cx="7848600" cy="1323439"/>
          </a:xfrm>
          <a:prstGeom prst="rect">
            <a:avLst/>
          </a:prstGeom>
          <a:noFill/>
        </p:spPr>
        <p:txBody>
          <a:bodyPr wrap="square" rtlCol="0">
            <a:spAutoFit/>
          </a:bodyPr>
          <a:lstStyle/>
          <a:p>
            <a:r>
              <a:rPr lang="el-GR" b="1" dirty="0">
                <a:effectLst>
                  <a:outerShdw blurRad="38100" dist="38100" dir="2700000" algn="tl">
                    <a:srgbClr val="000000">
                      <a:alpha val="43137"/>
                    </a:srgbClr>
                  </a:outerShdw>
                </a:effectLst>
                <a:latin typeface="+mn-lt"/>
              </a:rPr>
              <a:t>Gribenes: onions &amp; chicken skin </a:t>
            </a:r>
          </a:p>
          <a:p>
            <a:r>
              <a:rPr lang="el-GR" b="1" dirty="0">
                <a:effectLst>
                  <a:outerShdw blurRad="38100" dist="38100" dir="2700000" algn="tl">
                    <a:srgbClr val="000000">
                      <a:alpha val="43137"/>
                    </a:srgbClr>
                  </a:outerShdw>
                </a:effectLst>
                <a:latin typeface="+mn-lt"/>
              </a:rPr>
              <a:t>fried in schmaltz</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068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A2868-8BDF-FAB0-D2FA-92DBD16768B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4499A94-3838-2594-D986-89FD96EEE87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err="1">
                <a:solidFill>
                  <a:schemeClr val="tx1"/>
                </a:solidFill>
                <a:latin typeface="Arial Rounded MT Bold" panose="020F0704030504030204" pitchFamily="34" charset="0"/>
              </a:rPr>
              <a:t>Gribenes</a:t>
            </a:r>
            <a:r>
              <a:rPr lang="en-US" sz="4000" dirty="0">
                <a:solidFill>
                  <a:schemeClr val="tx1"/>
                </a:solidFill>
                <a:latin typeface="Arial Rounded MT Bold" panose="020F0704030504030204" pitchFamily="34" charset="0"/>
              </a:rPr>
              <a:t> (rough pronunciation "GRIB-bin-</a:t>
            </a:r>
            <a:r>
              <a:rPr lang="en-US" sz="4000" dirty="0" err="1">
                <a:solidFill>
                  <a:schemeClr val="tx1"/>
                </a:solidFill>
                <a:latin typeface="Arial Rounded MT Bold" panose="020F0704030504030204" pitchFamily="34" charset="0"/>
              </a:rPr>
              <a:t>iss</a:t>
            </a:r>
            <a:r>
              <a:rPr lang="en-US" sz="4000" dirty="0">
                <a:solidFill>
                  <a:schemeClr val="tx1"/>
                </a:solidFill>
                <a:latin typeface="Arial Rounded MT Bold" panose="020F0704030504030204" pitchFamily="34" charset="0"/>
              </a:rPr>
              <a:t>"), or "scraps," are crispy chicken skin and onion remnants, ‎somewhat similar to bacon, preserved from the preparation of schmaltz. </a:t>
            </a:r>
            <a:r>
              <a:rPr lang="en-US" sz="4000" dirty="0" err="1">
                <a:solidFill>
                  <a:schemeClr val="tx1"/>
                </a:solidFill>
                <a:latin typeface="Arial Rounded MT Bold" panose="020F0704030504030204" pitchFamily="34" charset="0"/>
              </a:rPr>
              <a:t>Gribenes</a:t>
            </a:r>
            <a:r>
              <a:rPr lang="en-US" sz="4000" dirty="0">
                <a:solidFill>
                  <a:schemeClr val="tx1"/>
                </a:solidFill>
                <a:latin typeface="Arial Rounded MT Bold" panose="020F0704030504030204" pitchFamily="34" charset="0"/>
              </a:rPr>
              <a:t> is a favored food among ‎</a:t>
            </a:r>
          </a:p>
          <a:p>
            <a:pPr algn="l"/>
            <a:r>
              <a:rPr lang="en-US" sz="4000" dirty="0">
                <a:solidFill>
                  <a:schemeClr val="tx1"/>
                </a:solidFill>
                <a:latin typeface="Arial Rounded MT Bold" panose="020F0704030504030204" pitchFamily="34" charset="0"/>
              </a:rPr>
              <a:t>Ashkenazi Jews. This dish is often associated </a:t>
            </a:r>
          </a:p>
        </p:txBody>
      </p:sp>
    </p:spTree>
    <p:extLst>
      <p:ext uri="{BB962C8B-B14F-4D97-AF65-F5344CB8AC3E}">
        <p14:creationId xmlns:p14="http://schemas.microsoft.com/office/powerpoint/2010/main" val="258758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A3DC-0BA3-E064-19F6-4A65EBC821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80780C0-BDF2-53AD-C239-C2A01E6902CE}"/>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with the Jewish holidays Hannukah and Shabbat. The food ‎is frequently mentioned in Jewish stories and parables. Many Jews believe "that there is no flavor ‎comparable with the tawny and well-watched scraps." </a:t>
            </a:r>
            <a:r>
              <a:rPr lang="en-US" sz="4000" dirty="0" err="1">
                <a:solidFill>
                  <a:schemeClr val="tx1"/>
                </a:solidFill>
                <a:latin typeface="Arial Rounded MT Bold" panose="020F0704030504030204" pitchFamily="34" charset="0"/>
              </a:rPr>
              <a:t>Gribenes</a:t>
            </a:r>
            <a:r>
              <a:rPr lang="en-US" sz="4000" dirty="0">
                <a:solidFill>
                  <a:schemeClr val="tx1"/>
                </a:solidFill>
                <a:latin typeface="Arial Rounded MT Bold" panose="020F0704030504030204" pitchFamily="34" charset="0"/>
              </a:rPr>
              <a:t> have been fabled to attract potential ‎dinner guests.‎</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585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FCDD-4368-F415-84FA-2751FE390E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050229F-4FE0-197F-DE53-9E6DD8CC95B2}"/>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A short time ago, the United States military began major combat operations in Iran. Our objective is to defend the American people by eliminating imminent threats from the Iranian regime. A vicious group of very hard, terrible people. Its menacing activities directly endanger the United States, our troops, our bases overseas, and our allies throughout the world…</a:t>
            </a:r>
          </a:p>
        </p:txBody>
      </p:sp>
    </p:spTree>
    <p:extLst>
      <p:ext uri="{BB962C8B-B14F-4D97-AF65-F5344CB8AC3E}">
        <p14:creationId xmlns:p14="http://schemas.microsoft.com/office/powerpoint/2010/main" val="1984808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BA44-7A5B-7FF6-729C-A5C8E80D92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3CBD1CE-6C0C-9CAD-5752-990CA7277CF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So, no blood, no fat in Jewish food, to a cultural motif!</a:t>
            </a:r>
          </a:p>
          <a:p>
            <a:pPr algn="l"/>
            <a:r>
              <a:rPr lang="en-US" sz="4000" dirty="0">
                <a:solidFill>
                  <a:schemeClr val="tx1"/>
                </a:solidFill>
                <a:latin typeface="Arial Rounded MT Bold" panose="020F0704030504030204" pitchFamily="34" charset="0"/>
              </a:rPr>
              <a:t>Nevertheless..</a:t>
            </a:r>
          </a:p>
        </p:txBody>
      </p:sp>
    </p:spTree>
    <p:extLst>
      <p:ext uri="{BB962C8B-B14F-4D97-AF65-F5344CB8AC3E}">
        <p14:creationId xmlns:p14="http://schemas.microsoft.com/office/powerpoint/2010/main" val="1485654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CA49F4C-B26B-FD0B-9A9B-D51DBCCE1DB9}"/>
              </a:ext>
            </a:extLst>
          </p:cNvPr>
          <p:cNvSpPr>
            <a:spLocks noGrp="1" noChangeArrowheads="1"/>
          </p:cNvSpPr>
          <p:nvPr>
            <p:ph type="body" idx="1"/>
          </p:nvPr>
        </p:nvSpPr>
        <p:spPr>
          <a:xfrm>
            <a:off x="381000" y="133350"/>
            <a:ext cx="8458200" cy="4800600"/>
          </a:xfrm>
        </p:spPr>
        <p:txBody>
          <a:bodyPr/>
          <a:lstStyle/>
          <a:p>
            <a:pPr marL="0" indent="0" eaLnBrk="1" hangingPunct="1"/>
            <a:r>
              <a:rPr lang="he-IL" altLang="en-US" dirty="0">
                <a:solidFill>
                  <a:schemeClr val="bg1"/>
                </a:solidFill>
              </a:rPr>
              <a:t>	</a:t>
            </a:r>
            <a:r>
              <a:rPr lang="en-US" altLang="en-US" dirty="0">
                <a:solidFill>
                  <a:srgbClr val="FF6699"/>
                </a:solidFill>
              </a:rPr>
              <a:t>Alexandria, first century AD</a:t>
            </a:r>
            <a:r>
              <a:rPr lang="en-US" altLang="en-US" dirty="0">
                <a:solidFill>
                  <a:schemeClr val="bg1"/>
                </a:solidFill>
              </a:rPr>
              <a:t>  The first recorded </a:t>
            </a:r>
            <a:r>
              <a:rPr lang="en-US" altLang="en-US" dirty="0">
                <a:solidFill>
                  <a:srgbClr val="FF0000"/>
                </a:solidFill>
              </a:rPr>
              <a:t>blood libel</a:t>
            </a:r>
            <a:r>
              <a:rPr lang="en-US" altLang="en-US" dirty="0">
                <a:solidFill>
                  <a:schemeClr val="bg1"/>
                </a:solidFill>
              </a:rPr>
              <a:t> against Jews was by the classical Greek ‎author </a:t>
            </a:r>
            <a:r>
              <a:rPr lang="en-US" altLang="en-US" dirty="0" err="1">
                <a:solidFill>
                  <a:schemeClr val="bg1"/>
                </a:solidFill>
              </a:rPr>
              <a:t>Apion</a:t>
            </a:r>
            <a:r>
              <a:rPr lang="en-US" altLang="en-US" dirty="0">
                <a:solidFill>
                  <a:schemeClr val="bg1"/>
                </a:solidFill>
              </a:rPr>
              <a:t>, who claimed that Jews sacrificed Greek victims in their temple. This blood libel from ‎ancient Greek times pre-dates Christianity This resulted in an attack on Jews in Alexandria in 38 CE in ‎which thousands of Jews died.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AB8D242-BC9D-133D-D187-97A4712F2A13}"/>
              </a:ext>
            </a:extLst>
          </p:cNvPr>
          <p:cNvSpPr>
            <a:spLocks noGrp="1" noChangeArrowheads="1"/>
          </p:cNvSpPr>
          <p:nvPr>
            <p:ph type="body" idx="1"/>
          </p:nvPr>
        </p:nvSpPr>
        <p:spPr>
          <a:xfrm>
            <a:off x="381000" y="209550"/>
            <a:ext cx="8382000" cy="4724400"/>
          </a:xfrm>
        </p:spPr>
        <p:txBody>
          <a:bodyPr/>
          <a:lstStyle/>
          <a:p>
            <a:pPr marL="0" indent="0" defTabSz="114300" eaLnBrk="1" hangingPunct="1"/>
            <a:r>
              <a:rPr lang="he-IL" altLang="en-US" sz="4000" dirty="0">
                <a:solidFill>
                  <a:schemeClr val="bg1"/>
                </a:solidFill>
                <a:cs typeface="Vilna" pitchFamily="2" charset="-79"/>
              </a:rPr>
              <a:t>	</a:t>
            </a:r>
            <a:r>
              <a:rPr lang="en-US" altLang="en-US" sz="4000" dirty="0">
                <a:solidFill>
                  <a:srgbClr val="FF0000"/>
                </a:solidFill>
                <a:cs typeface="Vilna" pitchFamily="2" charset="-79"/>
              </a:rPr>
              <a:t>Constantinople, 415</a:t>
            </a:r>
            <a:r>
              <a:rPr lang="en-US" altLang="en-US" sz="4000" dirty="0">
                <a:solidFill>
                  <a:schemeClr val="bg1"/>
                </a:solidFill>
                <a:cs typeface="Vilna" pitchFamily="2" charset="-79"/>
              </a:rPr>
              <a:t>  Socrates Scholasticus reported that some Jews in a drunken frolic bound a Christian ‎child on a cross in mockery of the death of Messiah and scourged him until he died.‎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679600A-1667-08D3-FBB3-4AD242F49C3A}"/>
              </a:ext>
            </a:extLst>
          </p:cNvPr>
          <p:cNvSpPr>
            <a:spLocks noGrp="1" noChangeArrowheads="1"/>
          </p:cNvSpPr>
          <p:nvPr>
            <p:ph type="body" idx="1"/>
          </p:nvPr>
        </p:nvSpPr>
        <p:spPr>
          <a:xfrm>
            <a:off x="381000" y="133350"/>
            <a:ext cx="8382000" cy="4800600"/>
          </a:xfrm>
        </p:spPr>
        <p:txBody>
          <a:bodyPr/>
          <a:lstStyle/>
          <a:p>
            <a:pPr marL="0" indent="0" defTabSz="114300" eaLnBrk="1" hangingPunct="1"/>
            <a:r>
              <a:rPr lang="en-US" altLang="en-US" dirty="0">
                <a:solidFill>
                  <a:srgbClr val="FF6699"/>
                </a:solidFill>
                <a:cs typeface="Vilna" pitchFamily="2" charset="-79"/>
              </a:rPr>
              <a:t>	Norwich, East Anglia, 1144 March 20 (Passover),</a:t>
            </a:r>
            <a:r>
              <a:rPr lang="en-US" altLang="en-US" dirty="0">
                <a:solidFill>
                  <a:schemeClr val="bg1"/>
                </a:solidFill>
                <a:cs typeface="Vilna" pitchFamily="2" charset="-79"/>
              </a:rPr>
              <a:t> the first </a:t>
            </a:r>
            <a:r>
              <a:rPr lang="en-US" altLang="en-US" dirty="0">
                <a:solidFill>
                  <a:srgbClr val="FF0000"/>
                </a:solidFill>
                <a:cs typeface="Vilna" pitchFamily="2" charset="-79"/>
              </a:rPr>
              <a:t>blood libel</a:t>
            </a:r>
            <a:r>
              <a:rPr lang="en-US" altLang="en-US" dirty="0">
                <a:solidFill>
                  <a:schemeClr val="bg1"/>
                </a:solidFill>
                <a:cs typeface="Vilna" pitchFamily="2" charset="-79"/>
              </a:rPr>
              <a:t> in Europe against Jews. Jews of ‎Norwich were accused of both ritual murder and blood libel after a boy (William of Norwich) was found ‎dead with stab wounds. The legend was turned into a cult, with William acquiring the status of martyr and ‎crowds of pilgrims bringing wealth to the local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59904B2-CEE4-D3AD-8D93-9B84F4E61892}"/>
              </a:ext>
            </a:extLst>
          </p:cNvPr>
          <p:cNvSpPr>
            <a:spLocks noGrp="1" noChangeArrowheads="1"/>
          </p:cNvSpPr>
          <p:nvPr>
            <p:ph type="body" idx="1"/>
          </p:nvPr>
        </p:nvSpPr>
        <p:spPr>
          <a:xfrm>
            <a:off x="381000" y="133350"/>
            <a:ext cx="8458200" cy="4800600"/>
          </a:xfrm>
        </p:spPr>
        <p:txBody>
          <a:bodyPr/>
          <a:lstStyle/>
          <a:p>
            <a:pPr eaLnBrk="1" hangingPunct="1">
              <a:lnSpc>
                <a:spcPct val="80000"/>
              </a:lnSpc>
            </a:pPr>
            <a:r>
              <a:rPr lang="he-IL" altLang="en-US" sz="4000" dirty="0">
                <a:solidFill>
                  <a:schemeClr val="bg1"/>
                </a:solidFill>
                <a:cs typeface="Vilna" pitchFamily="2" charset="-79"/>
              </a:rPr>
              <a:t>	</a:t>
            </a:r>
            <a:r>
              <a:rPr lang="en-US" altLang="en-US" sz="4000" dirty="0">
                <a:solidFill>
                  <a:schemeClr val="bg1"/>
                </a:solidFill>
                <a:cs typeface="Vilna" pitchFamily="2" charset="-79"/>
              </a:rPr>
              <a:t>church. In 1189, the Jewish deputation attending the ‎coronation of Richard the Lionheart was attacked by the crowd. Massacres of Jews at London and York ‎soon followed.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61EAB-B4DD-8D0F-6F54-A811F396DAC0}"/>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7E5C485B-4253-EBFF-8B1A-B0147FDE9F9F}"/>
              </a:ext>
            </a:extLst>
          </p:cNvPr>
          <p:cNvSpPr>
            <a:spLocks noGrp="1" noChangeArrowheads="1"/>
          </p:cNvSpPr>
          <p:nvPr>
            <p:ph type="body" idx="1"/>
          </p:nvPr>
        </p:nvSpPr>
        <p:spPr>
          <a:xfrm>
            <a:off x="381000" y="133350"/>
            <a:ext cx="8458200" cy="4800600"/>
          </a:xfrm>
        </p:spPr>
        <p:txBody>
          <a:bodyPr/>
          <a:lstStyle/>
          <a:p>
            <a:pPr eaLnBrk="1" hangingPunct="1">
              <a:lnSpc>
                <a:spcPct val="80000"/>
              </a:lnSpc>
            </a:pPr>
            <a:r>
              <a:rPr lang="en-US" altLang="en-US" sz="4000" dirty="0">
                <a:solidFill>
                  <a:schemeClr val="bg1"/>
                </a:solidFill>
                <a:cs typeface="Vilna" pitchFamily="2" charset="-79"/>
              </a:rPr>
              <a:t>On Feb 6 1190, all the Norwich Jews were found slaughtered in their houses, except a few ‎who found refuge in the castle. Jews would later be expelled from all of England in 1290 and not allowed ‎to return until 1655.‎</a:t>
            </a:r>
          </a:p>
        </p:txBody>
      </p:sp>
    </p:spTree>
    <p:extLst>
      <p:ext uri="{BB962C8B-B14F-4D97-AF65-F5344CB8AC3E}">
        <p14:creationId xmlns:p14="http://schemas.microsoft.com/office/powerpoint/2010/main" val="2847759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46F3613-227F-3185-F9BE-C093AF1C0E02}"/>
              </a:ext>
            </a:extLst>
          </p:cNvPr>
          <p:cNvSpPr>
            <a:spLocks noGrp="1" noChangeArrowheads="1"/>
          </p:cNvSpPr>
          <p:nvPr>
            <p:ph type="body" idx="1"/>
          </p:nvPr>
        </p:nvSpPr>
        <p:spPr>
          <a:xfrm>
            <a:off x="457200" y="209550"/>
            <a:ext cx="8229600" cy="4648200"/>
          </a:xfrm>
        </p:spPr>
        <p:txBody>
          <a:bodyPr/>
          <a:lstStyle/>
          <a:p>
            <a:pPr eaLnBrk="1" hangingPunct="1"/>
            <a:r>
              <a:rPr lang="en-US" altLang="en-US" sz="4000" dirty="0">
                <a:solidFill>
                  <a:schemeClr val="bg1"/>
                </a:solidFill>
                <a:cs typeface="Vilna" pitchFamily="2" charset="-79"/>
              </a:rPr>
              <a:t>	</a:t>
            </a:r>
            <a:r>
              <a:rPr lang="en-US" altLang="en-US" sz="4000" dirty="0">
                <a:solidFill>
                  <a:srgbClr val="FF0000"/>
                </a:solidFill>
                <a:cs typeface="Vilna" pitchFamily="2" charset="-79"/>
              </a:rPr>
              <a:t>County of Flanders, c. 1250</a:t>
            </a:r>
            <a:r>
              <a:rPr lang="en-US" altLang="en-US" sz="4000" dirty="0">
                <a:solidFill>
                  <a:schemeClr val="bg1"/>
                </a:solidFill>
                <a:cs typeface="Vilna" pitchFamily="2" charset="-79"/>
              </a:rPr>
              <a:t> An early blood libel against Jews appears in Bonum </a:t>
            </a:r>
            <a:r>
              <a:rPr lang="en-US" altLang="en-US" sz="4000" dirty="0" err="1">
                <a:solidFill>
                  <a:schemeClr val="bg1"/>
                </a:solidFill>
                <a:cs typeface="Vilna" pitchFamily="2" charset="-79"/>
              </a:rPr>
              <a:t>Universale</a:t>
            </a:r>
            <a:r>
              <a:rPr lang="en-US" altLang="en-US" sz="4000" dirty="0">
                <a:solidFill>
                  <a:schemeClr val="bg1"/>
                </a:solidFill>
                <a:cs typeface="Vilna" pitchFamily="2" charset="-79"/>
              </a:rPr>
              <a:t> de </a:t>
            </a:r>
            <a:r>
              <a:rPr lang="en-US" altLang="en-US" sz="4000" dirty="0" err="1">
                <a:solidFill>
                  <a:schemeClr val="bg1"/>
                </a:solidFill>
                <a:cs typeface="Vilna" pitchFamily="2" charset="-79"/>
              </a:rPr>
              <a:t>Apibus</a:t>
            </a:r>
            <a:r>
              <a:rPr lang="en-US" altLang="en-US" sz="4000" dirty="0">
                <a:solidFill>
                  <a:schemeClr val="bg1"/>
                </a:solidFill>
                <a:cs typeface="Vilna" pitchFamily="2" charset="-79"/>
              </a:rPr>
              <a:t> ii. ‎‎29, § 23, by Thomas of </a:t>
            </a:r>
            <a:r>
              <a:rPr lang="en-US" altLang="en-US" sz="4000" dirty="0" err="1">
                <a:solidFill>
                  <a:schemeClr val="bg1"/>
                </a:solidFill>
                <a:cs typeface="Vilna" pitchFamily="2" charset="-79"/>
              </a:rPr>
              <a:t>Cantimpré</a:t>
            </a:r>
            <a:r>
              <a:rPr lang="en-US" altLang="en-US" sz="4000" dirty="0">
                <a:solidFill>
                  <a:schemeClr val="bg1"/>
                </a:solidFill>
                <a:cs typeface="Vilna" pitchFamily="2" charset="-79"/>
              </a:rPr>
              <a:t> (a monastery near Cambray).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78467-2278-A701-7D94-E300D613A12B}"/>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7A39AFF2-38BB-A4AA-B741-A7091A9683AB}"/>
              </a:ext>
            </a:extLst>
          </p:cNvPr>
          <p:cNvSpPr>
            <a:spLocks noGrp="1" noChangeArrowheads="1"/>
          </p:cNvSpPr>
          <p:nvPr>
            <p:ph type="body" idx="1"/>
          </p:nvPr>
        </p:nvSpPr>
        <p:spPr>
          <a:xfrm>
            <a:off x="457200" y="209550"/>
            <a:ext cx="8229600" cy="4648200"/>
          </a:xfrm>
        </p:spPr>
        <p:txBody>
          <a:bodyPr/>
          <a:lstStyle/>
          <a:p>
            <a:pPr eaLnBrk="1" hangingPunct="1"/>
            <a:r>
              <a:rPr lang="en-US" altLang="en-US" sz="4000" dirty="0">
                <a:solidFill>
                  <a:schemeClr val="bg1"/>
                </a:solidFill>
                <a:cs typeface="Vilna" pitchFamily="2" charset="-79"/>
              </a:rPr>
              <a:t>	Thomas wrote "It is quite certain that the ‎Jews of every province annually decide by lot which congregation or city is to send Christian blood to the ‎other congregations."‎</a:t>
            </a:r>
          </a:p>
        </p:txBody>
      </p:sp>
    </p:spTree>
    <p:extLst>
      <p:ext uri="{BB962C8B-B14F-4D97-AF65-F5344CB8AC3E}">
        <p14:creationId xmlns:p14="http://schemas.microsoft.com/office/powerpoint/2010/main" val="2213789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CDFA872-25D6-E599-BA3D-633DBFBA9C76}"/>
              </a:ext>
            </a:extLst>
          </p:cNvPr>
          <p:cNvSpPr>
            <a:spLocks noGrp="1" noChangeArrowheads="1"/>
          </p:cNvSpPr>
          <p:nvPr>
            <p:ph type="body" idx="1"/>
          </p:nvPr>
        </p:nvSpPr>
        <p:spPr>
          <a:xfrm>
            <a:off x="228600" y="133350"/>
            <a:ext cx="8534400" cy="4800600"/>
          </a:xfrm>
        </p:spPr>
        <p:txBody>
          <a:bodyPr/>
          <a:lstStyle/>
          <a:p>
            <a:pPr eaLnBrk="1" hangingPunct="1"/>
            <a:r>
              <a:rPr lang="en-US" altLang="en-US" sz="4000" dirty="0">
                <a:solidFill>
                  <a:srgbClr val="FF0000"/>
                </a:solidFill>
                <a:cs typeface="Vilna" pitchFamily="2" charset="-79"/>
              </a:rPr>
              <a:t>	Lincolnshire, 1255</a:t>
            </a:r>
            <a:r>
              <a:rPr lang="en-US" altLang="en-US" sz="4000" dirty="0">
                <a:solidFill>
                  <a:schemeClr val="bg1"/>
                </a:solidFill>
                <a:cs typeface="Vilna" pitchFamily="2" charset="-79"/>
              </a:rPr>
              <a:t>   The case of Little Saint Hugh of Lincoln is mentioned by Chaucer, and thus has ‎become well known. A child of eight years, named Hugh, son of a woman named Beatrice,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89BE5-97BF-770D-24DF-DDD671CC4A4A}"/>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EB4C5A0F-CE98-8338-079B-3939D8F6DC82}"/>
              </a:ext>
            </a:extLst>
          </p:cNvPr>
          <p:cNvSpPr>
            <a:spLocks noGrp="1" noChangeArrowheads="1"/>
          </p:cNvSpPr>
          <p:nvPr>
            <p:ph type="body" idx="1"/>
          </p:nvPr>
        </p:nvSpPr>
        <p:spPr>
          <a:xfrm>
            <a:off x="228600" y="133350"/>
            <a:ext cx="8534400" cy="4800600"/>
          </a:xfrm>
        </p:spPr>
        <p:txBody>
          <a:bodyPr/>
          <a:lstStyle/>
          <a:p>
            <a:pPr eaLnBrk="1" hangingPunct="1"/>
            <a:r>
              <a:rPr lang="en-US" altLang="en-US" sz="4000" dirty="0">
                <a:solidFill>
                  <a:schemeClr val="bg1"/>
                </a:solidFill>
                <a:cs typeface="Vilna" pitchFamily="2" charset="-79"/>
              </a:rPr>
              <a:t>disappeared at ‎Lincoln on the 31st of July. His body was discovered on the 29th of August, covered with filth, in a pit or ‎well belonging to a Jewish man named </a:t>
            </a:r>
            <a:r>
              <a:rPr lang="en-US" altLang="en-US" sz="4000" dirty="0" err="1">
                <a:solidFill>
                  <a:schemeClr val="bg1"/>
                </a:solidFill>
                <a:cs typeface="Vilna" pitchFamily="2" charset="-79"/>
              </a:rPr>
              <a:t>Copin</a:t>
            </a:r>
            <a:r>
              <a:rPr lang="en-US" altLang="en-US" sz="4000" dirty="0">
                <a:solidFill>
                  <a:schemeClr val="bg1"/>
                </a:solidFill>
                <a:cs typeface="Vilna" pitchFamily="2" charset="-79"/>
              </a:rPr>
              <a:t>.‎</a:t>
            </a:r>
          </a:p>
        </p:txBody>
      </p:sp>
    </p:spTree>
    <p:extLst>
      <p:ext uri="{BB962C8B-B14F-4D97-AF65-F5344CB8AC3E}">
        <p14:creationId xmlns:p14="http://schemas.microsoft.com/office/powerpoint/2010/main" val="217844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FAD8-87C0-4278-EB5A-EBF35253BF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155D6E5-A5EA-37A8-3488-1CEB1C38428D}"/>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To the members of the Islamic Revolutionary Guard, the armed forces, and all of the police, I say tonight that you must lay down your weapons and have complete immunity. Or in the alternative, face certain death. So, lay down your arms. You will be treated fairly with total immunity, or you will face certain death. </a:t>
            </a:r>
          </a:p>
        </p:txBody>
      </p:sp>
    </p:spTree>
    <p:extLst>
      <p:ext uri="{BB962C8B-B14F-4D97-AF65-F5344CB8AC3E}">
        <p14:creationId xmlns:p14="http://schemas.microsoft.com/office/powerpoint/2010/main" val="4148318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93FE358-665F-4D0D-67B3-4D037C7BA08D}"/>
              </a:ext>
            </a:extLst>
          </p:cNvPr>
          <p:cNvSpPr>
            <a:spLocks noGrp="1" noChangeArrowheads="1"/>
          </p:cNvSpPr>
          <p:nvPr>
            <p:ph type="body" idx="1"/>
          </p:nvPr>
        </p:nvSpPr>
        <p:spPr>
          <a:xfrm>
            <a:off x="304800" y="133350"/>
            <a:ext cx="8382000" cy="4800600"/>
          </a:xfrm>
        </p:spPr>
        <p:txBody>
          <a:bodyPr/>
          <a:lstStyle/>
          <a:p>
            <a:pPr eaLnBrk="1" hangingPunct="1"/>
            <a:r>
              <a:rPr lang="en-US" altLang="en-US" sz="4000" dirty="0">
                <a:solidFill>
                  <a:schemeClr val="bg1"/>
                </a:solidFill>
                <a:cs typeface="Vilna" pitchFamily="2" charset="-79"/>
              </a:rPr>
              <a:t>	</a:t>
            </a:r>
            <a:r>
              <a:rPr lang="en-US" altLang="en-US" sz="4000" dirty="0">
                <a:solidFill>
                  <a:srgbClr val="FF6699"/>
                </a:solidFill>
                <a:cs typeface="Vilna" pitchFamily="2" charset="-79"/>
              </a:rPr>
              <a:t>Alsace, 1270</a:t>
            </a:r>
            <a:r>
              <a:rPr lang="en-US" altLang="en-US" sz="4000" dirty="0">
                <a:solidFill>
                  <a:schemeClr val="bg1"/>
                </a:solidFill>
                <a:cs typeface="Vilna" pitchFamily="2" charset="-79"/>
              </a:rPr>
              <a:t> At Weissenburg, a miracle alone decided the charge against the Jews. According to the ‎accusation, the Jews had suspended a child (whose body was found in the Lauter river)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ABED-327E-AD8C-A24C-FA8DD81C0939}"/>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F2B15952-7095-4DD5-C2DB-E0B815335E18}"/>
              </a:ext>
            </a:extLst>
          </p:cNvPr>
          <p:cNvSpPr>
            <a:spLocks noGrp="1" noChangeArrowheads="1"/>
          </p:cNvSpPr>
          <p:nvPr>
            <p:ph type="body" idx="1"/>
          </p:nvPr>
        </p:nvSpPr>
        <p:spPr>
          <a:xfrm>
            <a:off x="304800" y="133350"/>
            <a:ext cx="8382000" cy="4800600"/>
          </a:xfrm>
        </p:spPr>
        <p:txBody>
          <a:bodyPr/>
          <a:lstStyle/>
          <a:p>
            <a:pPr marL="0" indent="0" eaLnBrk="1" hangingPunct="1"/>
            <a:r>
              <a:rPr lang="en-US" altLang="en-US" sz="4000" dirty="0">
                <a:solidFill>
                  <a:schemeClr val="bg1"/>
                </a:solidFill>
                <a:cs typeface="Vilna" pitchFamily="2" charset="-79"/>
              </a:rPr>
              <a:t>by the feet, and ‎had opened every artery in its body in order to obtain all the blood. Again, supernatural claims were ‎made: the child's wounds were said to have bled for</a:t>
            </a:r>
          </a:p>
        </p:txBody>
      </p:sp>
    </p:spTree>
    <p:extLst>
      <p:ext uri="{BB962C8B-B14F-4D97-AF65-F5344CB8AC3E}">
        <p14:creationId xmlns:p14="http://schemas.microsoft.com/office/powerpoint/2010/main" val="42137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20558BA-E12A-BB05-BB97-798477A65BC5}"/>
              </a:ext>
            </a:extLst>
          </p:cNvPr>
          <p:cNvSpPr>
            <a:spLocks noGrp="1" noChangeArrowheads="1"/>
          </p:cNvSpPr>
          <p:nvPr>
            <p:ph type="body" idx="1"/>
          </p:nvPr>
        </p:nvSpPr>
        <p:spPr>
          <a:xfrm>
            <a:off x="228600" y="133350"/>
            <a:ext cx="8610600" cy="4724400"/>
          </a:xfrm>
        </p:spPr>
        <p:txBody>
          <a:bodyPr/>
          <a:lstStyle/>
          <a:p>
            <a:pPr eaLnBrk="1" hangingPunct="1">
              <a:lnSpc>
                <a:spcPct val="80000"/>
              </a:lnSpc>
            </a:pPr>
            <a:r>
              <a:rPr lang="en-US" altLang="en-US" sz="2000" dirty="0">
                <a:solidFill>
                  <a:schemeClr val="bg1"/>
                </a:solidFill>
                <a:cs typeface="Vilna" pitchFamily="2" charset="-79"/>
              </a:rPr>
              <a:t>	</a:t>
            </a:r>
            <a:r>
              <a:rPr lang="en-US" altLang="en-US" sz="4400" dirty="0">
                <a:solidFill>
                  <a:schemeClr val="bg1"/>
                </a:solidFill>
                <a:cs typeface="Vilna" pitchFamily="2" charset="-79"/>
              </a:rPr>
              <a:t>five days afterward, despite its treatment.‎	</a:t>
            </a:r>
            <a:r>
              <a:rPr lang="en-US" altLang="en-US" sz="4400" dirty="0">
                <a:solidFill>
                  <a:srgbClr val="FF0000"/>
                </a:solidFill>
                <a:cs typeface="Vilna" pitchFamily="2" charset="-79"/>
              </a:rPr>
              <a:t>Tyrol, Austria 1462</a:t>
            </a:r>
            <a:r>
              <a:rPr lang="en-US" altLang="en-US" sz="4400" dirty="0">
                <a:solidFill>
                  <a:schemeClr val="bg1"/>
                </a:solidFill>
                <a:cs typeface="Vilna" pitchFamily="2" charset="-79"/>
              </a:rPr>
              <a:t> At Rinn, near Innsbruck, a boy named Andreas Oxner (also known as Anderl von ‎Rinn) was said to have been bought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73D0-AAB6-0F24-B584-27985DB64685}"/>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9F827D21-BD73-BB21-854C-E18A2F5F5A8B}"/>
              </a:ext>
            </a:extLst>
          </p:cNvPr>
          <p:cNvSpPr>
            <a:spLocks noGrp="1" noChangeArrowheads="1"/>
          </p:cNvSpPr>
          <p:nvPr>
            <p:ph type="body" idx="1"/>
          </p:nvPr>
        </p:nvSpPr>
        <p:spPr>
          <a:xfrm>
            <a:off x="228600" y="133350"/>
            <a:ext cx="8610600" cy="4724400"/>
          </a:xfrm>
        </p:spPr>
        <p:txBody>
          <a:bodyPr/>
          <a:lstStyle/>
          <a:p>
            <a:pPr eaLnBrk="1" hangingPunct="1">
              <a:lnSpc>
                <a:spcPct val="80000"/>
              </a:lnSpc>
            </a:pPr>
            <a:r>
              <a:rPr lang="en-US" altLang="en-US" sz="4000" dirty="0">
                <a:solidFill>
                  <a:schemeClr val="bg1"/>
                </a:solidFill>
                <a:cs typeface="Vilna" pitchFamily="2" charset="-79"/>
              </a:rPr>
              <a:t>by Jewish merchants and cruelly murdered by them in a forest near ‎the city, his blood being carefully collected in vessels. The accusation of drawing off the blood (without ‎</a:t>
            </a:r>
          </a:p>
        </p:txBody>
      </p:sp>
    </p:spTree>
    <p:extLst>
      <p:ext uri="{BB962C8B-B14F-4D97-AF65-F5344CB8AC3E}">
        <p14:creationId xmlns:p14="http://schemas.microsoft.com/office/powerpoint/2010/main" val="4186029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AE42664-17E2-C2F0-676B-7B9A280C72EE}"/>
              </a:ext>
            </a:extLst>
          </p:cNvPr>
          <p:cNvSpPr>
            <a:spLocks noGrp="1" noChangeArrowheads="1"/>
          </p:cNvSpPr>
          <p:nvPr>
            <p:ph type="body" idx="1"/>
          </p:nvPr>
        </p:nvSpPr>
        <p:spPr>
          <a:xfrm>
            <a:off x="381000" y="285750"/>
            <a:ext cx="8458200" cy="4648200"/>
          </a:xfrm>
        </p:spPr>
        <p:txBody>
          <a:bodyPr/>
          <a:lstStyle/>
          <a:p>
            <a:pPr eaLnBrk="1" hangingPunct="1"/>
            <a:r>
              <a:rPr lang="en-US" altLang="en-US" sz="4800" dirty="0">
                <a:solidFill>
                  <a:schemeClr val="bg1"/>
                </a:solidFill>
                <a:cs typeface="Vilna" pitchFamily="2" charset="-79"/>
              </a:rPr>
              <a:t>	</a:t>
            </a:r>
            <a:r>
              <a:rPr lang="en-US" altLang="en-US" sz="4000" dirty="0">
                <a:solidFill>
                  <a:schemeClr val="bg1"/>
                </a:solidFill>
                <a:cs typeface="Vilna" pitchFamily="2" charset="-79"/>
              </a:rPr>
              <a:t>murder)</a:t>
            </a:r>
            <a:r>
              <a:rPr lang="he-IL" altLang="en-US" sz="4000" dirty="0">
                <a:solidFill>
                  <a:schemeClr val="bg1"/>
                </a:solidFill>
                <a:cs typeface="Vilna" pitchFamily="2" charset="-79"/>
              </a:rPr>
              <a:t> </a:t>
            </a:r>
            <a:r>
              <a:rPr lang="en-US" altLang="en-US" sz="4000" dirty="0">
                <a:solidFill>
                  <a:schemeClr val="bg1"/>
                </a:solidFill>
                <a:cs typeface="Vilna" pitchFamily="2" charset="-79"/>
              </a:rPr>
              <a:t>was not made until the beginning of</a:t>
            </a:r>
            <a:r>
              <a:rPr lang="he-IL" altLang="en-US" sz="4000" dirty="0">
                <a:solidFill>
                  <a:schemeClr val="bg1"/>
                </a:solidFill>
                <a:cs typeface="Vilna" pitchFamily="2" charset="-79"/>
              </a:rPr>
              <a:t> </a:t>
            </a:r>
            <a:r>
              <a:rPr lang="en-US" altLang="en-US" sz="4000" dirty="0">
                <a:solidFill>
                  <a:schemeClr val="bg1"/>
                </a:solidFill>
                <a:cs typeface="Vilna" pitchFamily="2" charset="-79"/>
              </a:rPr>
              <a:t>the seventeenth century, when the cult was founded.  The ‎cult continued until it was officially prohibited in </a:t>
            </a:r>
            <a:r>
              <a:rPr lang="en-US" altLang="en-US" sz="4000" dirty="0">
                <a:solidFill>
                  <a:srgbClr val="FF6699"/>
                </a:solidFill>
                <a:cs typeface="Vilna" pitchFamily="2" charset="-79"/>
              </a:rPr>
              <a:t>1994 </a:t>
            </a:r>
            <a:r>
              <a:rPr lang="en-US" altLang="en-US" sz="4000" dirty="0">
                <a:solidFill>
                  <a:schemeClr val="bg1"/>
                </a:solidFill>
                <a:cs typeface="Vilna" pitchFamily="2" charset="-79"/>
              </a:rPr>
              <a:t>by the Bishop of Innsbruck. ‎</a:t>
            </a:r>
            <a:endParaRPr lang="en-US" altLang="en-US" sz="4800" dirty="0">
              <a:solidFill>
                <a:schemeClr val="bg1"/>
              </a:solidFill>
              <a:cs typeface="Vilna" pitchFamily="2" charset="-79"/>
            </a:endParaRPr>
          </a:p>
          <a:p>
            <a:pPr eaLnBrk="1" hangingPunct="1"/>
            <a:endParaRPr lang="en-US" altLang="en-US" sz="4800" dirty="0">
              <a:solidFill>
                <a:schemeClr val="bg1"/>
              </a:solidFill>
              <a:cs typeface="Vilna" pitchFamily="2" charset="-79"/>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435F842-8AAD-E782-0B45-51457CD774E1}"/>
              </a:ext>
            </a:extLst>
          </p:cNvPr>
          <p:cNvSpPr>
            <a:spLocks noGrp="1" noChangeArrowheads="1"/>
          </p:cNvSpPr>
          <p:nvPr>
            <p:ph type="body" idx="1"/>
          </p:nvPr>
        </p:nvSpPr>
        <p:spPr>
          <a:xfrm>
            <a:off x="533400" y="209550"/>
            <a:ext cx="8458200" cy="4648200"/>
          </a:xfrm>
        </p:spPr>
        <p:txBody>
          <a:bodyPr>
            <a:normAutofit lnSpcReduction="10000"/>
          </a:bodyPr>
          <a:lstStyle/>
          <a:p>
            <a:pPr eaLnBrk="1" hangingPunct="1"/>
            <a:r>
              <a:rPr lang="he-IL" altLang="en-US" sz="3600" dirty="0">
                <a:solidFill>
                  <a:schemeClr val="bg1"/>
                </a:solidFill>
                <a:cs typeface="Vilna" pitchFamily="2" charset="-79"/>
              </a:rPr>
              <a:t>	</a:t>
            </a:r>
            <a:r>
              <a:rPr lang="en-US" altLang="en-US" sz="3600" dirty="0">
                <a:solidFill>
                  <a:srgbClr val="FF6699"/>
                </a:solidFill>
                <a:cs typeface="Vilna" pitchFamily="2" charset="-79"/>
              </a:rPr>
              <a:t>Trentino, 1475</a:t>
            </a:r>
            <a:r>
              <a:rPr lang="en-US" altLang="en-US" sz="3600" dirty="0">
                <a:solidFill>
                  <a:schemeClr val="bg1"/>
                </a:solidFill>
                <a:cs typeface="Vilna" pitchFamily="2" charset="-79"/>
              </a:rPr>
              <a:t>  Simon of Trent, aged two, disappeared, and his father alleged that he had been kidnapped ‎and murdered by the local Jewish community. Fifteen local Jews were sentenced to death and burned. ‎Simon was regarded as a saint, and was canonized by Pope Sixtus V in 1588.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0C4B6E17-9ABA-44A6-4249-5FFBCF2F42D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6850" t="38889" r="6850" b="12222"/>
          <a:stretch>
            <a:fillRect/>
          </a:stretch>
        </p:blipFill>
        <p:spPr>
          <a:xfrm>
            <a:off x="1143000" y="0"/>
            <a:ext cx="6858000" cy="4789885"/>
          </a:xfrm>
        </p:spPr>
      </p:pic>
      <p:sp>
        <p:nvSpPr>
          <p:cNvPr id="21507" name="Text Box 3">
            <a:extLst>
              <a:ext uri="{FF2B5EF4-FFF2-40B4-BE49-F238E27FC236}">
                <a16:creationId xmlns:a16="http://schemas.microsoft.com/office/drawing/2014/main" id="{5D12937D-1877-60A6-9FBB-C8B76C6A5397}"/>
              </a:ext>
            </a:extLst>
          </p:cNvPr>
          <p:cNvSpPr txBox="1">
            <a:spLocks noChangeArrowheads="1"/>
          </p:cNvSpPr>
          <p:nvPr/>
        </p:nvSpPr>
        <p:spPr bwMode="auto">
          <a:xfrm>
            <a:off x="914400" y="4686300"/>
            <a:ext cx="72104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eaLnBrk="0" hangingPunct="0">
              <a:defRPr sz="4000">
                <a:solidFill>
                  <a:schemeClr val="bg1"/>
                </a:solidFill>
                <a:latin typeface="Arial Rounded MT Bold" panose="020F0704030504030204" pitchFamily="34" charset="0"/>
                <a:ea typeface="Arial Unicode MS" pitchFamily="34" charset="-128"/>
              </a:defRPr>
            </a:lvl1pPr>
            <a:lvl2pPr marL="742950" indent="-285750" eaLnBrk="0" hangingPunct="0">
              <a:defRPr sz="4000">
                <a:solidFill>
                  <a:schemeClr val="bg1"/>
                </a:solidFill>
                <a:latin typeface="Arial Rounded MT Bold" panose="020F0704030504030204" pitchFamily="34" charset="0"/>
                <a:ea typeface="Arial Unicode MS" pitchFamily="34" charset="-128"/>
              </a:defRPr>
            </a:lvl2pPr>
            <a:lvl3pPr marL="1143000" indent="-228600" eaLnBrk="0" hangingPunct="0">
              <a:defRPr sz="4000">
                <a:solidFill>
                  <a:schemeClr val="bg1"/>
                </a:solidFill>
                <a:latin typeface="Arial Rounded MT Bold" panose="020F0704030504030204" pitchFamily="34" charset="0"/>
                <a:ea typeface="Arial Unicode MS" pitchFamily="34" charset="-128"/>
              </a:defRPr>
            </a:lvl3pPr>
            <a:lvl4pPr marL="1600200" indent="-228600" eaLnBrk="0" hangingPunct="0">
              <a:defRPr sz="4000">
                <a:solidFill>
                  <a:schemeClr val="bg1"/>
                </a:solidFill>
                <a:latin typeface="Arial Rounded MT Bold" panose="020F0704030504030204" pitchFamily="34" charset="0"/>
                <a:ea typeface="Arial Unicode MS" pitchFamily="34" charset="-128"/>
              </a:defRPr>
            </a:lvl4pPr>
            <a:lvl5pPr marL="2057400" indent="-228600" eaLnBrk="0" hangingPunct="0">
              <a:defRPr sz="4000">
                <a:solidFill>
                  <a:schemeClr val="bg1"/>
                </a:solidFill>
                <a:latin typeface="Arial Rounded MT Bold" panose="020F0704030504030204" pitchFamily="34" charset="0"/>
                <a:ea typeface="Arial Unicode MS" pitchFamily="34" charset="-128"/>
              </a:defRPr>
            </a:lvl5pPr>
            <a:lvl6pPr marL="2514600" indent="-228600" eaLnBrk="0" fontAlgn="base" hangingPunct="0">
              <a:spcBef>
                <a:spcPct val="0"/>
              </a:spcBef>
              <a:spcAft>
                <a:spcPct val="0"/>
              </a:spcAft>
              <a:buChar char="–"/>
              <a:defRPr sz="4000">
                <a:solidFill>
                  <a:schemeClr val="bg1"/>
                </a:solidFill>
                <a:latin typeface="Arial Rounded MT Bold" panose="020F0704030504030204" pitchFamily="34" charset="0"/>
                <a:ea typeface="Arial Unicode MS" pitchFamily="34" charset="-128"/>
              </a:defRPr>
            </a:lvl6pPr>
            <a:lvl7pPr marL="2971800" indent="-228600" eaLnBrk="0" fontAlgn="base" hangingPunct="0">
              <a:spcBef>
                <a:spcPct val="0"/>
              </a:spcBef>
              <a:spcAft>
                <a:spcPct val="0"/>
              </a:spcAft>
              <a:buChar char="–"/>
              <a:defRPr sz="4000">
                <a:solidFill>
                  <a:schemeClr val="bg1"/>
                </a:solidFill>
                <a:latin typeface="Arial Rounded MT Bold" panose="020F0704030504030204" pitchFamily="34" charset="0"/>
                <a:ea typeface="Arial Unicode MS" pitchFamily="34" charset="-128"/>
              </a:defRPr>
            </a:lvl7pPr>
            <a:lvl8pPr marL="3429000" indent="-228600" eaLnBrk="0" fontAlgn="base" hangingPunct="0">
              <a:spcBef>
                <a:spcPct val="0"/>
              </a:spcBef>
              <a:spcAft>
                <a:spcPct val="0"/>
              </a:spcAft>
              <a:buChar char="–"/>
              <a:defRPr sz="4000">
                <a:solidFill>
                  <a:schemeClr val="bg1"/>
                </a:solidFill>
                <a:latin typeface="Arial Rounded MT Bold" panose="020F0704030504030204" pitchFamily="34" charset="0"/>
                <a:ea typeface="Arial Unicode MS" pitchFamily="34" charset="-128"/>
              </a:defRPr>
            </a:lvl8pPr>
            <a:lvl9pPr marL="3886200" indent="-228600" eaLnBrk="0" fontAlgn="base" hangingPunct="0">
              <a:spcBef>
                <a:spcPct val="0"/>
              </a:spcBef>
              <a:spcAft>
                <a:spcPct val="0"/>
              </a:spcAft>
              <a:buChar char="–"/>
              <a:defRPr sz="4000">
                <a:solidFill>
                  <a:schemeClr val="bg1"/>
                </a:solidFill>
                <a:latin typeface="Arial Rounded MT Bold" panose="020F0704030504030204" pitchFamily="34" charset="0"/>
                <a:ea typeface="Arial Unicode MS" pitchFamily="34" charset="-128"/>
              </a:defRPr>
            </a:lvl9pPr>
          </a:lstStyle>
          <a:p>
            <a:pPr marL="342900" algn="l" defTabSz="685800" eaLnBrk="1" hangingPunct="1"/>
            <a:r>
              <a:rPr lang="en-US" altLang="en-US" sz="3000">
                <a:solidFill>
                  <a:srgbClr val="FFFFFF"/>
                </a:solidFill>
                <a:cs typeface="David"/>
              </a:rPr>
              <a:t>The story of Simon of Trent (1475)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7676246-FE28-BADA-467A-E3C42A601F0D}"/>
              </a:ext>
            </a:extLst>
          </p:cNvPr>
          <p:cNvSpPr>
            <a:spLocks noGrp="1" noChangeArrowheads="1"/>
          </p:cNvSpPr>
          <p:nvPr>
            <p:ph type="body" idx="1"/>
          </p:nvPr>
        </p:nvSpPr>
        <p:spPr>
          <a:xfrm>
            <a:off x="1143000" y="0"/>
            <a:ext cx="6858000" cy="5143500"/>
          </a:xfrm>
        </p:spPr>
        <p:txBody>
          <a:bodyPr/>
          <a:lstStyle/>
          <a:p>
            <a:pPr eaLnBrk="1" hangingPunct="1"/>
            <a:r>
              <a:rPr lang="en-US" altLang="en-US" sz="3600">
                <a:solidFill>
                  <a:schemeClr val="bg1"/>
                </a:solidFill>
                <a:cs typeface="Vilna" pitchFamily="2" charset="-79"/>
              </a:rPr>
              <a:t>	</a:t>
            </a:r>
            <a:endParaRPr lang="en-US" altLang="en-US" sz="4950">
              <a:solidFill>
                <a:schemeClr val="bg1"/>
              </a:solidFill>
            </a:endParaRPr>
          </a:p>
        </p:txBody>
      </p:sp>
      <p:pic>
        <p:nvPicPr>
          <p:cNvPr id="22531" name="Picture 4">
            <a:extLst>
              <a:ext uri="{FF2B5EF4-FFF2-40B4-BE49-F238E27FC236}">
                <a16:creationId xmlns:a16="http://schemas.microsoft.com/office/drawing/2014/main" id="{C978C5E1-90F3-D248-465E-03A928B63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190"/>
            <a:ext cx="4293394" cy="511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0277" name="Text Box 5">
            <a:extLst>
              <a:ext uri="{FF2B5EF4-FFF2-40B4-BE49-F238E27FC236}">
                <a16:creationId xmlns:a16="http://schemas.microsoft.com/office/drawing/2014/main" id="{E68ABF21-C313-41D8-4E75-7C958721E15C}"/>
              </a:ext>
            </a:extLst>
          </p:cNvPr>
          <p:cNvSpPr txBox="1">
            <a:spLocks noChangeArrowheads="1"/>
          </p:cNvSpPr>
          <p:nvPr/>
        </p:nvSpPr>
        <p:spPr bwMode="auto">
          <a:xfrm>
            <a:off x="1143000" y="800101"/>
            <a:ext cx="6629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342900" defTabSz="685800">
              <a:defRPr/>
            </a:pPr>
            <a:r>
              <a:rPr lang="en-US" altLang="en-US" sz="2700" i="1"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Above</a:t>
            </a:r>
            <a:r>
              <a:rPr lang="en-US" altLang="en-US" sz="2700"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 The murdered body </a:t>
            </a:r>
          </a:p>
          <a:p>
            <a:pPr marL="342900" defTabSz="685800">
              <a:defRPr/>
            </a:pPr>
            <a:r>
              <a:rPr lang="en-US" altLang="en-US" sz="2700"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of Simon of Trent.</a:t>
            </a:r>
          </a:p>
          <a:p>
            <a:pPr marL="342900" defTabSz="685800">
              <a:defRPr/>
            </a:pPr>
            <a:r>
              <a:rPr lang="en-US" altLang="en-US" sz="2700"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 </a:t>
            </a:r>
            <a:r>
              <a:rPr lang="en-US" altLang="en-US" sz="2700" i="1"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Below</a:t>
            </a:r>
            <a:r>
              <a:rPr lang="en-US" altLang="en-US" sz="2700"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 The "</a:t>
            </a:r>
            <a:r>
              <a:rPr lang="en-US" altLang="en-US" sz="2700" dirty="0" err="1">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hlinkClick r:id="rId3" tooltip="Judensau"/>
              </a:rPr>
              <a:t>Judensau</a:t>
            </a:r>
            <a:r>
              <a:rPr lang="en-US" altLang="en-US" sz="2700" dirty="0">
                <a:solidFill>
                  <a:srgbClr val="3333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a:t>
            </a:r>
            <a:r>
              <a:rPr lang="en-US" altLang="en-US" sz="3000" dirty="0">
                <a:solidFill>
                  <a:srgbClr val="009999"/>
                </a:solidFill>
                <a:effectLst>
                  <a:outerShdw blurRad="38100" dist="38100" dir="2700000" algn="tl">
                    <a:srgbClr val="FFFFFF"/>
                  </a:outerShdw>
                </a:effectLst>
                <a:latin typeface="Arial Rounded MT Bold" pitchFamily="34" charset="0"/>
                <a:ea typeface="Arial Unicode MS" pitchFamily="34" charset="-128"/>
                <a:cs typeface="David" pitchFamily="34" charset="-79"/>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6121EE-FE3D-A0E7-9A2B-5F7B26E3275E}"/>
              </a:ext>
            </a:extLst>
          </p:cNvPr>
          <p:cNvSpPr>
            <a:spLocks noGrp="1" noChangeArrowheads="1"/>
          </p:cNvSpPr>
          <p:nvPr>
            <p:ph type="body" idx="1"/>
          </p:nvPr>
        </p:nvSpPr>
        <p:spPr>
          <a:xfrm>
            <a:off x="228600" y="209550"/>
            <a:ext cx="8382000" cy="4648200"/>
          </a:xfrm>
        </p:spPr>
        <p:txBody>
          <a:bodyPr/>
          <a:lstStyle/>
          <a:p>
            <a:pPr eaLnBrk="1" hangingPunct="1"/>
            <a:r>
              <a:rPr lang="he-IL" altLang="en-US" sz="4000" dirty="0">
                <a:solidFill>
                  <a:schemeClr val="bg1"/>
                </a:solidFill>
                <a:cs typeface="Vilna" pitchFamily="2" charset="-79"/>
              </a:rPr>
              <a:t>	</a:t>
            </a:r>
            <a:r>
              <a:rPr lang="en-US" altLang="en-US" sz="4000" dirty="0">
                <a:solidFill>
                  <a:schemeClr val="bg1"/>
                </a:solidFill>
                <a:cs typeface="Vilna" pitchFamily="2" charset="-79"/>
              </a:rPr>
              <a:t>His status as a saint was ‎removed in 1965 by Pope Paul VI, though his murder is still promoted as a fact by a handful of ‎extremists.‎</a:t>
            </a:r>
          </a:p>
          <a:p>
            <a:pPr eaLnBrk="1" hangingPunct="1"/>
            <a:endParaRPr lang="en-US" altLang="en-US" sz="4000" dirty="0">
              <a:solidFill>
                <a:schemeClr val="bg1"/>
              </a:solidFill>
              <a:cs typeface="Vilna" pitchFamily="2" charset="-79"/>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B7C22F2-D96E-645B-04EA-A239B675EDD2}"/>
              </a:ext>
            </a:extLst>
          </p:cNvPr>
          <p:cNvSpPr>
            <a:spLocks noGrp="1" noChangeArrowheads="1"/>
          </p:cNvSpPr>
          <p:nvPr>
            <p:ph type="body" idx="1"/>
          </p:nvPr>
        </p:nvSpPr>
        <p:spPr>
          <a:xfrm>
            <a:off x="457200" y="209550"/>
            <a:ext cx="8229600" cy="4648200"/>
          </a:xfrm>
        </p:spPr>
        <p:txBody>
          <a:bodyPr>
            <a:normAutofit fontScale="92500"/>
          </a:bodyPr>
          <a:lstStyle/>
          <a:p>
            <a:pPr marL="0" indent="0" defTabSz="114300" eaLnBrk="1" hangingPunct="1">
              <a:lnSpc>
                <a:spcPct val="80000"/>
              </a:lnSpc>
            </a:pPr>
            <a:r>
              <a:rPr lang="en-US" altLang="en-US" sz="4000" dirty="0">
                <a:solidFill>
                  <a:schemeClr val="bg1"/>
                </a:solidFill>
                <a:cs typeface="Vilna" pitchFamily="2" charset="-79"/>
              </a:rPr>
              <a:t>	</a:t>
            </a:r>
            <a:r>
              <a:rPr lang="en-US" altLang="en-US" sz="4000" dirty="0">
                <a:solidFill>
                  <a:srgbClr val="FF0000"/>
                </a:solidFill>
                <a:cs typeface="Vilna" pitchFamily="2" charset="-79"/>
              </a:rPr>
              <a:t>Castile, 1491 </a:t>
            </a:r>
            <a:r>
              <a:rPr lang="en-US" altLang="en-US" sz="4000" dirty="0">
                <a:solidFill>
                  <a:schemeClr val="bg1"/>
                </a:solidFill>
                <a:cs typeface="Vilna" pitchFamily="2" charset="-79"/>
              </a:rPr>
              <a:t>Christopher of Toledo, was a four-year-old Christian boy supposedly murdered by two Jews ‎and three Conversos (converts to Christianity). In total, eight men were executed. It is now believed that ‎this case was constructed by the Spanish Inquisition to facilitate the expulsion of Jews from Spain.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E424-D789-8CC2-7CBF-DE6622DBCDA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91EB16D-E6CA-469B-43D9-5D8220F7E111}"/>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Finally, to the great proud people of Iran, I say tonight that the hour of your freedom is at hand. Stay sheltered. Don’t leave your home. It’s very dangerous outside. Bombs will be dropping everywhere. When we are finished, take over your government. It will be yours to take. This will be probably your only chance for generations.</a:t>
            </a:r>
          </a:p>
        </p:txBody>
      </p:sp>
    </p:spTree>
    <p:extLst>
      <p:ext uri="{BB962C8B-B14F-4D97-AF65-F5344CB8AC3E}">
        <p14:creationId xmlns:p14="http://schemas.microsoft.com/office/powerpoint/2010/main" val="4216212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3640-9C8E-BD2F-E2B8-1DD774CE67BF}"/>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381C561C-C872-FA78-782E-97E70BDB4E12}"/>
              </a:ext>
            </a:extLst>
          </p:cNvPr>
          <p:cNvSpPr>
            <a:spLocks noGrp="1" noChangeArrowheads="1"/>
          </p:cNvSpPr>
          <p:nvPr>
            <p:ph type="body" idx="1"/>
          </p:nvPr>
        </p:nvSpPr>
        <p:spPr>
          <a:xfrm>
            <a:off x="457200" y="209550"/>
            <a:ext cx="8229600" cy="4648200"/>
          </a:xfrm>
        </p:spPr>
        <p:txBody>
          <a:bodyPr/>
          <a:lstStyle/>
          <a:p>
            <a:pPr marL="0" indent="0" defTabSz="114300" eaLnBrk="1" hangingPunct="1">
              <a:lnSpc>
                <a:spcPct val="80000"/>
              </a:lnSpc>
            </a:pPr>
            <a:r>
              <a:rPr lang="en-US" altLang="en-US" sz="4000" dirty="0">
                <a:solidFill>
                  <a:schemeClr val="bg1"/>
                </a:solidFill>
                <a:cs typeface="Vilna" pitchFamily="2" charset="-79"/>
              </a:rPr>
              <a:t>He ‎was canonized by Pope Pius VII in 1805. Christopher has since been removed from the canon, though ‎once again, a handful of individuals still claim the validity of this case.</a:t>
            </a:r>
          </a:p>
        </p:txBody>
      </p:sp>
    </p:spTree>
    <p:extLst>
      <p:ext uri="{BB962C8B-B14F-4D97-AF65-F5344CB8AC3E}">
        <p14:creationId xmlns:p14="http://schemas.microsoft.com/office/powerpoint/2010/main" val="1308643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52C9C77-B10B-1FA5-9E91-16B5ADECE781}"/>
              </a:ext>
            </a:extLst>
          </p:cNvPr>
          <p:cNvSpPr>
            <a:spLocks noGrp="1" noChangeArrowheads="1"/>
          </p:cNvSpPr>
          <p:nvPr>
            <p:ph type="body" idx="1"/>
          </p:nvPr>
        </p:nvSpPr>
        <p:spPr>
          <a:xfrm>
            <a:off x="381000" y="209550"/>
            <a:ext cx="8382000" cy="4648200"/>
          </a:xfrm>
        </p:spPr>
        <p:txBody>
          <a:bodyPr/>
          <a:lstStyle/>
          <a:p>
            <a:pPr eaLnBrk="1" hangingPunct="1"/>
            <a:r>
              <a:rPr lang="en-US" altLang="en-US" dirty="0" err="1">
                <a:solidFill>
                  <a:schemeClr val="bg1"/>
                </a:solidFill>
                <a:cs typeface="Vilna" pitchFamily="2" charset="-79"/>
              </a:rPr>
              <a:t>Vom</a:t>
            </a:r>
            <a:r>
              <a:rPr lang="en-US" altLang="en-US" dirty="0">
                <a:solidFill>
                  <a:schemeClr val="bg1"/>
                </a:solidFill>
                <a:cs typeface="Vilna" pitchFamily="2" charset="-79"/>
              </a:rPr>
              <a:t> </a:t>
            </a:r>
            <a:r>
              <a:rPr lang="en-US" altLang="en-US" dirty="0" err="1">
                <a:solidFill>
                  <a:schemeClr val="bg1"/>
                </a:solidFill>
                <a:cs typeface="Vilna" pitchFamily="2" charset="-79"/>
              </a:rPr>
              <a:t>Schem</a:t>
            </a:r>
            <a:r>
              <a:rPr lang="en-US" altLang="en-US" dirty="0">
                <a:solidFill>
                  <a:schemeClr val="bg1"/>
                </a:solidFill>
                <a:cs typeface="Vilna" pitchFamily="2" charset="-79"/>
              </a:rPr>
              <a:t> </a:t>
            </a:r>
            <a:r>
              <a:rPr lang="en-US" altLang="en-US" dirty="0" err="1">
                <a:solidFill>
                  <a:schemeClr val="bg1"/>
                </a:solidFill>
                <a:cs typeface="Vilna" pitchFamily="2" charset="-79"/>
              </a:rPr>
              <a:t>Hamphoras</a:t>
            </a:r>
            <a:r>
              <a:rPr lang="en-US" altLang="en-US" dirty="0">
                <a:solidFill>
                  <a:schemeClr val="bg1"/>
                </a:solidFill>
                <a:cs typeface="Vilna" pitchFamily="2" charset="-79"/>
              </a:rPr>
              <a:t> was a book written by German Reformation leader </a:t>
            </a:r>
            <a:r>
              <a:rPr lang="en-US" altLang="en-US" dirty="0">
                <a:solidFill>
                  <a:srgbClr val="FF6699"/>
                </a:solidFill>
                <a:cs typeface="Vilna" pitchFamily="2" charset="-79"/>
              </a:rPr>
              <a:t>Martin Luther in 1543</a:t>
            </a:r>
            <a:r>
              <a:rPr lang="en-US" altLang="en-US" dirty="0">
                <a:solidFill>
                  <a:schemeClr val="bg1"/>
                </a:solidFill>
                <a:cs typeface="Vilna" pitchFamily="2" charset="-79"/>
              </a:rPr>
              <a:t> in ‎which he equated Jews with the Devil. Shem </a:t>
            </a:r>
            <a:r>
              <a:rPr lang="en-US" altLang="en-US" dirty="0" err="1">
                <a:solidFill>
                  <a:schemeClr val="bg1"/>
                </a:solidFill>
                <a:cs typeface="Vilna" pitchFamily="2" charset="-79"/>
              </a:rPr>
              <a:t>Hamphoras</a:t>
            </a:r>
            <a:endParaRPr lang="he-IL" altLang="en-US" dirty="0">
              <a:solidFill>
                <a:schemeClr val="bg1"/>
              </a:solidFill>
              <a:cs typeface="Vilna" pitchFamily="2" charset="-79"/>
            </a:endParaRPr>
          </a:p>
          <a:p>
            <a:pPr eaLnBrk="1" hangingPunct="1"/>
            <a:r>
              <a:rPr lang="en-US" altLang="en-US" dirty="0">
                <a:solidFill>
                  <a:schemeClr val="bg1"/>
                </a:solidFill>
                <a:cs typeface="Vilna" pitchFamily="2" charset="-79"/>
              </a:rPr>
              <a:t> </a:t>
            </a:r>
            <a:r>
              <a:rPr lang="he-IL" altLang="en-US" dirty="0">
                <a:solidFill>
                  <a:schemeClr val="bg1"/>
                </a:solidFill>
                <a:cs typeface="Vilna" pitchFamily="2" charset="-79"/>
              </a:rPr>
              <a:t> </a:t>
            </a:r>
            <a:r>
              <a:rPr lang="he-IL" altLang="en-US" sz="3600" b="1" dirty="0">
                <a:solidFill>
                  <a:schemeClr val="bg1"/>
                </a:solidFill>
              </a:rPr>
              <a:t>שם המפורש</a:t>
            </a:r>
            <a:r>
              <a:rPr lang="en-US" altLang="en-US" dirty="0">
                <a:solidFill>
                  <a:schemeClr val="bg1"/>
                </a:solidFill>
                <a:cs typeface="Vilna" pitchFamily="2" charset="-79"/>
              </a:rPr>
              <a:t>is the Hebrew rabbinic name for the ineffable ‎name of God, the tetragrammaton. The use of the term is in itself a taunt and insult to Jewish sensitivities.‎</a:t>
            </a:r>
          </a:p>
          <a:p>
            <a:pPr eaLnBrk="1" hangingPunct="1"/>
            <a:endParaRPr lang="en-US" altLang="en-US" dirty="0">
              <a:solidFill>
                <a:schemeClr val="bg1"/>
              </a:solidFill>
              <a:cs typeface="Vilna" pitchFamily="2" charset="-79"/>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89995C3-171B-4328-7025-1F01B110A07F}"/>
              </a:ext>
            </a:extLst>
          </p:cNvPr>
          <p:cNvSpPr>
            <a:spLocks noGrp="1" noChangeArrowheads="1"/>
          </p:cNvSpPr>
          <p:nvPr>
            <p:ph type="body" idx="1"/>
          </p:nvPr>
        </p:nvSpPr>
        <p:spPr>
          <a:xfrm>
            <a:off x="228600" y="133350"/>
            <a:ext cx="8458200" cy="4724400"/>
          </a:xfrm>
        </p:spPr>
        <p:txBody>
          <a:bodyPr/>
          <a:lstStyle/>
          <a:p>
            <a:pPr eaLnBrk="1" hangingPunct="1">
              <a:lnSpc>
                <a:spcPct val="90000"/>
              </a:lnSpc>
            </a:pPr>
            <a:r>
              <a:rPr lang="he-IL" altLang="en-US" dirty="0">
                <a:solidFill>
                  <a:schemeClr val="bg1"/>
                </a:solidFill>
                <a:cs typeface="Vilna" pitchFamily="2" charset="-79"/>
              </a:rPr>
              <a:t>	</a:t>
            </a:r>
            <a:r>
              <a:rPr lang="en-US" altLang="en-US" dirty="0">
                <a:solidFill>
                  <a:schemeClr val="bg1"/>
                </a:solidFill>
                <a:cs typeface="Vilna" pitchFamily="2" charset="-79"/>
              </a:rPr>
              <a:t>It was written several months after Luther published On the Jews and Their Lies.‎</a:t>
            </a:r>
            <a:r>
              <a:rPr lang="he-IL" altLang="en-US" dirty="0">
                <a:solidFill>
                  <a:schemeClr val="bg1"/>
                </a:solidFill>
                <a:cs typeface="Vilna" pitchFamily="2" charset="-79"/>
              </a:rPr>
              <a:t> </a:t>
            </a:r>
            <a:r>
              <a:rPr lang="en-US" altLang="en-US" dirty="0">
                <a:solidFill>
                  <a:schemeClr val="bg1"/>
                </a:solidFill>
                <a:cs typeface="Vilna" pitchFamily="2" charset="-79"/>
              </a:rPr>
              <a:t>In the book he wrote:‎</a:t>
            </a:r>
            <a:r>
              <a:rPr lang="he-IL" altLang="en-US" dirty="0">
                <a:solidFill>
                  <a:schemeClr val="bg1"/>
                </a:solidFill>
                <a:cs typeface="Vilna" pitchFamily="2" charset="-79"/>
              </a:rPr>
              <a:t> </a:t>
            </a:r>
            <a:r>
              <a:rPr lang="en-US" altLang="en-US" dirty="0">
                <a:solidFill>
                  <a:schemeClr val="bg1"/>
                </a:solidFill>
                <a:cs typeface="Vilna" pitchFamily="2" charset="-79"/>
              </a:rPr>
              <a:t>Here in Wittenburg, in our parish church, there is a sow carved into the stone under which lie ‎young pigs and Jews who are sucking; behind the sow stands a rabbi who is lifting up the right leg ‎of the sow, raises behind the sow, bows down and looks with great effort into the </a:t>
            </a:r>
            <a:r>
              <a:rPr lang="he-IL" altLang="en-US" dirty="0">
                <a:solidFill>
                  <a:schemeClr val="bg1"/>
                </a:solidFill>
                <a:cs typeface="Vilna" pitchFamily="2" charset="-79"/>
              </a:rPr>
              <a:t>	</a:t>
            </a:r>
            <a:endParaRPr lang="en-US" altLang="en-US" dirty="0">
              <a:solidFill>
                <a:schemeClr val="bg1"/>
              </a:solidFill>
              <a:cs typeface="Vilna" pitchFamily="2" charset="-79"/>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E2604F2-BC1B-2CD2-C947-CD8EB674E60D}"/>
              </a:ext>
            </a:extLst>
          </p:cNvPr>
          <p:cNvSpPr>
            <a:spLocks noGrp="1" noChangeArrowheads="1"/>
          </p:cNvSpPr>
          <p:nvPr>
            <p:ph type="body" idx="1"/>
          </p:nvPr>
        </p:nvSpPr>
        <p:spPr>
          <a:xfrm>
            <a:off x="533400" y="285750"/>
            <a:ext cx="8305800" cy="4572000"/>
          </a:xfrm>
        </p:spPr>
        <p:txBody>
          <a:bodyPr/>
          <a:lstStyle/>
          <a:p>
            <a:pPr eaLnBrk="1" hangingPunct="1"/>
            <a:r>
              <a:rPr lang="he-IL" altLang="en-US" sz="4000" dirty="0">
                <a:solidFill>
                  <a:schemeClr val="bg1"/>
                </a:solidFill>
                <a:cs typeface="Vilna" pitchFamily="2" charset="-79"/>
              </a:rPr>
              <a:t>	</a:t>
            </a:r>
            <a:r>
              <a:rPr lang="en-US" altLang="en-US" sz="4000" dirty="0">
                <a:solidFill>
                  <a:schemeClr val="bg1"/>
                </a:solidFill>
                <a:cs typeface="Vilna" pitchFamily="2" charset="-79"/>
              </a:rPr>
              <a:t>Talmud under ‎the sow, as if he wanted to read and see something most difficult and exceptional; no doubt they ‎gained their Shem </a:t>
            </a:r>
            <a:r>
              <a:rPr lang="en-US" altLang="en-US" sz="4000" dirty="0" err="1">
                <a:solidFill>
                  <a:schemeClr val="bg1"/>
                </a:solidFill>
                <a:cs typeface="Vilna" pitchFamily="2" charset="-79"/>
              </a:rPr>
              <a:t>Hamphoras</a:t>
            </a:r>
            <a:r>
              <a:rPr lang="en-US" altLang="en-US" sz="4000" dirty="0">
                <a:solidFill>
                  <a:schemeClr val="bg1"/>
                </a:solidFill>
                <a:cs typeface="Vilna" pitchFamily="2" charset="-79"/>
              </a:rPr>
              <a:t> from that place...‎</a:t>
            </a:r>
          </a:p>
          <a:p>
            <a:pPr eaLnBrk="1" hangingPunct="1"/>
            <a:endParaRPr lang="en-US" altLang="en-US" sz="4000" dirty="0">
              <a:solidFill>
                <a:schemeClr val="bg1"/>
              </a:solidFill>
              <a:cs typeface="Vilna" pitchFamily="2" charset="-79"/>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FA814C8-5F56-1808-3F37-6FD3B1C06C4C}"/>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343150" y="0"/>
            <a:ext cx="3657600" cy="51435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7280347-0CA6-59AD-11A9-67A0AEF5BD4B}"/>
              </a:ext>
            </a:extLst>
          </p:cNvPr>
          <p:cNvSpPr>
            <a:spLocks noGrp="1" noChangeArrowheads="1"/>
          </p:cNvSpPr>
          <p:nvPr>
            <p:ph type="body" idx="1"/>
          </p:nvPr>
        </p:nvSpPr>
        <p:spPr>
          <a:xfrm>
            <a:off x="457200" y="209550"/>
            <a:ext cx="8382000" cy="4648200"/>
          </a:xfrm>
        </p:spPr>
        <p:txBody>
          <a:bodyPr>
            <a:normAutofit fontScale="92500"/>
          </a:bodyPr>
          <a:lstStyle/>
          <a:p>
            <a:pPr eaLnBrk="1" hangingPunct="1"/>
            <a:r>
              <a:rPr lang="he-IL" altLang="en-US" sz="3600" dirty="0">
                <a:solidFill>
                  <a:schemeClr val="bg1"/>
                </a:solidFill>
                <a:cs typeface="Vilna" pitchFamily="2" charset="-79"/>
              </a:rPr>
              <a:t>	</a:t>
            </a:r>
            <a:r>
              <a:rPr lang="en-US" altLang="en-US" sz="3600" dirty="0">
                <a:solidFill>
                  <a:schemeClr val="bg1"/>
                </a:solidFill>
                <a:cs typeface="Vilna" pitchFamily="2" charset="-79"/>
              </a:rPr>
              <a:t>When Judas hanged himself and his bowels gushed forth, and, as happens in such cases, his ‎bladder also burst, the Jews were ready to catch the Judas-water and the other precious things, and ‎then they gorged and swilled on the </a:t>
            </a:r>
            <a:r>
              <a:rPr lang="en-US" altLang="en-US" sz="3600" dirty="0" err="1">
                <a:solidFill>
                  <a:schemeClr val="bg1"/>
                </a:solidFill>
                <a:cs typeface="Vilna" pitchFamily="2" charset="-79"/>
              </a:rPr>
              <a:t>merd</a:t>
            </a:r>
            <a:r>
              <a:rPr lang="en-US" altLang="en-US" sz="3600" dirty="0">
                <a:solidFill>
                  <a:schemeClr val="bg1"/>
                </a:solidFill>
                <a:cs typeface="Vilna" pitchFamily="2" charset="-79"/>
              </a:rPr>
              <a:t> among themselves, and were thereby endowed with ‎such a keenness of sight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905F4D7-3D47-B165-B504-76D1BCDE528A}"/>
              </a:ext>
            </a:extLst>
          </p:cNvPr>
          <p:cNvSpPr>
            <a:spLocks noGrp="1" noChangeArrowheads="1"/>
          </p:cNvSpPr>
          <p:nvPr>
            <p:ph type="body" idx="1"/>
          </p:nvPr>
        </p:nvSpPr>
        <p:spPr>
          <a:xfrm>
            <a:off x="381000" y="209550"/>
            <a:ext cx="8458200" cy="4724400"/>
          </a:xfrm>
        </p:spPr>
        <p:txBody>
          <a:bodyPr/>
          <a:lstStyle/>
          <a:p>
            <a:pPr eaLnBrk="1" hangingPunct="1"/>
            <a:r>
              <a:rPr lang="en-US" altLang="en-US" dirty="0">
                <a:solidFill>
                  <a:schemeClr val="bg1"/>
                </a:solidFill>
                <a:cs typeface="Vilna" pitchFamily="2" charset="-79"/>
              </a:rPr>
              <a:t>	</a:t>
            </a:r>
            <a:r>
              <a:rPr lang="en-US" altLang="en-US" dirty="0">
                <a:solidFill>
                  <a:srgbClr val="FF6699"/>
                </a:solidFill>
                <a:cs typeface="Vilna" pitchFamily="2" charset="-79"/>
              </a:rPr>
              <a:t>Hungary, 1529  At </a:t>
            </a:r>
            <a:r>
              <a:rPr lang="en-US" altLang="en-US" dirty="0" err="1">
                <a:solidFill>
                  <a:srgbClr val="FF6699"/>
                </a:solidFill>
                <a:cs typeface="Vilna" pitchFamily="2" charset="-79"/>
              </a:rPr>
              <a:t>Pezinok</a:t>
            </a:r>
            <a:r>
              <a:rPr lang="en-US" altLang="en-US" dirty="0">
                <a:solidFill>
                  <a:srgbClr val="FF6699"/>
                </a:solidFill>
                <a:cs typeface="Vilna" pitchFamily="2" charset="-79"/>
              </a:rPr>
              <a:t>, Slovakia,</a:t>
            </a:r>
            <a:r>
              <a:rPr lang="en-US" altLang="en-US" dirty="0">
                <a:solidFill>
                  <a:schemeClr val="bg1"/>
                </a:solidFill>
                <a:cs typeface="Vilna" pitchFamily="2" charset="-79"/>
              </a:rPr>
              <a:t> it was charged that a nine-year-old boy had been bled to death, ‎suffering cruel torture; thirty Jews confessed to the crime and were publicly burned. The true facts of the ‎case were disclosed later, when the child was found alive in Vienna. He had been stolen by the accuser, ‎Count Wolf of</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33BC974-D627-D7E0-77E5-F8C966238E70}"/>
              </a:ext>
            </a:extLst>
          </p:cNvPr>
          <p:cNvSpPr>
            <a:spLocks noGrp="1" noChangeArrowheads="1"/>
          </p:cNvSpPr>
          <p:nvPr>
            <p:ph type="body" idx="1"/>
          </p:nvPr>
        </p:nvSpPr>
        <p:spPr>
          <a:xfrm>
            <a:off x="304800" y="209550"/>
            <a:ext cx="8534400" cy="4724400"/>
          </a:xfrm>
        </p:spPr>
        <p:txBody>
          <a:bodyPr/>
          <a:lstStyle/>
          <a:p>
            <a:pPr eaLnBrk="1" hangingPunct="1"/>
            <a:r>
              <a:rPr lang="en-US" altLang="en-US" dirty="0">
                <a:solidFill>
                  <a:schemeClr val="bg1"/>
                </a:solidFill>
                <a:cs typeface="Vilna" pitchFamily="2" charset="-79"/>
              </a:rPr>
              <a:t>	Bazin, as an easy but fiendish means of ridding himself of his Jewish creditors at Bazin.‎</a:t>
            </a:r>
          </a:p>
          <a:p>
            <a:pPr eaLnBrk="1" hangingPunct="1"/>
            <a:r>
              <a:rPr lang="en-US" altLang="en-US" dirty="0">
                <a:solidFill>
                  <a:schemeClr val="bg1"/>
                </a:solidFill>
                <a:cs typeface="Vilna" pitchFamily="2" charset="-79"/>
              </a:rPr>
              <a:t>	</a:t>
            </a:r>
            <a:r>
              <a:rPr lang="en-US" altLang="en-US" dirty="0">
                <a:solidFill>
                  <a:srgbClr val="FF0000"/>
                </a:solidFill>
                <a:cs typeface="Vilna" pitchFamily="2" charset="-79"/>
              </a:rPr>
              <a:t>Kiev, Ukraine, Russia 1911</a:t>
            </a:r>
            <a:r>
              <a:rPr lang="en-US" altLang="en-US" dirty="0">
                <a:solidFill>
                  <a:schemeClr val="bg1"/>
                </a:solidFill>
                <a:cs typeface="Vilna" pitchFamily="2" charset="-79"/>
              </a:rPr>
              <a:t>  In Kiev, a Jewish factory manager, Mendel </a:t>
            </a:r>
            <a:r>
              <a:rPr lang="en-US" altLang="en-US" dirty="0" err="1">
                <a:solidFill>
                  <a:schemeClr val="bg1"/>
                </a:solidFill>
                <a:cs typeface="Vilna" pitchFamily="2" charset="-79"/>
              </a:rPr>
              <a:t>Beilis</a:t>
            </a:r>
            <a:r>
              <a:rPr lang="en-US" altLang="en-US" dirty="0">
                <a:solidFill>
                  <a:schemeClr val="bg1"/>
                </a:solidFill>
                <a:cs typeface="Vilna" pitchFamily="2" charset="-79"/>
              </a:rPr>
              <a:t>, was accused of murdering ‎a Christian child and using his blood in matzos. He was acquitted by an all-Christian jury after a ‎sensational trial in 1913.‎</a:t>
            </a:r>
          </a:p>
          <a:p>
            <a:pPr eaLnBrk="1" hangingPunct="1"/>
            <a:endParaRPr lang="en-US" altLang="en-US" dirty="0">
              <a:solidFill>
                <a:schemeClr val="bg1"/>
              </a:solidFill>
              <a:cs typeface="Vilna" pitchFamily="2" charset="-79"/>
            </a:endParaRPr>
          </a:p>
          <a:p>
            <a:pPr eaLnBrk="1" hangingPunct="1"/>
            <a:endParaRPr lang="en-US" altLang="en-US" dirty="0">
              <a:solidFill>
                <a:schemeClr val="bg1"/>
              </a:solidFill>
              <a:cs typeface="Vilna" pitchFamily="2" charset="-79"/>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ntisemitic flier in Kiev, 1910: &quot;Christians, take care of your children!!! It will be Jewish Passover on March 17.">
            <a:hlinkClick r:id="rId2" tooltip="&quot;Antisemitic flier in Kiev, 1910: &quot;Christians, take care of your children!!! It will be Jewish Passover on March 17.&quot;"/>
            <a:extLst>
              <a:ext uri="{FF2B5EF4-FFF2-40B4-BE49-F238E27FC236}">
                <a16:creationId xmlns:a16="http://schemas.microsoft.com/office/drawing/2014/main" id="{BD11D17E-7749-F2BD-DED5-6C1841FE1FAA}"/>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43050" y="0"/>
            <a:ext cx="6074569" cy="5143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2020" name="Text Box 4">
            <a:extLst>
              <a:ext uri="{FF2B5EF4-FFF2-40B4-BE49-F238E27FC236}">
                <a16:creationId xmlns:a16="http://schemas.microsoft.com/office/drawing/2014/main" id="{12EFECDE-63A7-16CE-F47F-0E3350801982}"/>
              </a:ext>
            </a:extLst>
          </p:cNvPr>
          <p:cNvSpPr txBox="1">
            <a:spLocks noChangeArrowheads="1"/>
          </p:cNvSpPr>
          <p:nvPr/>
        </p:nvSpPr>
        <p:spPr bwMode="auto">
          <a:xfrm>
            <a:off x="1371600" y="3612356"/>
            <a:ext cx="60092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342900" algn="l" defTabSz="685800">
              <a:defRPr/>
            </a:pPr>
            <a:r>
              <a:rPr lang="en-US" altLang="en-US" sz="2400">
                <a:solidFill>
                  <a:srgbClr val="FF0000"/>
                </a:solidFill>
                <a:effectLst>
                  <a:outerShdw blurRad="38100" dist="38100" dir="2700000" algn="tl">
                    <a:srgbClr val="FFFFFF"/>
                  </a:outerShdw>
                </a:effectLst>
                <a:latin typeface="Arial Rounded MT Bold" pitchFamily="34" charset="0"/>
                <a:ea typeface="Arial Unicode MS" pitchFamily="34" charset="-128"/>
                <a:cs typeface="David" pitchFamily="34" charset="-79"/>
              </a:rPr>
              <a:t>Antisemitic flier in Kiev, 1910:</a:t>
            </a:r>
          </a:p>
          <a:p>
            <a:pPr marL="342900" algn="l" defTabSz="685800">
              <a:defRPr/>
            </a:pPr>
            <a:r>
              <a:rPr lang="en-US" altLang="en-US" sz="2400">
                <a:solidFill>
                  <a:srgbClr val="FF0000"/>
                </a:solidFill>
                <a:effectLst>
                  <a:outerShdw blurRad="38100" dist="38100" dir="2700000" algn="tl">
                    <a:srgbClr val="FFFFFF"/>
                  </a:outerShdw>
                </a:effectLst>
                <a:latin typeface="Arial Rounded MT Bold" pitchFamily="34" charset="0"/>
                <a:ea typeface="Arial Unicode MS" pitchFamily="34" charset="-128"/>
                <a:cs typeface="David" pitchFamily="34" charset="-79"/>
              </a:rPr>
              <a:t> "Christians, take care of your </a:t>
            </a:r>
          </a:p>
          <a:p>
            <a:pPr marL="342900" algn="l" defTabSz="685800">
              <a:defRPr/>
            </a:pPr>
            <a:r>
              <a:rPr lang="en-US" altLang="en-US" sz="2400">
                <a:solidFill>
                  <a:srgbClr val="FF0000"/>
                </a:solidFill>
                <a:effectLst>
                  <a:outerShdw blurRad="38100" dist="38100" dir="2700000" algn="tl">
                    <a:srgbClr val="FFFFFF"/>
                  </a:outerShdw>
                </a:effectLst>
                <a:latin typeface="Arial Rounded MT Bold" pitchFamily="34" charset="0"/>
                <a:ea typeface="Arial Unicode MS" pitchFamily="34" charset="-128"/>
                <a:cs typeface="David" pitchFamily="34" charset="-79"/>
              </a:rPr>
              <a:t>children!!! It will be Jewish Passover </a:t>
            </a:r>
          </a:p>
          <a:p>
            <a:pPr marL="342900" algn="l" defTabSz="685800">
              <a:defRPr/>
            </a:pPr>
            <a:r>
              <a:rPr lang="en-US" altLang="en-US" sz="2400">
                <a:solidFill>
                  <a:srgbClr val="FF0000"/>
                </a:solidFill>
                <a:effectLst>
                  <a:outerShdw blurRad="38100" dist="38100" dir="2700000" algn="tl">
                    <a:srgbClr val="FFFFFF"/>
                  </a:outerShdw>
                </a:effectLst>
                <a:latin typeface="Arial Rounded MT Bold" pitchFamily="34" charset="0"/>
                <a:ea typeface="Arial Unicode MS" pitchFamily="34" charset="-128"/>
                <a:cs typeface="David" pitchFamily="34" charset="-79"/>
              </a:rPr>
              <a:t>on ‎March 17.‎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26E2690-BA55-9659-A21B-D4C65D7938F7}"/>
              </a:ext>
            </a:extLst>
          </p:cNvPr>
          <p:cNvSpPr>
            <a:spLocks noGrp="1" noChangeArrowheads="1"/>
          </p:cNvSpPr>
          <p:nvPr>
            <p:ph type="body" idx="1"/>
          </p:nvPr>
        </p:nvSpPr>
        <p:spPr>
          <a:xfrm>
            <a:off x="533400" y="209550"/>
            <a:ext cx="8229600" cy="4724400"/>
          </a:xfrm>
        </p:spPr>
        <p:txBody>
          <a:bodyPr/>
          <a:lstStyle/>
          <a:p>
            <a:pPr eaLnBrk="1" hangingPunct="1">
              <a:lnSpc>
                <a:spcPct val="90000"/>
              </a:lnSpc>
            </a:pPr>
            <a:r>
              <a:rPr lang="en-US" altLang="en-US" dirty="0">
                <a:solidFill>
                  <a:schemeClr val="bg1"/>
                </a:solidFill>
                <a:cs typeface="Vilna" pitchFamily="2" charset="-79"/>
              </a:rPr>
              <a:t>	</a:t>
            </a:r>
            <a:r>
              <a:rPr lang="en-US" altLang="en-US" dirty="0">
                <a:solidFill>
                  <a:srgbClr val="FF0000"/>
                </a:solidFill>
                <a:cs typeface="Vilna" pitchFamily="2" charset="-79"/>
              </a:rPr>
              <a:t>Kielce, Poland July 4, 1946</a:t>
            </a:r>
            <a:r>
              <a:rPr lang="en-US" altLang="en-US" dirty="0">
                <a:solidFill>
                  <a:schemeClr val="bg1"/>
                </a:solidFill>
                <a:cs typeface="Vilna" pitchFamily="2" charset="-79"/>
              </a:rPr>
              <a:t>,  The Kielce pogrom against Holocaust survivors in Poland was sparked by ‎an accusation of blood libel.  resulted in 37 Polish Jews being murdered out of about 200 Holocaust ‎survivors who had returned home after World War II, </a:t>
            </a:r>
            <a:r>
              <a:rPr lang="en-US" altLang="en-US" dirty="0">
                <a:solidFill>
                  <a:srgbClr val="FF0000"/>
                </a:solidFill>
                <a:cs typeface="Vilna" pitchFamily="2" charset="-79"/>
              </a:rPr>
              <a:t>fourteen months after the end of World War II</a:t>
            </a:r>
            <a:r>
              <a:rPr lang="en-US" altLang="en-US" dirty="0">
                <a:solidFill>
                  <a:schemeClr val="bg1"/>
                </a:solidFill>
                <a:cs typeface="Vilna" pitchFamily="2" charset="-79"/>
              </a:rPr>
              <a:t>, ‎shocking the Jews in Poland and the international community.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B9B4-2F95-2D7F-9FC1-D1FC8E3FF6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784A5D-1DDC-AD94-E3C2-B27DFB970FA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5A70494-9B0D-587B-C2EF-31A5D97FA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46152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EC338C3-0A59-8F52-4E58-1697A0F6D58F}"/>
              </a:ext>
            </a:extLst>
          </p:cNvPr>
          <p:cNvSpPr>
            <a:spLocks noGrp="1" noChangeArrowheads="1"/>
          </p:cNvSpPr>
          <p:nvPr>
            <p:ph type="body" idx="1"/>
          </p:nvPr>
        </p:nvSpPr>
        <p:spPr>
          <a:xfrm>
            <a:off x="457200" y="209550"/>
            <a:ext cx="8534400" cy="4800600"/>
          </a:xfrm>
        </p:spPr>
        <p:txBody>
          <a:bodyPr/>
          <a:lstStyle/>
          <a:p>
            <a:pPr eaLnBrk="1" hangingPunct="1">
              <a:lnSpc>
                <a:spcPct val="90000"/>
              </a:lnSpc>
            </a:pPr>
            <a:r>
              <a:rPr lang="en-US" altLang="en-US" dirty="0">
                <a:solidFill>
                  <a:schemeClr val="bg1"/>
                </a:solidFill>
                <a:cs typeface="Vilna" pitchFamily="2" charset="-79"/>
              </a:rPr>
              <a:t>	Six months prior to the Kielce pogrom, during the Hanukkah celebration, a hand grenade had been thrown ‎into the local Jewish community headquarters. The Jewish Community Council had approached the ‎Bishop of Kielce, Czesław Kaczmarek, requesting him to admonish the Polish population to refrain from ‎attacking the Jews. The Bishop refused this request, replying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409E300-2396-534F-A140-A309DBF82973}"/>
              </a:ext>
            </a:extLst>
          </p:cNvPr>
          <p:cNvSpPr>
            <a:spLocks noGrp="1" noChangeArrowheads="1"/>
          </p:cNvSpPr>
          <p:nvPr>
            <p:ph type="body" idx="1"/>
          </p:nvPr>
        </p:nvSpPr>
        <p:spPr>
          <a:xfrm>
            <a:off x="381000" y="133350"/>
            <a:ext cx="8534400" cy="4724400"/>
          </a:xfrm>
        </p:spPr>
        <p:txBody>
          <a:bodyPr/>
          <a:lstStyle/>
          <a:p>
            <a:pPr eaLnBrk="1" hangingPunct="1"/>
            <a:r>
              <a:rPr lang="en-US" altLang="en-US" sz="4000" dirty="0">
                <a:solidFill>
                  <a:schemeClr val="bg1"/>
                </a:solidFill>
                <a:cs typeface="Vilna" pitchFamily="2" charset="-79"/>
              </a:rPr>
              <a:t>	that "as long as the Jews concentrated upon ‎their private business Poland was interested in them, but at the point when Jews began to interfere in ‎Polish politics and public life they insulted the Poles’ national sensibilities."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1545A1-3A15-8BE5-72D4-BCA8D437DC23}"/>
              </a:ext>
            </a:extLst>
          </p:cNvPr>
          <p:cNvSpPr>
            <a:spLocks noGrp="1" noChangeArrowheads="1"/>
          </p:cNvSpPr>
          <p:nvPr>
            <p:ph type="body" idx="1"/>
          </p:nvPr>
        </p:nvSpPr>
        <p:spPr>
          <a:xfrm>
            <a:off x="304800" y="209550"/>
            <a:ext cx="8534400" cy="4648200"/>
          </a:xfrm>
        </p:spPr>
        <p:txBody>
          <a:bodyPr/>
          <a:lstStyle/>
          <a:p>
            <a:pPr eaLnBrk="1" hangingPunct="1"/>
            <a:r>
              <a:rPr lang="en-US" altLang="en-US" sz="3300" dirty="0">
                <a:solidFill>
                  <a:schemeClr val="bg1"/>
                </a:solidFill>
                <a:cs typeface="Vilna" pitchFamily="2" charset="-79"/>
              </a:rPr>
              <a:t>	</a:t>
            </a:r>
            <a:r>
              <a:rPr lang="en-US" altLang="en-US" dirty="0">
                <a:solidFill>
                  <a:schemeClr val="bg1"/>
                </a:solidFill>
                <a:cs typeface="Vilna" pitchFamily="2" charset="-79"/>
              </a:rPr>
              <a:t>On </a:t>
            </a:r>
            <a:r>
              <a:rPr lang="en-US" altLang="en-US" dirty="0">
                <a:solidFill>
                  <a:srgbClr val="FF0000"/>
                </a:solidFill>
                <a:cs typeface="Vilna" pitchFamily="2" charset="-79"/>
              </a:rPr>
              <a:t>July 1, 1946, an eight-year old Polish boy,</a:t>
            </a:r>
            <a:r>
              <a:rPr lang="en-US" altLang="en-US" dirty="0">
                <a:solidFill>
                  <a:schemeClr val="bg1"/>
                </a:solidFill>
                <a:cs typeface="Vilna" pitchFamily="2" charset="-79"/>
              </a:rPr>
              <a:t> Henryk </a:t>
            </a:r>
            <a:r>
              <a:rPr lang="en-US" altLang="en-US" dirty="0" err="1">
                <a:solidFill>
                  <a:schemeClr val="bg1"/>
                </a:solidFill>
                <a:cs typeface="Vilna" pitchFamily="2" charset="-79"/>
              </a:rPr>
              <a:t>Błaszczyk</a:t>
            </a:r>
            <a:r>
              <a:rPr lang="en-US" altLang="en-US" dirty="0">
                <a:solidFill>
                  <a:schemeClr val="bg1"/>
                </a:solidFill>
                <a:cs typeface="Vilna" pitchFamily="2" charset="-79"/>
              </a:rPr>
              <a:t>, was reported missing by his father ‎Walenty. Two days later, the boy, his father and one of their neighbors went to a local police station ‎where Henryk falsely claimed that he had been kidnapped by Jews (years later, shortly before his death in ‎‎1990s, he said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9273DC4-E974-1F7A-8017-7D971E07437E}"/>
              </a:ext>
            </a:extLst>
          </p:cNvPr>
          <p:cNvSpPr>
            <a:spLocks noGrp="1" noChangeArrowheads="1"/>
          </p:cNvSpPr>
          <p:nvPr>
            <p:ph type="body" idx="1"/>
          </p:nvPr>
        </p:nvSpPr>
        <p:spPr>
          <a:xfrm>
            <a:off x="228600" y="209550"/>
            <a:ext cx="8610600" cy="4724400"/>
          </a:xfrm>
        </p:spPr>
        <p:txBody>
          <a:bodyPr/>
          <a:lstStyle/>
          <a:p>
            <a:pPr eaLnBrk="1" hangingPunct="1"/>
            <a:r>
              <a:rPr lang="en-US" altLang="en-US" sz="4400" dirty="0">
                <a:solidFill>
                  <a:schemeClr val="bg1"/>
                </a:solidFill>
                <a:cs typeface="Vilna" pitchFamily="2" charset="-79"/>
              </a:rPr>
              <a:t>	</a:t>
            </a:r>
            <a:r>
              <a:rPr lang="en-US" altLang="en-US" sz="3600" dirty="0">
                <a:solidFill>
                  <a:schemeClr val="bg1"/>
                </a:solidFill>
                <a:cs typeface="Vilna" pitchFamily="2" charset="-79"/>
              </a:rPr>
              <a:t>he was told to lie by his father and the men from the secret police). Henryk accused the ‎Jews of killing children for their blood and keeping the bodies in the cellar of the Kibbutz (Jewish ‎socialist collective community) on Planty Street, among other alleged horrors.‎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3714D48-CF21-2A2F-C199-CF3D9B8C41B5}"/>
              </a:ext>
            </a:extLst>
          </p:cNvPr>
          <p:cNvSpPr>
            <a:spLocks noGrp="1" noChangeArrowheads="1"/>
          </p:cNvSpPr>
          <p:nvPr>
            <p:ph type="body" idx="1"/>
          </p:nvPr>
        </p:nvSpPr>
        <p:spPr>
          <a:xfrm>
            <a:off x="457200" y="209550"/>
            <a:ext cx="8229600" cy="4724400"/>
          </a:xfrm>
        </p:spPr>
        <p:txBody>
          <a:bodyPr/>
          <a:lstStyle/>
          <a:p>
            <a:pPr eaLnBrk="1" hangingPunct="1"/>
            <a:r>
              <a:rPr lang="en-US" altLang="en-US" dirty="0">
                <a:solidFill>
                  <a:schemeClr val="bg1"/>
                </a:solidFill>
                <a:cs typeface="Vilna" pitchFamily="2" charset="-79"/>
              </a:rPr>
              <a:t>	Multiple branches of the Syrian government, including the Damascus Police Command and the Department of Antiquities and Museums, the security ministry, the culture ministry, created an anti-Semitic television TV series called Ash-Shatat ("The Diaspora".) This series originally aired </a:t>
            </a:r>
            <a:r>
              <a:rPr lang="en-US" altLang="en-US" dirty="0">
                <a:solidFill>
                  <a:srgbClr val="FF0000"/>
                </a:solidFill>
                <a:cs typeface="Vilna" pitchFamily="2" charset="-79"/>
              </a:rPr>
              <a:t>in Syria and in Lebanon late</a:t>
            </a:r>
            <a:r>
              <a:rPr lang="en-US" altLang="en-US" dirty="0">
                <a:solidFill>
                  <a:schemeClr val="bg1"/>
                </a:solidFill>
                <a:cs typeface="Vilna" pitchFamily="2" charset="-79"/>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D1EED6B-3AB2-1ECE-FE3E-868065BF0FC4}"/>
              </a:ext>
            </a:extLst>
          </p:cNvPr>
          <p:cNvSpPr>
            <a:spLocks noGrp="1" noChangeArrowheads="1"/>
          </p:cNvSpPr>
          <p:nvPr>
            <p:ph type="body" idx="1"/>
          </p:nvPr>
        </p:nvSpPr>
        <p:spPr>
          <a:xfrm>
            <a:off x="381000" y="209550"/>
            <a:ext cx="8382000" cy="4648200"/>
          </a:xfrm>
        </p:spPr>
        <p:txBody>
          <a:bodyPr/>
          <a:lstStyle/>
          <a:p>
            <a:pPr eaLnBrk="1" hangingPunct="1">
              <a:lnSpc>
                <a:spcPct val="90000"/>
              </a:lnSpc>
            </a:pPr>
            <a:r>
              <a:rPr lang="en-US" altLang="en-US" dirty="0">
                <a:solidFill>
                  <a:srgbClr val="FF0000"/>
                </a:solidFill>
                <a:cs typeface="Vilna" pitchFamily="2" charset="-79"/>
              </a:rPr>
              <a:t>	2003</a:t>
            </a:r>
            <a:r>
              <a:rPr lang="en-US" altLang="en-US" dirty="0">
                <a:solidFill>
                  <a:schemeClr val="bg1"/>
                </a:solidFill>
                <a:cs typeface="Vilna" pitchFamily="2" charset="-79"/>
              </a:rPr>
              <a:t>, and was broadcast by Al-Manar, a satellite television network owned by Hezbollah. This TV series is based on the anti-Semitic forgery The Protocols of the Learned Elders of Zion, shows the Jewish people as engaging in a conspiracy to rule the world, and presents Jews as people who murder Christian children, drain their blood, and use this blood to bake matzah.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2C0999A-6344-3264-8AC1-A4EFF5E73F94}"/>
              </a:ext>
            </a:extLst>
          </p:cNvPr>
          <p:cNvSpPr>
            <a:spLocks noGrp="1" noChangeArrowheads="1"/>
          </p:cNvSpPr>
          <p:nvPr>
            <p:ph type="body" idx="1"/>
          </p:nvPr>
        </p:nvSpPr>
        <p:spPr>
          <a:xfrm>
            <a:off x="304800" y="209550"/>
            <a:ext cx="8610600" cy="4724400"/>
          </a:xfrm>
        </p:spPr>
        <p:txBody>
          <a:bodyPr/>
          <a:lstStyle/>
          <a:p>
            <a:pPr eaLnBrk="1" hangingPunct="1"/>
            <a:r>
              <a:rPr lang="en-US" altLang="en-US" sz="4000" dirty="0">
                <a:solidFill>
                  <a:schemeClr val="bg1"/>
                </a:solidFill>
                <a:cs typeface="Vilna" pitchFamily="2" charset="-79"/>
              </a:rPr>
              <a:t>	In a twist on the libel of Jews using blood in matzah, a Passover food, in </a:t>
            </a:r>
            <a:r>
              <a:rPr lang="en-US" altLang="en-US" sz="4000" dirty="0">
                <a:solidFill>
                  <a:srgbClr val="FF6699"/>
                </a:solidFill>
                <a:cs typeface="Vilna" pitchFamily="2" charset="-79"/>
              </a:rPr>
              <a:t>2002, a Saudi newspaper</a:t>
            </a:r>
            <a:r>
              <a:rPr lang="en-US" altLang="en-US" sz="4000" dirty="0">
                <a:solidFill>
                  <a:schemeClr val="bg1"/>
                </a:solidFill>
                <a:cs typeface="Vilna" pitchFamily="2" charset="-79"/>
              </a:rPr>
              <a:t> claimed that Jews use blood in </a:t>
            </a:r>
            <a:r>
              <a:rPr lang="en-US" altLang="en-US" sz="4000" dirty="0" err="1">
                <a:solidFill>
                  <a:schemeClr val="bg1"/>
                </a:solidFill>
                <a:cs typeface="Vilna" pitchFamily="2" charset="-79"/>
              </a:rPr>
              <a:t>homentashn</a:t>
            </a:r>
            <a:r>
              <a:rPr lang="en-US" altLang="en-US" sz="4000" dirty="0">
                <a:solidFill>
                  <a:schemeClr val="bg1"/>
                </a:solidFill>
                <a:cs typeface="Vilna" pitchFamily="2" charset="-79"/>
              </a:rPr>
              <a:t>, triangular cookies eaten on the Jewish holiday of Purim.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EEAB8C1-4430-B8FE-3A9D-304CD51C2A40}"/>
              </a:ext>
            </a:extLst>
          </p:cNvPr>
          <p:cNvSpPr>
            <a:spLocks noGrp="1" noChangeArrowheads="1"/>
          </p:cNvSpPr>
          <p:nvPr>
            <p:ph type="body" idx="1"/>
          </p:nvPr>
        </p:nvSpPr>
        <p:spPr>
          <a:xfrm>
            <a:off x="304800" y="133350"/>
            <a:ext cx="8458200" cy="4724400"/>
          </a:xfrm>
        </p:spPr>
        <p:txBody>
          <a:bodyPr/>
          <a:lstStyle/>
          <a:p>
            <a:pPr eaLnBrk="1" hangingPunct="1"/>
            <a:r>
              <a:rPr lang="en-US" altLang="en-US" sz="4000" dirty="0">
                <a:solidFill>
                  <a:schemeClr val="bg1"/>
                </a:solidFill>
                <a:cs typeface="Vilna" pitchFamily="2" charset="-79"/>
              </a:rPr>
              <a:t>	</a:t>
            </a:r>
            <a:r>
              <a:rPr lang="en-US" altLang="en-US" sz="4000" dirty="0">
                <a:solidFill>
                  <a:srgbClr val="FF0000"/>
                </a:solidFill>
                <a:cs typeface="Vilna" pitchFamily="2" charset="-79"/>
              </a:rPr>
              <a:t>A 2004 story from Iran</a:t>
            </a:r>
            <a:r>
              <a:rPr lang="en-US" altLang="en-US" sz="4000" dirty="0">
                <a:solidFill>
                  <a:schemeClr val="bg1"/>
                </a:solidFill>
                <a:cs typeface="Vilna" pitchFamily="2" charset="-79"/>
              </a:rPr>
              <a:t> speaks of Jewish doctors stealing organs of Palestinian children in Israeli hospitals.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26E29C2-786F-4CE7-1686-DBF35D4C7A37}"/>
              </a:ext>
            </a:extLst>
          </p:cNvPr>
          <p:cNvSpPr>
            <a:spLocks noGrp="1" noChangeArrowheads="1"/>
          </p:cNvSpPr>
          <p:nvPr>
            <p:ph type="body" idx="1"/>
          </p:nvPr>
        </p:nvSpPr>
        <p:spPr>
          <a:xfrm>
            <a:off x="381000" y="209550"/>
            <a:ext cx="8458200" cy="4724400"/>
          </a:xfrm>
        </p:spPr>
        <p:txBody>
          <a:bodyPr/>
          <a:lstStyle/>
          <a:p>
            <a:pPr eaLnBrk="1" hangingPunct="1"/>
            <a:r>
              <a:rPr lang="en-US" altLang="en-US" sz="3600" dirty="0">
                <a:solidFill>
                  <a:schemeClr val="bg1"/>
                </a:solidFill>
                <a:cs typeface="Vilna" pitchFamily="2" charset="-79"/>
              </a:rPr>
              <a:t>	At the end of </a:t>
            </a:r>
            <a:r>
              <a:rPr lang="en-US" altLang="en-US" sz="3600" dirty="0">
                <a:solidFill>
                  <a:srgbClr val="FF0000"/>
                </a:solidFill>
                <a:cs typeface="Vilna" pitchFamily="2" charset="-79"/>
              </a:rPr>
              <a:t>April 2005, </a:t>
            </a:r>
            <a:r>
              <a:rPr lang="en-US" altLang="en-US" sz="3600" dirty="0">
                <a:solidFill>
                  <a:schemeClr val="bg1"/>
                </a:solidFill>
                <a:cs typeface="Vilna" pitchFamily="2" charset="-79"/>
              </a:rPr>
              <a:t>five boys, ages 9 to 12,</a:t>
            </a:r>
            <a:r>
              <a:rPr lang="en-US" altLang="en-US" sz="3600" dirty="0">
                <a:solidFill>
                  <a:srgbClr val="FF0000"/>
                </a:solidFill>
                <a:cs typeface="Vilna" pitchFamily="2" charset="-79"/>
              </a:rPr>
              <a:t> in Krasnoyarsk</a:t>
            </a:r>
            <a:r>
              <a:rPr lang="en-US" altLang="en-US" sz="3600" dirty="0">
                <a:solidFill>
                  <a:schemeClr val="bg1"/>
                </a:solidFill>
                <a:cs typeface="Vilna" pitchFamily="2" charset="-79"/>
              </a:rPr>
              <a:t> </a:t>
            </a:r>
            <a:r>
              <a:rPr lang="en-US" altLang="en-US" sz="3600" dirty="0">
                <a:solidFill>
                  <a:srgbClr val="FF0000"/>
                </a:solidFill>
                <a:cs typeface="Vilna" pitchFamily="2" charset="-79"/>
              </a:rPr>
              <a:t>(Russia)</a:t>
            </a:r>
            <a:r>
              <a:rPr lang="en-US" altLang="en-US" sz="3600" dirty="0">
                <a:solidFill>
                  <a:schemeClr val="bg1"/>
                </a:solidFill>
                <a:cs typeface="Vilna" pitchFamily="2" charset="-79"/>
              </a:rPr>
              <a:t> disappeared. In May 2005, their burnt bodies were found in the city sewage. Some Russian nationalist groups claimed that the children were murdered by a Jewish sect with a ritual purpose.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69AF70E-DFD1-36DD-80CF-EB8B62192C25}"/>
              </a:ext>
            </a:extLst>
          </p:cNvPr>
          <p:cNvSpPr>
            <a:spLocks noGrp="1" noChangeArrowheads="1"/>
          </p:cNvSpPr>
          <p:nvPr>
            <p:ph type="body" idx="1"/>
          </p:nvPr>
        </p:nvSpPr>
        <p:spPr>
          <a:xfrm>
            <a:off x="381000" y="209550"/>
            <a:ext cx="8458200" cy="4648200"/>
          </a:xfrm>
        </p:spPr>
        <p:txBody>
          <a:bodyPr/>
          <a:lstStyle/>
          <a:p>
            <a:pPr eaLnBrk="1" hangingPunct="1"/>
            <a:r>
              <a:rPr lang="en-US" altLang="en-US" sz="4000" dirty="0">
                <a:solidFill>
                  <a:schemeClr val="bg1"/>
                </a:solidFill>
                <a:cs typeface="Vilna" pitchFamily="2" charset="-79"/>
              </a:rPr>
              <a:t>	Nationalist M. Nazarov, one of the authors of "The Letter of Five Hundred" alleges "the existence of a 'Hasidic sect', whose members kill children before Passover to collect their blood."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FA59-82B6-8DD4-8345-B2530291DD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B9FBD6-C945-9C21-B03E-7303E2DBB06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B99E30E-A2D2-3F4E-6F63-62E4523A4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216EF5F0-BBE5-F10C-2155-670F4672EC12}"/>
              </a:ext>
            </a:extLst>
          </p:cNvPr>
          <p:cNvSpPr txBox="1"/>
          <p:nvPr/>
        </p:nvSpPr>
        <p:spPr>
          <a:xfrm>
            <a:off x="229402" y="209550"/>
            <a:ext cx="8548494"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Purim: Lies and Life Ester 3.8-11</a:t>
            </a:r>
          </a:p>
          <a:p>
            <a:pPr marL="461963" indent="-461963" algn="l">
              <a:buFont typeface="+mj-lt"/>
              <a:buAutoNum type="arabicPeriod"/>
            </a:pPr>
            <a:r>
              <a:rPr lang="en-US" dirty="0">
                <a:solidFill>
                  <a:schemeClr val="tx1"/>
                </a:solidFill>
                <a:effectLst>
                  <a:outerShdw blurRad="38100" dist="38100" dir="2700000" algn="tl">
                    <a:srgbClr val="000000">
                      <a:alpha val="43137"/>
                    </a:srgbClr>
                  </a:outerShdw>
                </a:effectLst>
              </a:rPr>
              <a:t> Haman’s slander of the Jewish </a:t>
            </a:r>
          </a:p>
          <a:p>
            <a:pPr algn="l"/>
            <a:r>
              <a:rPr lang="en-US" dirty="0">
                <a:solidFill>
                  <a:schemeClr val="tx1"/>
                </a:solidFill>
                <a:effectLst>
                  <a:outerShdw blurRad="38100" dist="38100" dir="2700000" algn="tl">
                    <a:srgbClr val="000000">
                      <a:alpha val="43137"/>
                    </a:srgbClr>
                  </a:outerShdw>
                </a:effectLst>
              </a:rPr>
              <a:t>     people is the book plot basis.</a:t>
            </a:r>
          </a:p>
          <a:p>
            <a:pPr algn="l"/>
            <a:r>
              <a:rPr lang="en-US" dirty="0">
                <a:solidFill>
                  <a:schemeClr val="tx1"/>
                </a:solidFill>
                <a:effectLst>
                  <a:outerShdw blurRad="38100" dist="38100" dir="2700000" algn="tl">
                    <a:srgbClr val="000000">
                      <a:alpha val="43137"/>
                    </a:srgbClr>
                  </a:outerShdw>
                </a:effectLst>
              </a:rPr>
              <a:t>2. Other slanders of the Jews</a:t>
            </a:r>
          </a:p>
          <a:p>
            <a:pPr algn="l"/>
            <a:r>
              <a:rPr lang="en-US" dirty="0">
                <a:solidFill>
                  <a:schemeClr val="tx1"/>
                </a:solidFill>
                <a:effectLst>
                  <a:outerShdw blurRad="38100" dist="38100" dir="2700000" algn="tl">
                    <a:srgbClr val="000000">
                      <a:alpha val="43137"/>
                    </a:srgbClr>
                  </a:outerShdw>
                </a:effectLst>
              </a:rPr>
              <a:t>3. Reversal on Haman</a:t>
            </a:r>
          </a:p>
          <a:p>
            <a:pPr algn="l"/>
            <a:r>
              <a:rPr lang="en-US" dirty="0">
                <a:solidFill>
                  <a:schemeClr val="tx1"/>
                </a:solidFill>
                <a:effectLst>
                  <a:outerShdw blurRad="38100" dist="38100" dir="2700000" algn="tl">
                    <a:srgbClr val="000000">
                      <a:alpha val="43137"/>
                    </a:srgbClr>
                  </a:outerShdw>
                </a:effectLst>
              </a:rPr>
              <a:t>4. Reversals the Norm </a:t>
            </a:r>
          </a:p>
        </p:txBody>
      </p:sp>
    </p:spTree>
    <p:extLst>
      <p:ext uri="{BB962C8B-B14F-4D97-AF65-F5344CB8AC3E}">
        <p14:creationId xmlns:p14="http://schemas.microsoft.com/office/powerpoint/2010/main" val="541672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4F1F5-BF02-3826-CB5E-4D3B0334DA3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B5E4D4-43A0-8337-AB57-683135693111}"/>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1026" name="Picture 2" descr=" FORMER UK Labour leader Jeremy Corbyn speaks at a pro-Palestinian rally in London last month. He has congratulated Zohran Mamdani on his New York City mayoral primary win. ">
            <a:extLst>
              <a:ext uri="{FF2B5EF4-FFF2-40B4-BE49-F238E27FC236}">
                <a16:creationId xmlns:a16="http://schemas.microsoft.com/office/drawing/2014/main" id="{EEE50826-90A1-74C4-745B-BC651E95F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0F157D-ADF7-D57B-97AB-0DFA54B6B954}"/>
              </a:ext>
            </a:extLst>
          </p:cNvPr>
          <p:cNvSpPr txBox="1"/>
          <p:nvPr/>
        </p:nvSpPr>
        <p:spPr>
          <a:xfrm>
            <a:off x="76200" y="168041"/>
            <a:ext cx="4228786"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Former UK </a:t>
            </a:r>
          </a:p>
          <a:p>
            <a:pPr algn="l"/>
            <a:r>
              <a:rPr lang="en-US" dirty="0" err="1">
                <a:effectLst>
                  <a:outerShdw blurRad="38100" dist="38100" dir="2700000" algn="tl">
                    <a:srgbClr val="000000">
                      <a:alpha val="43137"/>
                    </a:srgbClr>
                  </a:outerShdw>
                </a:effectLst>
              </a:rPr>
              <a:t>Labour</a:t>
            </a:r>
            <a:r>
              <a:rPr lang="en-US" dirty="0">
                <a:effectLst>
                  <a:outerShdw blurRad="38100" dist="38100" dir="2700000" algn="tl">
                    <a:srgbClr val="000000">
                      <a:alpha val="43137"/>
                    </a:srgbClr>
                  </a:outerShdw>
                </a:effectLst>
              </a:rPr>
              <a:t> leader</a:t>
            </a:r>
          </a:p>
          <a:p>
            <a:pPr algn="l"/>
            <a:r>
              <a:rPr lang="en-US" dirty="0">
                <a:effectLst>
                  <a:outerShdw blurRad="38100" dist="38100" dir="2700000" algn="tl">
                    <a:srgbClr val="000000">
                      <a:alpha val="43137"/>
                    </a:srgbClr>
                  </a:outerShdw>
                </a:effectLst>
              </a:rPr>
              <a:t>Jeremy Corbyn </a:t>
            </a:r>
          </a:p>
        </p:txBody>
      </p:sp>
    </p:spTree>
    <p:extLst>
      <p:ext uri="{BB962C8B-B14F-4D97-AF65-F5344CB8AC3E}">
        <p14:creationId xmlns:p14="http://schemas.microsoft.com/office/powerpoint/2010/main" val="2187443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78B3-7140-00BD-5D41-53F1CFD639D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75E540-5391-C151-1276-A872C2AFA9E1}"/>
              </a:ext>
            </a:extLst>
          </p:cNvPr>
          <p:cNvSpPr>
            <a:spLocks noGrp="1"/>
          </p:cNvSpPr>
          <p:nvPr>
            <p:ph type="subTitle" idx="1"/>
          </p:nvPr>
        </p:nvSpPr>
        <p:spPr>
          <a:xfrm>
            <a:off x="228600" y="209550"/>
            <a:ext cx="8610600" cy="4800600"/>
          </a:xfrm>
        </p:spPr>
        <p:txBody>
          <a:bodyPr anchor="t">
            <a:normAutofit/>
          </a:bodyPr>
          <a:lstStyle/>
          <a:p>
            <a:pPr lvl="0" algn="l" defTabSz="914400" fontAlgn="base">
              <a:lnSpc>
                <a:spcPct val="100000"/>
              </a:lnSpc>
              <a:spcBef>
                <a:spcPct val="30000"/>
              </a:spcBef>
              <a:spcAft>
                <a:spcPct val="0"/>
              </a:spcAft>
              <a:defRPr/>
            </a:pPr>
            <a:r>
              <a:rPr lang="en-US" sz="4000" dirty="0">
                <a:solidFill>
                  <a:schemeClr val="bg1"/>
                </a:solidFill>
                <a:latin typeface="Arial Rounded MT Bold" pitchFamily="34" charset="0"/>
                <a:cs typeface="Arial" charset="0"/>
              </a:rPr>
              <a:t>Jeremy Corbyn repeats claim Israel 'harvested organs' of Gazans.  The Israeli Embassy in London rejected the allegations by the former British </a:t>
            </a:r>
            <a:r>
              <a:rPr lang="en-US" sz="4000" dirty="0" err="1">
                <a:solidFill>
                  <a:schemeClr val="bg1"/>
                </a:solidFill>
                <a:latin typeface="Arial Rounded MT Bold" pitchFamily="34" charset="0"/>
                <a:cs typeface="Arial" charset="0"/>
              </a:rPr>
              <a:t>Labour</a:t>
            </a:r>
            <a:r>
              <a:rPr lang="en-US" sz="4000" dirty="0">
                <a:solidFill>
                  <a:schemeClr val="bg1"/>
                </a:solidFill>
                <a:latin typeface="Arial Rounded MT Bold" pitchFamily="34" charset="0"/>
                <a:cs typeface="Arial" charset="0"/>
              </a:rPr>
              <a:t> Party leader, describing them as recycled smears and blood libels.</a:t>
            </a:r>
          </a:p>
        </p:txBody>
      </p:sp>
    </p:spTree>
    <p:extLst>
      <p:ext uri="{BB962C8B-B14F-4D97-AF65-F5344CB8AC3E}">
        <p14:creationId xmlns:p14="http://schemas.microsoft.com/office/powerpoint/2010/main" val="2450808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E1C03-3E26-A90B-EEEF-95B9FEDD74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8647977-93CF-B7A9-41A6-1B0BDE7793AB}"/>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Carlson claimed that Trump is operating under the direction of Israel. He is being terribly insulting to the president of the United States, the vice president of the United States, and this administration to the American people and he’s being downright antisemitic to the Jews of this country,” Michael Leiter, Israeli Ambassador to the U.S continued.</a:t>
            </a:r>
          </a:p>
        </p:txBody>
      </p:sp>
    </p:spTree>
    <p:extLst>
      <p:ext uri="{BB962C8B-B14F-4D97-AF65-F5344CB8AC3E}">
        <p14:creationId xmlns:p14="http://schemas.microsoft.com/office/powerpoint/2010/main" val="1737412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7B7A9-D3FB-BC4D-BA39-4915EA4512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A26A7D-C8F8-33E7-016C-66A05C1E2C8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1192F08-EBAC-455E-C6D7-180A932BAE06}"/>
              </a:ext>
            </a:extLst>
          </p:cNvPr>
          <p:cNvPicPr>
            <a:picLocks noChangeAspect="1"/>
          </p:cNvPicPr>
          <p:nvPr/>
        </p:nvPicPr>
        <p:blipFill>
          <a:blip r:embed="rId3"/>
          <a:stretch>
            <a:fillRect/>
          </a:stretch>
        </p:blipFill>
        <p:spPr>
          <a:xfrm>
            <a:off x="533400" y="16584"/>
            <a:ext cx="8153400" cy="5158542"/>
          </a:xfrm>
          <a:prstGeom prst="rect">
            <a:avLst/>
          </a:prstGeom>
        </p:spPr>
      </p:pic>
    </p:spTree>
    <p:extLst>
      <p:ext uri="{BB962C8B-B14F-4D97-AF65-F5344CB8AC3E}">
        <p14:creationId xmlns:p14="http://schemas.microsoft.com/office/powerpoint/2010/main" val="40605501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9515E-79CF-4BAA-FFD8-5D1A1A50030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21C9B3-98D2-6B17-B00E-0AB6497131AB}"/>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155647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89BEF-61A4-1BF8-E146-640D6E54296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A30CAC-FD33-CF71-5600-6384E1EA9F7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E64B826-9B79-4117-AD90-411552431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004472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21A23-F574-C728-BEF6-31C7CD387B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E32F030-B540-57EB-F792-2AA2845526A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4816192-E89C-ED2F-FB3E-13E724BEA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4340F697-127A-159D-5195-A1DE17D42805}"/>
              </a:ext>
            </a:extLst>
          </p:cNvPr>
          <p:cNvSpPr txBox="1"/>
          <p:nvPr/>
        </p:nvSpPr>
        <p:spPr>
          <a:xfrm>
            <a:off x="229402" y="209550"/>
            <a:ext cx="8548494" cy="378565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Purim: Lies and Life Ester 3.8-11</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Haman’s slander of the Jewish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people is the book plot basis.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2. Other slanders of the Jews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3. </a:t>
            </a:r>
            <a:r>
              <a:rPr kumimoji="0" lang="en-US" sz="40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Reversal on Haman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4. Reversals the Norm </a:t>
            </a:r>
          </a:p>
        </p:txBody>
      </p:sp>
    </p:spTree>
    <p:extLst>
      <p:ext uri="{BB962C8B-B14F-4D97-AF65-F5344CB8AC3E}">
        <p14:creationId xmlns:p14="http://schemas.microsoft.com/office/powerpoint/2010/main" val="4115742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5F500-C666-F406-B351-1900F3A4AE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B100D1-1100-09AC-9DEC-BCB8A23F03F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Ester 4.15-17 </a:t>
            </a:r>
            <a:r>
              <a:rPr lang="en-US" sz="4000" dirty="0">
                <a:solidFill>
                  <a:schemeClr val="tx1"/>
                </a:solidFill>
                <a:latin typeface="Arial Rounded MT Bold" panose="020F0704030504030204" pitchFamily="34" charset="0"/>
              </a:rPr>
              <a:t>Ester had them return this answer to Mordekhi: </a:t>
            </a:r>
            <a:r>
              <a:rPr lang="en-US" sz="4000" b="1" baseline="30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“Go, assemble all the Jews to be found in Shushan, and have them fast for me, neither eating nor drinking for three days, night and day; also, I and the girls attending me will fast the same way.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732191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9A082-64D1-E64F-32D2-98F2D38591C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787BC1-6087-57B1-60B5-76F8A8384B7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latin typeface="Arial Rounded MT Bold" panose="020F0704030504030204" pitchFamily="34" charset="0"/>
              </a:rPr>
              <a:t> </a:t>
            </a:r>
            <a:r>
              <a:rPr lang="en-US" sz="4000" baseline="30000" dirty="0">
                <a:solidFill>
                  <a:schemeClr val="tx1"/>
                </a:solidFill>
                <a:latin typeface="Arial Rounded MT Bold" panose="020F0704030504030204" pitchFamily="34" charset="0"/>
              </a:rPr>
              <a:t>Ester 4.15-17 </a:t>
            </a:r>
            <a:r>
              <a:rPr lang="en-US" sz="4000" dirty="0">
                <a:solidFill>
                  <a:schemeClr val="tx1"/>
                </a:solidFill>
                <a:latin typeface="Arial Rounded MT Bold" panose="020F0704030504030204" pitchFamily="34" charset="0"/>
              </a:rPr>
              <a:t>Then I will go in to the king, which is against the law; and if I perish, I perish.” </a:t>
            </a:r>
            <a:r>
              <a:rPr lang="en-US" sz="4000" b="1" baseline="30000" dirty="0">
                <a:solidFill>
                  <a:schemeClr val="tx1"/>
                </a:solidFill>
                <a:latin typeface="Arial Rounded MT Bold" panose="020F0704030504030204" pitchFamily="34" charset="0"/>
              </a:rPr>
              <a:t> </a:t>
            </a:r>
            <a:r>
              <a:rPr lang="en-US" sz="4000" dirty="0">
                <a:solidFill>
                  <a:schemeClr val="tx1"/>
                </a:solidFill>
                <a:latin typeface="Arial Rounded MT Bold" panose="020F0704030504030204" pitchFamily="34" charset="0"/>
              </a:rPr>
              <a:t>Then Mordekhi went his way and did everything Ester had ordered him to do.</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153123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53AC-C015-1220-7311-BB96B696D4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00AE637-A0FC-F08A-055E-6F82A9F1865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Relief from slanderers comes through prayer and fasting, and truth.</a:t>
            </a:r>
          </a:p>
        </p:txBody>
      </p:sp>
    </p:spTree>
    <p:extLst>
      <p:ext uri="{BB962C8B-B14F-4D97-AF65-F5344CB8AC3E}">
        <p14:creationId xmlns:p14="http://schemas.microsoft.com/office/powerpoint/2010/main" val="109506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B38A-872C-4B10-90BE-2FFA796B0AC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7D7389-D958-3A64-B2C1-EE5D2B60D8D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55D7865-AAB7-5E8A-1A77-857C52B7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992CA5F2-DD74-1D17-B3CE-6377ED5D41EB}"/>
              </a:ext>
            </a:extLst>
          </p:cNvPr>
          <p:cNvSpPr txBox="1"/>
          <p:nvPr/>
        </p:nvSpPr>
        <p:spPr>
          <a:xfrm>
            <a:off x="229402" y="209550"/>
            <a:ext cx="8548494" cy="378565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Purim: Lies and Life Ester 3.8-11</a:t>
            </a:r>
          </a:p>
          <a:p>
            <a:pPr marL="461963" indent="-461963" algn="l">
              <a:buFont typeface="+mj-lt"/>
              <a:buAutoNum type="arabicPeriod"/>
            </a:pPr>
            <a:r>
              <a:rPr lang="en-US" dirty="0">
                <a:solidFill>
                  <a:schemeClr val="tx1"/>
                </a:solidFill>
                <a:effectLst>
                  <a:outerShdw blurRad="38100" dist="38100" dir="2700000" algn="tl">
                    <a:srgbClr val="000000">
                      <a:alpha val="43137"/>
                    </a:srgbClr>
                  </a:outerShdw>
                </a:effectLst>
              </a:rPr>
              <a:t> </a:t>
            </a:r>
            <a:r>
              <a:rPr lang="en-US" u="sng" dirty="0">
                <a:solidFill>
                  <a:srgbClr val="FFFF66"/>
                </a:solidFill>
                <a:effectLst>
                  <a:outerShdw blurRad="38100" dist="38100" dir="2700000" algn="tl">
                    <a:srgbClr val="000000">
                      <a:alpha val="43137"/>
                    </a:srgbClr>
                  </a:outerShdw>
                </a:effectLst>
              </a:rPr>
              <a:t>Haman’s slander of the Jewish </a:t>
            </a:r>
          </a:p>
          <a:p>
            <a:pPr algn="l"/>
            <a:r>
              <a:rPr lang="en-US" u="sng" dirty="0">
                <a:solidFill>
                  <a:srgbClr val="FFFF66"/>
                </a:solidFill>
                <a:effectLst>
                  <a:outerShdw blurRad="38100" dist="38100" dir="2700000" algn="tl">
                    <a:srgbClr val="000000">
                      <a:alpha val="43137"/>
                    </a:srgbClr>
                  </a:outerShdw>
                </a:effectLst>
              </a:rPr>
              <a:t>     people is the book plot basis.</a:t>
            </a:r>
          </a:p>
          <a:p>
            <a:pPr algn="l"/>
            <a:r>
              <a:rPr lang="en-US" dirty="0">
                <a:solidFill>
                  <a:schemeClr val="tx1"/>
                </a:solidFill>
                <a:effectLst>
                  <a:outerShdw blurRad="38100" dist="38100" dir="2700000" algn="tl">
                    <a:srgbClr val="000000">
                      <a:alpha val="43137"/>
                    </a:srgbClr>
                  </a:outerShdw>
                </a:effectLst>
              </a:rPr>
              <a:t>2. Other slanders of the Jews</a:t>
            </a:r>
          </a:p>
          <a:p>
            <a:pPr algn="l"/>
            <a:r>
              <a:rPr lang="en-US" dirty="0">
                <a:solidFill>
                  <a:schemeClr val="tx1"/>
                </a:solidFill>
                <a:effectLst>
                  <a:outerShdw blurRad="38100" dist="38100" dir="2700000" algn="tl">
                    <a:srgbClr val="000000">
                      <a:alpha val="43137"/>
                    </a:srgbClr>
                  </a:outerShdw>
                </a:effectLst>
              </a:rPr>
              <a:t>3. Reversal on Haman</a:t>
            </a:r>
          </a:p>
          <a:p>
            <a:pPr algn="l"/>
            <a:r>
              <a:rPr lang="en-US" dirty="0">
                <a:solidFill>
                  <a:schemeClr val="tx1"/>
                </a:solidFill>
                <a:effectLst>
                  <a:outerShdw blurRad="38100" dist="38100" dir="2700000" algn="tl">
                    <a:srgbClr val="000000">
                      <a:alpha val="43137"/>
                    </a:srgbClr>
                  </a:outerShdw>
                </a:effectLst>
              </a:rPr>
              <a:t>4. Reversals the Norm </a:t>
            </a:r>
          </a:p>
        </p:txBody>
      </p:sp>
    </p:spTree>
    <p:extLst>
      <p:ext uri="{BB962C8B-B14F-4D97-AF65-F5344CB8AC3E}">
        <p14:creationId xmlns:p14="http://schemas.microsoft.com/office/powerpoint/2010/main" val="548930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3CA96-8421-07F7-014B-E211EA8FF00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D23E65F-59CC-33CB-C547-DBB12B71B73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31CBE90-4838-D892-92C2-D24DB0B7CEF3}"/>
              </a:ext>
            </a:extLst>
          </p:cNvPr>
          <p:cNvPicPr>
            <a:picLocks noChangeAspect="1"/>
          </p:cNvPicPr>
          <p:nvPr/>
        </p:nvPicPr>
        <p:blipFill>
          <a:blip r:embed="rId3"/>
          <a:stretch>
            <a:fillRect/>
          </a:stretch>
        </p:blipFill>
        <p:spPr>
          <a:xfrm>
            <a:off x="533400" y="-11498"/>
            <a:ext cx="8000999" cy="5117756"/>
          </a:xfrm>
          <a:prstGeom prst="rect">
            <a:avLst/>
          </a:prstGeom>
        </p:spPr>
      </p:pic>
    </p:spTree>
    <p:extLst>
      <p:ext uri="{BB962C8B-B14F-4D97-AF65-F5344CB8AC3E}">
        <p14:creationId xmlns:p14="http://schemas.microsoft.com/office/powerpoint/2010/main" val="2857652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B891-3469-096A-37FE-06AAFD93163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AD99839-57F4-7512-F3C0-F9611DCA19B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8.31-32</a:t>
            </a:r>
            <a:r>
              <a:rPr lang="en-US" sz="4000" dirty="0">
                <a:solidFill>
                  <a:schemeClr val="tx1"/>
                </a:solidFill>
                <a:latin typeface="Arial Rounded MT Bold" panose="020F0704030504030204" pitchFamily="34" charset="0"/>
              </a:rPr>
              <a:t> So Yeshua said to the Judeans who had trusted him, “If you obey what I say, then you are really my talmidim,  you will know the truth, and the truth will set you free.</a:t>
            </a:r>
          </a:p>
        </p:txBody>
      </p:sp>
    </p:spTree>
    <p:extLst>
      <p:ext uri="{BB962C8B-B14F-4D97-AF65-F5344CB8AC3E}">
        <p14:creationId xmlns:p14="http://schemas.microsoft.com/office/powerpoint/2010/main" val="3927707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7943-49BF-B9F4-581C-D3AC6C0234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E8BB1C-81D8-4577-AA8A-1A5F3678D002}"/>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Eph 4.15-16 </a:t>
            </a:r>
            <a:r>
              <a:rPr lang="en-US" sz="4000" dirty="0">
                <a:solidFill>
                  <a:schemeClr val="tx1"/>
                </a:solidFill>
                <a:latin typeface="Arial Rounded MT Bold" panose="020F0704030504030204" pitchFamily="34" charset="0"/>
              </a:rPr>
              <a:t>speaking the truth in love, we will in every respect grow up into him who is the head, the Messiah. Under his control, the whole body is being fitted and held together by the support of every joint, with each part working to fulfill its function; this is how the body grows and builds itself up in love.</a:t>
            </a:r>
          </a:p>
        </p:txBody>
      </p:sp>
    </p:spTree>
    <p:extLst>
      <p:ext uri="{BB962C8B-B14F-4D97-AF65-F5344CB8AC3E}">
        <p14:creationId xmlns:p14="http://schemas.microsoft.com/office/powerpoint/2010/main" val="24187636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CCE6-8219-940B-A7CE-7D7E99885F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517930C-C4C5-2853-E347-CAA57BA376CE}"/>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31730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C9A7-08E1-D77F-5DD1-A1F7B4C1715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391440-C5D8-C41D-577A-F38A8FE3395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8DB4D58-275F-534E-9724-BC8225C25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970221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C325-2C03-E15C-9740-B6E9FFCA3F8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56CFFCA-A06B-6578-A7DF-210E9EC0FA3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34DC3E8-1BBB-103D-0417-8C7BA7166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
        <p:nvSpPr>
          <p:cNvPr id="5" name="TextBox 4">
            <a:extLst>
              <a:ext uri="{FF2B5EF4-FFF2-40B4-BE49-F238E27FC236}">
                <a16:creationId xmlns:a16="http://schemas.microsoft.com/office/drawing/2014/main" id="{34C59AD4-3A96-C3BF-0591-DB8AC5A3BC07}"/>
              </a:ext>
            </a:extLst>
          </p:cNvPr>
          <p:cNvSpPr txBox="1"/>
          <p:nvPr/>
        </p:nvSpPr>
        <p:spPr>
          <a:xfrm>
            <a:off x="229402" y="209550"/>
            <a:ext cx="8548494" cy="378565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Purim: Lies and Life Ester 3.8-11</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Haman’s slander of the Jewish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     people is the book plot basis.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2. Other slanders of the Jews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3. Reversal on Haman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itchFamily="34" charset="0"/>
                <a:ea typeface="+mn-ea"/>
                <a:cs typeface="Arial" charset="0"/>
              </a:rPr>
              <a:t>4. </a:t>
            </a:r>
            <a:r>
              <a:rPr kumimoji="0" lang="en-US" sz="4000" b="0" i="0" u="sng"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rial Rounded MT Bold" pitchFamily="34" charset="0"/>
                <a:ea typeface="+mn-ea"/>
                <a:cs typeface="Arial" charset="0"/>
              </a:rPr>
              <a:t>Reversals the Norm </a:t>
            </a:r>
          </a:p>
        </p:txBody>
      </p:sp>
    </p:spTree>
    <p:extLst>
      <p:ext uri="{BB962C8B-B14F-4D97-AF65-F5344CB8AC3E}">
        <p14:creationId xmlns:p14="http://schemas.microsoft.com/office/powerpoint/2010/main" val="805050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A0C99-3A2A-FFB8-2932-CE141A81AF4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D1C4B0-DB73-F1AF-0534-2D81A7B6938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7.22-25</a:t>
            </a:r>
            <a:r>
              <a:rPr lang="en-US" sz="4000" dirty="0">
                <a:solidFill>
                  <a:schemeClr val="tx1"/>
                </a:solidFill>
                <a:latin typeface="Arial Rounded MT Bold" panose="020F0704030504030204" pitchFamily="34" charset="0"/>
              </a:rPr>
              <a:t> For in my inner self I completely agree with God’s Torah; but in my various parts, I see a different “torah,” one that battles with the Torah in my mind and makes me a prisoner of sin’s “torah,”</a:t>
            </a:r>
          </a:p>
        </p:txBody>
      </p:sp>
    </p:spTree>
    <p:extLst>
      <p:ext uri="{BB962C8B-B14F-4D97-AF65-F5344CB8AC3E}">
        <p14:creationId xmlns:p14="http://schemas.microsoft.com/office/powerpoint/2010/main" val="1815101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5FC9-3B93-4189-8FBC-4BC7D7CA321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76330E-1EDC-D9C5-5950-DEE65D5826A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7.22-25</a:t>
            </a:r>
            <a:r>
              <a:rPr lang="en-US" sz="4000" dirty="0">
                <a:solidFill>
                  <a:schemeClr val="tx1"/>
                </a:solidFill>
                <a:latin typeface="Arial Rounded MT Bold" panose="020F0704030504030204" pitchFamily="34" charset="0"/>
              </a:rPr>
              <a:t> which is operating in my various parts. What a miserable creature I am! Who will rescue me from this body bound for death? Thanks be to God [He will]! — through Yeshua the Messiah, our Lord!</a:t>
            </a:r>
          </a:p>
        </p:txBody>
      </p:sp>
    </p:spTree>
    <p:extLst>
      <p:ext uri="{BB962C8B-B14F-4D97-AF65-F5344CB8AC3E}">
        <p14:creationId xmlns:p14="http://schemas.microsoft.com/office/powerpoint/2010/main" val="2042163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536BC-04B5-6374-2641-5A52E2527D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0747D5-8796-3EFB-6DEF-70110A4E949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Vayikra 18.5</a:t>
            </a:r>
            <a:r>
              <a:rPr lang="en-US" sz="4000" dirty="0">
                <a:solidFill>
                  <a:schemeClr val="tx1"/>
                </a:solidFill>
                <a:latin typeface="Arial Rounded MT Bold" panose="020F0704030504030204" pitchFamily="34" charset="0"/>
              </a:rPr>
              <a:t> You are to observe my laws and rulings; if a person does them, he will have life through them; I am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2140307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C6A06-C2C4-5B84-2079-599A81460D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89CA8B-B112-6C91-6281-85B3E819EA2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10.5-9</a:t>
            </a:r>
            <a:r>
              <a:rPr lang="en-US" sz="4000" dirty="0">
                <a:solidFill>
                  <a:schemeClr val="tx1"/>
                </a:solidFill>
                <a:latin typeface="Arial Rounded MT Bold" panose="020F0704030504030204" pitchFamily="34" charset="0"/>
              </a:rPr>
              <a:t> For Moshe writes about the righteousness grounded in the Torah that “The person who does these things will attain life through them.” </a:t>
            </a:r>
          </a:p>
          <a:p>
            <a:pPr algn="l"/>
            <a:r>
              <a:rPr lang="en-US" sz="4000" dirty="0">
                <a:solidFill>
                  <a:schemeClr val="tx1"/>
                </a:solidFill>
                <a:latin typeface="Arial Rounded MT Bold" panose="020F0704030504030204" pitchFamily="34" charset="0"/>
              </a:rPr>
              <a:t>Moreover, the righteousness grounded in trusting says</a:t>
            </a:r>
          </a:p>
        </p:txBody>
      </p:sp>
    </p:spTree>
    <p:extLst>
      <p:ext uri="{BB962C8B-B14F-4D97-AF65-F5344CB8AC3E}">
        <p14:creationId xmlns:p14="http://schemas.microsoft.com/office/powerpoint/2010/main" val="62809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331F8-5B42-2B33-1B27-26145B0E29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C9EA1B-4A21-CC24-7AB9-0F2E87D3974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slander</a:t>
            </a:r>
          </a:p>
          <a:p>
            <a:pPr algn="l"/>
            <a:r>
              <a:rPr lang="en-US" sz="4000" dirty="0">
                <a:solidFill>
                  <a:schemeClr val="tx1"/>
                </a:solidFill>
                <a:latin typeface="Arial Rounded MT Bold" panose="020F0704030504030204" pitchFamily="34" charset="0"/>
              </a:rPr>
              <a:t>1: the utterance of false charges or misrepresentations which defame and damage another's reputation</a:t>
            </a:r>
          </a:p>
          <a:p>
            <a:pPr algn="l"/>
            <a:r>
              <a:rPr lang="en-US" sz="4000" dirty="0">
                <a:solidFill>
                  <a:schemeClr val="tx1"/>
                </a:solidFill>
                <a:latin typeface="Arial Rounded MT Bold" panose="020F0704030504030204" pitchFamily="34" charset="0"/>
              </a:rPr>
              <a:t>2: a false and defamatory oral statement about a person</a:t>
            </a:r>
          </a:p>
        </p:txBody>
      </p:sp>
    </p:spTree>
    <p:extLst>
      <p:ext uri="{BB962C8B-B14F-4D97-AF65-F5344CB8AC3E}">
        <p14:creationId xmlns:p14="http://schemas.microsoft.com/office/powerpoint/2010/main" val="21133422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55CF-1947-C86C-23A0-C3DC3CBAEA6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EBC4F6-AC89-0B87-495A-2D4E1D722B7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Ro 10.5-9</a:t>
            </a:r>
            <a:r>
              <a:rPr lang="en-US" sz="4000" dirty="0">
                <a:solidFill>
                  <a:schemeClr val="tx1"/>
                </a:solidFill>
                <a:latin typeface="Arial Rounded MT Bold" panose="020F0704030504030204" pitchFamily="34" charset="0"/>
              </a:rPr>
              <a:t> “Do not say in your heart, ‘Who will ascend to heaven?’” — that is, to bring the Messiah down — or, “‘Who will descend into </a:t>
            </a:r>
            <a:r>
              <a:rPr lang="en-US" sz="4000" dirty="0" err="1">
                <a:solidFill>
                  <a:schemeClr val="tx1"/>
                </a:solidFill>
                <a:latin typeface="Arial Rounded MT Bold" panose="020F0704030504030204" pitchFamily="34" charset="0"/>
              </a:rPr>
              <a:t>Sh’ol</a:t>
            </a:r>
            <a:r>
              <a:rPr lang="en-US" sz="4000" dirty="0">
                <a:solidFill>
                  <a:schemeClr val="tx1"/>
                </a:solidFill>
                <a:latin typeface="Arial Rounded MT Bold" panose="020F0704030504030204" pitchFamily="34" charset="0"/>
              </a:rPr>
              <a:t>?’” that is, to bring the Messiah up from the dead. What, then, does it say?“ The word is near you, in your mouth and in your heart.” — </a:t>
            </a:r>
          </a:p>
        </p:txBody>
      </p:sp>
    </p:spTree>
    <p:extLst>
      <p:ext uri="{BB962C8B-B14F-4D97-AF65-F5344CB8AC3E}">
        <p14:creationId xmlns:p14="http://schemas.microsoft.com/office/powerpoint/2010/main" val="3938550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123E-0079-5EB9-41C5-7D2C1BE475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AC894EE-E6A4-1D02-272A-B6AE12CD494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10.5-9</a:t>
            </a:r>
            <a:r>
              <a:rPr lang="en-US" sz="4000" dirty="0">
                <a:solidFill>
                  <a:schemeClr val="tx1"/>
                </a:solidFill>
                <a:latin typeface="Arial Rounded MT Bold" panose="020F0704030504030204" pitchFamily="34" charset="0"/>
              </a:rPr>
              <a:t> “that is, the word about trust which we proclaim, namely,  that if you acknowledge publicly with your mouth that Yeshua is Lord and trust in your heart that God raised him from the dead, you will be delivered. </a:t>
            </a:r>
          </a:p>
        </p:txBody>
      </p:sp>
    </p:spTree>
    <p:extLst>
      <p:ext uri="{BB962C8B-B14F-4D97-AF65-F5344CB8AC3E}">
        <p14:creationId xmlns:p14="http://schemas.microsoft.com/office/powerpoint/2010/main" val="4380158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3A38E-6A75-B2BF-D3F5-D238D1E07E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543869-2944-6DD2-6D9B-FF8AC67BA6B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Story of righteousness by faith in Israel…</a:t>
            </a:r>
          </a:p>
        </p:txBody>
      </p:sp>
    </p:spTree>
    <p:extLst>
      <p:ext uri="{BB962C8B-B14F-4D97-AF65-F5344CB8AC3E}">
        <p14:creationId xmlns:p14="http://schemas.microsoft.com/office/powerpoint/2010/main" val="2602930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AE4E1-4037-EFC9-B839-589DD80236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0DDC7C-2D0A-D5BE-97FE-9C346C1F3818}"/>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45496A78-54C1-EBA9-952C-EE20C3F55A52}"/>
              </a:ext>
            </a:extLst>
          </p:cNvPr>
          <p:cNvPicPr>
            <a:picLocks noChangeAspect="1"/>
          </p:cNvPicPr>
          <p:nvPr/>
        </p:nvPicPr>
        <p:blipFill>
          <a:blip r:embed="rId3"/>
          <a:stretch>
            <a:fillRect/>
          </a:stretch>
        </p:blipFill>
        <p:spPr>
          <a:xfrm>
            <a:off x="0" y="100290"/>
            <a:ext cx="9144000" cy="4942920"/>
          </a:xfrm>
          <a:prstGeom prst="rect">
            <a:avLst/>
          </a:prstGeom>
        </p:spPr>
      </p:pic>
    </p:spTree>
    <p:extLst>
      <p:ext uri="{BB962C8B-B14F-4D97-AF65-F5344CB8AC3E}">
        <p14:creationId xmlns:p14="http://schemas.microsoft.com/office/powerpoint/2010/main" val="40376400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5CA7-33FB-D7A6-7F55-DC5102D70D0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1A3694B-C3D9-E61E-072A-C0EDE206BDB4}"/>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9.20-22</a:t>
            </a:r>
            <a:r>
              <a:rPr lang="en-US" sz="4000" dirty="0">
                <a:solidFill>
                  <a:schemeClr val="tx1"/>
                </a:solidFill>
                <a:latin typeface="Arial Rounded MT Bold" panose="020F0704030504030204" pitchFamily="34" charset="0"/>
              </a:rPr>
              <a:t>   Mordekhi recorded these events and sent letters to all the Jews in all the provinces of King Akhashverosh, both near and far, instructing them to observe the fourteenth day of the month of Adar and the fifteenth day, every year, [to commemorate]</a:t>
            </a:r>
          </a:p>
        </p:txBody>
      </p:sp>
    </p:spTree>
    <p:extLst>
      <p:ext uri="{BB962C8B-B14F-4D97-AF65-F5344CB8AC3E}">
        <p14:creationId xmlns:p14="http://schemas.microsoft.com/office/powerpoint/2010/main" val="3410983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CEC2-B191-F096-9C15-6945004C26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86AFA5D-0900-D366-1029-CF95FC1E071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Ester 9.20-22</a:t>
            </a:r>
            <a:r>
              <a:rPr lang="en-US" sz="4000" dirty="0">
                <a:solidFill>
                  <a:schemeClr val="tx1"/>
                </a:solidFill>
                <a:latin typeface="Arial Rounded MT Bold" panose="020F0704030504030204" pitchFamily="34" charset="0"/>
              </a:rPr>
              <a:t> the days on which the Jews obtained rest from their enemies and the month which for them was turned from sorrow into gladness and from mourning into a holiday; they were to make them days of celebrating and rejoicing, sending portions [of food] to each other and giving gifts to the poor.</a:t>
            </a:r>
          </a:p>
        </p:txBody>
      </p:sp>
    </p:spTree>
    <p:extLst>
      <p:ext uri="{BB962C8B-B14F-4D97-AF65-F5344CB8AC3E}">
        <p14:creationId xmlns:p14="http://schemas.microsoft.com/office/powerpoint/2010/main" val="23006425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6E59-A882-06BA-0729-D48DC6D91FD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DBFBC0-57BE-0342-7E15-9CC52839A8C4}"/>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3E973254-0046-7DBC-C152-04D515F2B7E5}"/>
              </a:ext>
            </a:extLst>
          </p:cNvPr>
          <p:cNvPicPr>
            <a:picLocks noChangeAspect="1"/>
          </p:cNvPicPr>
          <p:nvPr/>
        </p:nvPicPr>
        <p:blipFill>
          <a:blip r:embed="rId3"/>
          <a:stretch>
            <a:fillRect/>
          </a:stretch>
        </p:blipFill>
        <p:spPr>
          <a:xfrm>
            <a:off x="54875" y="0"/>
            <a:ext cx="9018739" cy="5143500"/>
          </a:xfrm>
          <a:prstGeom prst="rect">
            <a:avLst/>
          </a:prstGeom>
        </p:spPr>
      </p:pic>
      <p:sp>
        <p:nvSpPr>
          <p:cNvPr id="5" name="TextBox 4">
            <a:extLst>
              <a:ext uri="{FF2B5EF4-FFF2-40B4-BE49-F238E27FC236}">
                <a16:creationId xmlns:a16="http://schemas.microsoft.com/office/drawing/2014/main" id="{0714F3B8-FDF9-487A-F4A5-C98F23F7FD07}"/>
              </a:ext>
            </a:extLst>
          </p:cNvPr>
          <p:cNvSpPr txBox="1"/>
          <p:nvPr/>
        </p:nvSpPr>
        <p:spPr>
          <a:xfrm>
            <a:off x="974434" y="209550"/>
            <a:ext cx="4483920"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Mishloakh Manot </a:t>
            </a:r>
          </a:p>
        </p:txBody>
      </p:sp>
    </p:spTree>
    <p:extLst>
      <p:ext uri="{BB962C8B-B14F-4D97-AF65-F5344CB8AC3E}">
        <p14:creationId xmlns:p14="http://schemas.microsoft.com/office/powerpoint/2010/main" val="1409304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FEBC2-85B9-5FE6-8C87-3EF20409DF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B85728-1227-99FF-D219-C1F2CC564B0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1246599-8903-3A3D-7CBC-4F6325C998F7}"/>
              </a:ext>
            </a:extLst>
          </p:cNvPr>
          <p:cNvPicPr>
            <a:picLocks noChangeAspect="1"/>
          </p:cNvPicPr>
          <p:nvPr/>
        </p:nvPicPr>
        <p:blipFill>
          <a:blip r:embed="rId3"/>
          <a:stretch>
            <a:fillRect/>
          </a:stretch>
        </p:blipFill>
        <p:spPr>
          <a:xfrm>
            <a:off x="3999579" y="6829"/>
            <a:ext cx="5124293" cy="5136671"/>
          </a:xfrm>
          <a:prstGeom prst="rect">
            <a:avLst/>
          </a:prstGeom>
        </p:spPr>
      </p:pic>
      <p:pic>
        <p:nvPicPr>
          <p:cNvPr id="6" name="Picture 5">
            <a:extLst>
              <a:ext uri="{FF2B5EF4-FFF2-40B4-BE49-F238E27FC236}">
                <a16:creationId xmlns:a16="http://schemas.microsoft.com/office/drawing/2014/main" id="{91C16AEB-A422-BD58-A875-BEFF9C73EA8D}"/>
              </a:ext>
            </a:extLst>
          </p:cNvPr>
          <p:cNvPicPr>
            <a:picLocks noChangeAspect="1"/>
          </p:cNvPicPr>
          <p:nvPr/>
        </p:nvPicPr>
        <p:blipFill>
          <a:blip r:embed="rId4"/>
          <a:stretch>
            <a:fillRect/>
          </a:stretch>
        </p:blipFill>
        <p:spPr>
          <a:xfrm>
            <a:off x="30192" y="1809750"/>
            <a:ext cx="3987824" cy="977660"/>
          </a:xfrm>
          <a:prstGeom prst="rect">
            <a:avLst/>
          </a:prstGeom>
        </p:spPr>
      </p:pic>
    </p:spTree>
    <p:extLst>
      <p:ext uri="{BB962C8B-B14F-4D97-AF65-F5344CB8AC3E}">
        <p14:creationId xmlns:p14="http://schemas.microsoft.com/office/powerpoint/2010/main" val="10317671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A8584-D131-C889-3105-2558AF3D7B5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A6F315-C129-423B-9842-909AE48A59F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Another reversal…</a:t>
            </a:r>
          </a:p>
        </p:txBody>
      </p:sp>
    </p:spTree>
    <p:extLst>
      <p:ext uri="{BB962C8B-B14F-4D97-AF65-F5344CB8AC3E}">
        <p14:creationId xmlns:p14="http://schemas.microsoft.com/office/powerpoint/2010/main" val="18599508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5499-94A9-44ED-D243-4E024F53A9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1678583-90DD-32EC-7564-CF1F5211899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6602F0A-56C7-B50B-F699-FAEBA2261763}"/>
              </a:ext>
            </a:extLst>
          </p:cNvPr>
          <p:cNvPicPr>
            <a:picLocks noChangeAspect="1"/>
          </p:cNvPicPr>
          <p:nvPr/>
        </p:nvPicPr>
        <p:blipFill>
          <a:blip r:embed="rId3"/>
          <a:stretch>
            <a:fillRect/>
          </a:stretch>
        </p:blipFill>
        <p:spPr>
          <a:xfrm>
            <a:off x="1863236" y="-9625"/>
            <a:ext cx="5341327" cy="5143500"/>
          </a:xfrm>
          <a:prstGeom prst="rect">
            <a:avLst/>
          </a:prstGeom>
        </p:spPr>
      </p:pic>
      <p:sp>
        <p:nvSpPr>
          <p:cNvPr id="5" name="TextBox 4">
            <a:extLst>
              <a:ext uri="{FF2B5EF4-FFF2-40B4-BE49-F238E27FC236}">
                <a16:creationId xmlns:a16="http://schemas.microsoft.com/office/drawing/2014/main" id="{4ED721DE-C285-08F2-CDC8-9BFACB071E89}"/>
              </a:ext>
            </a:extLst>
          </p:cNvPr>
          <p:cNvSpPr txBox="1"/>
          <p:nvPr/>
        </p:nvSpPr>
        <p:spPr>
          <a:xfrm>
            <a:off x="2590800" y="46722"/>
            <a:ext cx="4211089"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Tuesday, Mar 10</a:t>
            </a:r>
          </a:p>
        </p:txBody>
      </p:sp>
    </p:spTree>
    <p:extLst>
      <p:ext uri="{BB962C8B-B14F-4D97-AF65-F5344CB8AC3E}">
        <p14:creationId xmlns:p14="http://schemas.microsoft.com/office/powerpoint/2010/main" val="292730847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Davi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457200" marR="0" indent="0" algn="l" defTabSz="914400" rtl="0" eaLnBrk="1" fontAlgn="base" latinLnBrk="0" hangingPunct="1">
          <a:lnSpc>
            <a:spcPct val="100000"/>
          </a:lnSpc>
          <a:spcBef>
            <a:spcPct val="0"/>
          </a:spcBef>
          <a:spcAft>
            <a:spcPct val="0"/>
          </a:spcAft>
          <a:buClrTx/>
          <a:buSzTx/>
          <a:buFontTx/>
          <a:buChar char="–"/>
          <a:tabLst/>
          <a:defRPr kumimoji="0" lang="en-US" altLang="en-US" sz="4000" b="0" i="0" u="none" strike="noStrike" cap="none" normalizeH="0" baseline="0" smtClean="0">
            <a:ln>
              <a:noFill/>
            </a:ln>
            <a:solidFill>
              <a:schemeClr val="bg1"/>
            </a:solidFill>
            <a:effectLst/>
            <a:latin typeface="Arial Rounded MT Bold" pitchFamily="34" charset="0"/>
            <a:ea typeface="Arial Unicode MS" pitchFamily="34" charset="-128"/>
            <a:cs typeface="David" pitchFamily="34" charset="-79"/>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457200" marR="0" indent="0" algn="l" defTabSz="914400" rtl="0" eaLnBrk="1" fontAlgn="base" latinLnBrk="0" hangingPunct="1">
          <a:lnSpc>
            <a:spcPct val="100000"/>
          </a:lnSpc>
          <a:spcBef>
            <a:spcPct val="0"/>
          </a:spcBef>
          <a:spcAft>
            <a:spcPct val="0"/>
          </a:spcAft>
          <a:buClrTx/>
          <a:buSzTx/>
          <a:buFontTx/>
          <a:buChar char="–"/>
          <a:tabLst/>
          <a:defRPr kumimoji="0" lang="en-US" altLang="en-US" sz="4000" b="0" i="0" u="none" strike="noStrike" cap="none" normalizeH="0" baseline="0" smtClean="0">
            <a:ln>
              <a:noFill/>
            </a:ln>
            <a:solidFill>
              <a:schemeClr val="bg1"/>
            </a:solidFill>
            <a:effectLst/>
            <a:latin typeface="Arial Rounded MT Bold" pitchFamily="34" charset="0"/>
            <a:ea typeface="Arial Unicode MS" pitchFamily="34" charset="-128"/>
            <a:cs typeface="David" pitchFamily="34" charset="-79"/>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264903</TotalTime>
  <Words>5438</Words>
  <Application>Microsoft Office PowerPoint</Application>
  <PresentationFormat>On-screen Show (16:9)</PresentationFormat>
  <Paragraphs>457</Paragraphs>
  <Slides>109</Slides>
  <Notes>84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109</vt:i4>
      </vt:variant>
    </vt:vector>
  </HeadingPairs>
  <TitlesOfParts>
    <vt:vector size="116" baseType="lpstr">
      <vt:lpstr>Arial</vt:lpstr>
      <vt:lpstr>Arial Rounded MT Bold</vt:lpstr>
      <vt:lpstr>Corbel</vt:lpstr>
      <vt:lpstr>David</vt:lpstr>
      <vt:lpstr>Vilna</vt:lpstr>
      <vt:lpstr>Depth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5672</cp:revision>
  <dcterms:created xsi:type="dcterms:W3CDTF">2006-04-21T19:34:43Z</dcterms:created>
  <dcterms:modified xsi:type="dcterms:W3CDTF">2026-02-28T14:38:51Z</dcterms:modified>
</cp:coreProperties>
</file>