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19"/>
  </p:notesMasterIdLst>
  <p:handoutMasterIdLst>
    <p:handoutMasterId r:id="rId120"/>
  </p:handoutMasterIdLst>
  <p:sldIdLst>
    <p:sldId id="67784" r:id="rId2"/>
    <p:sldId id="67727" r:id="rId3"/>
    <p:sldId id="67726" r:id="rId4"/>
    <p:sldId id="67728" r:id="rId5"/>
    <p:sldId id="67729" r:id="rId6"/>
    <p:sldId id="67718" r:id="rId7"/>
    <p:sldId id="67737" r:id="rId8"/>
    <p:sldId id="67722" r:id="rId9"/>
    <p:sldId id="67720" r:id="rId10"/>
    <p:sldId id="67736" r:id="rId11"/>
    <p:sldId id="67721" r:id="rId12"/>
    <p:sldId id="67738" r:id="rId13"/>
    <p:sldId id="67739" r:id="rId14"/>
    <p:sldId id="67740" r:id="rId15"/>
    <p:sldId id="67731" r:id="rId16"/>
    <p:sldId id="67735" r:id="rId17"/>
    <p:sldId id="67725" r:id="rId18"/>
    <p:sldId id="67724" r:id="rId19"/>
    <p:sldId id="67769" r:id="rId20"/>
    <p:sldId id="67730" r:id="rId21"/>
    <p:sldId id="67733" r:id="rId22"/>
    <p:sldId id="67734" r:id="rId23"/>
    <p:sldId id="67758" r:id="rId24"/>
    <p:sldId id="67743" r:id="rId25"/>
    <p:sldId id="67732" r:id="rId26"/>
    <p:sldId id="67746" r:id="rId27"/>
    <p:sldId id="67747" r:id="rId28"/>
    <p:sldId id="67760" r:id="rId29"/>
    <p:sldId id="67748" r:id="rId30"/>
    <p:sldId id="67749" r:id="rId31"/>
    <p:sldId id="67750" r:id="rId32"/>
    <p:sldId id="67751" r:id="rId33"/>
    <p:sldId id="67755" r:id="rId34"/>
    <p:sldId id="67756" r:id="rId35"/>
    <p:sldId id="67742" r:id="rId36"/>
    <p:sldId id="67752" r:id="rId37"/>
    <p:sldId id="67761" r:id="rId38"/>
    <p:sldId id="67753" r:id="rId39"/>
    <p:sldId id="67754" r:id="rId40"/>
    <p:sldId id="67757" r:id="rId41"/>
    <p:sldId id="67759" r:id="rId42"/>
    <p:sldId id="67745" r:id="rId43"/>
    <p:sldId id="67767" r:id="rId44"/>
    <p:sldId id="67768" r:id="rId45"/>
    <p:sldId id="67780" r:id="rId46"/>
    <p:sldId id="67559" r:id="rId47"/>
    <p:sldId id="67585" r:id="rId48"/>
    <p:sldId id="67586" r:id="rId49"/>
    <p:sldId id="2598" r:id="rId50"/>
    <p:sldId id="2599" r:id="rId51"/>
    <p:sldId id="2656" r:id="rId52"/>
    <p:sldId id="2596" r:id="rId53"/>
    <p:sldId id="2597" r:id="rId54"/>
    <p:sldId id="2600" r:id="rId55"/>
    <p:sldId id="2601" r:id="rId56"/>
    <p:sldId id="2602" r:id="rId57"/>
    <p:sldId id="67584" r:id="rId58"/>
    <p:sldId id="2554" r:id="rId59"/>
    <p:sldId id="2595" r:id="rId60"/>
    <p:sldId id="2607" r:id="rId61"/>
    <p:sldId id="2604" r:id="rId62"/>
    <p:sldId id="2605" r:id="rId63"/>
    <p:sldId id="2606" r:id="rId64"/>
    <p:sldId id="2628" r:id="rId65"/>
    <p:sldId id="67583" r:id="rId66"/>
    <p:sldId id="2629" r:id="rId67"/>
    <p:sldId id="2630" r:id="rId68"/>
    <p:sldId id="67693" r:id="rId69"/>
    <p:sldId id="2631" r:id="rId70"/>
    <p:sldId id="2632" r:id="rId71"/>
    <p:sldId id="2633" r:id="rId72"/>
    <p:sldId id="2634" r:id="rId73"/>
    <p:sldId id="2636" r:id="rId74"/>
    <p:sldId id="2640" r:id="rId75"/>
    <p:sldId id="67694" r:id="rId76"/>
    <p:sldId id="2541" r:id="rId77"/>
    <p:sldId id="2620" r:id="rId78"/>
    <p:sldId id="2621" r:id="rId79"/>
    <p:sldId id="2622" r:id="rId80"/>
    <p:sldId id="2623" r:id="rId81"/>
    <p:sldId id="67696" r:id="rId82"/>
    <p:sldId id="2624" r:id="rId83"/>
    <p:sldId id="2625" r:id="rId84"/>
    <p:sldId id="2626" r:id="rId85"/>
    <p:sldId id="67703" r:id="rId86"/>
    <p:sldId id="67704" r:id="rId87"/>
    <p:sldId id="67547" r:id="rId88"/>
    <p:sldId id="2648" r:id="rId89"/>
    <p:sldId id="2642" r:id="rId90"/>
    <p:sldId id="2647" r:id="rId91"/>
    <p:sldId id="2644" r:id="rId92"/>
    <p:sldId id="2645" r:id="rId93"/>
    <p:sldId id="2646" r:id="rId94"/>
    <p:sldId id="2658" r:id="rId95"/>
    <p:sldId id="2638" r:id="rId96"/>
    <p:sldId id="2643" r:id="rId97"/>
    <p:sldId id="2651" r:id="rId98"/>
    <p:sldId id="67588" r:id="rId99"/>
    <p:sldId id="67770" r:id="rId100"/>
    <p:sldId id="67771" r:id="rId101"/>
    <p:sldId id="67781" r:id="rId102"/>
    <p:sldId id="67783" r:id="rId103"/>
    <p:sldId id="67782" r:id="rId104"/>
    <p:sldId id="67785" r:id="rId105"/>
    <p:sldId id="67772" r:id="rId106"/>
    <p:sldId id="67773" r:id="rId107"/>
    <p:sldId id="67774" r:id="rId108"/>
    <p:sldId id="67775" r:id="rId109"/>
    <p:sldId id="67741" r:id="rId110"/>
    <p:sldId id="67764" r:id="rId111"/>
    <p:sldId id="67766" r:id="rId112"/>
    <p:sldId id="67711" r:id="rId113"/>
    <p:sldId id="67710" r:id="rId114"/>
    <p:sldId id="67776" r:id="rId115"/>
    <p:sldId id="67777" r:id="rId116"/>
    <p:sldId id="67778" r:id="rId117"/>
    <p:sldId id="62856" r:id="rId11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343" autoAdjust="0"/>
  </p:normalViewPr>
  <p:slideViewPr>
    <p:cSldViewPr>
      <p:cViewPr varScale="1">
        <p:scale>
          <a:sx n="99" d="100"/>
          <a:sy n="99" d="100"/>
        </p:scale>
        <p:origin x="78" y="2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Radiant Righteousness, and Accusations Isaiah 62.1-4</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14. 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Radiant Righteousness, and Accusations Isaiah 62.1-4</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14. 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NqbtkM4h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biblehub.com/hebrew/5051.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6D51-7BD2-8AFE-1FA5-A64F334DD7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09BABC-A26A-7D56-9BC6-95C8EDAA4F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B96B5214-8E5D-835A-2D74-80C937B169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C072895-9C73-53FF-44CE-1FD096F28E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E6BA7E-0083-017A-2CAD-18C1094051A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85E06F6-1A2E-66EE-8132-E0E788DCD8CB}"/>
              </a:ext>
            </a:extLst>
          </p:cNvPr>
          <p:cNvSpPr>
            <a:spLocks noGrp="1" noChangeArrowheads="1"/>
          </p:cNvSpPr>
          <p:nvPr>
            <p:ph type="body" idx="1"/>
          </p:nvPr>
        </p:nvSpPr>
        <p:spPr>
          <a:xfrm>
            <a:off x="152400" y="4114800"/>
            <a:ext cx="6553200" cy="4876800"/>
          </a:xfrm>
        </p:spPr>
        <p:txBody>
          <a:bodyPr/>
          <a:lstStyle/>
          <a:p>
            <a:pPr algn="l"/>
            <a:endParaRPr lang="en-US" altLang="en-US" sz="1000" dirty="0"/>
          </a:p>
        </p:txBody>
      </p:sp>
      <p:cxnSp>
        <p:nvCxnSpPr>
          <p:cNvPr id="3" name="Straight Connector 2">
            <a:extLst>
              <a:ext uri="{FF2B5EF4-FFF2-40B4-BE49-F238E27FC236}">
                <a16:creationId xmlns:a16="http://schemas.microsoft.com/office/drawing/2014/main" id="{2095ABAB-82D2-CCE9-A2A9-8BA469A24A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96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88E03-27A7-3CA1-E092-E7ECF8431D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6A4898-1A7C-1AB0-A697-ADA50BE3A26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AC352B8-BE4A-1473-3471-783B890172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C62B9634-2764-821B-AB4E-890DDD1AE7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B52BFD-1B2E-9221-517D-11FBB507B0B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660439D-02E6-B766-AA84-0BF8112C31E0}"/>
              </a:ext>
            </a:extLst>
          </p:cNvPr>
          <p:cNvSpPr>
            <a:spLocks noGrp="1" noChangeArrowheads="1"/>
          </p:cNvSpPr>
          <p:nvPr>
            <p:ph type="body" idx="1"/>
          </p:nvPr>
        </p:nvSpPr>
        <p:spPr>
          <a:xfrm>
            <a:off x="152400" y="4114800"/>
            <a:ext cx="6553200" cy="4876800"/>
          </a:xfrm>
        </p:spPr>
        <p:txBody>
          <a:bodyPr/>
          <a:lstStyle/>
          <a:p>
            <a:pPr algn="l"/>
            <a:r>
              <a:rPr lang="en-US" altLang="en-US" sz="1000" dirty="0"/>
              <a:t>https://www.jns.org/everyone-knew-what-to-do-michigan-synagogues-rabbis-credit-training-security-after-attack/?utm_campaign=Daily%20Syndicate%20Emails&amp;utm_medium=email&amp;_hsenc=p2ANqtz-81yhD19wBiwSZ-LIekXqsbHGxg7btyfhPByunl6TVTE7IL4Ta4tWXypb1kruEl9_qiphWYP17C1Oz-UQ3Ken4Ndk2AZw&amp;_hsmi=130970825&amp;utm_content=130970825&amp;utm_source=hs_email</a:t>
            </a:r>
          </a:p>
        </p:txBody>
      </p:sp>
      <p:cxnSp>
        <p:nvCxnSpPr>
          <p:cNvPr id="3" name="Straight Connector 2">
            <a:extLst>
              <a:ext uri="{FF2B5EF4-FFF2-40B4-BE49-F238E27FC236}">
                <a16:creationId xmlns:a16="http://schemas.microsoft.com/office/drawing/2014/main" id="{9D9EDE23-B6AD-C5C7-1F2D-FC30DEAD37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045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0B86-0E8D-3B94-EFA6-6E98524F5C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9BB997-6088-094F-B2A2-EA150A8493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E2A8DA95-4452-B857-FA5D-36F28B8133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843DC553-D91B-67DB-7DCA-E0A1CB0BFF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1ED4D44-615D-80EA-083A-7B48FD8DB0E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7711660-B119-CA8E-0B7E-255F5E20406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9E46E9-6A91-3AC9-ADD9-5D9058569B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5753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45B40-A1CD-C567-6E52-89C676A7D4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A25EB8-876E-B6B0-A9CD-296B552BD9D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7AA808A-8EDE-A5D1-21F4-C6F6F28755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174136C-07AA-3241-55E2-DCF7773472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D954EB-A1A3-AE58-ACF2-B3312883C90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BE1D446-70DD-F707-BFC2-342C1249FDE8}"/>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a:pPr>
            <a:r>
              <a:rPr lang="en-US" altLang="en-US" dirty="0"/>
              <a:t>G-d is NOT unfair</a:t>
            </a:r>
          </a:p>
          <a:p>
            <a:pPr marL="231775" indent="-231775" algn="l">
              <a:buFont typeface="+mj-lt"/>
              <a:buAutoNum type="arabicPeriod"/>
            </a:pPr>
            <a:r>
              <a:rPr lang="en-US" altLang="en-US" dirty="0"/>
              <a:t>We are NOT condemned before G-d in Messiah.</a:t>
            </a:r>
          </a:p>
          <a:p>
            <a:pPr marL="231775" indent="-231775" algn="l">
              <a:buFont typeface="+mj-lt"/>
              <a:buAutoNum type="arabicPeriod"/>
            </a:pPr>
            <a:r>
              <a:rPr lang="en-US" altLang="en-US" dirty="0"/>
              <a:t>Other people are NOT against us.  Find the charitable interpretation.  </a:t>
            </a:r>
          </a:p>
          <a:p>
            <a:r>
              <a:rPr lang="en-US" b="1" baseline="30000" dirty="0"/>
              <a:t> </a:t>
            </a:r>
            <a:r>
              <a:rPr lang="en-US" dirty="0"/>
              <a:t>Love suffers long </a:t>
            </a:r>
            <a:r>
              <a:rPr lang="en-US" i="1" dirty="0"/>
              <a:t>and</a:t>
            </a:r>
            <a:r>
              <a:rPr lang="en-US" dirty="0"/>
              <a:t> is kind…thinks no evil; </a:t>
            </a:r>
            <a:r>
              <a:rPr lang="en-US" i="1" dirty="0"/>
              <a:t>keeps no accounts of evil</a:t>
            </a:r>
            <a:r>
              <a:rPr lang="en-US" b="1" i="1" baseline="30000" dirty="0"/>
              <a:t> </a:t>
            </a:r>
            <a:r>
              <a:rPr lang="en-US" b="1" baseline="30000" dirty="0"/>
              <a:t> </a:t>
            </a:r>
            <a:r>
              <a:rPr lang="en-US" dirty="0"/>
              <a:t>does not rejoice in iniquity, but rejoices in the truth; </a:t>
            </a:r>
            <a:r>
              <a:rPr lang="en-US" b="1" baseline="30000" dirty="0"/>
              <a:t> </a:t>
            </a:r>
            <a:r>
              <a:rPr lang="en-US" dirty="0"/>
              <a:t>bears all things, believes all things, hopes all things, endures all things.;</a:t>
            </a:r>
          </a:p>
          <a:p>
            <a:r>
              <a:rPr lang="en-US" altLang="en-US" dirty="0"/>
              <a:t>4. What other people think of us is their problem</a:t>
            </a:r>
          </a:p>
          <a:p>
            <a:r>
              <a:rPr lang="en-US" altLang="en-US" dirty="0"/>
              <a:t>5.No condemnation now I dread, Yeshua and all in Him is mine.</a:t>
            </a:r>
          </a:p>
          <a:p>
            <a:pPr marL="457200" indent="-457200" algn="l">
              <a:buFont typeface="+mj-lt"/>
              <a:buAutoNum type="arabicPeriod"/>
            </a:pPr>
            <a:endParaRPr lang="en-US" altLang="en-US" dirty="0"/>
          </a:p>
        </p:txBody>
      </p:sp>
      <p:cxnSp>
        <p:nvCxnSpPr>
          <p:cNvPr id="3" name="Straight Connector 2">
            <a:extLst>
              <a:ext uri="{FF2B5EF4-FFF2-40B4-BE49-F238E27FC236}">
                <a16:creationId xmlns:a16="http://schemas.microsoft.com/office/drawing/2014/main" id="{EBFCD096-3687-F1A7-DE99-B4AE5952D4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2072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8850-0233-4A2D-3E58-94D6B340B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4CDE4-878F-3743-D9F7-77AC859713B2}"/>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6B682DDF-69E6-1E04-8133-5670CD3D5021}"/>
              </a:ext>
            </a:extLst>
          </p:cNvPr>
          <p:cNvSpPr>
            <a:spLocks noGrp="1"/>
          </p:cNvSpPr>
          <p:nvPr>
            <p:ph type="body" idx="1"/>
          </p:nvPr>
        </p:nvSpPr>
        <p:spPr>
          <a:xfrm>
            <a:off x="381000" y="4191000"/>
            <a:ext cx="6172200" cy="4572000"/>
          </a:xfrm>
        </p:spPr>
        <p:txBody>
          <a:bodyPr/>
          <a:lstStyle/>
          <a:p>
            <a:r>
              <a:rPr lang="en-US" dirty="0"/>
              <a:t>https://www.trinitypsalterhymnal.org/hymns/and-can-it-be-that-i-should-gain/</a:t>
            </a:r>
          </a:p>
        </p:txBody>
      </p:sp>
      <p:sp>
        <p:nvSpPr>
          <p:cNvPr id="4" name="Header Placeholder 3">
            <a:extLst>
              <a:ext uri="{FF2B5EF4-FFF2-40B4-BE49-F238E27FC236}">
                <a16:creationId xmlns:a16="http://schemas.microsoft.com/office/drawing/2014/main" id="{BFD0A35B-6BFA-982C-665D-B5299D009945}"/>
              </a:ext>
            </a:extLst>
          </p:cNvPr>
          <p:cNvSpPr>
            <a:spLocks noGrp="1"/>
          </p:cNvSpPr>
          <p:nvPr>
            <p:ph type="hdr" sz="quarter"/>
          </p:nvPr>
        </p:nvSpPr>
        <p:spPr/>
        <p:txBody>
          <a:bodyPr/>
          <a:lstStyle/>
          <a:p>
            <a:r>
              <a:rPr lang="en-US" altLang="en-US"/>
              <a:t>Radiant Righteousness, and Accusations Isaiah 62.1-4</a:t>
            </a:r>
          </a:p>
        </p:txBody>
      </p:sp>
      <p:sp>
        <p:nvSpPr>
          <p:cNvPr id="5" name="Date Placeholder 4">
            <a:extLst>
              <a:ext uri="{FF2B5EF4-FFF2-40B4-BE49-F238E27FC236}">
                <a16:creationId xmlns:a16="http://schemas.microsoft.com/office/drawing/2014/main" id="{6447EE9A-11F9-6EDA-C2C0-69687955AF0C}"/>
              </a:ext>
            </a:extLst>
          </p:cNvPr>
          <p:cNvSpPr>
            <a:spLocks noGrp="1"/>
          </p:cNvSpPr>
          <p:nvPr>
            <p:ph type="dt" idx="1"/>
          </p:nvPr>
        </p:nvSpPr>
        <p:spPr/>
        <p:txBody>
          <a:bodyPr/>
          <a:lstStyle/>
          <a:p>
            <a:r>
              <a:rPr lang="en-US" altLang="en-US"/>
              <a:t>Mar 14. 2026 5786</a:t>
            </a:r>
          </a:p>
        </p:txBody>
      </p:sp>
      <p:sp>
        <p:nvSpPr>
          <p:cNvPr id="6" name="Slide Number Placeholder 5">
            <a:extLst>
              <a:ext uri="{FF2B5EF4-FFF2-40B4-BE49-F238E27FC236}">
                <a16:creationId xmlns:a16="http://schemas.microsoft.com/office/drawing/2014/main" id="{B6E70BFE-595B-1FBF-E813-E94BA16DF362}"/>
              </a:ext>
            </a:extLst>
          </p:cNvPr>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36278169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647A-AE1B-7F70-C7D5-DD2291EB4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EA6F9-84EF-B6BB-2EA1-778986F407DC}"/>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40EB51F7-F7A1-C711-AB9D-BBC557D5A8C2}"/>
              </a:ext>
            </a:extLst>
          </p:cNvPr>
          <p:cNvSpPr>
            <a:spLocks noGrp="1"/>
          </p:cNvSpPr>
          <p:nvPr>
            <p:ph type="body" idx="1"/>
          </p:nvPr>
        </p:nvSpPr>
        <p:spPr>
          <a:xfrm>
            <a:off x="381000" y="4191000"/>
            <a:ext cx="6172200" cy="4572000"/>
          </a:xfrm>
        </p:spPr>
        <p:txBody>
          <a:bodyPr/>
          <a:lstStyle/>
          <a:p>
            <a:r>
              <a:rPr lang="en-US" dirty="0"/>
              <a:t>https://www.trinitypsalterhymnal.org/hymns/and-can-it-be-that-i-should-gain/</a:t>
            </a:r>
          </a:p>
        </p:txBody>
      </p:sp>
      <p:sp>
        <p:nvSpPr>
          <p:cNvPr id="4" name="Header Placeholder 3">
            <a:extLst>
              <a:ext uri="{FF2B5EF4-FFF2-40B4-BE49-F238E27FC236}">
                <a16:creationId xmlns:a16="http://schemas.microsoft.com/office/drawing/2014/main" id="{727225A8-0A28-5011-330F-4DA6666C85F3}"/>
              </a:ext>
            </a:extLst>
          </p:cNvPr>
          <p:cNvSpPr>
            <a:spLocks noGrp="1"/>
          </p:cNvSpPr>
          <p:nvPr>
            <p:ph type="hdr" sz="quarter"/>
          </p:nvPr>
        </p:nvSpPr>
        <p:spPr/>
        <p:txBody>
          <a:bodyPr/>
          <a:lstStyle/>
          <a:p>
            <a:r>
              <a:rPr lang="en-US" altLang="en-US"/>
              <a:t>Radiant Righteousness, and Accusations Isaiah 62.1-4</a:t>
            </a:r>
          </a:p>
        </p:txBody>
      </p:sp>
      <p:sp>
        <p:nvSpPr>
          <p:cNvPr id="5" name="Date Placeholder 4">
            <a:extLst>
              <a:ext uri="{FF2B5EF4-FFF2-40B4-BE49-F238E27FC236}">
                <a16:creationId xmlns:a16="http://schemas.microsoft.com/office/drawing/2014/main" id="{0335AA51-8F37-B26F-01DC-0FB5084E4E85}"/>
              </a:ext>
            </a:extLst>
          </p:cNvPr>
          <p:cNvSpPr>
            <a:spLocks noGrp="1"/>
          </p:cNvSpPr>
          <p:nvPr>
            <p:ph type="dt" idx="1"/>
          </p:nvPr>
        </p:nvSpPr>
        <p:spPr/>
        <p:txBody>
          <a:bodyPr/>
          <a:lstStyle/>
          <a:p>
            <a:r>
              <a:rPr lang="en-US" altLang="en-US"/>
              <a:t>Mar 14. 2026 5786</a:t>
            </a:r>
          </a:p>
        </p:txBody>
      </p:sp>
      <p:sp>
        <p:nvSpPr>
          <p:cNvPr id="6" name="Slide Number Placeholder 5">
            <a:extLst>
              <a:ext uri="{FF2B5EF4-FFF2-40B4-BE49-F238E27FC236}">
                <a16:creationId xmlns:a16="http://schemas.microsoft.com/office/drawing/2014/main" id="{F5B7B88A-6783-E7F5-1226-8877E5E8239A}"/>
              </a:ext>
            </a:extLst>
          </p:cNvPr>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26569155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FFD12-81E6-2852-335A-B06F2A0936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AC6274-2DD4-F013-CED8-7B0D28393CD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80BAB3C5-5116-8C46-0B74-60459236BA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986047E-A376-CE91-5CBC-F10D998261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169622-A61D-4F1A-8834-6397648BD20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7DE32CB-1BAE-1589-2C0F-42278E2E4D3F}"/>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a:pPr>
            <a:r>
              <a:rPr lang="en-US" altLang="en-US" dirty="0"/>
              <a:t>G-d is NOT unfair</a:t>
            </a:r>
          </a:p>
          <a:p>
            <a:pPr marL="231775" indent="-231775" algn="l">
              <a:buFont typeface="+mj-lt"/>
              <a:buAutoNum type="arabicPeriod"/>
            </a:pPr>
            <a:r>
              <a:rPr lang="en-US" altLang="en-US" dirty="0"/>
              <a:t>We are NOT condemned before G-d in Messiah.</a:t>
            </a:r>
          </a:p>
          <a:p>
            <a:pPr marL="231775" indent="-231775" algn="l">
              <a:buFont typeface="+mj-lt"/>
              <a:buAutoNum type="arabicPeriod"/>
            </a:pPr>
            <a:r>
              <a:rPr lang="en-US" altLang="en-US" dirty="0"/>
              <a:t>Other people are NOT against us.  Find the charitable interpretation.  </a:t>
            </a:r>
          </a:p>
          <a:p>
            <a:r>
              <a:rPr lang="en-US" b="1" baseline="30000" dirty="0"/>
              <a:t> </a:t>
            </a:r>
            <a:r>
              <a:rPr lang="en-US" dirty="0"/>
              <a:t>Love suffers long </a:t>
            </a:r>
            <a:r>
              <a:rPr lang="en-US" i="1" dirty="0"/>
              <a:t>and</a:t>
            </a:r>
            <a:r>
              <a:rPr lang="en-US" dirty="0"/>
              <a:t> is kind…thinks no evil; </a:t>
            </a:r>
            <a:r>
              <a:rPr lang="en-US" i="1" dirty="0"/>
              <a:t>keeps no accounts of evil</a:t>
            </a:r>
            <a:r>
              <a:rPr lang="en-US" b="1" i="1" baseline="30000" dirty="0"/>
              <a:t> </a:t>
            </a:r>
            <a:r>
              <a:rPr lang="en-US" b="1" baseline="30000" dirty="0"/>
              <a:t> </a:t>
            </a:r>
            <a:r>
              <a:rPr lang="en-US" dirty="0"/>
              <a:t>does not rejoice in iniquity, but rejoices in the truth; </a:t>
            </a:r>
            <a:r>
              <a:rPr lang="en-US" b="1" baseline="30000" dirty="0"/>
              <a:t> </a:t>
            </a:r>
            <a:r>
              <a:rPr lang="en-US" dirty="0"/>
              <a:t>bears all things, believes all things, hopes all things, endures all things.;</a:t>
            </a:r>
          </a:p>
          <a:p>
            <a:r>
              <a:rPr lang="en-US" altLang="en-US" dirty="0"/>
              <a:t>4. What other people think of us is their problem</a:t>
            </a:r>
          </a:p>
          <a:p>
            <a:r>
              <a:rPr lang="en-US" altLang="en-US" dirty="0"/>
              <a:t>5.No condemnation now I dread, Yeshua and all in Him is mine.</a:t>
            </a:r>
          </a:p>
          <a:p>
            <a:pPr marL="457200" indent="-457200" algn="l">
              <a:buFont typeface="+mj-lt"/>
              <a:buAutoNum type="arabicPeriod"/>
            </a:pPr>
            <a:endParaRPr lang="en-US" altLang="en-US" dirty="0"/>
          </a:p>
        </p:txBody>
      </p:sp>
      <p:cxnSp>
        <p:nvCxnSpPr>
          <p:cNvPr id="3" name="Straight Connector 2">
            <a:extLst>
              <a:ext uri="{FF2B5EF4-FFF2-40B4-BE49-F238E27FC236}">
                <a16:creationId xmlns:a16="http://schemas.microsoft.com/office/drawing/2014/main" id="{6B5C594B-B89F-0D5F-54AE-74E5B1AFEF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892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E0D5-9416-581B-3438-48392C9579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4ECF94-EB6B-74FF-773A-095118CC78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2D6D00BE-5A3E-0D7F-22CB-7357CADDF8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665CC30-F2C5-C5DA-DB39-2D0496A4F5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A7AA8B-CB56-C01F-3B9A-BB2BA66358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271E7F3-8431-27C2-3D05-FCBE40B0F7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32720F-AB4A-1A5B-C5D1-7FC67D16FE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320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A4053-53DE-C9E5-8A8B-33F8CE933E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BC8A78-56A5-A45D-E3A8-DF36B2934C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DA8B0B3D-02BF-1714-BA8B-E336B399AB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02BF233-CF9C-C933-3704-7D05E7B7A9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F07B45-481C-B52D-E66E-735886CF30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392B82-E897-60B8-2177-ABD6AEFC94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FDE98A0-C111-5177-3C4E-46F5D9DB150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716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BEEA-5965-DD63-F68D-6C8BF7C257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682386-02C5-FA9B-1F06-E633C9A7BE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606E09B4-065F-34D3-3F44-B9BC0D34C9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33A6567-7F36-5B5C-BE4A-49E2AA5ADE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748824-08DC-6872-084C-0BAE8784FE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3BCBB0-F816-8CCB-3518-D446EF859628}"/>
              </a:ext>
            </a:extLst>
          </p:cNvPr>
          <p:cNvSpPr>
            <a:spLocks noGrp="1" noChangeArrowheads="1"/>
          </p:cNvSpPr>
          <p:nvPr>
            <p:ph type="body" idx="1"/>
          </p:nvPr>
        </p:nvSpPr>
        <p:spPr>
          <a:xfrm>
            <a:off x="152400" y="4114800"/>
            <a:ext cx="6553200" cy="4876800"/>
          </a:xfrm>
        </p:spPr>
        <p:txBody>
          <a:bodyPr/>
          <a:lstStyle/>
          <a:p>
            <a:pPr algn="l"/>
            <a:r>
              <a:rPr lang="en-US" altLang="en-US" dirty="0"/>
              <a:t>https://vfinews.com/news/us-evacuates-embassy-staff-from-lebanon-as-iran-tensions-intensify-hamas-refuses-to-disarm/qasr-al-yahud-baptismal-site-reopens-after-nis-25-million-facelift?utm_source=VFI+News+-+English&amp;utm_campaign=f96c05737a-EMAIL_CAMPAIGN_2026_02_27_06_10&amp;utm_medium=email&amp;utm_term=0_c414809724-f96c05737a-148559991&amp;mc_cid=f96c05737a&amp;mc_eid=UNIQID</a:t>
            </a:r>
          </a:p>
        </p:txBody>
      </p:sp>
      <p:cxnSp>
        <p:nvCxnSpPr>
          <p:cNvPr id="3" name="Straight Connector 2">
            <a:extLst>
              <a:ext uri="{FF2B5EF4-FFF2-40B4-BE49-F238E27FC236}">
                <a16:creationId xmlns:a16="http://schemas.microsoft.com/office/drawing/2014/main" id="{6505476D-E1AA-8676-52DB-464600EF52E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4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7508-AAEC-7BA5-33DB-1AA9BBD6EC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602B74-6C5D-A5F3-93F5-AE317B1D4E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6EC36600-5186-A2E5-D042-6E315411BA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90DEB19B-6656-A1A5-8622-4923E1288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9F390D-EB77-1BFC-C147-9D8DB6AD19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FA357E-B6BC-086E-46CF-7C426C1B1CA7}"/>
              </a:ext>
            </a:extLst>
          </p:cNvPr>
          <p:cNvSpPr>
            <a:spLocks noGrp="1" noChangeArrowheads="1"/>
          </p:cNvSpPr>
          <p:nvPr>
            <p:ph type="body" idx="1"/>
          </p:nvPr>
        </p:nvSpPr>
        <p:spPr>
          <a:xfrm>
            <a:off x="152400" y="4114800"/>
            <a:ext cx="6553200" cy="4876800"/>
          </a:xfrm>
        </p:spPr>
        <p:txBody>
          <a:bodyPr/>
          <a:lstStyle/>
          <a:p>
            <a:pPr algn="l"/>
            <a:r>
              <a:rPr lang="en-US" altLang="en-US" dirty="0"/>
              <a:t>We have hosted his mom, Carolyn Hyde, for a concert in our old building.  We ALL ate in their home on a tour about 10 years ago.   </a:t>
            </a:r>
          </a:p>
          <a:p>
            <a:pPr algn="l"/>
            <a:r>
              <a:rPr lang="en-US" altLang="en-US" dirty="0"/>
              <a:t>https://youtu.be/hZAPuOThXpw</a:t>
            </a:r>
          </a:p>
          <a:p>
            <a:pPr algn="l"/>
            <a:endParaRPr lang="en-US" altLang="en-US" dirty="0"/>
          </a:p>
          <a:p>
            <a:pPr algn="l"/>
            <a:r>
              <a:rPr lang="en-US" altLang="en-US" dirty="0"/>
              <a:t>https://youtu.be/oIbGl5GwNvw</a:t>
            </a:r>
          </a:p>
        </p:txBody>
      </p:sp>
      <p:cxnSp>
        <p:nvCxnSpPr>
          <p:cNvPr id="3" name="Straight Connector 2">
            <a:extLst>
              <a:ext uri="{FF2B5EF4-FFF2-40B4-BE49-F238E27FC236}">
                <a16:creationId xmlns:a16="http://schemas.microsoft.com/office/drawing/2014/main" id="{CE2A2C39-3E55-FA29-D6C3-6C8AA683C6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244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27F3-BDD7-CD3D-68DE-0D20913677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8658BC-E724-6D79-2DCE-BCA3D24441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C6F25A7-1C49-BC16-1E76-827E74F801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966A064D-7DF6-9B3F-387D-354B1AD7CF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6BD13F-2E08-08C8-DD42-DD7CAE9DF7A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E7BECE6-0822-E935-5FB7-313AD6E7E94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E7B0D9-83FF-07F4-E667-B17AFC3E08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89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1D5A-2BED-CA58-22DA-C683A7BD5D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9E72E8-D947-EBF4-FF1C-DC45EE9075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0F53AD6-9DCB-A7D5-6593-F6060E7B70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C30376B8-5032-8E36-16C9-384A126D26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17B0CD-67FC-B811-1F84-2696354AE9A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5A320C3-D1A5-5F36-16B8-1B3BC29710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B72F38-AD82-254D-BC9E-71E6D0EE38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8394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0152-C277-E252-7212-C67BE8FE71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8DD9BF-88BA-3FF8-21EF-6793A95F33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C3060B79-585D-3605-EECB-CDD6FC431B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C54FBB5-2FB2-65D2-9284-834E02991E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BD0AB5-5FD0-68BC-648C-69354D49675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CB6CA9E-75CE-FAF2-BA91-38C73F0C7E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FA2A78-082B-091B-74E3-615B5DBE71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904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E11F-1FD9-9136-D1A0-B9774CBD10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6CD5E7-7750-234A-6DCB-E80277B6A8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6365EAA0-6EA7-D4FA-CCC5-A6344166F9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ED10DEF-24B7-543F-D5AD-1AE1A74B89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86616EF-2093-5C57-24CF-96997F61948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CFFAD55-CDA4-D380-5AF6-45BB63CC7FFE}"/>
              </a:ext>
            </a:extLst>
          </p:cNvPr>
          <p:cNvSpPr>
            <a:spLocks noGrp="1" noChangeArrowheads="1"/>
          </p:cNvSpPr>
          <p:nvPr>
            <p:ph type="body" idx="1"/>
          </p:nvPr>
        </p:nvSpPr>
        <p:spPr>
          <a:xfrm>
            <a:off x="152400" y="4114800"/>
            <a:ext cx="6553200" cy="4876800"/>
          </a:xfrm>
        </p:spPr>
        <p:txBody>
          <a:bodyPr/>
          <a:lstStyle/>
          <a:p>
            <a:pPr algn="l"/>
            <a:r>
              <a:rPr lang="en-US" altLang="en-US" dirty="0"/>
              <a:t>A new sin to preach against…</a:t>
            </a:r>
          </a:p>
        </p:txBody>
      </p:sp>
      <p:cxnSp>
        <p:nvCxnSpPr>
          <p:cNvPr id="3" name="Straight Connector 2">
            <a:extLst>
              <a:ext uri="{FF2B5EF4-FFF2-40B4-BE49-F238E27FC236}">
                <a16:creationId xmlns:a16="http://schemas.microsoft.com/office/drawing/2014/main" id="{5379A001-2C44-2FEC-920D-5687A12551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57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0814-127B-AF6A-FC63-37D4993457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A1492F-637D-27E9-199B-41644B10D1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54F0FF5-2AA3-E864-AFF7-0AD60E9EE0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D7303EFE-2909-FB22-7499-6F4A4C556AF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8249A73-B049-C521-9C1D-EC3E430E5D3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EE6A3C4-BF94-DAA1-DFB4-A7463CBC1913}"/>
              </a:ext>
            </a:extLst>
          </p:cNvPr>
          <p:cNvSpPr>
            <a:spLocks noGrp="1" noChangeArrowheads="1"/>
          </p:cNvSpPr>
          <p:nvPr>
            <p:ph type="body" idx="1"/>
          </p:nvPr>
        </p:nvSpPr>
        <p:spPr>
          <a:xfrm>
            <a:off x="152400" y="4114800"/>
            <a:ext cx="6553200" cy="4876800"/>
          </a:xfrm>
        </p:spPr>
        <p:txBody>
          <a:bodyPr/>
          <a:lstStyle/>
          <a:p>
            <a:pPr algn="l"/>
            <a:r>
              <a:rPr lang="en-US" altLang="en-US" dirty="0"/>
              <a:t>https://washingtonstand.com/article/concerns-grow-over-prediction-market-online-betting-platforms</a:t>
            </a:r>
          </a:p>
        </p:txBody>
      </p:sp>
      <p:cxnSp>
        <p:nvCxnSpPr>
          <p:cNvPr id="3" name="Straight Connector 2">
            <a:extLst>
              <a:ext uri="{FF2B5EF4-FFF2-40B4-BE49-F238E27FC236}">
                <a16:creationId xmlns:a16="http://schemas.microsoft.com/office/drawing/2014/main" id="{EC31B0C4-6C0B-5BFF-D988-6C30A35D34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62892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0A4F2-0D5E-AA0D-3A9C-B22303576B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D84D38-8317-21B9-CA9D-6AEB16D430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6357C0D-66C2-B843-1203-0105E09AF2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196A823-DA73-D359-2F6C-766C5C014B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E07C9C-D300-A335-8979-E43BE669128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EB7CF93-9196-A538-0517-818380EAAF85}"/>
              </a:ext>
            </a:extLst>
          </p:cNvPr>
          <p:cNvSpPr>
            <a:spLocks noGrp="1" noChangeArrowheads="1"/>
          </p:cNvSpPr>
          <p:nvPr>
            <p:ph type="body" idx="1"/>
          </p:nvPr>
        </p:nvSpPr>
        <p:spPr>
          <a:xfrm>
            <a:off x="152400" y="4114800"/>
            <a:ext cx="6553200" cy="4876800"/>
          </a:xfrm>
        </p:spPr>
        <p:txBody>
          <a:bodyPr/>
          <a:lstStyle/>
          <a:p>
            <a:pPr algn="l"/>
            <a:r>
              <a:rPr lang="en-US" altLang="en-US" dirty="0"/>
              <a:t>https://washingtonstand.com/article/concerns-grow-over-prediction-market-online-betting-platforms</a:t>
            </a:r>
          </a:p>
        </p:txBody>
      </p:sp>
      <p:cxnSp>
        <p:nvCxnSpPr>
          <p:cNvPr id="3" name="Straight Connector 2">
            <a:extLst>
              <a:ext uri="{FF2B5EF4-FFF2-40B4-BE49-F238E27FC236}">
                <a16:creationId xmlns:a16="http://schemas.microsoft.com/office/drawing/2014/main" id="{4BDA1358-5589-809F-3175-3DFCA6871C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355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2020-A568-E40A-E2DE-B03CCF000F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568077-901F-286D-CC39-86C1631442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5AF9EECB-FA3D-9289-F415-1428214911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9839793-87BB-C71D-DA91-FB19BAC78F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3496E6-2D0E-B4BC-B336-6D94635B6DA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F83D2D4-E4EE-2498-55BE-253704CF0A2F}"/>
              </a:ext>
            </a:extLst>
          </p:cNvPr>
          <p:cNvSpPr>
            <a:spLocks noGrp="1" noChangeArrowheads="1"/>
          </p:cNvSpPr>
          <p:nvPr>
            <p:ph type="body" idx="1"/>
          </p:nvPr>
        </p:nvSpPr>
        <p:spPr>
          <a:xfrm>
            <a:off x="152400" y="4114800"/>
            <a:ext cx="6553200" cy="4876800"/>
          </a:xfrm>
        </p:spPr>
        <p:txBody>
          <a:bodyPr/>
          <a:lstStyle/>
          <a:p>
            <a:pPr algn="l"/>
            <a:r>
              <a:rPr lang="en-US" altLang="en-US" dirty="0"/>
              <a:t>https://washingtonstand.com/article/concerns-grow-over-prediction-market-online-betting-platforms</a:t>
            </a:r>
          </a:p>
        </p:txBody>
      </p:sp>
      <p:cxnSp>
        <p:nvCxnSpPr>
          <p:cNvPr id="3" name="Straight Connector 2">
            <a:extLst>
              <a:ext uri="{FF2B5EF4-FFF2-40B4-BE49-F238E27FC236}">
                <a16:creationId xmlns:a16="http://schemas.microsoft.com/office/drawing/2014/main" id="{86293C0F-9DAF-FA8B-3F9C-7629FB0480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09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6BB6-3B5A-5B4E-7579-FC5B39A501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1DA16F-64A9-9420-BBA6-6ECEF132EA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2982C363-1AA0-46A6-5067-6CDEAF2D26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AA32DAC-8483-F67B-C1D9-460BDC4513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B773E2-7766-A94E-547B-C970943A3F4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B395552-9EDA-E54E-055F-8C453A7B4EF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C79AE7-277A-5746-72FC-5CEF384875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1139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F964-23CB-ED49-2DD5-99C43D5658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AAB9D2-3DF2-AF04-F189-14CC74025B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B199EF54-E857-4CD1-0D1F-DA6039B1CF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AB1E0187-A7DA-BD2A-C62B-A180DA08C5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E28E74-3EEA-1075-1B12-8BBAF05E8EC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D7CA8ED-449F-E47F-EBDC-19514ABD332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92795F5-9D94-DD6E-CA96-EEEFC3B510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4071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Radiant Righteousness, and Accusations Isaiah 62.1-4</a:t>
            </a:r>
          </a:p>
        </p:txBody>
      </p:sp>
      <p:sp>
        <p:nvSpPr>
          <p:cNvPr id="5" name="Date Placeholder 4"/>
          <p:cNvSpPr>
            <a:spLocks noGrp="1"/>
          </p:cNvSpPr>
          <p:nvPr>
            <p:ph type="dt" idx="1"/>
          </p:nvPr>
        </p:nvSpPr>
        <p:spPr/>
        <p:txBody>
          <a:bodyPr/>
          <a:lstStyle/>
          <a:p>
            <a:r>
              <a:rPr lang="en-US" altLang="en-US"/>
              <a:t>Mar 14.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117</a:t>
            </a:fld>
            <a:endParaRPr lang="en-US" altLang="en-US"/>
          </a:p>
        </p:txBody>
      </p:sp>
    </p:spTree>
    <p:extLst>
      <p:ext uri="{BB962C8B-B14F-4D97-AF65-F5344CB8AC3E}">
        <p14:creationId xmlns:p14="http://schemas.microsoft.com/office/powerpoint/2010/main" val="76959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E8AE-7AB9-4355-8969-48A27FDB11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63722D-A302-0877-9C17-2C0C42BF56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B8457268-00C4-CF4E-63FE-5D8B33DA43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3CBE9440-F940-6FB1-426D-ECFEDDD0B9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DAE4E4-9529-D732-8D92-27006D1F8A8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37215B0-3368-195E-A524-54286C16A4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A09841B-F528-2618-5EB4-F7D5B191AE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4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884F-D2D9-B739-A84E-BD355F1321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6D96B2-D612-1DF7-F269-974E980297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E90989D-FC4B-F0C8-750B-BCF857A140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B744752D-89CC-75D5-6A29-F7CF6D0EBC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7F0A31-D0C1-A902-A6E7-C1BAD18DEB9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CC96659-FE1F-BA56-D7E4-B46D1FD5797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F78251-8775-51DF-31A6-913888E009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3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0AD70-AAAF-EF59-3956-87FDCDC506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8C94F7-09E9-BA13-A267-A0312C766C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4774759-89F7-7815-0BB8-D4E62AB96A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8E0B418B-FFAB-6201-25FC-90FB6A3BD9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70260E-4045-E67A-F351-F644A3C54CF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0DE7331-3464-10D7-93C3-B36649B9988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092A347-70DE-9B74-5A4F-7FAAD534D1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3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A200-B762-2D69-1E82-CCA98A4DBD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7389B5-8EB3-7FDC-41D8-430DE60AF26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72B522DF-1A4E-8B2E-C68B-0CF9E43264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26D5CB5-3C7B-0CAA-A836-59627481DF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282DD4-9982-99DE-12EA-1A815087EF4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CC7095C-F33D-5C54-6B12-DCE99F7C41C7}"/>
              </a:ext>
            </a:extLst>
          </p:cNvPr>
          <p:cNvSpPr>
            <a:spLocks noGrp="1" noChangeArrowheads="1"/>
          </p:cNvSpPr>
          <p:nvPr>
            <p:ph type="body" idx="1"/>
          </p:nvPr>
        </p:nvSpPr>
        <p:spPr>
          <a:xfrm>
            <a:off x="152400" y="4114800"/>
            <a:ext cx="6553200" cy="4876800"/>
          </a:xfrm>
        </p:spPr>
        <p:txBody>
          <a:bodyPr/>
          <a:lstStyle/>
          <a:p>
            <a:pPr algn="l"/>
            <a:r>
              <a:rPr lang="en-US" altLang="en-US" dirty="0"/>
              <a:t>Wednesday, Mar 11, I was in a local clergy meeting with Clint Hall of City Wide Prayer, and he hosted the Regional Security Advisor of SCN.  </a:t>
            </a:r>
          </a:p>
        </p:txBody>
      </p:sp>
      <p:cxnSp>
        <p:nvCxnSpPr>
          <p:cNvPr id="3" name="Straight Connector 2">
            <a:extLst>
              <a:ext uri="{FF2B5EF4-FFF2-40B4-BE49-F238E27FC236}">
                <a16:creationId xmlns:a16="http://schemas.microsoft.com/office/drawing/2014/main" id="{0D0EDB03-211C-F07B-631F-4D364DF2BA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93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2D91-8ED3-A9A4-4102-E0D1FCA98C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CCBBC6-3D14-18F6-E218-931F03533A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4CE694D-9F3D-D471-8FF0-50612626DB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7430DE2-B2CD-1880-8E0A-A30FFCFFB6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393E57-CE40-9772-3F90-D256D686D07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ED2CAE5-3026-7D2E-9321-93F242645807}"/>
              </a:ext>
            </a:extLst>
          </p:cNvPr>
          <p:cNvSpPr>
            <a:spLocks noGrp="1" noChangeArrowheads="1"/>
          </p:cNvSpPr>
          <p:nvPr>
            <p:ph type="body" idx="1"/>
          </p:nvPr>
        </p:nvSpPr>
        <p:spPr>
          <a:xfrm>
            <a:off x="152400" y="4114800"/>
            <a:ext cx="6553200" cy="4876800"/>
          </a:xfrm>
        </p:spPr>
        <p:txBody>
          <a:bodyPr/>
          <a:lstStyle/>
          <a:p>
            <a:pPr algn="l"/>
            <a:r>
              <a:rPr lang="en-US" altLang="en-US" dirty="0"/>
              <a:t>So, I contacted him and we have their Regional Security Advisor coming to our building in mid to  late April.</a:t>
            </a:r>
          </a:p>
          <a:p>
            <a:pPr algn="l"/>
            <a:r>
              <a:rPr lang="en-US" altLang="en-US" dirty="0"/>
              <a:t>Also, we need to practice our security alarm.   You are about to hear it, and if you can, just drop in place, except for the armed security people who will move toward the [this time] imaginary invader who is at the lobby door.</a:t>
            </a:r>
          </a:p>
          <a:p>
            <a:pPr algn="l"/>
            <a:r>
              <a:rPr lang="en-US" altLang="en-US" dirty="0"/>
              <a:t>So, no one panic, but 1, 2, 3…</a:t>
            </a:r>
          </a:p>
        </p:txBody>
      </p:sp>
      <p:cxnSp>
        <p:nvCxnSpPr>
          <p:cNvPr id="3" name="Straight Connector 2">
            <a:extLst>
              <a:ext uri="{FF2B5EF4-FFF2-40B4-BE49-F238E27FC236}">
                <a16:creationId xmlns:a16="http://schemas.microsoft.com/office/drawing/2014/main" id="{C7D2D587-F152-C252-27C4-5C6A8E985C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3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84DF-7517-BD91-F933-52720B3684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393C12-B34F-B6C1-BB50-2350221B06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7699DE1-0A52-4B49-B55E-CA9764916C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A9BB50C-1449-066F-A901-861C326589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8AD539-BCCD-74C8-98C6-F8AD28BD10F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1528200-344E-F732-C40F-5DA3C365101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857A29D-2DE6-86A7-2858-DF8A2B8CCE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95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5CE7-8D15-6933-DA2E-E56FB4EC2E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38F580-DCB2-72B1-4761-5D7D3873B0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EF4A92F3-5EAA-0F47-DEB7-880E5B9FCE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1F9DBDFB-1133-B682-B7E5-05AC05DE7F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F79055-D568-A9C6-431C-2C2B51C42B7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DD9D627-1CAA-25D5-9AE4-42A5BA30E0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032D388-160C-8B59-BD9B-738401B7D4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6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36565-A7EC-71B6-0C84-5C8C5196DE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C3A893-28E3-6A35-CF68-FCA9FDE41A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E6978AB7-C811-D7EF-7015-B48B5A9C10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19DDF38-771A-A80F-0804-23A5983833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89DE13-F404-B80D-0BB7-DD8345DB166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6AD2CEE-6953-839B-D02C-67B337C2EEE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5909F55-5CE7-2968-F32D-DFF242589D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76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7255-7B19-1988-7E1D-244E5F697F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A9DA28-0CA8-F1E6-823B-DC98D078AB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69271D4-A694-EA06-DE1A-B8E96B2CAE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2F31F19-92C7-1CCE-C7DB-816BB4B392E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4562F3-A1EB-63B6-5305-9191C6019C7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55C74EF-AB03-EDAA-C249-578E849AEB91}"/>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My cousin Judy lived in MI and attended there for many </a:t>
            </a:r>
            <a:r>
              <a:rPr lang="en-US" altLang="en-US" dirty="0" err="1"/>
              <a:t>simkhas</a:t>
            </a:r>
            <a:r>
              <a:rPr lang="en-US" altLang="en-US" dirty="0"/>
              <a:t>, she just told 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Smoke apparently from the vehicle on fire.</a:t>
            </a:r>
          </a:p>
        </p:txBody>
      </p:sp>
      <p:cxnSp>
        <p:nvCxnSpPr>
          <p:cNvPr id="3" name="Straight Connector 2">
            <a:extLst>
              <a:ext uri="{FF2B5EF4-FFF2-40B4-BE49-F238E27FC236}">
                <a16:creationId xmlns:a16="http://schemas.microsoft.com/office/drawing/2014/main" id="{59322CBB-B84B-E035-4C85-747859C60F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35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BB571-1E1D-EF88-F750-7469D6E376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5A6EA3-713F-64A9-BDD6-BC8E55F88C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D51AD12F-44AA-5869-00DE-C6CCD6F625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61AD5328-1907-8934-D603-58D6B9987B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467D306-EAD5-8234-92BB-C5A1A83B9B1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6D9A2DA-6A23-58B8-461C-DCCA92799F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4E6DDB0-3797-3303-CF18-5B6BC71801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71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8FEAE-8185-0EBE-4D80-4E8F943331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03FDBF-61A6-A177-97DA-C24151C108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35298D0-C4B2-752A-CDD8-987A2105C4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684978DA-FBF3-05D1-798E-FD78EEFFB8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6ECEAF-8170-10EB-6792-17E045F5853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9DE7A54-F9ED-C2DA-1A41-2FFAFCBC94D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06BD14-3589-CB07-2729-C62C1A5485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2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0AED4-9BED-CC4A-AB79-274FAAF340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FCF176-4851-7B2B-C57B-56A5ADAF81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4E2B8F6-10AD-CF2A-15EA-5FD2DD349D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CA19D57-D395-5621-D34E-F8DB14E03B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9069F6-6276-4B20-2E20-64615FE6FD9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5DDA27E-11A6-0EE8-EF30-DACAD8EF34AE}"/>
              </a:ext>
            </a:extLst>
          </p:cNvPr>
          <p:cNvSpPr>
            <a:spLocks noGrp="1" noChangeArrowheads="1"/>
          </p:cNvSpPr>
          <p:nvPr>
            <p:ph type="body" idx="1"/>
          </p:nvPr>
        </p:nvSpPr>
        <p:spPr>
          <a:xfrm>
            <a:off x="152400" y="4114800"/>
            <a:ext cx="6553200" cy="4876800"/>
          </a:xfrm>
        </p:spPr>
        <p:txBody>
          <a:bodyPr/>
          <a:lstStyle/>
          <a:p>
            <a:pPr algn="l"/>
            <a:r>
              <a:rPr lang="en-US" altLang="en-US" dirty="0"/>
              <a:t>Set to music in Hebrew at</a:t>
            </a:r>
            <a:endParaRPr lang="he-IL" altLang="en-US" dirty="0"/>
          </a:p>
          <a:p>
            <a:pPr algn="l"/>
            <a:r>
              <a:rPr lang="en-US" altLang="en-US" dirty="0">
                <a:hlinkClick r:id="rId3"/>
              </a:rPr>
              <a:t>https://www.youtube.com/watch?v=-NqbtkM4hTs</a:t>
            </a:r>
            <a:r>
              <a:rPr lang="en-US" altLang="en-US" dirty="0"/>
              <a:t> </a:t>
            </a:r>
          </a:p>
          <a:p>
            <a:pPr algn="l"/>
            <a:endParaRPr lang="en-US" altLang="en-US" dirty="0"/>
          </a:p>
          <a:p>
            <a:pPr algn="l"/>
            <a:r>
              <a:rPr lang="en-US" altLang="en-US" dirty="0"/>
              <a:t>So, I was listening to this YouTube from Jerusalem, and felt the download that THIS is what the congregation should be like.  Are we?</a:t>
            </a:r>
          </a:p>
          <a:p>
            <a:pPr algn="l"/>
            <a:endParaRPr lang="en-US" altLang="en-US" dirty="0"/>
          </a:p>
        </p:txBody>
      </p:sp>
      <p:cxnSp>
        <p:nvCxnSpPr>
          <p:cNvPr id="3" name="Straight Connector 2">
            <a:extLst>
              <a:ext uri="{FF2B5EF4-FFF2-40B4-BE49-F238E27FC236}">
                <a16:creationId xmlns:a16="http://schemas.microsoft.com/office/drawing/2014/main" id="{633E8BC8-8C53-1B9D-0D70-B49CDBAD700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69A4-82C6-C3EB-E366-5D366EC528A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5DCFE7-50F0-2746-1552-E51D3037DC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29F0124A-5E2A-8004-F355-FFE1605CC4A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5084F6B4-B468-A2E8-F92C-50B1F0EB5D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C1A5FD-63D2-5939-5CE6-67B3409941C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42089E3-E9A0-DE44-F444-2A5A195D7AEE}"/>
              </a:ext>
            </a:extLst>
          </p:cNvPr>
          <p:cNvSpPr>
            <a:spLocks noGrp="1" noChangeArrowheads="1"/>
          </p:cNvSpPr>
          <p:nvPr>
            <p:ph type="body" idx="1"/>
          </p:nvPr>
        </p:nvSpPr>
        <p:spPr>
          <a:xfrm>
            <a:off x="152400" y="4114800"/>
            <a:ext cx="6553200" cy="4876800"/>
          </a:xfrm>
        </p:spPr>
        <p:txBody>
          <a:bodyPr/>
          <a:lstStyle/>
          <a:p>
            <a:pPr algn="l"/>
            <a:r>
              <a:rPr lang="en-US" altLang="en-US" dirty="0"/>
              <a:t>These are intoxicating words. </a:t>
            </a:r>
          </a:p>
          <a:p>
            <a:pPr algn="l"/>
            <a:r>
              <a:rPr lang="en-US" altLang="en-US" dirty="0"/>
              <a:t>I am still the liquid love effect.</a:t>
            </a:r>
          </a:p>
          <a:p>
            <a:pPr algn="l"/>
            <a:endParaRPr lang="en-US" altLang="en-US" dirty="0"/>
          </a:p>
        </p:txBody>
      </p:sp>
      <p:cxnSp>
        <p:nvCxnSpPr>
          <p:cNvPr id="3" name="Straight Connector 2">
            <a:extLst>
              <a:ext uri="{FF2B5EF4-FFF2-40B4-BE49-F238E27FC236}">
                <a16:creationId xmlns:a16="http://schemas.microsoft.com/office/drawing/2014/main" id="{8A09FA76-3D1A-E318-BABC-51159613CFE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8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8308-570C-FE56-CCC8-0556ED8ED8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C900DE-5B5F-1331-CA5B-0E73832119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0D31FA91-BF0C-7AE4-ACFE-D37275DAC5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ECB4670-3550-57F7-6FC3-1A2D6FC215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96D69F6-565B-19E8-9E4C-C29DCA9AFBA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DB9E548-574B-1FC4-1201-516EC60F285A}"/>
              </a:ext>
            </a:extLst>
          </p:cNvPr>
          <p:cNvSpPr>
            <a:spLocks noGrp="1" noChangeArrowheads="1"/>
          </p:cNvSpPr>
          <p:nvPr>
            <p:ph type="body" idx="1"/>
          </p:nvPr>
        </p:nvSpPr>
        <p:spPr>
          <a:xfrm>
            <a:off x="152400" y="4114800"/>
            <a:ext cx="6553200" cy="4876800"/>
          </a:xfrm>
        </p:spPr>
        <p:txBody>
          <a:bodyPr/>
          <a:lstStyle/>
          <a:p>
            <a:pPr algn="l"/>
            <a:r>
              <a:rPr lang="en-US" altLang="en-US" dirty="0"/>
              <a:t>Silent: command </a:t>
            </a:r>
            <a:r>
              <a:rPr lang="en-US" altLang="en-US" dirty="0" err="1"/>
              <a:t>Sheket</a:t>
            </a:r>
            <a:r>
              <a:rPr lang="en-US" altLang="en-US" dirty="0"/>
              <a:t>!!</a:t>
            </a:r>
          </a:p>
          <a:p>
            <a:pPr algn="l"/>
            <a:r>
              <a:rPr lang="en-US" altLang="en-US" dirty="0"/>
              <a:t>Continual, unending, passionate prayer for THIS.</a:t>
            </a:r>
          </a:p>
          <a:p>
            <a:pPr algn="l"/>
            <a:r>
              <a:rPr lang="en-US" altLang="en-US" dirty="0"/>
              <a:t>Say “Nogah”  Next few slides word study on this word, Nogah.</a:t>
            </a:r>
          </a:p>
        </p:txBody>
      </p:sp>
      <p:cxnSp>
        <p:nvCxnSpPr>
          <p:cNvPr id="3" name="Straight Connector 2">
            <a:extLst>
              <a:ext uri="{FF2B5EF4-FFF2-40B4-BE49-F238E27FC236}">
                <a16:creationId xmlns:a16="http://schemas.microsoft.com/office/drawing/2014/main" id="{33B0E140-24AD-E831-4DDD-3905D5F2AF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743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DD695-4E61-D545-B2E3-5BC1CEC68C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4561D6-4B7B-3EB3-6211-295EA3D32F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A5973F7-62D4-652C-CCA4-DBC4CF1E8C6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67A62B0C-6BAE-3D72-F7AF-9360CF5A2B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88CA16-4BB0-2B90-CD58-77763733141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AC44D91-537E-984C-824C-A5A088C223F4}"/>
              </a:ext>
            </a:extLst>
          </p:cNvPr>
          <p:cNvSpPr>
            <a:spLocks noGrp="1" noChangeArrowheads="1"/>
          </p:cNvSpPr>
          <p:nvPr>
            <p:ph type="body" idx="1"/>
          </p:nvPr>
        </p:nvSpPr>
        <p:spPr>
          <a:xfrm>
            <a:off x="152400" y="4114800"/>
            <a:ext cx="6553200" cy="4876800"/>
          </a:xfrm>
        </p:spPr>
        <p:txBody>
          <a:bodyPr/>
          <a:lstStyle/>
          <a:p>
            <a:pPr algn="l"/>
            <a:r>
              <a:rPr lang="en-US" altLang="en-US" dirty="0"/>
              <a:t>https://biblehub.com/hebrew/5051.htm</a:t>
            </a:r>
          </a:p>
        </p:txBody>
      </p:sp>
      <p:cxnSp>
        <p:nvCxnSpPr>
          <p:cNvPr id="3" name="Straight Connector 2">
            <a:extLst>
              <a:ext uri="{FF2B5EF4-FFF2-40B4-BE49-F238E27FC236}">
                <a16:creationId xmlns:a16="http://schemas.microsoft.com/office/drawing/2014/main" id="{950509D0-820E-77A4-1052-FDFC4D405E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7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60CE5-6527-F79A-12C6-750190DB5A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7D93DB-DB6C-0781-655A-74976E5963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7E03FCFC-0639-7F14-BF37-5F89021B66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3919A491-0AAF-AD1F-9C39-3ECD508487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2B774C-6911-E174-977D-B4A0D867D434}"/>
              </a:ext>
            </a:extLst>
          </p:cNvPr>
          <p:cNvSpPr>
            <a:spLocks noGrp="1" noRot="1" noChangeAspect="1" noChangeArrowheads="1" noTextEdit="1"/>
          </p:cNvSpPr>
          <p:nvPr>
            <p:ph type="sldImg"/>
          </p:nvPr>
        </p:nvSpPr>
        <p:spPr>
          <a:xfrm>
            <a:off x="381000" y="669925"/>
            <a:ext cx="6096000" cy="3429000"/>
          </a:xfrm>
          <a:ln/>
        </p:spPr>
        <p:txBody>
          <a:bodyPr/>
          <a:lstStyle/>
          <a:p>
            <a:endParaRPr lang="en-US"/>
          </a:p>
        </p:txBody>
      </p:sp>
      <p:sp>
        <p:nvSpPr>
          <p:cNvPr id="840707" name="Rectangle 3">
            <a:extLst>
              <a:ext uri="{FF2B5EF4-FFF2-40B4-BE49-F238E27FC236}">
                <a16:creationId xmlns:a16="http://schemas.microsoft.com/office/drawing/2014/main" id="{8DFF32F4-FC0D-675F-C665-BA0482ED376B}"/>
              </a:ext>
            </a:extLst>
          </p:cNvPr>
          <p:cNvSpPr>
            <a:spLocks noGrp="1" noChangeArrowheads="1"/>
          </p:cNvSpPr>
          <p:nvPr>
            <p:ph type="body" idx="1"/>
          </p:nvPr>
        </p:nvSpPr>
        <p:spPr>
          <a:xfrm>
            <a:off x="152400" y="4114800"/>
            <a:ext cx="6553200" cy="4876800"/>
          </a:xfrm>
        </p:spPr>
        <p:txBody>
          <a:bodyPr/>
          <a:lstStyle/>
          <a:p>
            <a:pPr algn="l"/>
            <a:r>
              <a:rPr lang="en-US" altLang="en-US" dirty="0"/>
              <a:t>https://biblehub.com/hebrew/5051.htm</a:t>
            </a:r>
          </a:p>
        </p:txBody>
      </p:sp>
      <p:cxnSp>
        <p:nvCxnSpPr>
          <p:cNvPr id="3" name="Straight Connector 2">
            <a:extLst>
              <a:ext uri="{FF2B5EF4-FFF2-40B4-BE49-F238E27FC236}">
                <a16:creationId xmlns:a16="http://schemas.microsoft.com/office/drawing/2014/main" id="{529F27F7-CB69-0E44-CE72-FD2AD0F11B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39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FD6A6-F136-AD59-F43A-8C610DD878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5B78F2-20A9-4792-1FC1-96A77A9B93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F27F460-4A30-B2E8-01BB-8291D9EC85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FD8C44D-38E5-465D-5B82-652EDBFCF1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6FD7FA-50A8-F1F9-B132-7303A112FF6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C22C072-A2BF-5135-0FE0-A5BFA899D4AF}"/>
              </a:ext>
            </a:extLst>
          </p:cNvPr>
          <p:cNvSpPr>
            <a:spLocks noGrp="1" noChangeArrowheads="1"/>
          </p:cNvSpPr>
          <p:nvPr>
            <p:ph type="body" idx="1"/>
          </p:nvPr>
        </p:nvSpPr>
        <p:spPr>
          <a:xfrm>
            <a:off x="152400" y="4114800"/>
            <a:ext cx="6553200" cy="4876800"/>
          </a:xfrm>
        </p:spPr>
        <p:txBody>
          <a:bodyPr/>
          <a:lstStyle/>
          <a:p>
            <a:pPr algn="l"/>
            <a:r>
              <a:rPr lang="en-US" altLang="en-US" sz="1100" dirty="0">
                <a:hlinkClick r:id="rId3"/>
              </a:rPr>
              <a:t>https://biblehub.com/hebrew/5051.htm</a:t>
            </a:r>
            <a:endParaRPr lang="en-US" altLang="en-US" sz="1100" dirty="0"/>
          </a:p>
          <a:p>
            <a:pPr algn="l"/>
            <a:endParaRPr lang="en-US" altLang="en-US" dirty="0"/>
          </a:p>
          <a:p>
            <a:pPr algn="l"/>
            <a:r>
              <a:rPr lang="en-US" altLang="en-US" dirty="0"/>
              <a:t>Review:</a:t>
            </a:r>
          </a:p>
        </p:txBody>
      </p:sp>
      <p:cxnSp>
        <p:nvCxnSpPr>
          <p:cNvPr id="3" name="Straight Connector 2">
            <a:extLst>
              <a:ext uri="{FF2B5EF4-FFF2-40B4-BE49-F238E27FC236}">
                <a16:creationId xmlns:a16="http://schemas.microsoft.com/office/drawing/2014/main" id="{5B4A8370-11FB-AA27-1FB6-702FEE1072A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18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B1DA-FCE4-F4E0-751F-AA4E4D8B30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E1C888-5246-5DE7-EC53-5076537ADE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448D7FF-AF01-F2C7-A0D2-83F551EBB0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B2EA3E7A-123A-288D-D2D5-3F730DB2C3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0842AC-58F1-2AB5-F9B7-A30E3BE292A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3263848-DE41-701B-5DC3-1B24550DB6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A9807F-A686-9A93-B51C-C721DF9A98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814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0061-B222-089A-8971-44EB886235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0A16A3-C0DF-352A-39D0-77138A770D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8666010-ADF7-70CD-3887-5058D6C8E6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1B3E64F-7FE0-3754-11B3-6F227DE214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210B05-BB27-EBFF-9255-16FDD3F4FE5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E8C19AF-A5DB-D50C-F04E-146876303E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01015D-3B24-EB71-2178-09B62E5012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88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CF128-4AD6-8F26-74A3-F44484AA87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985E88-B5A8-9113-96BD-4D139D3FF3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CE690279-847E-BDE4-7591-9EF5395699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6E7EABB2-625C-EEF9-37B2-9C96FA4B4C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41056F-64D2-9736-C4BB-527AA59384A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4E5AA7F-5685-FF8F-0255-BD1F7150AEF9}"/>
              </a:ext>
            </a:extLst>
          </p:cNvPr>
          <p:cNvSpPr>
            <a:spLocks noGrp="1" noChangeArrowheads="1"/>
          </p:cNvSpPr>
          <p:nvPr>
            <p:ph type="body" idx="1"/>
          </p:nvPr>
        </p:nvSpPr>
        <p:spPr>
          <a:xfrm>
            <a:off x="152400" y="4114800"/>
            <a:ext cx="6553200" cy="4876800"/>
          </a:xfrm>
        </p:spPr>
        <p:txBody>
          <a:bodyPr/>
          <a:lstStyle/>
          <a:p>
            <a:pPr algn="l"/>
            <a:r>
              <a:rPr lang="en-US" altLang="en-US" sz="1000" dirty="0"/>
              <a:t>https://swikblog.com/wp-content/uploads/2026/03/temple_israel_detroit_incident_compressed.jpg</a:t>
            </a:r>
          </a:p>
          <a:p>
            <a:pPr algn="l"/>
            <a:endParaRPr lang="en-US" altLang="en-US" dirty="0"/>
          </a:p>
          <a:p>
            <a:pPr algn="l"/>
            <a:r>
              <a:rPr lang="en-US" altLang="en-US" dirty="0"/>
              <a:t>I’m not sure if the invader crashed through the doors that you see.  We have bollards protecting our glass doors, but may get more.</a:t>
            </a:r>
          </a:p>
        </p:txBody>
      </p:sp>
      <p:cxnSp>
        <p:nvCxnSpPr>
          <p:cNvPr id="3" name="Straight Connector 2">
            <a:extLst>
              <a:ext uri="{FF2B5EF4-FFF2-40B4-BE49-F238E27FC236}">
                <a16:creationId xmlns:a16="http://schemas.microsoft.com/office/drawing/2014/main" id="{A272320C-090B-7C69-F166-9D73FB4120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A56E2-6EA4-72D0-3015-81AE974C4F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5F8718-3650-6C29-9046-029B7C7FCE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D1BF4583-C941-CC17-CFBE-CE1F82620E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DC6283DF-44DF-2A1B-CF70-E8EA61752E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923E61-3FFF-CD72-15C1-40BE0BD9C47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63D2245-44E7-432A-B431-CC12F4F1863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E60D38-50D0-0248-D96A-B64CF9EDC5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672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FAA2-C38D-891D-4A9E-AA13D7C187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9F7A00-A55A-1955-EB8F-D77D3B6A473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0A05FCE-ABE1-514F-9BC9-9490073663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84D3741-D37C-7C00-D619-670F5C6243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CCFF82-7383-5A89-9B85-7375F0856B8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AB50F23-D168-1D0B-D864-7331DB309625}"/>
              </a:ext>
            </a:extLst>
          </p:cNvPr>
          <p:cNvSpPr>
            <a:spLocks noGrp="1" noChangeArrowheads="1"/>
          </p:cNvSpPr>
          <p:nvPr>
            <p:ph type="body" idx="1"/>
          </p:nvPr>
        </p:nvSpPr>
        <p:spPr>
          <a:xfrm>
            <a:off x="152400" y="4114800"/>
            <a:ext cx="6553200" cy="4876800"/>
          </a:xfrm>
        </p:spPr>
        <p:txBody>
          <a:bodyPr/>
          <a:lstStyle/>
          <a:p>
            <a:pPr algn="l"/>
            <a:r>
              <a:rPr lang="en-US" altLang="en-US" dirty="0"/>
              <a:t>[The letter nun </a:t>
            </a:r>
            <a:r>
              <a:rPr lang="he-IL" altLang="en-US" dirty="0"/>
              <a:t>נ</a:t>
            </a:r>
            <a:r>
              <a:rPr lang="en-US" altLang="en-US" dirty="0"/>
              <a:t> is a weak letter and drops out in certain conjunctions, grammar forms.]</a:t>
            </a:r>
          </a:p>
          <a:p>
            <a:pPr algn="l"/>
            <a:r>
              <a:rPr lang="en-US" altLang="en-US" dirty="0"/>
              <a:t>There is an implication that to have this new name and glorious ramifications, there is a piercing, puncturing, </a:t>
            </a:r>
            <a:r>
              <a:rPr lang="en-US" sz="2000" dirty="0">
                <a:solidFill>
                  <a:schemeClr val="tx1"/>
                </a:solidFill>
                <a:latin typeface="Arial Rounded MT Bold" panose="020F0704030504030204" pitchFamily="34" charset="0"/>
              </a:rPr>
              <a:t>perforate, with more or less violence.</a:t>
            </a:r>
          </a:p>
          <a:p>
            <a:pPr algn="l"/>
            <a:r>
              <a:rPr lang="en-US" altLang="en-US" sz="2000" dirty="0">
                <a:solidFill>
                  <a:schemeClr val="tx1"/>
                </a:solidFill>
                <a:latin typeface="Arial Rounded MT Bold" panose="020F0704030504030204" pitchFamily="34" charset="0"/>
              </a:rPr>
              <a:t>It was costly painful for G-d to get Israel to this place.  I’m talking, of course, about the piercing of Messiah to bring Israel, and those grafted in, to glory.</a:t>
            </a:r>
            <a:endParaRPr lang="en-US" altLang="en-US" dirty="0"/>
          </a:p>
        </p:txBody>
      </p:sp>
      <p:cxnSp>
        <p:nvCxnSpPr>
          <p:cNvPr id="3" name="Straight Connector 2">
            <a:extLst>
              <a:ext uri="{FF2B5EF4-FFF2-40B4-BE49-F238E27FC236}">
                <a16:creationId xmlns:a16="http://schemas.microsoft.com/office/drawing/2014/main" id="{3BC88C34-2CC1-0198-130C-ECAF7060DA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85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9E67F-1779-24F7-1B54-B2A75FB0B1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DF24DB-93FD-039D-5AF9-F28E75B402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235B756-9251-E9E0-3FFE-AD75B566B6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DC715785-B20A-9B5B-23BE-61AD17A268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6AA3EA-68F6-1C86-0470-3F7352EAA23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68C55A1-0393-5928-69DD-7F9465897B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CB98BE-F024-AF20-2EB6-A57D428383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422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5F88-5ECA-8AC2-3C98-FBDA7E5963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5F5BB8-D195-A762-046B-0FBB712CEB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9DC95A6-E18C-5A3F-F89E-8C316E550AA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C4E835E0-C638-1034-E323-7D4B8C8B27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B73E29-BD13-E9DF-3EEF-65940B06752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B843DF1-781F-83AA-8CD1-0F703E5B5B0E}"/>
              </a:ext>
            </a:extLst>
          </p:cNvPr>
          <p:cNvSpPr>
            <a:spLocks noGrp="1" noChangeArrowheads="1"/>
          </p:cNvSpPr>
          <p:nvPr>
            <p:ph type="body" idx="1"/>
          </p:nvPr>
        </p:nvSpPr>
        <p:spPr>
          <a:xfrm>
            <a:off x="152400" y="4114800"/>
            <a:ext cx="6553200" cy="4876800"/>
          </a:xfrm>
        </p:spPr>
        <p:txBody>
          <a:bodyPr/>
          <a:lstStyle/>
          <a:p>
            <a:pPr algn="l"/>
            <a:r>
              <a:rPr lang="en-US" altLang="en-US" dirty="0"/>
              <a:t>These very words were in the mouth of Mark Twain about Israel, then Ottoman Turkish Palestine, in 1867.</a:t>
            </a:r>
          </a:p>
        </p:txBody>
      </p:sp>
      <p:cxnSp>
        <p:nvCxnSpPr>
          <p:cNvPr id="3" name="Straight Connector 2">
            <a:extLst>
              <a:ext uri="{FF2B5EF4-FFF2-40B4-BE49-F238E27FC236}">
                <a16:creationId xmlns:a16="http://schemas.microsoft.com/office/drawing/2014/main" id="{D889520F-B85C-6C94-0F2D-61A3B81B82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052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7F6B-BDCF-2086-9CFE-C89968D68B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81DA6A-99C0-287E-EA25-D8905F5D04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601F21C-F3F2-FFA2-C733-CC9EE42BB6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F6DA67E-A430-D960-EEEF-B0D842D762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B802C46-EB4E-A2BC-E6F4-CC56A9646F7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6D6CFFA-CA8B-EAB3-ED45-9D156F5FC4AC}"/>
              </a:ext>
            </a:extLst>
          </p:cNvPr>
          <p:cNvSpPr>
            <a:spLocks noGrp="1" noChangeArrowheads="1"/>
          </p:cNvSpPr>
          <p:nvPr>
            <p:ph type="body" idx="1"/>
          </p:nvPr>
        </p:nvSpPr>
        <p:spPr>
          <a:xfrm>
            <a:off x="152400" y="4114800"/>
            <a:ext cx="6553200" cy="4876800"/>
          </a:xfrm>
        </p:spPr>
        <p:txBody>
          <a:bodyPr/>
          <a:lstStyle/>
          <a:p>
            <a:pPr algn="l"/>
            <a:r>
              <a:rPr lang="en-US" altLang="en-US" dirty="0"/>
              <a:t>https://www.uhashtag.com/wp-content/uploads/2024/06/Mark-Twai.jpg</a:t>
            </a:r>
          </a:p>
        </p:txBody>
      </p:sp>
      <p:cxnSp>
        <p:nvCxnSpPr>
          <p:cNvPr id="3" name="Straight Connector 2">
            <a:extLst>
              <a:ext uri="{FF2B5EF4-FFF2-40B4-BE49-F238E27FC236}">
                <a16:creationId xmlns:a16="http://schemas.microsoft.com/office/drawing/2014/main" id="{6AE2D8E5-C899-D471-5C4C-C8F87C5EA4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728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F862-E40D-3C2F-CB61-88A794F95D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34EA76-0D98-281F-7ADC-754CF2DC5B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D943F45F-B03A-A04A-22F9-4C552D102E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8890BD8-9B5F-58D3-2DAE-AC7B7A3CAE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41938D-C5A9-3E94-9FEF-BEAA4E9F995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C5F0374-4185-A809-E85A-33718972A276}"/>
              </a:ext>
            </a:extLst>
          </p:cNvPr>
          <p:cNvSpPr>
            <a:spLocks noGrp="1" noChangeArrowheads="1"/>
          </p:cNvSpPr>
          <p:nvPr>
            <p:ph type="body" idx="1"/>
          </p:nvPr>
        </p:nvSpPr>
        <p:spPr>
          <a:xfrm>
            <a:off x="152400" y="4114800"/>
            <a:ext cx="6553200" cy="4876800"/>
          </a:xfrm>
        </p:spPr>
        <p:txBody>
          <a:bodyPr/>
          <a:lstStyle/>
          <a:p>
            <a:pPr algn="l"/>
            <a:r>
              <a:rPr lang="en-US" altLang="en-US" dirty="0"/>
              <a:t>https://zionist.org/history-of-zionism/mark-twains-travels-to-palestine/</a:t>
            </a:r>
          </a:p>
        </p:txBody>
      </p:sp>
      <p:cxnSp>
        <p:nvCxnSpPr>
          <p:cNvPr id="3" name="Straight Connector 2">
            <a:extLst>
              <a:ext uri="{FF2B5EF4-FFF2-40B4-BE49-F238E27FC236}">
                <a16:creationId xmlns:a16="http://schemas.microsoft.com/office/drawing/2014/main" id="{E7B8A0C6-F5A8-870D-D2F8-754C628905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31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B783-3727-B3F4-4441-3A2E59BAC4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4B35D8-E162-6354-6190-A76BC838AA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2179D08E-4E9D-B989-5FB4-C726DBD5F97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F425DE8A-7CA1-AC8F-D20E-9CCCE26534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0D9844-FDDA-951D-D799-C1433A4650C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7B13C27-6F04-9504-E596-9798D429DF95}"/>
              </a:ext>
            </a:extLst>
          </p:cNvPr>
          <p:cNvSpPr>
            <a:spLocks noGrp="1" noChangeArrowheads="1"/>
          </p:cNvSpPr>
          <p:nvPr>
            <p:ph type="body" idx="1"/>
          </p:nvPr>
        </p:nvSpPr>
        <p:spPr>
          <a:xfrm>
            <a:off x="152400" y="4114800"/>
            <a:ext cx="6553200" cy="4876800"/>
          </a:xfrm>
        </p:spPr>
        <p:txBody>
          <a:bodyPr/>
          <a:lstStyle/>
          <a:p>
            <a:pPr algn="l"/>
            <a:r>
              <a:rPr lang="en-US" altLang="en-US" dirty="0"/>
              <a:t>https://zionist.org/history-of-zionism/mark-twains-travels-to-palestine/</a:t>
            </a:r>
          </a:p>
        </p:txBody>
      </p:sp>
      <p:cxnSp>
        <p:nvCxnSpPr>
          <p:cNvPr id="3" name="Straight Connector 2">
            <a:extLst>
              <a:ext uri="{FF2B5EF4-FFF2-40B4-BE49-F238E27FC236}">
                <a16:creationId xmlns:a16="http://schemas.microsoft.com/office/drawing/2014/main" id="{F11B9064-4011-2A53-2DC1-8F96D5104A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487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19902-C9C8-80E6-45C5-05C252B478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44B765-8D43-371F-DB7F-9B3933ED77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9AB3736-2B92-B97A-3387-7C9E1F3432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14F373CD-949F-C65C-0ADE-B7D15FDD4C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43BC11-2B41-61A3-D9CD-0BE19C845A6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E2B140B-0AAB-EBF6-0DB2-F5DED08446CD}"/>
              </a:ext>
            </a:extLst>
          </p:cNvPr>
          <p:cNvSpPr>
            <a:spLocks noGrp="1" noChangeArrowheads="1"/>
          </p:cNvSpPr>
          <p:nvPr>
            <p:ph type="body" idx="1"/>
          </p:nvPr>
        </p:nvSpPr>
        <p:spPr>
          <a:xfrm>
            <a:off x="152400" y="4114800"/>
            <a:ext cx="6553200" cy="4876800"/>
          </a:xfrm>
        </p:spPr>
        <p:txBody>
          <a:bodyPr/>
          <a:lstStyle/>
          <a:p>
            <a:pPr algn="l"/>
            <a:r>
              <a:rPr lang="en-US" altLang="en-US" dirty="0"/>
              <a:t>https://zionist.org/history-of-zionism/mark-twains-travels-to-palestine/</a:t>
            </a:r>
          </a:p>
        </p:txBody>
      </p:sp>
      <p:cxnSp>
        <p:nvCxnSpPr>
          <p:cNvPr id="3" name="Straight Connector 2">
            <a:extLst>
              <a:ext uri="{FF2B5EF4-FFF2-40B4-BE49-F238E27FC236}">
                <a16:creationId xmlns:a16="http://schemas.microsoft.com/office/drawing/2014/main" id="{E0CF6789-FB68-D6A3-9B52-6599C31E74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32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EBC9-65A9-3FD7-623D-49D49C9BEF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001212-6C49-4CA4-6C39-7CC3479544E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093DC59B-B1DC-F451-50EA-401889D004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1331465-FB8F-6DA7-7182-8DC975BAC2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994558-3389-2885-64C5-5478E872511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7F0771B-7164-CDB0-E380-82B7D84DA3D3}"/>
              </a:ext>
            </a:extLst>
          </p:cNvPr>
          <p:cNvSpPr>
            <a:spLocks noGrp="1" noChangeArrowheads="1"/>
          </p:cNvSpPr>
          <p:nvPr>
            <p:ph type="body" idx="1"/>
          </p:nvPr>
        </p:nvSpPr>
        <p:spPr>
          <a:xfrm>
            <a:off x="152400" y="4114800"/>
            <a:ext cx="6553200" cy="4876800"/>
          </a:xfrm>
        </p:spPr>
        <p:txBody>
          <a:bodyPr/>
          <a:lstStyle/>
          <a:p>
            <a:pPr algn="l"/>
            <a:r>
              <a:rPr lang="en-US" altLang="en-US" dirty="0"/>
              <a:t>https://zionist.org/history-of-zionism/mark-twains-travels-to-palestine/</a:t>
            </a:r>
          </a:p>
        </p:txBody>
      </p:sp>
      <p:cxnSp>
        <p:nvCxnSpPr>
          <p:cNvPr id="3" name="Straight Connector 2">
            <a:extLst>
              <a:ext uri="{FF2B5EF4-FFF2-40B4-BE49-F238E27FC236}">
                <a16:creationId xmlns:a16="http://schemas.microsoft.com/office/drawing/2014/main" id="{737AE45C-CBDE-0066-9EB6-EBC3B11DAE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24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6892-E9FA-262A-C84E-C205118FAD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532D4E7-6468-8F45-BE60-25EF4B65DE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828F74B-573B-BAD5-65CA-EBC06765C3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8C69785-4EDA-93F2-A03A-A716456B75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B6CC66-8B46-BD71-0568-B4D6655ADC6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A7C530D-1939-5A1A-3791-C5309078E1CC}"/>
              </a:ext>
            </a:extLst>
          </p:cNvPr>
          <p:cNvSpPr>
            <a:spLocks noGrp="1" noChangeArrowheads="1"/>
          </p:cNvSpPr>
          <p:nvPr>
            <p:ph type="body" idx="1"/>
          </p:nvPr>
        </p:nvSpPr>
        <p:spPr>
          <a:xfrm>
            <a:off x="152400" y="4114800"/>
            <a:ext cx="6553200" cy="4876800"/>
          </a:xfrm>
        </p:spPr>
        <p:txBody>
          <a:bodyPr/>
          <a:lstStyle/>
          <a:p>
            <a:pPr algn="l"/>
            <a:r>
              <a:rPr lang="en-US" altLang="en-US" dirty="0"/>
              <a:t>https://zionist.org/history-of-zionism/mark-twains-travels-to-palestine/</a:t>
            </a:r>
          </a:p>
        </p:txBody>
      </p:sp>
      <p:cxnSp>
        <p:nvCxnSpPr>
          <p:cNvPr id="3" name="Straight Connector 2">
            <a:extLst>
              <a:ext uri="{FF2B5EF4-FFF2-40B4-BE49-F238E27FC236}">
                <a16:creationId xmlns:a16="http://schemas.microsoft.com/office/drawing/2014/main" id="{D215B356-4D59-619E-6A6B-3D89B9387F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1CB2-0D45-C043-94AD-27778175C9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CFB5D9-05D9-FDA2-5213-3A62E27B5D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8C7BF274-7C63-9B9C-E93E-89778B4553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098C07D-1453-F1D0-F243-7FD5601B7B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788264-40B4-B7C8-0D2B-44AA1937DED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16E5C84-FD37-80C1-470D-ED50488992D4}"/>
              </a:ext>
            </a:extLst>
          </p:cNvPr>
          <p:cNvSpPr>
            <a:spLocks noGrp="1" noChangeArrowheads="1"/>
          </p:cNvSpPr>
          <p:nvPr>
            <p:ph type="body" idx="1"/>
          </p:nvPr>
        </p:nvSpPr>
        <p:spPr>
          <a:xfrm>
            <a:off x="152400" y="4114800"/>
            <a:ext cx="6553200" cy="4876800"/>
          </a:xfrm>
        </p:spPr>
        <p:txBody>
          <a:bodyPr/>
          <a:lstStyle/>
          <a:p>
            <a:pPr algn="l"/>
            <a:r>
              <a:rPr lang="en-US" altLang="en-US" sz="1100" dirty="0"/>
              <a:t>https://assets3.cbsnewsstatic.com/hub/i/2026/03/13/eada9ab0-470c-4f45-814d-963bad062377/cbsn-fusion-temple-israel-rabbi-staff-say-they-immediately-knew-that-something-was-wrong-credit-training-thumbnail.jpg</a:t>
            </a:r>
          </a:p>
        </p:txBody>
      </p:sp>
      <p:cxnSp>
        <p:nvCxnSpPr>
          <p:cNvPr id="3" name="Straight Connector 2">
            <a:extLst>
              <a:ext uri="{FF2B5EF4-FFF2-40B4-BE49-F238E27FC236}">
                <a16:creationId xmlns:a16="http://schemas.microsoft.com/office/drawing/2014/main" id="{FB85BD4E-411F-FB67-1D73-4374B22AE2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891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6CD7E-A489-9BD3-78FD-09D7D57B6E2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010829-95B3-0DEE-12DE-7C293D6B7E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7BBDE25-F28E-78E5-03B1-CAA23D0D43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CE86E947-6E04-F8F8-5E02-BFE9056A6C2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ADDE2B-70B4-3B35-5BFE-431111EB488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3D9F2FD-C26D-9CC5-38D3-F5082EA1056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4FD4A1-8946-2FD4-67CF-1D5306D458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406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2CCD-3CB9-45CA-8C91-44A03EE6AB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2AF5D1-3DA5-7B0E-D830-7492E82A53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301EB5EC-C305-242A-3F71-D2D45D7BB1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9C4A72F2-D432-9C98-33D8-79472604A0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22F83B-D160-E0B7-9689-EF0CB319E6F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BF811C9-E3CA-A24D-1152-8BD795CB4F59}"/>
              </a:ext>
            </a:extLst>
          </p:cNvPr>
          <p:cNvSpPr>
            <a:spLocks noGrp="1" noChangeArrowheads="1"/>
          </p:cNvSpPr>
          <p:nvPr>
            <p:ph type="body" idx="1"/>
          </p:nvPr>
        </p:nvSpPr>
        <p:spPr>
          <a:xfrm>
            <a:off x="152400" y="4114800"/>
            <a:ext cx="6553200" cy="4876800"/>
          </a:xfrm>
        </p:spPr>
        <p:txBody>
          <a:bodyPr/>
          <a:lstStyle/>
          <a:p>
            <a:pPr algn="l"/>
            <a:r>
              <a:rPr lang="en-US" altLang="en-US" dirty="0"/>
              <a:t>Glorious role for Israel and those grafter in.  </a:t>
            </a:r>
          </a:p>
          <a:p>
            <a:pPr algn="l"/>
            <a:endParaRPr lang="en-US" altLang="en-US" dirty="0"/>
          </a:p>
          <a:p>
            <a:pPr algn="l"/>
            <a:r>
              <a:rPr lang="en-US" altLang="en-US" dirty="0"/>
              <a:t>Are we as a congregation desolate and barren and abandoned by G-d? Or the above?</a:t>
            </a:r>
          </a:p>
          <a:p>
            <a:pPr algn="l"/>
            <a:r>
              <a:rPr lang="en-US" altLang="en-US" dirty="0"/>
              <a:t>Analogous to Yeshua’s prayer </a:t>
            </a:r>
          </a:p>
        </p:txBody>
      </p:sp>
      <p:cxnSp>
        <p:nvCxnSpPr>
          <p:cNvPr id="3" name="Straight Connector 2">
            <a:extLst>
              <a:ext uri="{FF2B5EF4-FFF2-40B4-BE49-F238E27FC236}">
                <a16:creationId xmlns:a16="http://schemas.microsoft.com/office/drawing/2014/main" id="{13359F3D-FAC0-9F60-59BA-2719C6A7BE0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660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424A-FFFA-D73D-5A3F-D7FD77F0F3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FF7C4E-AB22-6AA6-947D-423093185E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715DB2CD-C0F5-E085-BD46-78B367ABC3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B5FC8611-02DC-E4C0-B03E-C1209D14D5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18CDCB-0600-C5D7-03B4-90B8910C6D4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8F85C45-FA72-2EBB-0AAC-FDA1B48C5244}"/>
              </a:ext>
            </a:extLst>
          </p:cNvPr>
          <p:cNvSpPr>
            <a:spLocks noGrp="1" noChangeArrowheads="1"/>
          </p:cNvSpPr>
          <p:nvPr>
            <p:ph type="body" idx="1"/>
          </p:nvPr>
        </p:nvSpPr>
        <p:spPr>
          <a:xfrm>
            <a:off x="152400" y="4114800"/>
            <a:ext cx="6553200" cy="4876800"/>
          </a:xfrm>
        </p:spPr>
        <p:txBody>
          <a:bodyPr/>
          <a:lstStyle/>
          <a:p>
            <a:pPr algn="l"/>
            <a:r>
              <a:rPr lang="en-US" altLang="en-US" dirty="0"/>
              <a:t>Do we, as a community, always live up to this, to convict the world.  </a:t>
            </a:r>
          </a:p>
          <a:p>
            <a:pPr algn="l"/>
            <a:r>
              <a:rPr lang="en-US" altLang="en-US" dirty="0"/>
              <a:t>How do receive from G-d, and how do we treat each other?</a:t>
            </a:r>
          </a:p>
          <a:p>
            <a:pPr algn="l"/>
            <a:r>
              <a:rPr lang="en-US" altLang="en-US" dirty="0"/>
              <a:t>What is the main killer of glory in our community?</a:t>
            </a:r>
          </a:p>
        </p:txBody>
      </p:sp>
      <p:cxnSp>
        <p:nvCxnSpPr>
          <p:cNvPr id="3" name="Straight Connector 2">
            <a:extLst>
              <a:ext uri="{FF2B5EF4-FFF2-40B4-BE49-F238E27FC236}">
                <a16:creationId xmlns:a16="http://schemas.microsoft.com/office/drawing/2014/main" id="{4F6191AD-8142-F19F-C6F7-2ED8E336D5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9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1FD6-DAF2-0E76-B7C5-66DE29885A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F59BC1-3C1D-5497-5786-5C5E63F738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BC524D39-CF72-DDA8-EA8F-14018FC5E94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0814870-E471-FB04-B45F-CA8D71EC074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89A0E3-D8C2-549B-0222-581605215A4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1CE953F-FAB2-3277-2E92-9569D4D360C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9018BF-B5CE-DF1C-F4CB-FFAE54D5F9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17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ED00-4BA6-A4DD-5053-69AFA1086F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0A390E-0A72-298F-59D6-C3E7ACD695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57061788-8035-5A6B-B6A0-4EBE75BAD2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12FC6444-FB8D-594F-090F-F7D410A558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89774F-8BA9-3AFF-805B-30739B93D24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9A8FCAC-9526-A742-43BF-0D01B5CAB13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85CEF5-2F2F-37DA-2E79-626DDA63FE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418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17B4-C635-DB70-50D2-119CFC950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F322F-3C2E-BFB0-E597-68933291657F}"/>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382B2C26-A6CD-13EF-D8AD-F46EF393F4F2}"/>
              </a:ext>
            </a:extLst>
          </p:cNvPr>
          <p:cNvSpPr>
            <a:spLocks noGrp="1"/>
          </p:cNvSpPr>
          <p:nvPr>
            <p:ph type="body" idx="1"/>
          </p:nvPr>
        </p:nvSpPr>
        <p:spPr>
          <a:xfrm>
            <a:off x="381000" y="4191000"/>
            <a:ext cx="6172200" cy="4572000"/>
          </a:xfrm>
        </p:spPr>
        <p:txBody>
          <a:bodyPr/>
          <a:lstStyle/>
          <a:p>
            <a:endParaRPr lang="en-US" dirty="0"/>
          </a:p>
        </p:txBody>
      </p:sp>
      <p:sp>
        <p:nvSpPr>
          <p:cNvPr id="4" name="Header Placeholder 3">
            <a:extLst>
              <a:ext uri="{FF2B5EF4-FFF2-40B4-BE49-F238E27FC236}">
                <a16:creationId xmlns:a16="http://schemas.microsoft.com/office/drawing/2014/main" id="{89555EFA-FD1F-536C-F3EE-899725D2ECDE}"/>
              </a:ext>
            </a:extLst>
          </p:cNvPr>
          <p:cNvSpPr>
            <a:spLocks noGrp="1"/>
          </p:cNvSpPr>
          <p:nvPr>
            <p:ph type="hdr" sz="quarter"/>
          </p:nvPr>
        </p:nvSpPr>
        <p:spPr/>
        <p:txBody>
          <a:bodyPr/>
          <a:lstStyle/>
          <a:p>
            <a:r>
              <a:rPr lang="en-US" altLang="en-US"/>
              <a:t>Radiant Righteousness, and Accusations Isaiah 62.1-4</a:t>
            </a:r>
          </a:p>
        </p:txBody>
      </p:sp>
      <p:sp>
        <p:nvSpPr>
          <p:cNvPr id="5" name="Date Placeholder 4">
            <a:extLst>
              <a:ext uri="{FF2B5EF4-FFF2-40B4-BE49-F238E27FC236}">
                <a16:creationId xmlns:a16="http://schemas.microsoft.com/office/drawing/2014/main" id="{1CA0BC60-45F1-1C75-572E-CEC313C332E3}"/>
              </a:ext>
            </a:extLst>
          </p:cNvPr>
          <p:cNvSpPr>
            <a:spLocks noGrp="1"/>
          </p:cNvSpPr>
          <p:nvPr>
            <p:ph type="dt" idx="1"/>
          </p:nvPr>
        </p:nvSpPr>
        <p:spPr/>
        <p:txBody>
          <a:bodyPr/>
          <a:lstStyle/>
          <a:p>
            <a:r>
              <a:rPr lang="en-US" altLang="en-US"/>
              <a:t>Mar 14. 2026 5786</a:t>
            </a:r>
          </a:p>
        </p:txBody>
      </p:sp>
      <p:sp>
        <p:nvSpPr>
          <p:cNvPr id="6" name="Slide Number Placeholder 5">
            <a:extLst>
              <a:ext uri="{FF2B5EF4-FFF2-40B4-BE49-F238E27FC236}">
                <a16:creationId xmlns:a16="http://schemas.microsoft.com/office/drawing/2014/main" id="{B8446CD6-4D44-5FE5-CCAA-B65C9E8754A7}"/>
              </a:ext>
            </a:extLst>
          </p:cNvPr>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436224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5A8F1-57F2-837D-6787-8D765149A8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813DC32-6AA4-F92C-14DF-17C763D4FB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31DB991-8CD5-807C-5631-709273D6F2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546B416-223C-D73A-D33D-F173A559E8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57D5F9-9B1B-B4C0-399A-DDCC666157F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D134C5A-92C9-CA25-8B38-97B064449E81}"/>
              </a:ext>
            </a:extLst>
          </p:cNvPr>
          <p:cNvSpPr>
            <a:spLocks noGrp="1" noChangeArrowheads="1"/>
          </p:cNvSpPr>
          <p:nvPr>
            <p:ph type="body" idx="1"/>
          </p:nvPr>
        </p:nvSpPr>
        <p:spPr>
          <a:xfrm>
            <a:off x="152400" y="4114800"/>
            <a:ext cx="6553200" cy="4876800"/>
          </a:xfrm>
        </p:spPr>
        <p:txBody>
          <a:bodyPr/>
          <a:lstStyle/>
          <a:p>
            <a:pPr algn="l"/>
            <a:r>
              <a:rPr lang="en-US" altLang="en-US" dirty="0"/>
              <a:t>It’s easy, if we have wounds, to live in an environment of accusations.</a:t>
            </a:r>
          </a:p>
        </p:txBody>
      </p:sp>
      <p:cxnSp>
        <p:nvCxnSpPr>
          <p:cNvPr id="3" name="Straight Connector 2">
            <a:extLst>
              <a:ext uri="{FF2B5EF4-FFF2-40B4-BE49-F238E27FC236}">
                <a16:creationId xmlns:a16="http://schemas.microsoft.com/office/drawing/2014/main" id="{FC154347-169A-E946-B80A-2E9A7EBA33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74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7349-0055-748D-1359-1C60E30C7C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7EDB1F-5340-FDB4-AD3F-40265437506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8DE1DCF3-56EB-1116-B6C4-9589CB2155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1E80AD8-72A8-AEE6-389D-94750C7241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A291C1-2F1A-F438-4EB5-C4B3587A063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606FFE4-00E1-E101-9EE2-E7A629E6D2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0521AE8-0DA4-CF0E-9B70-B35A31AE0C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077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E7BE-2980-4BC5-4BBB-ED090D7C71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595436-D819-5078-06A2-CC7EF99E13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D83324B-E7B7-0519-CE4B-56C9DD2D2E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A758B37-0F5E-26B2-8890-E40634703A2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A079FB-C64E-F6D4-54F0-E86090480F1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D692747-72B0-33DD-4AF1-342F83B22F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557EE22-2AA0-3A9B-EBF8-BE40FAD10E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97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G-d</a:t>
            </a:r>
            <a:r>
              <a:rPr lang="en-US" altLang="en-US" baseline="0" dirty="0"/>
              <a:t> accused of denying </a:t>
            </a:r>
            <a:r>
              <a:rPr lang="en-US" altLang="en-US" baseline="0" dirty="0" err="1"/>
              <a:t>Hava</a:t>
            </a:r>
            <a:r>
              <a:rPr lang="en-US" altLang="en-US" baseline="0" dirty="0"/>
              <a:t> and Adam insight, understanding</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E4210-B14A-4AEB-C740-BE0651D5A5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26C43E-DFF0-530E-0886-BF244CE6BA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00EEB13-591B-3AB3-2C38-F34FB38132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DD770226-C795-B6F6-E5D8-306F484ACA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6221BD-7679-DF7A-9809-81AA458A003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69C6B18-5859-63FA-7A19-12262CF7CA31}"/>
              </a:ext>
            </a:extLst>
          </p:cNvPr>
          <p:cNvSpPr>
            <a:spLocks noGrp="1" noChangeArrowheads="1"/>
          </p:cNvSpPr>
          <p:nvPr>
            <p:ph type="body" idx="1"/>
          </p:nvPr>
        </p:nvSpPr>
        <p:spPr>
          <a:xfrm>
            <a:off x="152400" y="4114800"/>
            <a:ext cx="6553200" cy="4876800"/>
          </a:xfrm>
        </p:spPr>
        <p:txBody>
          <a:bodyPr/>
          <a:lstStyle/>
          <a:p>
            <a:pPr algn="l"/>
            <a:r>
              <a:rPr lang="en-US" altLang="en-US" sz="1000" dirty="0"/>
              <a:t>https://assets3.cbsnewsstatic.com/hub/i/2026/03/13/eada9ab0-470c-4f45-814d-963bad062377/cbsn-fusion-temple-israel-rabbi-staff-say-they-immediately-knew-that-something-was-wrong-credit-training-thumbnail.jpg</a:t>
            </a:r>
          </a:p>
        </p:txBody>
      </p:sp>
      <p:cxnSp>
        <p:nvCxnSpPr>
          <p:cNvPr id="3" name="Straight Connector 2">
            <a:extLst>
              <a:ext uri="{FF2B5EF4-FFF2-40B4-BE49-F238E27FC236}">
                <a16:creationId xmlns:a16="http://schemas.microsoft.com/office/drawing/2014/main" id="{041AD84E-9AB1-A2FA-5519-E2D2E2F345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383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Accusation of denial of pleasure</a:t>
            </a:r>
            <a:r>
              <a:rPr lang="en-US" altLang="en-US" baseline="0" dirty="0"/>
              <a:t> of taste and eye appeal, sensuality and ownership.  Entitlement.  </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Entitlement is a</a:t>
            </a:r>
            <a:r>
              <a:rPr lang="en-US" altLang="en-US" baseline="0" dirty="0"/>
              <a:t> loaded word.  We’re really not entitled to anything but the bread we get by the sweat of our face.  Plus mercy if we’re</a:t>
            </a:r>
            <a:r>
              <a:rPr lang="en-US" altLang="en-US" dirty="0"/>
              <a:t> </a:t>
            </a:r>
            <a:r>
              <a:rPr lang="en-US" altLang="en-US" u="sng" dirty="0"/>
              <a:t>not able</a:t>
            </a:r>
            <a:r>
              <a:rPr lang="en-US" altLang="en-US" dirty="0"/>
              <a:t> to sweat.  </a:t>
            </a:r>
            <a:r>
              <a:rPr lang="en-US" altLang="en-US" baseline="0" dirty="0"/>
              <a:t> </a:t>
            </a:r>
          </a:p>
          <a:p>
            <a:r>
              <a:rPr lang="en-US" altLang="en-US" baseline="0" dirty="0"/>
              <a:t>But, easy to hear the accusation, “Not enough quantity or quality of bread, housing, car, medical care…”</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Zipporah Bennett has</a:t>
            </a:r>
            <a:r>
              <a:rPr lang="en-US" altLang="en-US" baseline="0" dirty="0"/>
              <a:t> this set to music.</a:t>
            </a:r>
          </a:p>
          <a:p>
            <a:endParaRPr lang="en-US" altLang="en-US" baseline="0" dirty="0"/>
          </a:p>
          <a:p>
            <a:r>
              <a:rPr lang="en-US" altLang="en-US" baseline="0" dirty="0"/>
              <a:t>Again, HaSatan accuses G-d to us, in this case, to Yeshua.</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Here is an easy way to gain the Kingship you have coming to you.  Much better than Your</a:t>
            </a:r>
            <a:r>
              <a:rPr lang="en-US" altLang="en-US" baseline="0" dirty="0"/>
              <a:t> Father’s plan…of the execution torture stake.  Sort of entitlement for Yeshua.</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Praise and worship</a:t>
            </a:r>
            <a:r>
              <a:rPr lang="en-US" altLang="en-US" baseline="0" dirty="0"/>
              <a:t> are the greatest response to spiritual accusations of G-d, that your life is </a:t>
            </a:r>
            <a:r>
              <a:rPr lang="en-US" altLang="en-US" baseline="0" dirty="0" err="1"/>
              <a:t>tooooo</a:t>
            </a:r>
            <a:r>
              <a:rPr lang="en-US" altLang="en-US" baseline="0" dirty="0"/>
              <a:t> hard.</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4531-C27D-4EC4-0331-A382BDFAA1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766F43-55BA-9955-77EA-EF104A416F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3D9D7955-4A7A-B940-20CF-C12A10C7AB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DDD0124F-B3BB-B59B-24DD-79D4887A0D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6028B8-E38B-BF06-6FAF-9BBA8CDD18F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D9C1F8E-A9B3-C837-059E-02285420DB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1861756-1959-3377-E072-1D0C593D58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536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txBody>
          <a:bodyPr/>
          <a:lstStyle/>
          <a:p>
            <a:endParaRPr lang="en-US"/>
          </a:p>
        </p:txBody>
      </p:sp>
      <p:sp>
        <p:nvSpPr>
          <p:cNvPr id="3" name="Notes Placeholder 2"/>
          <p:cNvSpPr>
            <a:spLocks noGrp="1"/>
          </p:cNvSpPr>
          <p:nvPr>
            <p:ph type="body" idx="1"/>
          </p:nvPr>
        </p:nvSpPr>
        <p:spPr/>
        <p:txBody>
          <a:bodyPr/>
          <a:lstStyle/>
          <a:p>
            <a:r>
              <a:rPr lang="en-US" dirty="0"/>
              <a:t>By Craig Keener  Messiah </a:t>
            </a:r>
            <a:r>
              <a:rPr lang="en-US" dirty="0" err="1"/>
              <a:t>Conf</a:t>
            </a:r>
            <a:r>
              <a:rPr lang="en-US" baseline="0" dirty="0"/>
              <a:t> lecture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8557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23FD-68D8-5221-0284-23337CDFBD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6C79E9-DA39-4BB9-E8A1-02DC5DE198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9511FA9B-8872-A09D-8FBD-ED45C72BA1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3D8DEEE9-DE85-258A-202F-BCF26B5118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5C5339-7382-350C-D4F2-746E28EEBF1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4289B95-C469-8A1D-E846-C58AB41BA025}"/>
              </a:ext>
            </a:extLst>
          </p:cNvPr>
          <p:cNvSpPr>
            <a:spLocks noGrp="1" noChangeArrowheads="1"/>
          </p:cNvSpPr>
          <p:nvPr>
            <p:ph type="body" idx="1"/>
          </p:nvPr>
        </p:nvSpPr>
        <p:spPr>
          <a:xfrm>
            <a:off x="152400" y="4114800"/>
            <a:ext cx="6553200" cy="4876800"/>
          </a:xfrm>
        </p:spPr>
        <p:txBody>
          <a:bodyPr/>
          <a:lstStyle/>
          <a:p>
            <a:pPr algn="l"/>
            <a:r>
              <a:rPr lang="en-US" altLang="en-US" sz="1000" dirty="0"/>
              <a:t>https://www.jns.org/everyone-knew-what-to-do-michigan-synagogues-rabbis-credit-training-security-after-attack/?utm_campaign=Daily%20Syndicate%20Emails&amp;utm_medium=email&amp;_hsenc=p2ANqtz-81yhD19wBiwSZ-LIekXqsbHGxg7btyfhPByunl6TVTE7IL4Ta4tWXypb1kruEl9_qiphWYP17C1Oz-UQ3Ken4Ndk2AZw&amp;_hsmi=130970825&amp;utm_content=130970825&amp;utm_source=hs_email</a:t>
            </a:r>
          </a:p>
        </p:txBody>
      </p:sp>
      <p:cxnSp>
        <p:nvCxnSpPr>
          <p:cNvPr id="3" name="Straight Connector 2">
            <a:extLst>
              <a:ext uri="{FF2B5EF4-FFF2-40B4-BE49-F238E27FC236}">
                <a16:creationId xmlns:a16="http://schemas.microsoft.com/office/drawing/2014/main" id="{F20B3A67-2264-0455-F9D9-86CD244D980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7014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They were, that’s why</a:t>
            </a:r>
            <a:r>
              <a:rPr lang="en-US" altLang="en-US" baseline="0" dirty="0"/>
              <a:t> we’re reading them!</a:t>
            </a: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Response to accusation, feeling abandoned by G-d?</a:t>
            </a:r>
          </a:p>
          <a:p>
            <a:r>
              <a:rPr lang="en-US" altLang="en-US" dirty="0"/>
              <a:t>Thank Him for your adverse circumstances.   You are a hero to G-d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C6BB-16E5-148B-62A6-1726B8994D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77D1AE-A6C5-A0CC-DF73-4E62F08E63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DBDC2256-15F1-6902-7A47-3F017F6D9B4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B0B5479-F380-C3EB-8641-8B49A80B68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BF4706-C73B-32F3-9B01-7DD3A3D4F33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291E637-65AC-F2D9-BC8B-16FD2AFC3D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286924-2573-4ED0-1384-7B153A9330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043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D6A425-C4A7-46EA-8071-34EC772E7CF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09" name="Rectangle 1"/>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0" name="Rectangle 2"/>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184164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E4A165-EC90-4D95-8784-E1BEFD7F329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8002" name="Rectangle 2"/>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03"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err="1">
                <a:latin typeface="Arial Rounded MT Bold" pitchFamily="34" charset="0"/>
              </a:rPr>
              <a:t>Univ</a:t>
            </a:r>
            <a:r>
              <a:rPr lang="en-US" altLang="en-US" sz="2000" dirty="0">
                <a:latin typeface="Arial Rounded MT Bold" pitchFamily="34" charset="0"/>
              </a:rPr>
              <a:t> CA Santa Barbara</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Twitter%E2%80%99s-YesAllWomen-reveals-the-vast-extent-of-misogyny.html#storylink=</a:t>
            </a:r>
            <a:r>
              <a:rPr lang="en-US" altLang="en-US" sz="1000" dirty="0" err="1"/>
              <a:t>cpy</a:t>
            </a:r>
            <a:endParaRPr lang="en-US" altLang="en-US" sz="10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194124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92345BE-9D94-309D-03D7-D319B9D5E6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E5B120-A700-0EFC-A4F2-95AA19E5D1ED}"/>
              </a:ext>
            </a:extLst>
          </p:cNvPr>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a:extLst>
              <a:ext uri="{FF2B5EF4-FFF2-40B4-BE49-F238E27FC236}">
                <a16:creationId xmlns:a16="http://schemas.microsoft.com/office/drawing/2014/main" id="{0764C97D-CB3A-8929-5EC7-87F8486E35BD}"/>
              </a:ext>
            </a:extLst>
          </p:cNvPr>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a:extLst>
              <a:ext uri="{FF2B5EF4-FFF2-40B4-BE49-F238E27FC236}">
                <a16:creationId xmlns:a16="http://schemas.microsoft.com/office/drawing/2014/main" id="{998E1476-D36F-29B1-326E-626B221DD8D0}"/>
              </a:ext>
            </a:extLst>
          </p:cNvPr>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E4A165-EC90-4D95-8784-E1BEFD7F329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8002" name="Rectangle 2">
            <a:extLst>
              <a:ext uri="{FF2B5EF4-FFF2-40B4-BE49-F238E27FC236}">
                <a16:creationId xmlns:a16="http://schemas.microsoft.com/office/drawing/2014/main" id="{9366E0AC-9B94-15F8-7919-E6A5F4DCE83F}"/>
              </a:ext>
            </a:extLst>
          </p:cNvPr>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03" name="Text Box 3">
            <a:extLst>
              <a:ext uri="{FF2B5EF4-FFF2-40B4-BE49-F238E27FC236}">
                <a16:creationId xmlns:a16="http://schemas.microsoft.com/office/drawing/2014/main" id="{7D407A53-79C5-F76E-2CFF-FFF7F46944F3}"/>
              </a:ext>
            </a:extLst>
          </p:cNvPr>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err="1">
                <a:latin typeface="Arial Rounded MT Bold" pitchFamily="34" charset="0"/>
              </a:rPr>
              <a:t>Univ</a:t>
            </a:r>
            <a:r>
              <a:rPr lang="en-US" altLang="en-US" sz="2000" dirty="0">
                <a:latin typeface="Arial Rounded MT Bold" pitchFamily="34" charset="0"/>
              </a:rPr>
              <a:t> CA Santa Barbara</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Twitter%E2%80%99s-YesAllWomen-reveals-the-vast-extent-of-misogyny.html#storylink=</a:t>
            </a:r>
            <a:r>
              <a:rPr lang="en-US" altLang="en-US" sz="1000" dirty="0" err="1"/>
              <a:t>cpy</a:t>
            </a:r>
            <a:endParaRPr lang="en-US" altLang="en-US" sz="10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314486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B87E99-7125-4C5A-B6BA-6DC828BF2A4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5954" name="Rectangle 2"/>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955"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That’s how the media describes it.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So superficial, and PC.  Rather, believed a lie.</a:t>
            </a:r>
            <a:endParaRPr lang="en-US" altLang="en-US" sz="900" dirty="0"/>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6952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FCB0C-28E3-34D4-C01C-908D9BFAC5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6D3F87-B3B3-F109-DBD7-216E528AB8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CF31D565-4C7F-FCD6-5B8E-3B6627DD28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8B2A8AE9-689A-03A5-BDA6-07E927A904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A428F0-B052-0DF5-592E-E7ACE7EF40C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8B9EE3C-3D50-10CB-E42B-1CB29397519A}"/>
              </a:ext>
            </a:extLst>
          </p:cNvPr>
          <p:cNvSpPr>
            <a:spLocks noGrp="1" noChangeArrowheads="1"/>
          </p:cNvSpPr>
          <p:nvPr>
            <p:ph type="body" idx="1"/>
          </p:nvPr>
        </p:nvSpPr>
        <p:spPr>
          <a:xfrm>
            <a:off x="152400" y="4114800"/>
            <a:ext cx="6553200" cy="4876800"/>
          </a:xfrm>
        </p:spPr>
        <p:txBody>
          <a:bodyPr/>
          <a:lstStyle/>
          <a:p>
            <a:r>
              <a:rPr lang="en-US" altLang="en-US" sz="1000" dirty="0"/>
              <a:t>https://www.jns.org/everyone-knew-what-to-do-michigan-synagogues-rabbis-credit-training-security-after-attack/?utm_campaign=Daily%20Syndicate%20Emails&amp;utm_medium=email&amp;_hsenc=p2ANqtz-81yhD19wBiwSZ-LIekXqsbHGxg7btyfhPByunl6TVTE7IL4Ta4tWXypb1kruEl9_qiphWYP17C1Oz-UQ3Ken4Ndk2AZw&amp;_hsmi=130970825&amp;utm_content=130970825&amp;utm_source=hs_email</a:t>
            </a:r>
          </a:p>
        </p:txBody>
      </p:sp>
      <p:cxnSp>
        <p:nvCxnSpPr>
          <p:cNvPr id="3" name="Straight Connector 2">
            <a:extLst>
              <a:ext uri="{FF2B5EF4-FFF2-40B4-BE49-F238E27FC236}">
                <a16:creationId xmlns:a16="http://schemas.microsoft.com/office/drawing/2014/main" id="{8BE3D610-42B2-3770-6442-986E53C05F1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16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DAC362-74EF-40AB-B244-00BF584F8BF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7938" name="Rectangle 2"/>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a:t>0</a:t>
            </a:r>
          </a:p>
        </p:txBody>
      </p:sp>
      <p:sp>
        <p:nvSpPr>
          <p:cNvPr id="167939"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t>Twitter%E2%80%99s-YesAllWomen-reveals-the-vast-extent-of-misogyny.html#storylink=</a:t>
            </a:r>
            <a:r>
              <a:rPr lang="en-US" altLang="en-US" sz="1050" dirty="0" err="1"/>
              <a:t>cpy</a:t>
            </a:r>
            <a:endParaRPr lang="en-US" altLang="en-US" sz="105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050" dirty="0">
              <a:ea typeface="Arial Unicode MS" pitchFamily="34" charset="-128"/>
              <a:cs typeface="Arial Unicode MS" pitchFamily="34" charset="-128"/>
            </a:endParaRPr>
          </a:p>
        </p:txBody>
      </p:sp>
    </p:spTree>
    <p:extLst>
      <p:ext uri="{BB962C8B-B14F-4D97-AF65-F5344CB8AC3E}">
        <p14:creationId xmlns:p14="http://schemas.microsoft.com/office/powerpoint/2010/main" val="3982876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B522B4-3B01-43ED-A1FC-078E53EF950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9986" name="Rectangle 2"/>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a:t>0</a:t>
            </a:r>
          </a:p>
        </p:txBody>
      </p:sp>
      <p:sp>
        <p:nvSpPr>
          <p:cNvPr id="169987"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t>
            </a:r>
            <a:r>
              <a:rPr lang="en-US" altLang="en-US" sz="2000" dirty="0">
                <a:latin typeface="Arial Rounded MT Bold" pitchFamily="34" charset="0"/>
              </a:rPr>
              <a:t>They would have </a:t>
            </a:r>
            <a:r>
              <a:rPr lang="en-US" altLang="en-US" sz="2000" dirty="0">
                <a:solidFill>
                  <a:srgbClr val="FF3300"/>
                </a:solidFill>
                <a:latin typeface="Arial Rounded MT Bold" pitchFamily="34" charset="0"/>
              </a:rPr>
              <a:t>all rejected</a:t>
            </a:r>
            <a:r>
              <a:rPr lang="en-US" altLang="en-US" sz="2000" dirty="0">
                <a:latin typeface="Arial Rounded MT Bold" pitchFamily="34" charset="0"/>
              </a:rPr>
              <a:t> me.” He believed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a lie.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111447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4"/>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7" name="Rectangle 8"/>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B522B4-3B01-43ED-A1FC-078E53EF950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9986" name="Rectangle 2"/>
          <p:cNvSpPr txBox="1">
            <a:spLocks noGrp="1" noRot="1" noChangeAspect="1" noChangeArrowheads="1"/>
          </p:cNvSpPr>
          <p:nvPr>
            <p:ph type="sldImg"/>
          </p:nvPr>
        </p:nvSpPr>
        <p:spPr bwMode="auto">
          <a:xfrm>
            <a:off x="68263" y="304800"/>
            <a:ext cx="6772275"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987"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t>
            </a:r>
            <a:r>
              <a:rPr lang="en-US" altLang="en-US" sz="2000" dirty="0">
                <a:latin typeface="Arial Rounded MT Bold" pitchFamily="34" charset="0"/>
              </a:rPr>
              <a:t>They would have </a:t>
            </a:r>
            <a:r>
              <a:rPr lang="en-US" altLang="en-US" sz="2000" dirty="0">
                <a:solidFill>
                  <a:srgbClr val="FF3300"/>
                </a:solidFill>
                <a:latin typeface="Arial Rounded MT Bold" pitchFamily="34" charset="0"/>
              </a:rPr>
              <a:t>all rejected</a:t>
            </a:r>
            <a:r>
              <a:rPr lang="en-US" altLang="en-US" sz="2000" dirty="0">
                <a:latin typeface="Arial Rounded MT Bold" pitchFamily="34" charset="0"/>
              </a:rPr>
              <a:t> me.” He believed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a lie.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4973418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Radiant Righteousness, and Accusations Isaiah 62.1-4</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Mar 14. 2026 5786</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Always</a:t>
            </a:r>
            <a:r>
              <a:rPr lang="en-US" altLang="en-US" sz="2000" baseline="0" dirty="0"/>
              <a:t> works in marriage.  </a:t>
            </a:r>
          </a:p>
          <a:p>
            <a:r>
              <a:rPr lang="en-US" altLang="en-US" sz="2000" baseline="0" dirty="0"/>
              <a:t>The most conflictive situation of my life, some of you were involved, I won one confrontation because I found a way to do this.</a:t>
            </a:r>
          </a:p>
          <a:p>
            <a:endParaRPr lang="en-US" altLang="en-US" sz="2000" dirty="0"/>
          </a:p>
        </p:txBody>
      </p:sp>
    </p:spTree>
    <p:extLst>
      <p:ext uri="{BB962C8B-B14F-4D97-AF65-F5344CB8AC3E}">
        <p14:creationId xmlns:p14="http://schemas.microsoft.com/office/powerpoint/2010/main" val="22756318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A00A5-CC5E-40E0-BB45-0222CF90066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66050"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6605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I will keep on praying about their wickedness. </a:t>
            </a:r>
          </a:p>
          <a:p>
            <a:endParaRPr lang="en-US" altLang="en-US" dirty="0">
              <a:latin typeface="Arial Rounded MT Bold" pitchFamily="34" charset="0"/>
              <a:cs typeface="Arial" pitchFamily="34" charset="0"/>
            </a:endParaRPr>
          </a:p>
          <a:p>
            <a:r>
              <a:rPr lang="en-US" altLang="en-US" dirty="0">
                <a:latin typeface="Arial Rounded MT Bold" pitchFamily="34" charset="0"/>
                <a:cs typeface="Arial" pitchFamily="34" charset="0"/>
              </a:rPr>
              <a:t>Righteous don’t always correct with love.  But take it as one from G-d.  </a:t>
            </a:r>
          </a:p>
        </p:txBody>
      </p:sp>
    </p:spTree>
    <p:extLst>
      <p:ext uri="{BB962C8B-B14F-4D97-AF65-F5344CB8AC3E}">
        <p14:creationId xmlns:p14="http://schemas.microsoft.com/office/powerpoint/2010/main" val="25283891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1DE1-FE76-C840-F377-922C03201D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8F79056-1F7E-8771-39EF-56549474C2D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720DFE9C-21EB-60F0-36C1-96A5ED45EA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4D0B15B8-F28D-3578-613F-0E6A96CFDF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A85870-CE43-4477-3796-B52F71994B7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8B3F968-F583-C539-2DDA-E7A28DB2A5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11817A-A44D-7207-196E-B38819D79C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514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almost</a:t>
            </a:r>
            <a:r>
              <a:rPr lang="en-US" altLang="en-US" baseline="0" dirty="0"/>
              <a:t> inevitable in our community, since we are working for the redemption of Yisrael, which is the key to the redemption of the world!  </a:t>
            </a: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C2237-A795-434F-B8CB-5EB1A25265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13474"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513475"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6330B2-FB13-4BA7-B27F-7E250B83485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58530"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5585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Analysis three groups</a:t>
            </a:r>
          </a:p>
          <a:p>
            <a:pPr>
              <a:buFontTx/>
              <a:buChar char="•"/>
            </a:pPr>
            <a:r>
              <a:rPr lang="en-US" altLang="en-US" dirty="0">
                <a:latin typeface="Arial Rounded MT Bold" pitchFamily="34" charset="0"/>
                <a:cs typeface="Arial" pitchFamily="34" charset="0"/>
              </a:rPr>
              <a:t>Proposed trial by ordeal of </a:t>
            </a:r>
            <a:r>
              <a:rPr lang="en-US" altLang="en-US" dirty="0" err="1">
                <a:latin typeface="Arial Rounded MT Bold" pitchFamily="34" charset="0"/>
                <a:cs typeface="Arial" pitchFamily="34" charset="0"/>
              </a:rPr>
              <a:t>Leviim</a:t>
            </a:r>
            <a:r>
              <a:rPr lang="en-US" altLang="en-US" dirty="0">
                <a:latin typeface="Arial Rounded MT Bold" pitchFamily="34" charset="0"/>
                <a:cs typeface="Arial" pitchFamily="34" charset="0"/>
              </a:rPr>
              <a:t>, with censers</a:t>
            </a:r>
          </a:p>
          <a:p>
            <a:pPr>
              <a:buFontTx/>
              <a:buChar char="•"/>
            </a:pPr>
            <a:r>
              <a:rPr lang="en-US" altLang="en-US" dirty="0">
                <a:latin typeface="Arial Rounded MT Bold" pitchFamily="34" charset="0"/>
                <a:cs typeface="Arial" pitchFamily="34" charset="0"/>
              </a:rPr>
              <a:t>With </a:t>
            </a:r>
            <a:r>
              <a:rPr lang="en-US" altLang="en-US" dirty="0" err="1">
                <a:latin typeface="Arial Rounded MT Bold" pitchFamily="34" charset="0"/>
                <a:cs typeface="Arial" pitchFamily="34" charset="0"/>
              </a:rPr>
              <a:t>Datan</a:t>
            </a:r>
            <a:r>
              <a:rPr lang="en-US" altLang="en-US" dirty="0">
                <a:latin typeface="Arial Rounded MT Bold" pitchFamily="34" charset="0"/>
                <a:cs typeface="Arial" pitchFamily="34" charset="0"/>
              </a:rPr>
              <a:t> and </a:t>
            </a:r>
            <a:r>
              <a:rPr lang="en-US" altLang="en-US" dirty="0" err="1">
                <a:latin typeface="Arial Rounded MT Bold" pitchFamily="34" charset="0"/>
                <a:cs typeface="Arial" pitchFamily="34" charset="0"/>
              </a:rPr>
              <a:t>Aviram</a:t>
            </a:r>
            <a:r>
              <a:rPr lang="en-US" altLang="en-US" dirty="0">
                <a:latin typeface="Arial Rounded MT Bold" pitchFamily="34" charset="0"/>
                <a:cs typeface="Arial" pitchFamily="34" charset="0"/>
              </a:rPr>
              <a:t> Moshe wanted to talk</a:t>
            </a:r>
          </a:p>
          <a:p>
            <a:pPr>
              <a:buFontTx/>
              <a:buChar char="•"/>
            </a:pPr>
            <a:r>
              <a:rPr lang="en-US" altLang="en-US" dirty="0">
                <a:latin typeface="Arial Rounded MT Bold" pitchFamily="34" charset="0"/>
                <a:cs typeface="Arial" pitchFamily="34" charset="0"/>
              </a:rPr>
              <a:t>On?  Sages say his wise and righteous wife persuaded him to withdraw.  Men: listen to the wise counsel of your wife.  Almost always, she’s right.  Almost.</a:t>
            </a:r>
          </a:p>
          <a:p>
            <a:endParaRPr lang="en-US" altLang="en-US" dirty="0">
              <a:latin typeface="Arial Rounded MT Bold"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D5517E-3D98-4295-8D5A-7BC0E2ACCBA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60578"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56057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This option</a:t>
            </a:r>
            <a:r>
              <a:rPr lang="en-US" altLang="en-US" baseline="0" dirty="0">
                <a:latin typeface="Arial Rounded MT Bold" pitchFamily="34" charset="0"/>
                <a:cs typeface="Arial" pitchFamily="34" charset="0"/>
              </a:rPr>
              <a:t> is NOT usually available to us in our situations of accusation.</a:t>
            </a:r>
            <a:endParaRPr lang="en-US" altLang="en-US" dirty="0">
              <a:latin typeface="Arial Rounded MT Bold"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1A2A-4783-2A5E-5E68-B1D959247E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E9CD9D-51A4-0FF7-E04A-C65EEB2C35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AACC897-0E57-BAF0-F44F-C510782CD9A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89528E8C-942E-8229-9B92-A155669486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D3772C-DDC2-330F-6353-56A724E3001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FB51B0F-9974-6303-22A5-FA7C3DC7A7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5E0E0D7-DF68-F600-85A1-9305EFBFD8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738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E36127-5076-440F-BD7F-18267A949CE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5810"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5581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A1BCC-3A36-EB20-D3C9-303778FA24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B990B1-85B7-8910-FA8F-7BCFFD7907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16D6EF1E-B7D9-1519-39FF-CEB6601DD2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0BCDE6C3-D1F9-D58B-3523-27BDE3A2C1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E36127-5076-440F-BD7F-18267A949CE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5810" name="Rectangle 2">
            <a:extLst>
              <a:ext uri="{FF2B5EF4-FFF2-40B4-BE49-F238E27FC236}">
                <a16:creationId xmlns:a16="http://schemas.microsoft.com/office/drawing/2014/main" id="{AAD06DD3-D799-A121-0827-4E59135CF9C4}"/>
              </a:ext>
            </a:extLst>
          </p:cNvPr>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55811" name="Rectangle 3">
            <a:extLst>
              <a:ext uri="{FF2B5EF4-FFF2-40B4-BE49-F238E27FC236}">
                <a16:creationId xmlns:a16="http://schemas.microsoft.com/office/drawing/2014/main" id="{87CA7DBF-BABF-34FB-69DC-BC652419FE33}"/>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1618193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1EAFD7-43F8-4BAF-8022-D5E0D4219B30}"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7858"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5785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9F8D97-7025-43F2-9EEA-FE7456854F3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1714" name="Rectangle 2"/>
          <p:cNvSpPr>
            <a:spLocks noGrp="1" noRot="1" noChangeAspect="1" noChangeArrowheads="1" noTextEdit="1"/>
          </p:cNvSpPr>
          <p:nvPr>
            <p:ph type="sldImg"/>
          </p:nvPr>
        </p:nvSpPr>
        <p:spPr>
          <a:xfrm>
            <a:off x="427038" y="685800"/>
            <a:ext cx="5851525" cy="3429000"/>
          </a:xfrm>
          <a:ln/>
        </p:spPr>
        <p:txBody>
          <a:bodyPr/>
          <a:lstStyle/>
          <a:p>
            <a:endParaRPr lang="en-US"/>
          </a:p>
        </p:txBody>
      </p:sp>
      <p:sp>
        <p:nvSpPr>
          <p:cNvPr id="1651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a:latin typeface="Arial Rounded MT Bold" pitchFamily="34" charset="0"/>
              <a:cs typeface="Vilna" pitchFamily="2" charset="-79"/>
              <a:sym typeface="Wingdings" pitchFamily="2" charset="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BE56BA-A112-407A-87B2-CBB75F09D8C7}"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3762" name="Rectangle 2"/>
          <p:cNvSpPr>
            <a:spLocks noGrp="1" noRot="1" noChangeAspect="1" noChangeArrowheads="1" noTextEdit="1"/>
          </p:cNvSpPr>
          <p:nvPr>
            <p:ph type="sldImg"/>
          </p:nvPr>
        </p:nvSpPr>
        <p:spPr>
          <a:xfrm>
            <a:off x="1146175" y="685800"/>
            <a:ext cx="4572000" cy="3429000"/>
          </a:xfrm>
          <a:ln/>
        </p:spPr>
        <p:txBody>
          <a:bodyPr/>
          <a:lstStyle/>
          <a:p>
            <a:endParaRPr lang="en-US"/>
          </a:p>
        </p:txBody>
      </p:sp>
      <p:sp>
        <p:nvSpPr>
          <p:cNvPr id="1653763" name="Rectangle 3"/>
          <p:cNvSpPr>
            <a:spLocks noGrp="1" noChangeArrowheads="1"/>
          </p:cNvSpPr>
          <p:nvPr>
            <p:ph type="body" idx="1"/>
          </p:nvPr>
        </p:nvSpPr>
        <p:spPr>
          <a:xfrm>
            <a:off x="533400" y="4343400"/>
            <a:ext cx="5867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Guatemala, also Florida sinkholes</a:t>
            </a:r>
          </a:p>
          <a:p>
            <a:r>
              <a:rPr lang="en-US" altLang="en-US" dirty="0">
                <a:latin typeface="Arial Rounded MT Bold" pitchFamily="34" charset="0"/>
                <a:cs typeface="Arial" pitchFamily="34" charset="0"/>
              </a:rPr>
              <a:t>It seems that this should address the issue of authority and justice. ~300 people died</a:t>
            </a:r>
          </a:p>
          <a:p>
            <a:r>
              <a:rPr lang="en-US" altLang="en-US" dirty="0">
                <a:latin typeface="Arial Rounded MT Bold" pitchFamily="34" charset="0"/>
                <a:cs typeface="Arial" pitchFamily="34" charset="0"/>
              </a:rPr>
              <a:t>This option is not usually available to us in situations of accusation.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DDA1-0E19-F663-B18F-339C94AC9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8CC67B-34C2-CEA5-458F-188839222B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0575C099-BFCB-2873-5D61-B0D8F791C6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E6292CC1-4CB5-2299-EB39-8C58C29E78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4DB707-F400-12EA-C3D8-33E0E6BB7B0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12D1718-B388-6A7B-2454-38939D6F2B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9D04EC-B4C2-C120-4ABF-344BE727B9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673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D91A-DEC2-43F9-7494-834BC2116B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F1183F-7BA3-3ABC-1CC9-61C0EA3698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090EBE54-E788-4FA8-F10C-9DFD480864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E56F99E-3640-49B3-2C47-68325B0A6E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86A2E8-8F9C-7875-EADB-E7203D3F2CF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FB47289-240F-8A92-5448-25018ABC462E}"/>
              </a:ext>
            </a:extLst>
          </p:cNvPr>
          <p:cNvSpPr>
            <a:spLocks noGrp="1" noChangeArrowheads="1"/>
          </p:cNvSpPr>
          <p:nvPr>
            <p:ph type="body" idx="1"/>
          </p:nvPr>
        </p:nvSpPr>
        <p:spPr>
          <a:xfrm>
            <a:off x="152400" y="4114800"/>
            <a:ext cx="6553200" cy="4876800"/>
          </a:xfrm>
        </p:spPr>
        <p:txBody>
          <a:bodyPr/>
          <a:lstStyle/>
          <a:p>
            <a:pPr algn="l"/>
            <a:r>
              <a:rPr lang="en-US" altLang="en-US" sz="1200" dirty="0"/>
              <a:t>https://vfinews.com/news/red-cross-rebukes-hamas-over-staged-hostage-body-h/279-idf-soldiers-attempted-suicide-since-start-of-</a:t>
            </a:r>
          </a:p>
        </p:txBody>
      </p:sp>
      <p:cxnSp>
        <p:nvCxnSpPr>
          <p:cNvPr id="3" name="Straight Connector 2">
            <a:extLst>
              <a:ext uri="{FF2B5EF4-FFF2-40B4-BE49-F238E27FC236}">
                <a16:creationId xmlns:a16="http://schemas.microsoft.com/office/drawing/2014/main" id="{5EB9CBE7-D8DC-6CC2-6BE5-92DF425BB5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400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6065-98EC-832B-DDF1-055F4F196E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F339BC-AEF8-FD4C-F301-945B42022E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4DF2DC6-DAAD-618A-97A9-A031C794B3C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1407C8D-372F-5772-36E7-53944276178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BD547B-9450-C524-1DAB-55979A68A4F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1E871EB-0A27-83BF-9CBF-BE4A64209EA4}"/>
              </a:ext>
            </a:extLst>
          </p:cNvPr>
          <p:cNvSpPr>
            <a:spLocks noGrp="1" noChangeArrowheads="1"/>
          </p:cNvSpPr>
          <p:nvPr>
            <p:ph type="body" idx="1"/>
          </p:nvPr>
        </p:nvSpPr>
        <p:spPr>
          <a:xfrm>
            <a:off x="152400" y="4114800"/>
            <a:ext cx="6553200" cy="4876800"/>
          </a:xfrm>
        </p:spPr>
        <p:txBody>
          <a:bodyPr/>
          <a:lstStyle/>
          <a:p>
            <a:pPr algn="l"/>
            <a:r>
              <a:rPr lang="en-US" altLang="en-US" sz="1100" dirty="0"/>
              <a:t>https://vfinews.com/news/red-cross-rebukes-hamas-over-staged-hostage-body-h/279-idf-soldiers-attempted-suicide-since-start-of-</a:t>
            </a:r>
          </a:p>
        </p:txBody>
      </p:sp>
      <p:cxnSp>
        <p:nvCxnSpPr>
          <p:cNvPr id="3" name="Straight Connector 2">
            <a:extLst>
              <a:ext uri="{FF2B5EF4-FFF2-40B4-BE49-F238E27FC236}">
                <a16:creationId xmlns:a16="http://schemas.microsoft.com/office/drawing/2014/main" id="{324973C1-09F8-B16C-E47C-82BE4A1FE3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1660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8ED9-CF2E-DDB9-AC0A-E57C947B6E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8BE76B-40C8-0F2E-E30C-F6D6D0673B8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40BD1060-DAEF-EA54-B28D-57CF612519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336130D-6515-2546-5CAC-AE528EEA33D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31FE83-F2AC-4331-AC9C-1041E4EB45B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18946" name="Rectangle 2">
            <a:extLst>
              <a:ext uri="{FF2B5EF4-FFF2-40B4-BE49-F238E27FC236}">
                <a16:creationId xmlns:a16="http://schemas.microsoft.com/office/drawing/2014/main" id="{9964DB8B-66E2-77A4-4495-DBB22FBA196B}"/>
              </a:ext>
            </a:extLst>
          </p:cNvPr>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18947" name="Rectangle 3">
            <a:extLst>
              <a:ext uri="{FF2B5EF4-FFF2-40B4-BE49-F238E27FC236}">
                <a16:creationId xmlns:a16="http://schemas.microsoft.com/office/drawing/2014/main" id="{353D81BE-34FB-5A0D-96AD-83AA396CBEB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10422683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E8A54-F074-4310-EB93-6A5A6FE307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382C56-2D0D-262E-C88C-42BCCC6388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F225E04E-5846-632C-386E-09B3D18DD4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3E2E10B6-1C6A-17F7-C167-D0712A9ABA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B2D224-1B20-4507-B0E1-985AA165D04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41474" name="Rectangle 2">
            <a:extLst>
              <a:ext uri="{FF2B5EF4-FFF2-40B4-BE49-F238E27FC236}">
                <a16:creationId xmlns:a16="http://schemas.microsoft.com/office/drawing/2014/main" id="{C1EE6748-4907-9687-0CA9-90B383221688}"/>
              </a:ext>
            </a:extLst>
          </p:cNvPr>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41475" name="Rectangle 3">
            <a:extLst>
              <a:ext uri="{FF2B5EF4-FFF2-40B4-BE49-F238E27FC236}">
                <a16:creationId xmlns:a16="http://schemas.microsoft.com/office/drawing/2014/main" id="{97DBC88F-782B-854E-E772-576C0077750D}"/>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385908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D32B2-C227-0E8B-A376-BC05FD834A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263211-D234-601F-1305-0E2D5569A1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2CE9FBF9-2C3F-1941-B67B-D729EC87F9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2E957EE4-84A8-70F8-DBC5-E016511A9E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646537-C9F3-4DD6-D6BD-46C3410BEA5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E00908C-316E-7115-DFD7-8819BE84049F}"/>
              </a:ext>
            </a:extLst>
          </p:cNvPr>
          <p:cNvSpPr>
            <a:spLocks noGrp="1" noChangeArrowheads="1"/>
          </p:cNvSpPr>
          <p:nvPr>
            <p:ph type="body" idx="1"/>
          </p:nvPr>
        </p:nvSpPr>
        <p:spPr>
          <a:xfrm>
            <a:off x="152400" y="4114800"/>
            <a:ext cx="6553200" cy="4876800"/>
          </a:xfrm>
        </p:spPr>
        <p:txBody>
          <a:bodyPr/>
          <a:lstStyle/>
          <a:p>
            <a:pPr algn="l"/>
            <a:r>
              <a:rPr lang="en-US" altLang="en-US" sz="1000" dirty="0"/>
              <a:t>https://www.jns.org/everyone-knew-what-to-do-michigan-synagogues-rabbis-credit-training-security-after-attack/?utm_campaign=Daily%20Syndicate%20Emails&amp;utm_medium=email&amp;_hsenc=p2ANqtz-81yhD19wBiwSZ-LIekXqsbHGxg7btyfhPByunl6TVTE7IL4Ta4tWXypb1kruEl9_qiphWYP17C1Oz-UQ3Ken4Ndk2AZw&amp;_hsmi=130970825&amp;utm_content=130970825&amp;utm_source=hs_email</a:t>
            </a:r>
          </a:p>
        </p:txBody>
      </p:sp>
      <p:cxnSp>
        <p:nvCxnSpPr>
          <p:cNvPr id="3" name="Straight Connector 2">
            <a:extLst>
              <a:ext uri="{FF2B5EF4-FFF2-40B4-BE49-F238E27FC236}">
                <a16:creationId xmlns:a16="http://schemas.microsoft.com/office/drawing/2014/main" id="{C841F19B-3A3A-72CE-727B-1538978E07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5669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1A3F63-8757-4A35-9375-8D743BEB082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59906"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59907"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7EA94-ABA5-44CF-B9B3-7A28875DD607}"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16898"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1689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8DDC4E-9454-42B9-B9B7-38C4F4A0D330}"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07330"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5073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sparrow, as the word is sometimes rendered,  leaves its nest and wanders from it; and flies here and there, and settles nowhere; </a:t>
            </a:r>
          </a:p>
          <a:p>
            <a:r>
              <a:rPr lang="en-US" altLang="en-US" dirty="0">
                <a:latin typeface="Arial Rounded MT Bold" pitchFamily="34" charset="0"/>
                <a:cs typeface="Arial" pitchFamily="34" charset="0"/>
              </a:rPr>
              <a:t>like Shimei's cursing David;  </a:t>
            </a:r>
          </a:p>
          <a:p>
            <a:r>
              <a:rPr lang="en-US" altLang="en-US" dirty="0">
                <a:latin typeface="Arial Rounded MT Bold" pitchFamily="34" charset="0"/>
                <a:cs typeface="Arial" pitchFamily="34" charset="0"/>
              </a:rPr>
              <a:t>The Septuagint takes in both,</a:t>
            </a:r>
          </a:p>
          <a:p>
            <a:r>
              <a:rPr lang="en-US" altLang="en-US" dirty="0">
                <a:latin typeface="Arial Rounded MT Bold" pitchFamily="34" charset="0"/>
                <a:cs typeface="Arial" pitchFamily="34" charset="0"/>
              </a:rPr>
              <a:t>``so a vain curse shall not come upon any;''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F81275-CCC9-43F4-9A0F-CF9124691CD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39426" name="Rectangle 2"/>
          <p:cNvSpPr>
            <a:spLocks noGrp="1" noRot="1" noChangeAspect="1" noChangeArrowheads="1" noTextEdit="1"/>
          </p:cNvSpPr>
          <p:nvPr>
            <p:ph type="sldImg"/>
          </p:nvPr>
        </p:nvSpPr>
        <p:spPr>
          <a:xfrm>
            <a:off x="357188" y="381000"/>
            <a:ext cx="6372225" cy="3733800"/>
          </a:xfrm>
          <a:ln/>
        </p:spPr>
        <p:txBody>
          <a:bodyPr/>
          <a:lstStyle/>
          <a:p>
            <a:endParaRPr lang="en-US"/>
          </a:p>
        </p:txBody>
      </p:sp>
      <p:sp>
        <p:nvSpPr>
          <p:cNvPr id="1639427"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6EDD36-9B96-4503-AA52-C60AC5E3611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19618"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51961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itchFamily="34" charset="0"/>
                <a:cs typeface="Arial" pitchFamily="34" charset="0"/>
              </a:rPr>
              <a:t>In this case, he deferred judgment to G-d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639E48-D980-4E28-9681-7859930B17D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35330"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353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Radiant Righteousness, and Accusations Isaiah 62.1-4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 2026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FACAFA-58CC-4D52-8BD7-BE29BC847FB0}"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37378" name="Rectangle 2"/>
          <p:cNvSpPr>
            <a:spLocks noGrp="1" noRot="1" noChangeAspect="1" noChangeArrowheads="1" noTextEdit="1"/>
          </p:cNvSpPr>
          <p:nvPr>
            <p:ph type="sldImg"/>
          </p:nvPr>
        </p:nvSpPr>
        <p:spPr>
          <a:xfrm>
            <a:off x="225425" y="381000"/>
            <a:ext cx="6635750" cy="3733800"/>
          </a:xfrm>
          <a:ln/>
        </p:spPr>
        <p:txBody>
          <a:bodyPr/>
          <a:lstStyle/>
          <a:p>
            <a:endParaRPr lang="en-US"/>
          </a:p>
        </p:txBody>
      </p:sp>
      <p:sp>
        <p:nvSpPr>
          <p:cNvPr id="163737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Satan doesn’t care if accusations are true. Just loves to accuse, condemn.  Difference between conviction of the </a:t>
            </a:r>
            <a:r>
              <a:rPr lang="en-US" altLang="en-US" dirty="0" err="1">
                <a:latin typeface="Arial Rounded MT Bold" pitchFamily="34" charset="0"/>
                <a:cs typeface="Arial" pitchFamily="34" charset="0"/>
              </a:rPr>
              <a:t>Ruakh</a:t>
            </a:r>
            <a:r>
              <a:rPr lang="en-US" altLang="en-US" dirty="0">
                <a:latin typeface="Arial Rounded MT Bold" pitchFamily="34" charset="0"/>
                <a:cs typeface="Arial" pitchFamily="34" charset="0"/>
              </a:rPr>
              <a:t>, gentle, </a:t>
            </a:r>
            <a:r>
              <a:rPr lang="en-US" altLang="en-US" dirty="0" err="1">
                <a:latin typeface="Arial Rounded MT Bold" pitchFamily="34" charset="0"/>
                <a:cs typeface="Arial" pitchFamily="34" charset="0"/>
              </a:rPr>
              <a:t>intreatable</a:t>
            </a:r>
            <a:r>
              <a:rPr lang="en-US" altLang="en-US" dirty="0">
                <a:latin typeface="Arial Rounded MT Bold" pitchFamily="34" charset="0"/>
                <a:cs typeface="Arial" pitchFamily="34" charset="0"/>
              </a:rPr>
              <a:t>, and accusations.  But they sound and feel very similar, since HaSatan can transform himself into an angel of light.</a:t>
            </a:r>
          </a:p>
          <a:p>
            <a:r>
              <a:rPr lang="en-US" altLang="en-US" dirty="0">
                <a:latin typeface="Arial Rounded MT Bold" pitchFamily="34" charset="0"/>
                <a:cs typeface="Arial" pitchFamily="34" charset="0"/>
              </a:rPr>
              <a:t>Satan can imitate the light of G-d’s truth, but he cannot imitate the warmth of G-d’s love.</a:t>
            </a:r>
          </a:p>
          <a:p>
            <a:endParaRPr lang="en-US" altLang="en-US" dirty="0">
              <a:latin typeface="Arial Rounded MT Bold" pitchFamily="34" charset="0"/>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8E89-069E-C652-05E2-20A896D7B1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E6FB79-06FB-B6A9-913A-7355F8718E8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3737647D-6E9C-7FCB-3482-83F1A814E9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79DD73AC-A038-70FE-E454-D75810B7D3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283E96-3DE2-1A3F-4873-D602D90196B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65A0D86-2C1F-6E7C-DBA1-D57E0669A5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7F16C2-8F74-36DF-065E-223A7275073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440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6A76F-74CA-C39E-8AA7-50F70E1D24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FB33F4-2006-3617-634D-CA7AD67AE3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Radiant Righteousness, and Accusations Isaiah 62.1-4</a:t>
            </a:r>
          </a:p>
        </p:txBody>
      </p:sp>
      <p:sp>
        <p:nvSpPr>
          <p:cNvPr id="5" name="Rectangle 3">
            <a:extLst>
              <a:ext uri="{FF2B5EF4-FFF2-40B4-BE49-F238E27FC236}">
                <a16:creationId xmlns:a16="http://schemas.microsoft.com/office/drawing/2014/main" id="{AA72110C-E2C8-2C97-73D9-54FF4041CB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14. 2026 5786</a:t>
            </a:r>
          </a:p>
        </p:txBody>
      </p:sp>
      <p:sp>
        <p:nvSpPr>
          <p:cNvPr id="6" name="Rectangle 7">
            <a:extLst>
              <a:ext uri="{FF2B5EF4-FFF2-40B4-BE49-F238E27FC236}">
                <a16:creationId xmlns:a16="http://schemas.microsoft.com/office/drawing/2014/main" id="{83684D10-AB64-AFFC-4CFD-9E8D49C118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7CC84C-5382-952B-C2AB-21576339C5F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B2FA0C7-56A1-E406-6CC1-9FFBC951A2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3A438E-4E26-66FA-E49E-1F6CDE42AF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91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8013" cy="856059"/>
          </a:xfrm>
        </p:spPr>
        <p:txBody>
          <a:bodyPr/>
          <a:lstStyle/>
          <a:p>
            <a:r>
              <a:rPr lang="en-US"/>
              <a:t>Click to edit Master title style</a:t>
            </a:r>
          </a:p>
        </p:txBody>
      </p:sp>
      <p:sp>
        <p:nvSpPr>
          <p:cNvPr id="3" name="Date Placeholder 2"/>
          <p:cNvSpPr>
            <a:spLocks noGrp="1"/>
          </p:cNvSpPr>
          <p:nvPr>
            <p:ph type="dt" idx="10"/>
          </p:nvPr>
        </p:nvSpPr>
        <p:spPr>
          <a:xfrm>
            <a:off x="457884" y="4684576"/>
            <a:ext cx="2132013" cy="355997"/>
          </a:xfrm>
        </p:spPr>
        <p:txBody>
          <a:bodyPr/>
          <a:lstStyle>
            <a:lvl1pPr>
              <a:defRPr/>
            </a:lvl1pPr>
          </a:lstStyle>
          <a:p>
            <a:endParaRPr lang="en-US" altLang="en-US"/>
          </a:p>
        </p:txBody>
      </p:sp>
      <p:sp>
        <p:nvSpPr>
          <p:cNvPr id="4" name="Footer Placeholder 3"/>
          <p:cNvSpPr>
            <a:spLocks noGrp="1"/>
          </p:cNvSpPr>
          <p:nvPr>
            <p:ph type="ftr" idx="11"/>
          </p:nvPr>
        </p:nvSpPr>
        <p:spPr>
          <a:xfrm>
            <a:off x="3124885" y="4684576"/>
            <a:ext cx="2894013" cy="355997"/>
          </a:xfrm>
        </p:spPr>
        <p:txBody>
          <a:bodyPr/>
          <a:lstStyle>
            <a:lvl1pPr>
              <a:defRPr/>
            </a:lvl1pPr>
          </a:lstStyle>
          <a:p>
            <a:endParaRPr lang="en-US" altLang="en-US"/>
          </a:p>
        </p:txBody>
      </p:sp>
      <p:sp>
        <p:nvSpPr>
          <p:cNvPr id="5" name="Slide Number Placeholder 4"/>
          <p:cNvSpPr>
            <a:spLocks noGrp="1"/>
          </p:cNvSpPr>
          <p:nvPr>
            <p:ph type="sldNum" idx="12"/>
          </p:nvPr>
        </p:nvSpPr>
        <p:spPr>
          <a:xfrm>
            <a:off x="6553884" y="4684576"/>
            <a:ext cx="2132013" cy="355997"/>
          </a:xfrm>
        </p:spPr>
        <p:txBody>
          <a:bodyPr/>
          <a:lstStyle>
            <a:lvl1pPr>
              <a:defRPr/>
            </a:lvl1pPr>
          </a:lstStyle>
          <a:p>
            <a:fld id="{4F1CD254-E726-4B63-8F99-B15B9029EDE8}" type="slidenum">
              <a:rPr lang="en-US" altLang="en-US"/>
              <a:pPr/>
              <a:t>‹#›</a:t>
            </a:fld>
            <a:endParaRPr lang="en-US" altLang="en-US"/>
          </a:p>
        </p:txBody>
      </p:sp>
    </p:spTree>
    <p:extLst>
      <p:ext uri="{BB962C8B-B14F-4D97-AF65-F5344CB8AC3E}">
        <p14:creationId xmlns:p14="http://schemas.microsoft.com/office/powerpoint/2010/main" val="87829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3F55-D741-6782-C66C-7FCB92CD33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FD89DC-26FB-32AA-0FC6-F9328392D446}"/>
              </a:ext>
            </a:extLst>
          </p:cNvPr>
          <p:cNvSpPr>
            <a:spLocks noGrp="1"/>
          </p:cNvSpPr>
          <p:nvPr>
            <p:ph type="subTitle" idx="1"/>
          </p:nvPr>
        </p:nvSpPr>
        <p:spPr>
          <a:xfrm>
            <a:off x="228600" y="209550"/>
            <a:ext cx="8610600" cy="4800600"/>
          </a:xfrm>
        </p:spPr>
        <p:txBody>
          <a:bodyPr anchor="t">
            <a:normAutofit lnSpcReduction="10000"/>
          </a:bodyPr>
          <a:lstStyle/>
          <a:p>
            <a:pPr algn="ctr"/>
            <a:r>
              <a:rPr lang="en-US" sz="4400" dirty="0">
                <a:solidFill>
                  <a:srgbClr val="FFFF66"/>
                </a:solidFill>
                <a:latin typeface="Arial Rounded MT Bold" panose="020F0704030504030204" pitchFamily="34" charset="0"/>
              </a:rPr>
              <a:t>Happy </a:t>
            </a:r>
            <a:r>
              <a:rPr lang="en-US" sz="4400" b="1" i="1" dirty="0">
                <a:solidFill>
                  <a:srgbClr val="FFFF66"/>
                </a:solidFill>
                <a:latin typeface="Arial Rounded MT Bold" panose="020F0704030504030204" pitchFamily="34" charset="0"/>
              </a:rPr>
              <a:t>π</a:t>
            </a:r>
            <a:r>
              <a:rPr lang="en-US" sz="4400" dirty="0">
                <a:solidFill>
                  <a:srgbClr val="FFFF66"/>
                </a:solidFill>
                <a:latin typeface="Arial Rounded MT Bold" panose="020F0704030504030204" pitchFamily="34" charset="0"/>
              </a:rPr>
              <a:t>  </a:t>
            </a:r>
            <a:r>
              <a:rPr lang="en-US" sz="4400" b="1" dirty="0">
                <a:solidFill>
                  <a:srgbClr val="FFFF66"/>
                </a:solidFill>
                <a:latin typeface="Arial Rounded MT Bold" panose="020F0704030504030204" pitchFamily="34" charset="0"/>
              </a:rPr>
              <a:t>pi Day</a:t>
            </a:r>
          </a:p>
          <a:p>
            <a:pPr algn="ctr"/>
            <a:r>
              <a:rPr lang="en-US" sz="4400">
                <a:solidFill>
                  <a:schemeClr val="tx1"/>
                </a:solidFill>
                <a:latin typeface="Arial Rounded MT Bold" panose="020F0704030504030204" pitchFamily="34" charset="0"/>
              </a:rPr>
              <a:t>3/14  March 14</a:t>
            </a:r>
          </a:p>
          <a:p>
            <a:pPr algn="ctr"/>
            <a:endParaRPr lang="en-US" sz="1400" dirty="0">
              <a:solidFill>
                <a:srgbClr val="FBCA98"/>
              </a:solidFill>
              <a:latin typeface="Arial Rounded MT Bold" panose="020F0704030504030204" pitchFamily="34" charset="0"/>
            </a:endParaRPr>
          </a:p>
          <a:p>
            <a:pPr algn="ctr"/>
            <a:r>
              <a:rPr lang="en-US" sz="4400" dirty="0">
                <a:solidFill>
                  <a:schemeClr val="tx1"/>
                </a:solidFill>
                <a:latin typeface="Arial Rounded MT Bold" panose="020F0704030504030204" pitchFamily="34" charset="0"/>
              </a:rPr>
              <a:t>mathematical</a:t>
            </a:r>
            <a:r>
              <a:rPr lang="en-US" sz="4400" dirty="0">
                <a:solidFill>
                  <a:srgbClr val="FBCA98"/>
                </a:solidFill>
                <a:latin typeface="Arial Rounded MT Bold" panose="020F0704030504030204" pitchFamily="34" charset="0"/>
              </a:rPr>
              <a:t> </a:t>
            </a:r>
            <a:r>
              <a:rPr lang="en-US" sz="4400" dirty="0">
                <a:solidFill>
                  <a:schemeClr val="tx1"/>
                </a:solidFill>
                <a:latin typeface="Arial Rounded MT Bold" panose="020F0704030504030204" pitchFamily="34" charset="0"/>
              </a:rPr>
              <a:t>constant, approximately equal to 3.14159, </a:t>
            </a:r>
            <a:r>
              <a:rPr lang="en-US" dirty="0"/>
              <a:t> </a:t>
            </a:r>
            <a:r>
              <a:rPr lang="en-US" sz="4400" dirty="0">
                <a:solidFill>
                  <a:schemeClr val="tx1"/>
                </a:solidFill>
                <a:latin typeface="Arial Rounded MT Bold" panose="020F0704030504030204" pitchFamily="34" charset="0"/>
              </a:rPr>
              <a:t>the ratio of a circle's circumference to its diameter.</a:t>
            </a:r>
          </a:p>
        </p:txBody>
      </p:sp>
      <p:sp>
        <p:nvSpPr>
          <p:cNvPr id="5" name="TextBox 4">
            <a:extLst>
              <a:ext uri="{FF2B5EF4-FFF2-40B4-BE49-F238E27FC236}">
                <a16:creationId xmlns:a16="http://schemas.microsoft.com/office/drawing/2014/main" id="{F64E0246-00DA-F007-6B19-5596CEEDBB61}"/>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351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A76D-291B-76C4-FF2D-E4EFE5259DC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DFA081-C28A-91FD-8CAA-56EF60DAE074}"/>
              </a:ext>
            </a:extLst>
          </p:cNvPr>
          <p:cNvSpPr>
            <a:spLocks noGrp="1"/>
          </p:cNvSpPr>
          <p:nvPr>
            <p:ph type="subTitle" idx="1"/>
          </p:nvPr>
        </p:nvSpPr>
        <p:spPr>
          <a:xfrm>
            <a:off x="304800" y="171450"/>
            <a:ext cx="8610600" cy="4800600"/>
          </a:xfrm>
        </p:spPr>
        <p:txBody>
          <a:bodyPr anchor="t">
            <a:normAutofit/>
          </a:bodyPr>
          <a:lstStyle/>
          <a:p>
            <a:pPr algn="l"/>
            <a:r>
              <a:rPr lang="en-US" sz="4000" dirty="0">
                <a:solidFill>
                  <a:schemeClr val="tx1"/>
                </a:solidFill>
                <a:latin typeface="Arial Rounded MT Bold" panose="020F0704030504030204" pitchFamily="34" charset="0"/>
              </a:rPr>
              <a:t>“</a:t>
            </a:r>
            <a:r>
              <a:rPr lang="en-US" sz="4000" u="sng" dirty="0">
                <a:solidFill>
                  <a:srgbClr val="FFFF66"/>
                </a:solidFill>
                <a:latin typeface="Arial Rounded MT Bold" panose="020F0704030504030204" pitchFamily="34" charset="0"/>
              </a:rPr>
              <a:t>Everyone who was trained</a:t>
            </a:r>
            <a:r>
              <a:rPr lang="en-US" sz="4000" dirty="0">
                <a:solidFill>
                  <a:schemeClr val="tx1"/>
                </a:solidFill>
                <a:latin typeface="Arial Rounded MT Bold" panose="020F0704030504030204" pitchFamily="34" charset="0"/>
              </a:rPr>
              <a:t> to do what they were supposed to do did what they were supposed to do, but it was still a miracle that everyone came out alive today,” she said.</a:t>
            </a:r>
          </a:p>
        </p:txBody>
      </p:sp>
    </p:spTree>
    <p:extLst>
      <p:ext uri="{BB962C8B-B14F-4D97-AF65-F5344CB8AC3E}">
        <p14:creationId xmlns:p14="http://schemas.microsoft.com/office/powerpoint/2010/main" val="16978559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304F-C650-B776-4750-41F2586CB6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677DAD-978C-194E-E099-2FF9AA108BFD}"/>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28DAD07B-53B4-775E-7373-AE8150B23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1"/>
          </a:xfrm>
          <a:prstGeom prst="rect">
            <a:avLst/>
          </a:prstGeom>
        </p:spPr>
      </p:pic>
      <p:sp>
        <p:nvSpPr>
          <p:cNvPr id="5" name="TextBox 4">
            <a:extLst>
              <a:ext uri="{FF2B5EF4-FFF2-40B4-BE49-F238E27FC236}">
                <a16:creationId xmlns:a16="http://schemas.microsoft.com/office/drawing/2014/main" id="{88517E5B-30F7-8356-EC2C-34498E6981AC}"/>
              </a:ext>
            </a:extLst>
          </p:cNvPr>
          <p:cNvSpPr txBox="1"/>
          <p:nvPr/>
        </p:nvSpPr>
        <p:spPr>
          <a:xfrm>
            <a:off x="152400" y="209550"/>
            <a:ext cx="6227859" cy="3170099"/>
          </a:xfrm>
          <a:prstGeom prst="rect">
            <a:avLst/>
          </a:prstGeom>
          <a:noFill/>
        </p:spPr>
        <p:txBody>
          <a:bodyPr wrap="none" rtlCol="0">
            <a:spAutoFit/>
          </a:bodyPr>
          <a:lstStyle/>
          <a:p>
            <a:pPr algn="l"/>
            <a:r>
              <a:rPr lang="en-US" dirty="0">
                <a:solidFill>
                  <a:schemeClr val="tx1"/>
                </a:solidFill>
              </a:rPr>
              <a:t>Radiant </a:t>
            </a:r>
            <a:r>
              <a:rPr lang="en-US" dirty="0" err="1">
                <a:solidFill>
                  <a:schemeClr val="tx1"/>
                </a:solidFill>
              </a:rPr>
              <a:t>Rigteousness</a:t>
            </a:r>
            <a:r>
              <a:rPr lang="en-US" dirty="0">
                <a:solidFill>
                  <a:schemeClr val="tx1"/>
                </a:solidFill>
              </a:rPr>
              <a:t> </a:t>
            </a:r>
          </a:p>
          <a:p>
            <a:pPr algn="l"/>
            <a:r>
              <a:rPr lang="en-US" dirty="0">
                <a:solidFill>
                  <a:schemeClr val="tx1"/>
                </a:solidFill>
              </a:rPr>
              <a:t>and Accusations</a:t>
            </a:r>
          </a:p>
          <a:p>
            <a:pPr marL="461963" indent="-461963" algn="l">
              <a:buFont typeface="+mj-lt"/>
              <a:buAutoNum type="arabicPeriod"/>
            </a:pPr>
            <a:r>
              <a:rPr lang="en-US" dirty="0">
                <a:solidFill>
                  <a:schemeClr val="tx1"/>
                </a:solidFill>
              </a:rPr>
              <a:t>Radiant believers</a:t>
            </a:r>
          </a:p>
          <a:p>
            <a:pPr marL="461963" indent="-461963" algn="l">
              <a:buFont typeface="+mj-lt"/>
              <a:buAutoNum type="arabicPeriod"/>
            </a:pPr>
            <a:r>
              <a:rPr lang="en-US" dirty="0">
                <a:solidFill>
                  <a:schemeClr val="tx1"/>
                </a:solidFill>
              </a:rPr>
              <a:t>Wrecking the radiance</a:t>
            </a:r>
          </a:p>
          <a:p>
            <a:pPr marL="461963" indent="-461963" algn="l">
              <a:buFont typeface="+mj-lt"/>
              <a:buAutoNum type="arabicPeriod"/>
            </a:pPr>
            <a:r>
              <a:rPr lang="en-US" dirty="0">
                <a:solidFill>
                  <a:schemeClr val="tx1"/>
                </a:solidFill>
              </a:rPr>
              <a:t>Applications</a:t>
            </a:r>
          </a:p>
        </p:txBody>
      </p:sp>
    </p:spTree>
    <p:extLst>
      <p:ext uri="{BB962C8B-B14F-4D97-AF65-F5344CB8AC3E}">
        <p14:creationId xmlns:p14="http://schemas.microsoft.com/office/powerpoint/2010/main" val="918924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F068-E9D4-38B8-5BF4-F7705A3E67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C7E337-B6DA-6298-4242-F761C2668FF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4834EB8-AD25-2ECE-5ADE-D55417639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37180C4D-C976-0637-5B56-B3D4674054B3}"/>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FFFF66"/>
                </a:solidFill>
                <a:effectLst/>
                <a:uLnTx/>
                <a:uFillTx/>
                <a:latin typeface="Arial Rounded MT Bold" pitchFamily="34" charset="0"/>
                <a:ea typeface="+mn-ea"/>
                <a:cs typeface="Arial" charset="0"/>
              </a:rPr>
              <a:t>Renounce accusations: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schemeClr val="tx1"/>
                </a:solidFill>
                <a:cs typeface="+mn-cs"/>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3847941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4B8EA-650D-ACAF-E7CE-EB241061C6D2}"/>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37365410-5928-134A-0F38-AB64EA2635D6}"/>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prstClr val="white"/>
                </a:solidFill>
                <a:latin typeface="Arial Rounded MT Bold" pitchFamily="34" charset="0"/>
                <a:cs typeface="Arial" charset="0"/>
              </a:rPr>
              <a:t>No condemnation now I dread;</a:t>
            </a:r>
          </a:p>
          <a:p>
            <a:pPr marL="0" indent="0">
              <a:buNone/>
            </a:pPr>
            <a:r>
              <a:rPr lang="en-US" sz="4000" dirty="0">
                <a:solidFill>
                  <a:prstClr val="white"/>
                </a:solidFill>
                <a:latin typeface="Arial Rounded MT Bold" pitchFamily="34" charset="0"/>
                <a:cs typeface="Arial" charset="0"/>
              </a:rPr>
              <a:t>Yeshua, and all in Him, is mine!</a:t>
            </a:r>
          </a:p>
          <a:p>
            <a:pPr marL="0" indent="0">
              <a:buNone/>
            </a:pPr>
            <a:r>
              <a:rPr lang="en-US" sz="4000" dirty="0">
                <a:solidFill>
                  <a:prstClr val="white"/>
                </a:solidFill>
                <a:latin typeface="Arial Rounded MT Bold" pitchFamily="34" charset="0"/>
                <a:cs typeface="Arial" charset="0"/>
              </a:rPr>
              <a:t>Alive in him, my living Head,</a:t>
            </a:r>
          </a:p>
          <a:p>
            <a:pPr marL="0" indent="0">
              <a:buNone/>
            </a:pPr>
            <a:r>
              <a:rPr lang="en-US" sz="4000" dirty="0">
                <a:solidFill>
                  <a:prstClr val="white"/>
                </a:solidFill>
                <a:latin typeface="Arial Rounded MT Bold" pitchFamily="34" charset="0"/>
                <a:cs typeface="Arial" charset="0"/>
              </a:rPr>
              <a:t>and clothed in righteousness divine,</a:t>
            </a:r>
          </a:p>
          <a:p>
            <a:pPr marL="0" indent="0">
              <a:buNone/>
            </a:pPr>
            <a:r>
              <a:rPr lang="en-US" sz="4000" dirty="0">
                <a:solidFill>
                  <a:prstClr val="white"/>
                </a:solidFill>
                <a:latin typeface="Arial Rounded MT Bold" pitchFamily="34" charset="0"/>
                <a:cs typeface="Arial" charset="0"/>
              </a:rPr>
              <a:t>bold I approach </a:t>
            </a:r>
            <a:r>
              <a:rPr lang="en-US" sz="4000" dirty="0" err="1">
                <a:solidFill>
                  <a:prstClr val="white"/>
                </a:solidFill>
                <a:latin typeface="Arial Rounded MT Bold" pitchFamily="34" charset="0"/>
                <a:cs typeface="Arial" charset="0"/>
              </a:rPr>
              <a:t>th’eternal</a:t>
            </a:r>
            <a:r>
              <a:rPr lang="en-US" sz="4000" dirty="0">
                <a:solidFill>
                  <a:prstClr val="white"/>
                </a:solidFill>
                <a:latin typeface="Arial Rounded MT Bold" pitchFamily="34" charset="0"/>
                <a:cs typeface="Arial" charset="0"/>
              </a:rPr>
              <a:t> throne,</a:t>
            </a:r>
          </a:p>
        </p:txBody>
      </p:sp>
    </p:spTree>
    <p:extLst>
      <p:ext uri="{BB962C8B-B14F-4D97-AF65-F5344CB8AC3E}">
        <p14:creationId xmlns:p14="http://schemas.microsoft.com/office/powerpoint/2010/main" val="39852901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5BF3-2F5B-D03D-F7A0-B17FB6513FA4}"/>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DF81B57F-C639-01FC-C933-93423BD69F58}"/>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prstClr val="white"/>
                </a:solidFill>
                <a:latin typeface="Arial Rounded MT Bold" pitchFamily="34" charset="0"/>
                <a:cs typeface="Arial" charset="0"/>
              </a:rPr>
              <a:t>and claim the crown, through Messiah, my own.</a:t>
            </a:r>
          </a:p>
          <a:p>
            <a:pPr marL="0" indent="0">
              <a:buNone/>
            </a:pPr>
            <a:r>
              <a:rPr lang="en-US" sz="4000" dirty="0">
                <a:solidFill>
                  <a:prstClr val="white"/>
                </a:solidFill>
                <a:latin typeface="Arial Rounded MT Bold" pitchFamily="34" charset="0"/>
                <a:cs typeface="Arial" charset="0"/>
              </a:rPr>
              <a:t>Amazing love! How can it be</a:t>
            </a:r>
          </a:p>
          <a:p>
            <a:pPr marL="0" indent="0">
              <a:buNone/>
            </a:pPr>
            <a:r>
              <a:rPr lang="en-US" sz="4000" dirty="0">
                <a:solidFill>
                  <a:prstClr val="white"/>
                </a:solidFill>
                <a:latin typeface="Arial Rounded MT Bold" pitchFamily="34" charset="0"/>
                <a:cs typeface="Arial" charset="0"/>
              </a:rPr>
              <a:t>that thou, my God, shouldst die for me?</a:t>
            </a:r>
          </a:p>
        </p:txBody>
      </p:sp>
    </p:spTree>
    <p:extLst>
      <p:ext uri="{BB962C8B-B14F-4D97-AF65-F5344CB8AC3E}">
        <p14:creationId xmlns:p14="http://schemas.microsoft.com/office/powerpoint/2010/main" val="38302588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4FF0-4C41-39AE-2C67-6D8BD81992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A72A8A-F1D4-E12E-18AD-98A07952DF6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4F36892-1554-1DCD-4632-C71E909A0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C4410C2A-E3C0-5465-E44A-918DF5DE23C5}"/>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FFFF66"/>
                </a:solidFill>
                <a:effectLst/>
                <a:uLnTx/>
                <a:uFillTx/>
                <a:latin typeface="Arial Rounded MT Bold" pitchFamily="34" charset="0"/>
                <a:ea typeface="+mn-ea"/>
                <a:cs typeface="Arial" charset="0"/>
              </a:rPr>
              <a:t>Renounce accusations: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schemeClr val="tx1"/>
                </a:solidFill>
                <a:cs typeface="+mn-cs"/>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6775602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C822-FAA6-5278-8034-2946E2EFCD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F921AD-963C-43D8-39AC-245816EE0C11}"/>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Israel is the place of His glory.</a:t>
            </a:r>
          </a:p>
        </p:txBody>
      </p:sp>
    </p:spTree>
    <p:extLst>
      <p:ext uri="{BB962C8B-B14F-4D97-AF65-F5344CB8AC3E}">
        <p14:creationId xmlns:p14="http://schemas.microsoft.com/office/powerpoint/2010/main" val="870818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865AD-5E9E-ACF3-2763-5AA2BEC3D1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8BFFAE-8F14-C543-5341-3ED4ABFAD80B}"/>
              </a:ext>
            </a:extLst>
          </p:cNvPr>
          <p:cNvSpPr>
            <a:spLocks noGrp="1"/>
          </p:cNvSpPr>
          <p:nvPr>
            <p:ph type="subTitle" idx="1"/>
          </p:nvPr>
        </p:nvSpPr>
        <p:spPr>
          <a:xfrm>
            <a:off x="228600" y="209550"/>
            <a:ext cx="6020484" cy="4800600"/>
          </a:xfrm>
        </p:spPr>
        <p:txBody>
          <a:bodyPr anchor="t">
            <a:normAutofit lnSpcReduction="10000"/>
          </a:bodyPr>
          <a:lstStyle/>
          <a:p>
            <a:pPr algn="l"/>
            <a:r>
              <a:rPr lang="en-US" sz="3200" dirty="0">
                <a:latin typeface="Arial Rounded MT Bold" panose="020F0704030504030204" pitchFamily="34" charset="0"/>
              </a:rPr>
              <a:t>November 15 - Covenant and Renewal in the Jordan Valley</a:t>
            </a:r>
          </a:p>
          <a:p>
            <a:pPr algn="l"/>
            <a:endParaRPr lang="en-US" sz="1600" dirty="0">
              <a:latin typeface="Arial Rounded MT Bold" panose="020F0704030504030204" pitchFamily="34" charset="0"/>
            </a:endParaRPr>
          </a:p>
          <a:p>
            <a:pPr algn="l"/>
            <a:r>
              <a:rPr lang="en-US" sz="3600" dirty="0">
                <a:latin typeface="Arial Rounded MT Bold" panose="020F0704030504030204" pitchFamily="34" charset="0"/>
              </a:rPr>
              <a:t>Today, we get an early start! After breakfast, visit Beit </a:t>
            </a:r>
            <a:r>
              <a:rPr lang="en-US" sz="3600" dirty="0" err="1">
                <a:latin typeface="Arial Rounded MT Bold" panose="020F0704030504030204" pitchFamily="34" charset="0"/>
              </a:rPr>
              <a:t>She'an</a:t>
            </a:r>
            <a:r>
              <a:rPr lang="en-US" sz="3600" dirty="0">
                <a:latin typeface="Arial Rounded MT Bold" panose="020F0704030504030204" pitchFamily="34" charset="0"/>
              </a:rPr>
              <a:t>, a major Roman city.  Continue to Qasr al-</a:t>
            </a:r>
            <a:r>
              <a:rPr lang="en-US" sz="3600" dirty="0" err="1">
                <a:latin typeface="Arial Rounded MT Bold" panose="020F0704030504030204" pitchFamily="34" charset="0"/>
              </a:rPr>
              <a:t>Yahud</a:t>
            </a:r>
            <a:r>
              <a:rPr lang="en-US" sz="3600" dirty="0">
                <a:latin typeface="Arial Rounded MT Bold" panose="020F0704030504030204" pitchFamily="34" charset="0"/>
              </a:rPr>
              <a:t>, the traditional site of Yeshua's immersion by John</a:t>
            </a:r>
          </a:p>
        </p:txBody>
      </p:sp>
      <p:pic>
        <p:nvPicPr>
          <p:cNvPr id="6" name="Picture 5">
            <a:extLst>
              <a:ext uri="{FF2B5EF4-FFF2-40B4-BE49-F238E27FC236}">
                <a16:creationId xmlns:a16="http://schemas.microsoft.com/office/drawing/2014/main" id="{745C8CBD-A082-D7C1-1639-B357B7D37651}"/>
              </a:ext>
            </a:extLst>
          </p:cNvPr>
          <p:cNvPicPr>
            <a:picLocks noChangeAspect="1"/>
          </p:cNvPicPr>
          <p:nvPr/>
        </p:nvPicPr>
        <p:blipFill>
          <a:blip r:embed="rId3"/>
          <a:stretch>
            <a:fillRect/>
          </a:stretch>
        </p:blipFill>
        <p:spPr>
          <a:xfrm>
            <a:off x="6249084" y="0"/>
            <a:ext cx="2884489" cy="5143500"/>
          </a:xfrm>
          <a:prstGeom prst="rect">
            <a:avLst/>
          </a:prstGeom>
        </p:spPr>
      </p:pic>
      <p:sp>
        <p:nvSpPr>
          <p:cNvPr id="7" name="Rectangle: Rounded Corners 6">
            <a:extLst>
              <a:ext uri="{FF2B5EF4-FFF2-40B4-BE49-F238E27FC236}">
                <a16:creationId xmlns:a16="http://schemas.microsoft.com/office/drawing/2014/main" id="{69C8F097-66FC-1282-F2E1-C06117CB17DC}"/>
              </a:ext>
            </a:extLst>
          </p:cNvPr>
          <p:cNvSpPr/>
          <p:nvPr/>
        </p:nvSpPr>
        <p:spPr>
          <a:xfrm>
            <a:off x="7010400" y="3028950"/>
            <a:ext cx="914400" cy="2286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78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06296-16A1-A9D5-14D7-F1F205DFEB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DD0303-1D94-B589-22DE-5B31264DA52A}"/>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1026" name="Picture 2" descr="Qasr al-Yahud baptismal site on the Jordan River">
            <a:extLst>
              <a:ext uri="{FF2B5EF4-FFF2-40B4-BE49-F238E27FC236}">
                <a16:creationId xmlns:a16="http://schemas.microsoft.com/office/drawing/2014/main" id="{58DC981D-A664-7067-39DA-D3580126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722F80-7CD6-5E6F-453E-2085B1E7C19B}"/>
              </a:ext>
            </a:extLst>
          </p:cNvPr>
          <p:cNvSpPr txBox="1"/>
          <p:nvPr/>
        </p:nvSpPr>
        <p:spPr>
          <a:xfrm>
            <a:off x="-3208" y="-95250"/>
            <a:ext cx="6435864" cy="1938992"/>
          </a:xfrm>
          <a:prstGeom prst="rect">
            <a:avLst/>
          </a:prstGeom>
          <a:noFill/>
        </p:spPr>
        <p:txBody>
          <a:bodyPr wrap="none" rtlCol="0">
            <a:spAutoFit/>
          </a:bodyPr>
          <a:lstStyle/>
          <a:p>
            <a:pPr algn="l">
              <a:tabLst>
                <a:tab pos="4976813" algn="l"/>
              </a:tabLst>
            </a:pPr>
            <a:r>
              <a:rPr lang="en-US" altLang="en-US" dirty="0">
                <a:solidFill>
                  <a:srgbClr val="FFFF66"/>
                </a:solidFill>
                <a:effectLst>
                  <a:outerShdw blurRad="38100" dist="38100" dir="2700000" algn="tl">
                    <a:srgbClr val="000000">
                      <a:alpha val="43137"/>
                    </a:srgbClr>
                  </a:outerShdw>
                </a:effectLst>
              </a:rPr>
              <a:t>Qasr-al-</a:t>
            </a:r>
            <a:r>
              <a:rPr lang="en-US" altLang="en-US" dirty="0" err="1">
                <a:solidFill>
                  <a:srgbClr val="FFFF66"/>
                </a:solidFill>
                <a:effectLst>
                  <a:outerShdw blurRad="38100" dist="38100" dir="2700000" algn="tl">
                    <a:srgbClr val="000000">
                      <a:alpha val="43137"/>
                    </a:srgbClr>
                  </a:outerShdw>
                </a:effectLst>
              </a:rPr>
              <a:t>Yahud</a:t>
            </a:r>
            <a:r>
              <a:rPr lang="en-US" altLang="en-US" dirty="0">
                <a:solidFill>
                  <a:srgbClr val="FFFF66"/>
                </a:solidFill>
                <a:effectLst>
                  <a:outerShdw blurRad="38100" dist="38100" dir="2700000" algn="tl">
                    <a:srgbClr val="000000">
                      <a:alpha val="43137"/>
                    </a:srgbClr>
                  </a:outerShdw>
                </a:effectLst>
              </a:rPr>
              <a:t> immersion</a:t>
            </a:r>
          </a:p>
          <a:p>
            <a:pPr algn="l">
              <a:tabLst>
                <a:tab pos="4976813" algn="l"/>
              </a:tabLst>
            </a:pPr>
            <a:r>
              <a:rPr lang="en-US" altLang="en-US" dirty="0">
                <a:solidFill>
                  <a:srgbClr val="FFFF66"/>
                </a:solidFill>
                <a:effectLst>
                  <a:outerShdw blurRad="38100" dist="38100" dir="2700000" algn="tl">
                    <a:srgbClr val="000000">
                      <a:alpha val="43137"/>
                    </a:srgbClr>
                  </a:outerShdw>
                </a:effectLst>
              </a:rPr>
              <a:t> site reopens after </a:t>
            </a:r>
          </a:p>
          <a:p>
            <a:pPr algn="l">
              <a:tabLst>
                <a:tab pos="4976813" algn="l"/>
              </a:tabLst>
            </a:pPr>
            <a:r>
              <a:rPr lang="en-US" altLang="en-US" dirty="0">
                <a:solidFill>
                  <a:srgbClr val="FFFF66"/>
                </a:solidFill>
                <a:effectLst>
                  <a:outerShdw blurRad="38100" dist="38100" dir="2700000" algn="tl">
                    <a:srgbClr val="000000">
                      <a:alpha val="43137"/>
                    </a:srgbClr>
                  </a:outerShdw>
                </a:effectLst>
              </a:rPr>
              <a:t>nis 25 million facelift</a:t>
            </a:r>
            <a:endParaRPr lang="en-US"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22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E4E1-4037-EFC9-B839-589DD80236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0DDC7C-2D0A-D5BE-97FE-9C346C1F381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45496A78-54C1-EBA9-952C-EE20C3F55A52}"/>
              </a:ext>
            </a:extLst>
          </p:cNvPr>
          <p:cNvPicPr>
            <a:picLocks noChangeAspect="1"/>
          </p:cNvPicPr>
          <p:nvPr/>
        </p:nvPicPr>
        <p:blipFill>
          <a:blip r:embed="rId3"/>
          <a:stretch>
            <a:fillRect/>
          </a:stretch>
        </p:blipFill>
        <p:spPr>
          <a:xfrm>
            <a:off x="0" y="100290"/>
            <a:ext cx="9144000" cy="4942920"/>
          </a:xfrm>
          <a:prstGeom prst="rect">
            <a:avLst/>
          </a:prstGeom>
        </p:spPr>
      </p:pic>
    </p:spTree>
    <p:extLst>
      <p:ext uri="{BB962C8B-B14F-4D97-AF65-F5344CB8AC3E}">
        <p14:creationId xmlns:p14="http://schemas.microsoft.com/office/powerpoint/2010/main" val="23839134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CA7D-E703-848A-B466-627E199AE7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C26CA2-41D8-2B13-C504-DDD5F97086F7}"/>
              </a:ext>
            </a:extLst>
          </p:cNvPr>
          <p:cNvSpPr>
            <a:spLocks noGrp="1"/>
          </p:cNvSpPr>
          <p:nvPr>
            <p:ph type="subTitle" idx="1"/>
          </p:nvPr>
        </p:nvSpPr>
        <p:spPr>
          <a:xfrm>
            <a:off x="228600" y="209550"/>
            <a:ext cx="3459993" cy="4800600"/>
          </a:xfrm>
        </p:spPr>
        <p:txBody>
          <a:bodyPr anchor="t">
            <a:normAutofit/>
          </a:bodyPr>
          <a:lstStyle/>
          <a:p>
            <a:pPr algn="l"/>
            <a:r>
              <a:rPr lang="en-US" sz="4000" dirty="0">
                <a:solidFill>
                  <a:schemeClr val="tx1"/>
                </a:solidFill>
                <a:latin typeface="Arial Rounded MT Bold" panose="020F0704030504030204" pitchFamily="34" charset="0"/>
              </a:rPr>
              <a:t>World Cup Schedule</a:t>
            </a:r>
          </a:p>
          <a:p>
            <a:pPr algn="l"/>
            <a:r>
              <a:rPr lang="en-US" sz="4000" dirty="0">
                <a:solidFill>
                  <a:schemeClr val="tx1"/>
                </a:solidFill>
                <a:latin typeface="Arial Rounded MT Bold" panose="020F0704030504030204" pitchFamily="34" charset="0"/>
              </a:rPr>
              <a:t>~700,000 visitors to KC!</a:t>
            </a:r>
          </a:p>
        </p:txBody>
      </p:sp>
      <p:sp>
        <p:nvSpPr>
          <p:cNvPr id="5" name="TextBox 4">
            <a:extLst>
              <a:ext uri="{FF2B5EF4-FFF2-40B4-BE49-F238E27FC236}">
                <a16:creationId xmlns:a16="http://schemas.microsoft.com/office/drawing/2014/main" id="{AE9ED825-D2B1-A433-76D7-F22A8DB05904}"/>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4FBDD6B-6674-C965-29E5-DDD6F7F2CE08}"/>
              </a:ext>
            </a:extLst>
          </p:cNvPr>
          <p:cNvPicPr>
            <a:picLocks noChangeAspect="1"/>
          </p:cNvPicPr>
          <p:nvPr/>
        </p:nvPicPr>
        <p:blipFill>
          <a:blip r:embed="rId3"/>
          <a:stretch>
            <a:fillRect/>
          </a:stretch>
        </p:blipFill>
        <p:spPr>
          <a:xfrm>
            <a:off x="3688593" y="0"/>
            <a:ext cx="5421719" cy="5143500"/>
          </a:xfrm>
          <a:prstGeom prst="rect">
            <a:avLst/>
          </a:prstGeom>
        </p:spPr>
      </p:pic>
    </p:spTree>
    <p:extLst>
      <p:ext uri="{BB962C8B-B14F-4D97-AF65-F5344CB8AC3E}">
        <p14:creationId xmlns:p14="http://schemas.microsoft.com/office/powerpoint/2010/main" val="94811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8D9B-94A5-706D-19BA-B553F90B79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0E20AC8-2DB0-11EC-5786-DEE1EADB195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Kaluzny said she soon learned that security personnel had confronted and neutralized the attacker while staff followed emergency procedures practiced many times before.</a:t>
            </a:r>
          </a:p>
        </p:txBody>
      </p:sp>
    </p:spTree>
    <p:extLst>
      <p:ext uri="{BB962C8B-B14F-4D97-AF65-F5344CB8AC3E}">
        <p14:creationId xmlns:p14="http://schemas.microsoft.com/office/powerpoint/2010/main" val="20053605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958F-35EE-E354-FA64-EE8FEF40D4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F619FB-8DD9-9F4E-DFBB-AE7DB607E32C}"/>
              </a:ext>
            </a:extLst>
          </p:cNvPr>
          <p:cNvSpPr>
            <a:spLocks noGrp="1"/>
          </p:cNvSpPr>
          <p:nvPr>
            <p:ph type="subTitle" idx="1"/>
          </p:nvPr>
        </p:nvSpPr>
        <p:spPr>
          <a:xfrm>
            <a:off x="228600" y="209550"/>
            <a:ext cx="8610600" cy="4800600"/>
          </a:xfrm>
        </p:spPr>
        <p:txBody>
          <a:bodyPr anchor="t">
            <a:normAutofit/>
          </a:bodyPr>
          <a:lstStyle/>
          <a:p>
            <a:pPr marL="404813" indent="-404813" algn="l">
              <a:buFont typeface="+mj-lt"/>
              <a:buAutoNum type="arabicPeriod"/>
            </a:pPr>
            <a:r>
              <a:rPr lang="en-US" sz="4000" dirty="0">
                <a:solidFill>
                  <a:schemeClr val="tx1"/>
                </a:solidFill>
                <a:latin typeface="Arial Rounded MT Bold" panose="020F0704030504030204" pitchFamily="34" charset="0"/>
              </a:rPr>
              <a:t>Distribute water bottles with our QR code AND </a:t>
            </a:r>
          </a:p>
          <a:p>
            <a:pPr marL="404813" indent="-404813" algn="l">
              <a:buFont typeface="+mj-lt"/>
              <a:buAutoNum type="arabicPeriod"/>
            </a:pPr>
            <a:r>
              <a:rPr lang="en-US" sz="4000" dirty="0">
                <a:solidFill>
                  <a:schemeClr val="tx1"/>
                </a:solidFill>
                <a:latin typeface="Arial Rounded MT Bold" panose="020F0704030504030204" pitchFamily="34" charset="0"/>
              </a:rPr>
              <a:t>Distribute Bibles in Arabic to the Algerian and Tunisian fans.  </a:t>
            </a:r>
          </a:p>
          <a:p>
            <a:pPr marL="404813" indent="-404813" algn="l">
              <a:buFont typeface="+mj-lt"/>
              <a:buAutoNum type="arabicPeriod"/>
            </a:pPr>
            <a:r>
              <a:rPr lang="en-US" sz="4000" dirty="0">
                <a:solidFill>
                  <a:schemeClr val="tx1"/>
                </a:solidFill>
                <a:latin typeface="Arial Rounded MT Bold" panose="020F0704030504030204" pitchFamily="34" charset="0"/>
              </a:rPr>
              <a:t>There will be a place we can set up our prayer station as well.</a:t>
            </a:r>
          </a:p>
        </p:txBody>
      </p:sp>
      <p:sp>
        <p:nvSpPr>
          <p:cNvPr id="5" name="TextBox 4">
            <a:extLst>
              <a:ext uri="{FF2B5EF4-FFF2-40B4-BE49-F238E27FC236}">
                <a16:creationId xmlns:a16="http://schemas.microsoft.com/office/drawing/2014/main" id="{D7531B4D-EF73-8F91-2DB6-9DC2E88D75AF}"/>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5727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8F2B-D0D3-BF82-B673-000F68AB08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D78438-2AE3-1089-D81C-571D75BC61E7}"/>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2. A watch party.  Messiah Conference is June 28-July 4.   But, Sat eve, June 20 or Sat eve July 11, we could invite the neighborhood via social media and our marquee sign to a food and fun time.   We tried to do this for the super bowl, but people were watching at home.  We may or may not be more successful with this, but we could try. </a:t>
            </a:r>
          </a:p>
        </p:txBody>
      </p:sp>
      <p:sp>
        <p:nvSpPr>
          <p:cNvPr id="5" name="TextBox 4">
            <a:extLst>
              <a:ext uri="{FF2B5EF4-FFF2-40B4-BE49-F238E27FC236}">
                <a16:creationId xmlns:a16="http://schemas.microsoft.com/office/drawing/2014/main" id="{1230D6E1-81A0-76C6-6CD7-15E18B284105}"/>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07172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EB40-9418-F52E-91CB-13273F63A4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401B43-504D-DA5E-8AA5-7A275DB1C262}"/>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1026" name="Picture 2" descr="Concerns Grow over 'Prediction Market' Online Betting Platforms">
            <a:extLst>
              <a:ext uri="{FF2B5EF4-FFF2-40B4-BE49-F238E27FC236}">
                <a16:creationId xmlns:a16="http://schemas.microsoft.com/office/drawing/2014/main" id="{369A3E92-71C8-9385-8400-0878BBA0F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
            <a:ext cx="9071429"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04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098A-DB50-43F3-ED27-D57F35762F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2FA312-4D01-65E0-3F65-92CF995024FD}"/>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An Ohio federal court ruled Monday that a "prediction market" online betting platform is required to abide by the same state gambling laws that regulate casinos. The ruling highlights the enormous spread of the prediction market gambling industry, which allows users to gamble on almost any "event contract,"</a:t>
            </a:r>
          </a:p>
        </p:txBody>
      </p:sp>
    </p:spTree>
    <p:extLst>
      <p:ext uri="{BB962C8B-B14F-4D97-AF65-F5344CB8AC3E}">
        <p14:creationId xmlns:p14="http://schemas.microsoft.com/office/powerpoint/2010/main" val="5341075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B0550-D221-F908-6CC7-F975684257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4997ED-2A57-1A24-BB8E-C9328654A011}"/>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including sporting events, election races, or even when the return of Messiah will occur. Experts say that prediction market gambling presents a host of dangers to society, including high rates of addiction, the corruption of athletes and others with insider knowledge surrounding bets, and even threats to national security.</a:t>
            </a:r>
          </a:p>
        </p:txBody>
      </p:sp>
    </p:spTree>
    <p:extLst>
      <p:ext uri="{BB962C8B-B14F-4D97-AF65-F5344CB8AC3E}">
        <p14:creationId xmlns:p14="http://schemas.microsoft.com/office/powerpoint/2010/main" val="1537749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73D5F-7F48-5A13-9716-B65E63761E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E88512-8326-EF5C-20D9-A8336F00458E}"/>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B26952C-0105-F1C9-10E0-C08E088BB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55955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C322-93C5-A173-7435-09347DA9D4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5B92C7F-795E-C5E1-53E7-FF52D1FDE3E5}"/>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2A9FFB1-800A-9072-3AD3-864019BFA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1"/>
          </a:xfrm>
          <a:prstGeom prst="rect">
            <a:avLst/>
          </a:prstGeom>
        </p:spPr>
      </p:pic>
      <p:sp>
        <p:nvSpPr>
          <p:cNvPr id="5" name="TextBox 4">
            <a:extLst>
              <a:ext uri="{FF2B5EF4-FFF2-40B4-BE49-F238E27FC236}">
                <a16:creationId xmlns:a16="http://schemas.microsoft.com/office/drawing/2014/main" id="{DF64B42C-B3FB-7D3B-15A2-5B01F9543F45}"/>
              </a:ext>
            </a:extLst>
          </p:cNvPr>
          <p:cNvSpPr txBox="1"/>
          <p:nvPr/>
        </p:nvSpPr>
        <p:spPr>
          <a:xfrm>
            <a:off x="152400" y="209550"/>
            <a:ext cx="6227859" cy="3170099"/>
          </a:xfrm>
          <a:prstGeom prst="rect">
            <a:avLst/>
          </a:prstGeom>
          <a:noFill/>
        </p:spPr>
        <p:txBody>
          <a:bodyPr wrap="none" rtlCol="0">
            <a:spAutoFit/>
          </a:bodyPr>
          <a:lstStyle/>
          <a:p>
            <a:pPr algn="l"/>
            <a:r>
              <a:rPr lang="en-US" dirty="0">
                <a:solidFill>
                  <a:schemeClr val="tx1"/>
                </a:solidFill>
              </a:rPr>
              <a:t>Radiant </a:t>
            </a:r>
            <a:r>
              <a:rPr lang="en-US" dirty="0" err="1">
                <a:solidFill>
                  <a:schemeClr val="tx1"/>
                </a:solidFill>
              </a:rPr>
              <a:t>Rigteousness</a:t>
            </a:r>
            <a:r>
              <a:rPr lang="en-US" dirty="0">
                <a:solidFill>
                  <a:schemeClr val="tx1"/>
                </a:solidFill>
              </a:rPr>
              <a:t> </a:t>
            </a:r>
          </a:p>
          <a:p>
            <a:pPr algn="l"/>
            <a:r>
              <a:rPr lang="en-US" dirty="0">
                <a:solidFill>
                  <a:schemeClr val="tx1"/>
                </a:solidFill>
              </a:rPr>
              <a:t>and Accusations</a:t>
            </a:r>
          </a:p>
          <a:p>
            <a:pPr marL="461963" indent="-461963" algn="l">
              <a:buFont typeface="+mj-lt"/>
              <a:buAutoNum type="arabicPeriod"/>
            </a:pPr>
            <a:r>
              <a:rPr lang="en-US" dirty="0">
                <a:solidFill>
                  <a:schemeClr val="tx1"/>
                </a:solidFill>
              </a:rPr>
              <a:t>Radiant believers</a:t>
            </a:r>
          </a:p>
          <a:p>
            <a:pPr marL="461963" indent="-461963" algn="l">
              <a:buFont typeface="+mj-lt"/>
              <a:buAutoNum type="arabicPeriod"/>
            </a:pPr>
            <a:r>
              <a:rPr lang="en-US" dirty="0">
                <a:solidFill>
                  <a:schemeClr val="tx1"/>
                </a:solidFill>
              </a:rPr>
              <a:t>Wrecking the radiance</a:t>
            </a:r>
          </a:p>
          <a:p>
            <a:pPr marL="461963" indent="-461963" algn="l">
              <a:buFont typeface="+mj-lt"/>
              <a:buAutoNum type="arabicPeriod"/>
            </a:pPr>
            <a:r>
              <a:rPr lang="en-US" dirty="0">
                <a:solidFill>
                  <a:schemeClr val="tx1"/>
                </a:solidFill>
              </a:rPr>
              <a:t>Applications</a:t>
            </a:r>
          </a:p>
        </p:txBody>
      </p:sp>
    </p:spTree>
    <p:extLst>
      <p:ext uri="{BB962C8B-B14F-4D97-AF65-F5344CB8AC3E}">
        <p14:creationId xmlns:p14="http://schemas.microsoft.com/office/powerpoint/2010/main" val="17007868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68127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5A480-D11E-6C63-8A03-28D4267950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B46590D-28BB-B275-D9C4-1A359A926175}"/>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“Everything went right,” she said. “Our teachers remained calm. They followed exactly what their training was. Our security guards knew exactly what to do.”</a:t>
            </a:r>
          </a:p>
        </p:txBody>
      </p:sp>
    </p:spTree>
    <p:extLst>
      <p:ext uri="{BB962C8B-B14F-4D97-AF65-F5344CB8AC3E}">
        <p14:creationId xmlns:p14="http://schemas.microsoft.com/office/powerpoint/2010/main" val="59240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140F-53E6-2EF9-F9DA-15C5597033C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A71768-3774-FCD0-DB3A-7F5323884A0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t>
            </a:r>
            <a:r>
              <a:rPr lang="en-US" sz="4000" u="sng" dirty="0">
                <a:solidFill>
                  <a:srgbClr val="FFFF66"/>
                </a:solidFill>
                <a:latin typeface="Arial Rounded MT Bold" panose="020F0704030504030204" pitchFamily="34" charset="0"/>
              </a:rPr>
              <a:t>The security people ran towards the problem. They ran towards what everyone else runs away from,” </a:t>
            </a:r>
            <a:r>
              <a:rPr lang="en-US" sz="4000" dirty="0">
                <a:solidFill>
                  <a:schemeClr val="tx1"/>
                </a:solidFill>
                <a:latin typeface="Arial Rounded MT Bold" panose="020F0704030504030204" pitchFamily="34" charset="0"/>
              </a:rPr>
              <a:t>she added. “And because everyone was trained and vigilant and everyone knew what to do, it went right.”</a:t>
            </a:r>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49798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EFD5-2799-2290-92A4-330D4605353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90ED26-E919-D85B-0AB4-A3A6D41C4305}"/>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So, what about us?</a:t>
            </a:r>
          </a:p>
        </p:txBody>
      </p:sp>
      <p:sp>
        <p:nvSpPr>
          <p:cNvPr id="5" name="TextBox 4">
            <a:extLst>
              <a:ext uri="{FF2B5EF4-FFF2-40B4-BE49-F238E27FC236}">
                <a16:creationId xmlns:a16="http://schemas.microsoft.com/office/drawing/2014/main" id="{3D9EF55D-7AF8-71DD-AAD4-613CF1FCE760}"/>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484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6565-B17C-18F0-114B-0737A0D4F8B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4B1B47-3951-5D20-E433-76D3B54A8C7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sp>
        <p:nvSpPr>
          <p:cNvPr id="5" name="TextBox 4">
            <a:extLst>
              <a:ext uri="{FF2B5EF4-FFF2-40B4-BE49-F238E27FC236}">
                <a16:creationId xmlns:a16="http://schemas.microsoft.com/office/drawing/2014/main" id="{0ECFA565-1342-0364-D77A-DDDF84A00758}"/>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11DA1D7B-1A21-2B99-5494-006BF67AB847}"/>
              </a:ext>
            </a:extLst>
          </p:cNvPr>
          <p:cNvPicPr>
            <a:picLocks noChangeAspect="1"/>
          </p:cNvPicPr>
          <p:nvPr/>
        </p:nvPicPr>
        <p:blipFill>
          <a:blip r:embed="rId3"/>
          <a:stretch>
            <a:fillRect/>
          </a:stretch>
        </p:blipFill>
        <p:spPr>
          <a:xfrm>
            <a:off x="1066800" y="22764"/>
            <a:ext cx="7331366" cy="5152566"/>
          </a:xfrm>
          <a:prstGeom prst="rect">
            <a:avLst/>
          </a:prstGeom>
        </p:spPr>
      </p:pic>
      <p:sp>
        <p:nvSpPr>
          <p:cNvPr id="6" name="Rectangle 5">
            <a:extLst>
              <a:ext uri="{FF2B5EF4-FFF2-40B4-BE49-F238E27FC236}">
                <a16:creationId xmlns:a16="http://schemas.microsoft.com/office/drawing/2014/main" id="{35D7337F-4EE7-E7F3-C024-C9457C88383A}"/>
              </a:ext>
            </a:extLst>
          </p:cNvPr>
          <p:cNvSpPr/>
          <p:nvPr/>
        </p:nvSpPr>
        <p:spPr>
          <a:xfrm>
            <a:off x="4648200" y="2800350"/>
            <a:ext cx="3352800" cy="15240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9A77DA-2024-B7A8-52EA-1114F06F0B8B}"/>
              </a:ext>
            </a:extLst>
          </p:cNvPr>
          <p:cNvSpPr/>
          <p:nvPr/>
        </p:nvSpPr>
        <p:spPr>
          <a:xfrm>
            <a:off x="4648200" y="2882940"/>
            <a:ext cx="3352800" cy="136521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E4FF64-20D3-D42C-EA4B-A73C398D3C9B}"/>
              </a:ext>
            </a:extLst>
          </p:cNvPr>
          <p:cNvSpPr/>
          <p:nvPr/>
        </p:nvSpPr>
        <p:spPr>
          <a:xfrm>
            <a:off x="5045366" y="641390"/>
            <a:ext cx="3352800" cy="48256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68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642C-DBB9-48B4-6403-EE87726B0C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9AC0D7-0664-0468-DDEF-34FE4EDE6DF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sp>
        <p:nvSpPr>
          <p:cNvPr id="5" name="TextBox 4">
            <a:extLst>
              <a:ext uri="{FF2B5EF4-FFF2-40B4-BE49-F238E27FC236}">
                <a16:creationId xmlns:a16="http://schemas.microsoft.com/office/drawing/2014/main" id="{005B3CBB-0B28-496B-F942-1A6D208C31CC}"/>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BC1905FD-3BBE-285B-653C-2CFC02690745}"/>
              </a:ext>
            </a:extLst>
          </p:cNvPr>
          <p:cNvPicPr>
            <a:picLocks noChangeAspect="1"/>
          </p:cNvPicPr>
          <p:nvPr/>
        </p:nvPicPr>
        <p:blipFill>
          <a:blip r:embed="rId3"/>
          <a:stretch>
            <a:fillRect/>
          </a:stretch>
        </p:blipFill>
        <p:spPr>
          <a:xfrm>
            <a:off x="-1" y="742950"/>
            <a:ext cx="9104459" cy="2438400"/>
          </a:xfrm>
          <a:prstGeom prst="rect">
            <a:avLst/>
          </a:prstGeom>
        </p:spPr>
      </p:pic>
      <p:sp>
        <p:nvSpPr>
          <p:cNvPr id="6" name="Rectangle: Rounded Corners 5">
            <a:extLst>
              <a:ext uri="{FF2B5EF4-FFF2-40B4-BE49-F238E27FC236}">
                <a16:creationId xmlns:a16="http://schemas.microsoft.com/office/drawing/2014/main" id="{DC099550-89FA-ECD5-FFA0-FF96E4FDD979}"/>
              </a:ext>
            </a:extLst>
          </p:cNvPr>
          <p:cNvSpPr/>
          <p:nvPr/>
        </p:nvSpPr>
        <p:spPr>
          <a:xfrm>
            <a:off x="3200400" y="1276350"/>
            <a:ext cx="4648200" cy="3810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47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2A84-6CF1-2BBE-C28F-79D53C0220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3E2B9D-0ABD-512F-7B9E-89DFE6666489}"/>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437B4AFC-38EF-52B2-44B2-DB744A953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86876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0D4F8-DA23-0605-4ACC-ACD0FDB40C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7600BA-3500-FF9A-54E7-2EA0F45F621F}"/>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A095370-B5D3-8C6A-B093-E58A055D9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1"/>
          </a:xfrm>
          <a:prstGeom prst="rect">
            <a:avLst/>
          </a:prstGeom>
        </p:spPr>
      </p:pic>
      <p:sp>
        <p:nvSpPr>
          <p:cNvPr id="5" name="TextBox 4">
            <a:extLst>
              <a:ext uri="{FF2B5EF4-FFF2-40B4-BE49-F238E27FC236}">
                <a16:creationId xmlns:a16="http://schemas.microsoft.com/office/drawing/2014/main" id="{318DED53-FA0B-5661-C4EC-DCCD3DB5F54D}"/>
              </a:ext>
            </a:extLst>
          </p:cNvPr>
          <p:cNvSpPr txBox="1"/>
          <p:nvPr/>
        </p:nvSpPr>
        <p:spPr>
          <a:xfrm>
            <a:off x="152400" y="209550"/>
            <a:ext cx="6227859" cy="3170099"/>
          </a:xfrm>
          <a:prstGeom prst="rect">
            <a:avLst/>
          </a:prstGeom>
          <a:noFill/>
        </p:spPr>
        <p:txBody>
          <a:bodyPr wrap="none" rtlCol="0">
            <a:spAutoFit/>
          </a:bodyPr>
          <a:lstStyle/>
          <a:p>
            <a:pPr algn="l"/>
            <a:r>
              <a:rPr lang="en-US" dirty="0">
                <a:solidFill>
                  <a:schemeClr val="tx1"/>
                </a:solidFill>
              </a:rPr>
              <a:t>Radiant Righteousness </a:t>
            </a:r>
          </a:p>
          <a:p>
            <a:pPr algn="l"/>
            <a:r>
              <a:rPr lang="en-US" dirty="0">
                <a:solidFill>
                  <a:schemeClr val="tx1"/>
                </a:solidFill>
              </a:rPr>
              <a:t>and Accusations</a:t>
            </a:r>
          </a:p>
          <a:p>
            <a:pPr marL="461963" indent="-461963" algn="l">
              <a:buFont typeface="+mj-lt"/>
              <a:buAutoNum type="arabicPeriod"/>
            </a:pPr>
            <a:r>
              <a:rPr lang="en-US" dirty="0">
                <a:solidFill>
                  <a:schemeClr val="tx1"/>
                </a:solidFill>
              </a:rPr>
              <a:t>Radiant believers</a:t>
            </a:r>
          </a:p>
          <a:p>
            <a:pPr marL="461963" indent="-461963" algn="l">
              <a:buFont typeface="+mj-lt"/>
              <a:buAutoNum type="arabicPeriod"/>
            </a:pPr>
            <a:r>
              <a:rPr lang="en-US" dirty="0">
                <a:solidFill>
                  <a:schemeClr val="tx1"/>
                </a:solidFill>
              </a:rPr>
              <a:t>Wrecking the radiance</a:t>
            </a:r>
          </a:p>
          <a:p>
            <a:pPr marL="461963" indent="-461963" algn="l">
              <a:buFont typeface="+mj-lt"/>
              <a:buAutoNum type="arabicPeriod"/>
            </a:pPr>
            <a:r>
              <a:rPr lang="en-US" dirty="0">
                <a:solidFill>
                  <a:schemeClr val="tx1"/>
                </a:solidFill>
              </a:rPr>
              <a:t>Applications</a:t>
            </a:r>
          </a:p>
        </p:txBody>
      </p:sp>
    </p:spTree>
    <p:extLst>
      <p:ext uri="{BB962C8B-B14F-4D97-AF65-F5344CB8AC3E}">
        <p14:creationId xmlns:p14="http://schemas.microsoft.com/office/powerpoint/2010/main" val="364178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F5502-D156-409F-1AEA-287D438375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A06B4B-9F70-54D9-D508-69137E649182}"/>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900E96F7-4013-499B-E96D-1C98CFC7F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1"/>
          </a:xfrm>
          <a:prstGeom prst="rect">
            <a:avLst/>
          </a:prstGeom>
        </p:spPr>
      </p:pic>
      <p:sp>
        <p:nvSpPr>
          <p:cNvPr id="5" name="TextBox 4">
            <a:extLst>
              <a:ext uri="{FF2B5EF4-FFF2-40B4-BE49-F238E27FC236}">
                <a16:creationId xmlns:a16="http://schemas.microsoft.com/office/drawing/2014/main" id="{FB600E26-BB4D-A39D-72EE-473D9CB11999}"/>
              </a:ext>
            </a:extLst>
          </p:cNvPr>
          <p:cNvSpPr txBox="1"/>
          <p:nvPr/>
        </p:nvSpPr>
        <p:spPr>
          <a:xfrm>
            <a:off x="152400" y="209550"/>
            <a:ext cx="6227859" cy="3170099"/>
          </a:xfrm>
          <a:prstGeom prst="rect">
            <a:avLst/>
          </a:prstGeom>
          <a:noFill/>
        </p:spPr>
        <p:txBody>
          <a:bodyPr wrap="none" rtlCol="0">
            <a:spAutoFit/>
          </a:bodyPr>
          <a:lstStyle/>
          <a:p>
            <a:pPr algn="l"/>
            <a:r>
              <a:rPr lang="en-US" dirty="0">
                <a:solidFill>
                  <a:schemeClr val="tx1"/>
                </a:solidFill>
              </a:rPr>
              <a:t>Radiant Righteousness </a:t>
            </a:r>
          </a:p>
          <a:p>
            <a:pPr algn="l"/>
            <a:r>
              <a:rPr lang="en-US" dirty="0">
                <a:solidFill>
                  <a:schemeClr val="tx1"/>
                </a:solidFill>
              </a:rPr>
              <a:t>and Accusations</a:t>
            </a:r>
          </a:p>
          <a:p>
            <a:pPr marL="461963" indent="-461963" algn="l">
              <a:buFont typeface="+mj-lt"/>
              <a:buAutoNum type="arabicPeriod"/>
            </a:pPr>
            <a:r>
              <a:rPr lang="en-US" u="sng" dirty="0">
                <a:solidFill>
                  <a:srgbClr val="FFFF66"/>
                </a:solidFill>
              </a:rPr>
              <a:t>Radiant believers</a:t>
            </a:r>
          </a:p>
          <a:p>
            <a:pPr marL="461963" indent="-461963" algn="l">
              <a:buFont typeface="+mj-lt"/>
              <a:buAutoNum type="arabicPeriod"/>
            </a:pPr>
            <a:r>
              <a:rPr lang="en-US" dirty="0">
                <a:solidFill>
                  <a:schemeClr val="tx1"/>
                </a:solidFill>
              </a:rPr>
              <a:t>Wrecking the radiance</a:t>
            </a:r>
          </a:p>
          <a:p>
            <a:pPr marL="461963" indent="-461963" algn="l">
              <a:buFont typeface="+mj-lt"/>
              <a:buAutoNum type="arabicPeriod"/>
            </a:pPr>
            <a:r>
              <a:rPr lang="en-US" dirty="0">
                <a:solidFill>
                  <a:schemeClr val="tx1"/>
                </a:solidFill>
              </a:rPr>
              <a:t>Applications</a:t>
            </a:r>
          </a:p>
        </p:txBody>
      </p:sp>
    </p:spTree>
    <p:extLst>
      <p:ext uri="{BB962C8B-B14F-4D97-AF65-F5344CB8AC3E}">
        <p14:creationId xmlns:p14="http://schemas.microsoft.com/office/powerpoint/2010/main" val="325632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D8112-7101-095B-DCD8-8B994716AC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E3F317-0737-F5E7-9DFE-8993642E2771}"/>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5124" name="Picture 4">
            <a:extLst>
              <a:ext uri="{FF2B5EF4-FFF2-40B4-BE49-F238E27FC236}">
                <a16:creationId xmlns:a16="http://schemas.microsoft.com/office/drawing/2014/main" id="{6633EDCB-CAFA-AC6B-CF6D-BA5993737F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8DC8E1-2037-83CD-10ED-52ED2EC7F3F9}"/>
              </a:ext>
            </a:extLst>
          </p:cNvPr>
          <p:cNvSpPr txBox="1"/>
          <p:nvPr/>
        </p:nvSpPr>
        <p:spPr>
          <a:xfrm>
            <a:off x="0" y="41870"/>
            <a:ext cx="9090025" cy="2554545"/>
          </a:xfrm>
          <a:prstGeom prst="rect">
            <a:avLst/>
          </a:prstGeom>
          <a:noFill/>
        </p:spPr>
        <p:txBody>
          <a:bodyPr wrap="square" rtlCol="0">
            <a:spAutoFit/>
          </a:bodyPr>
          <a:lstStyle/>
          <a:p>
            <a:r>
              <a:rPr lang="en-US" dirty="0">
                <a:solidFill>
                  <a:schemeClr val="tx1"/>
                </a:solidFill>
                <a:effectLst>
                  <a:outerShdw blurRad="38100" dist="38100" dir="2700000" algn="tl">
                    <a:srgbClr val="000000">
                      <a:alpha val="43137"/>
                    </a:srgbClr>
                  </a:outerShdw>
                </a:effectLst>
              </a:rPr>
              <a:t>Active Shooter Reported at </a:t>
            </a:r>
          </a:p>
          <a:p>
            <a:r>
              <a:rPr lang="en-US" dirty="0">
                <a:solidFill>
                  <a:schemeClr val="tx1"/>
                </a:solidFill>
                <a:effectLst>
                  <a:outerShdw blurRad="38100" dist="38100" dir="2700000" algn="tl">
                    <a:srgbClr val="000000">
                      <a:alpha val="43137"/>
                    </a:srgbClr>
                  </a:outerShdw>
                </a:effectLst>
              </a:rPr>
              <a:t>Temple Israel in West Bloomfield </a:t>
            </a:r>
          </a:p>
          <a:p>
            <a:r>
              <a:rPr lang="en-US" dirty="0">
                <a:solidFill>
                  <a:schemeClr val="tx1"/>
                </a:solidFill>
                <a:effectLst>
                  <a:outerShdw blurRad="38100" dist="38100" dir="2700000" algn="tl">
                    <a:srgbClr val="000000">
                      <a:alpha val="43137"/>
                    </a:srgbClr>
                  </a:outerShdw>
                </a:effectLst>
              </a:rPr>
              <a:t>After Vehicle Crashes Into Building</a:t>
            </a:r>
          </a:p>
          <a:p>
            <a:endParaRPr lang="en-US" dirty="0"/>
          </a:p>
        </p:txBody>
      </p:sp>
    </p:spTree>
    <p:extLst>
      <p:ext uri="{BB962C8B-B14F-4D97-AF65-F5344CB8AC3E}">
        <p14:creationId xmlns:p14="http://schemas.microsoft.com/office/powerpoint/2010/main" val="121141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85DD-DA9A-E7BD-C5F4-24740DF01E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2CB03F-95DF-2924-B377-FDF29A03FFD0}"/>
              </a:ext>
            </a:extLst>
          </p:cNvPr>
          <p:cNvSpPr>
            <a:spLocks noGrp="1"/>
          </p:cNvSpPr>
          <p:nvPr>
            <p:ph type="subTitle" idx="1"/>
          </p:nvPr>
        </p:nvSpPr>
        <p:spPr>
          <a:xfrm>
            <a:off x="228600" y="209550"/>
            <a:ext cx="8610600" cy="4800600"/>
          </a:xfrm>
        </p:spPr>
        <p:txBody>
          <a:bodyPr anchor="t">
            <a:normAutofit/>
          </a:bodyPr>
          <a:lstStyle/>
          <a:p>
            <a:pPr algn="l">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For Tziyon’s sake I will not be silent, for Yerushalayim’s sake I will not rest,</a:t>
            </a:r>
          </a:p>
          <a:p>
            <a:pPr algn="l">
              <a:spcBef>
                <a:spcPts val="0"/>
              </a:spcBef>
            </a:pPr>
            <a:r>
              <a:rPr lang="en-US" sz="4000" dirty="0">
                <a:solidFill>
                  <a:schemeClr val="tx1"/>
                </a:solidFill>
                <a:latin typeface="Arial Rounded MT Bold" panose="020F0704030504030204" pitchFamily="34" charset="0"/>
              </a:rPr>
              <a:t>until her vindication shines out brightly and her salvation like a blazing torch.</a:t>
            </a:r>
          </a:p>
        </p:txBody>
      </p:sp>
      <p:sp>
        <p:nvSpPr>
          <p:cNvPr id="5" name="TextBox 4">
            <a:extLst>
              <a:ext uri="{FF2B5EF4-FFF2-40B4-BE49-F238E27FC236}">
                <a16:creationId xmlns:a16="http://schemas.microsoft.com/office/drawing/2014/main" id="{43DD7890-2847-8DAB-CC87-506BFA1A9E15}"/>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6654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05A-3C99-A1DA-5054-E800639ECC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E83FD7B-CEE5-F715-09C2-E4F32C120971}"/>
              </a:ext>
            </a:extLst>
          </p:cNvPr>
          <p:cNvSpPr>
            <a:spLocks noGrp="1"/>
          </p:cNvSpPr>
          <p:nvPr>
            <p:ph type="subTitle" idx="1"/>
          </p:nvPr>
        </p:nvSpPr>
        <p:spPr>
          <a:xfrm>
            <a:off x="228600" y="209550"/>
            <a:ext cx="8610600" cy="4800600"/>
          </a:xfrm>
        </p:spPr>
        <p:txBody>
          <a:bodyPr anchor="t">
            <a:normAutofit lnSpcReduction="10000"/>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The nations will see your vindication and all kings your glory. Then you will be called by a new name which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himself will pronounce. You will be a glorious crown in the hand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 royal diadem held by your God. </a:t>
            </a:r>
          </a:p>
        </p:txBody>
      </p:sp>
      <p:sp>
        <p:nvSpPr>
          <p:cNvPr id="5" name="TextBox 4">
            <a:extLst>
              <a:ext uri="{FF2B5EF4-FFF2-40B4-BE49-F238E27FC236}">
                <a16:creationId xmlns:a16="http://schemas.microsoft.com/office/drawing/2014/main" id="{4763EE01-25FE-02A5-4EC8-BE32DE1C7672}"/>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646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08A36-8CF2-6919-886F-4EB8CCC759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ED9D0A-5A4A-4BD0-757B-29D11123C15C}"/>
              </a:ext>
            </a:extLst>
          </p:cNvPr>
          <p:cNvSpPr>
            <a:spLocks noGrp="1"/>
          </p:cNvSpPr>
          <p:nvPr>
            <p:ph type="subTitle" idx="1"/>
          </p:nvPr>
        </p:nvSpPr>
        <p:spPr>
          <a:xfrm>
            <a:off x="228600" y="209550"/>
            <a:ext cx="8610600" cy="4800600"/>
          </a:xfrm>
        </p:spPr>
        <p:txBody>
          <a:bodyPr anchor="t">
            <a:normAutofit/>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You will no longer be spoken of as ‘</a:t>
            </a:r>
            <a:r>
              <a:rPr lang="en-US" sz="4000" dirty="0" err="1">
                <a:solidFill>
                  <a:schemeClr val="tx1"/>
                </a:solidFill>
                <a:latin typeface="Arial Rounded MT Bold" panose="020F0704030504030204" pitchFamily="34" charset="0"/>
              </a:rPr>
              <a:t>Azuvah</a:t>
            </a:r>
            <a:r>
              <a:rPr lang="en-US" sz="4000" dirty="0">
                <a:solidFill>
                  <a:schemeClr val="tx1"/>
                </a:solidFill>
                <a:latin typeface="Arial Rounded MT Bold" panose="020F0704030504030204" pitchFamily="34" charset="0"/>
              </a:rPr>
              <a:t> [Abandoned] or your land be spoken of as ‘</a:t>
            </a:r>
            <a:r>
              <a:rPr lang="en-US" sz="4000" dirty="0" err="1">
                <a:solidFill>
                  <a:schemeClr val="tx1"/>
                </a:solidFill>
                <a:latin typeface="Arial Rounded MT Bold" panose="020F0704030504030204" pitchFamily="34" charset="0"/>
              </a:rPr>
              <a:t>Sh’mamah</a:t>
            </a:r>
            <a:r>
              <a:rPr lang="en-US" sz="4000" dirty="0">
                <a:solidFill>
                  <a:schemeClr val="tx1"/>
                </a:solidFill>
                <a:latin typeface="Arial Rounded MT Bold" panose="020F0704030504030204" pitchFamily="34" charset="0"/>
              </a:rPr>
              <a:t> [Desolate]; rather, you will be called </a:t>
            </a:r>
            <a:r>
              <a:rPr lang="en-US" sz="4000" dirty="0" err="1">
                <a:solidFill>
                  <a:schemeClr val="tx1"/>
                </a:solidFill>
                <a:latin typeface="Arial Rounded MT Bold" panose="020F0704030504030204" pitchFamily="34" charset="0"/>
              </a:rPr>
              <a:t>Heftzi</a:t>
            </a:r>
            <a:r>
              <a:rPr lang="en-US" sz="4000" dirty="0">
                <a:solidFill>
                  <a:schemeClr val="tx1"/>
                </a:solidFill>
                <a:latin typeface="Arial Rounded MT Bold" panose="020F0704030504030204" pitchFamily="34" charset="0"/>
              </a:rPr>
              <a:t>-Vah [My-Delight-Is-In-Her]</a:t>
            </a:r>
          </a:p>
        </p:txBody>
      </p:sp>
      <p:sp>
        <p:nvSpPr>
          <p:cNvPr id="5" name="TextBox 4">
            <a:extLst>
              <a:ext uri="{FF2B5EF4-FFF2-40B4-BE49-F238E27FC236}">
                <a16:creationId xmlns:a16="http://schemas.microsoft.com/office/drawing/2014/main" id="{2EA5CD3D-8E9D-BDD0-A133-693AAA0DF17F}"/>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835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746E-FBF6-C3F1-8047-A1F79DF610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72D430-46FD-04CC-FF0B-D5030BBD508F}"/>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Expounded reading</a:t>
            </a:r>
          </a:p>
        </p:txBody>
      </p:sp>
      <p:sp>
        <p:nvSpPr>
          <p:cNvPr id="5" name="TextBox 4">
            <a:extLst>
              <a:ext uri="{FF2B5EF4-FFF2-40B4-BE49-F238E27FC236}">
                <a16:creationId xmlns:a16="http://schemas.microsoft.com/office/drawing/2014/main" id="{7337E1B8-DD87-8D1E-028B-FD6F00078C6F}"/>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2102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67CB-021A-075B-BFD2-C6A41C78DD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2553A4-BE3E-6087-848A-14B3DC2EDD17}"/>
              </a:ext>
            </a:extLst>
          </p:cNvPr>
          <p:cNvSpPr>
            <a:spLocks noGrp="1"/>
          </p:cNvSpPr>
          <p:nvPr>
            <p:ph type="subTitle" idx="1"/>
          </p:nvPr>
        </p:nvSpPr>
        <p:spPr>
          <a:xfrm>
            <a:off x="228600" y="209550"/>
            <a:ext cx="8610600" cy="4800600"/>
          </a:xfrm>
        </p:spPr>
        <p:txBody>
          <a:bodyPr anchor="t">
            <a:normAutofit/>
          </a:bodyPr>
          <a:lstStyle/>
          <a:p>
            <a:pPr algn="l">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For Tziyon’s sake I will not be silent, for Yerushalayim’s sake I will not rest,</a:t>
            </a:r>
          </a:p>
          <a:p>
            <a:pPr algn="l">
              <a:spcBef>
                <a:spcPts val="0"/>
              </a:spcBef>
            </a:pPr>
            <a:r>
              <a:rPr lang="en-US" sz="4000" dirty="0">
                <a:solidFill>
                  <a:schemeClr val="tx1"/>
                </a:solidFill>
                <a:latin typeface="Arial Rounded MT Bold" panose="020F0704030504030204" pitchFamily="34" charset="0"/>
              </a:rPr>
              <a:t>until her vindication shines out brightly </a:t>
            </a:r>
          </a:p>
          <a:p>
            <a:pPr algn="l">
              <a:spcBef>
                <a:spcPts val="0"/>
              </a:spcBef>
            </a:pPr>
            <a:r>
              <a:rPr lang="he-IL" sz="4400" b="1" dirty="0">
                <a:solidFill>
                  <a:schemeClr val="tx1"/>
                </a:solidFill>
                <a:latin typeface="David" panose="020E0502060401010101" pitchFamily="34" charset="-79"/>
                <a:cs typeface="David" panose="020E0502060401010101" pitchFamily="34" charset="-79"/>
              </a:rPr>
              <a:t>נֹגַהּ</a:t>
            </a:r>
            <a:r>
              <a:rPr lang="en-US" sz="4000" b="1" dirty="0">
                <a:solidFill>
                  <a:schemeClr val="tx1"/>
                </a:solidFill>
                <a:latin typeface="David" panose="020E0502060401010101" pitchFamily="34" charset="-79"/>
                <a:cs typeface="David" panose="020E0502060401010101" pitchFamily="34" charset="-79"/>
              </a:rPr>
              <a:t> </a:t>
            </a:r>
            <a:r>
              <a:rPr lang="en-US" sz="4000" i="1" dirty="0" err="1">
                <a:solidFill>
                  <a:schemeClr val="tx1"/>
                </a:solidFill>
                <a:latin typeface="Arial Rounded MT Bold" panose="020F0704030504030204" pitchFamily="34" charset="0"/>
              </a:rPr>
              <a:t>nogah</a:t>
            </a:r>
            <a:r>
              <a:rPr lang="en-US" sz="4000" i="1"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Brightness, radiance, light, splendor</a:t>
            </a:r>
          </a:p>
          <a:p>
            <a:pPr algn="l">
              <a:spcBef>
                <a:spcPts val="0"/>
              </a:spcBef>
            </a:pPr>
            <a:endParaRPr lang="en-US" sz="4000" dirty="0">
              <a:solidFill>
                <a:schemeClr val="tx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77BD723E-FF56-50A9-D92C-F4C9CEAE8586}"/>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3FC35169-96D9-429B-A430-F5F4640B544E}"/>
              </a:ext>
            </a:extLst>
          </p:cNvPr>
          <p:cNvPicPr>
            <a:picLocks noChangeAspect="1"/>
          </p:cNvPicPr>
          <p:nvPr/>
        </p:nvPicPr>
        <p:blipFill>
          <a:blip r:embed="rId3"/>
          <a:stretch>
            <a:fillRect/>
          </a:stretch>
        </p:blipFill>
        <p:spPr>
          <a:xfrm>
            <a:off x="4267200" y="3638550"/>
            <a:ext cx="4495800" cy="1338874"/>
          </a:xfrm>
          <a:prstGeom prst="rect">
            <a:avLst/>
          </a:prstGeom>
        </p:spPr>
      </p:pic>
    </p:spTree>
    <p:extLst>
      <p:ext uri="{BB962C8B-B14F-4D97-AF65-F5344CB8AC3E}">
        <p14:creationId xmlns:p14="http://schemas.microsoft.com/office/powerpoint/2010/main" val="3092079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97BD-8860-2637-BACC-42038DF06B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0B974AC-D9AE-5D0C-E666-AF2A3EF55C4D}"/>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Across the Hebrew scriptures, </a:t>
            </a:r>
            <a:r>
              <a:rPr lang="he-IL" sz="4400" b="1" dirty="0">
                <a:solidFill>
                  <a:schemeClr val="tx1"/>
                </a:solidFill>
                <a:latin typeface="David" panose="020E0502060401010101" pitchFamily="34" charset="-79"/>
                <a:cs typeface="David" panose="020E0502060401010101" pitchFamily="34" charset="-79"/>
              </a:rPr>
              <a:t>נֹגַהּ</a:t>
            </a:r>
            <a:r>
              <a:rPr lang="en-US" sz="4000" dirty="0">
                <a:solidFill>
                  <a:schemeClr val="tx1"/>
                </a:solidFill>
                <a:latin typeface="Arial Rounded MT Bold" panose="020F0704030504030204" pitchFamily="34" charset="0"/>
              </a:rPr>
              <a:t> marks the effulgence that surrounds the Lord when He manifests Himself. David sings, “Out of the brightness before Him coals of fire flamed forth” </a:t>
            </a:r>
            <a:r>
              <a:rPr lang="en-US" sz="2000" dirty="0">
                <a:solidFill>
                  <a:schemeClr val="tx1"/>
                </a:solidFill>
                <a:latin typeface="Arial Rounded MT Bold" panose="020F0704030504030204" pitchFamily="34" charset="0"/>
              </a:rPr>
              <a:t>(2 Sam 22:13; Psalm 18:12), </a:t>
            </a:r>
            <a:r>
              <a:rPr lang="en-US" sz="4000" dirty="0">
                <a:solidFill>
                  <a:schemeClr val="tx1"/>
                </a:solidFill>
                <a:latin typeface="Arial Rounded MT Bold" panose="020F0704030504030204" pitchFamily="34" charset="0"/>
              </a:rPr>
              <a:t>identifying the blinding radiance that envelops the Divine Warrior. </a:t>
            </a:r>
          </a:p>
        </p:txBody>
      </p:sp>
      <p:sp>
        <p:nvSpPr>
          <p:cNvPr id="5" name="TextBox 4">
            <a:extLst>
              <a:ext uri="{FF2B5EF4-FFF2-40B4-BE49-F238E27FC236}">
                <a16:creationId xmlns:a16="http://schemas.microsoft.com/office/drawing/2014/main" id="{32C7F742-6ED3-51CE-AEE3-7435FC3FA537}"/>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799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A2CDA-E8A0-66A4-F813-CAD37E878F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EFFA84-D7AB-DD47-4073-FAE2318FD43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Ezekiel’s inaugural vision multiplies the image: the storm-cloud, the wheels, and the cherubim are all “like the appearance of glowing metal, as the appearance of fire, and there was brightness </a:t>
            </a:r>
            <a:r>
              <a:rPr lang="he-IL" sz="4400" b="1" dirty="0">
                <a:solidFill>
                  <a:schemeClr val="tx1"/>
                </a:solidFill>
                <a:latin typeface="David" panose="020E0502060401010101" pitchFamily="34" charset="-79"/>
                <a:cs typeface="David" panose="020E0502060401010101" pitchFamily="34" charset="-79"/>
              </a:rPr>
              <a:t>נֹגַהּ</a:t>
            </a:r>
            <a:r>
              <a:rPr lang="en-US" sz="4000"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nogah</a:t>
            </a:r>
            <a:r>
              <a:rPr lang="en-US" sz="4000" i="1"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all around” </a:t>
            </a:r>
            <a:r>
              <a:rPr lang="en-US" dirty="0">
                <a:solidFill>
                  <a:schemeClr val="tx1"/>
                </a:solidFill>
                <a:latin typeface="Arial Rounded MT Bold" panose="020F0704030504030204" pitchFamily="34" charset="0"/>
              </a:rPr>
              <a:t>(Ezekiel 1:4, 13, 27-28; 10:4). </a:t>
            </a:r>
            <a:endParaRPr lang="en-US" sz="4000" dirty="0">
              <a:solidFill>
                <a:schemeClr val="tx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2B5F324F-1539-988C-D8AF-F2AE1E87A973}"/>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556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3DE3-0543-D693-BE50-7D8ACC0B1C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6BBF14-FFC9-71EC-C84F-9A9B9B97513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 these verses</a:t>
            </a:r>
            <a:r>
              <a:rPr lang="he-IL" sz="4400" b="1" dirty="0">
                <a:solidFill>
                  <a:schemeClr val="tx1"/>
                </a:solidFill>
                <a:latin typeface="David" panose="020E0502060401010101" pitchFamily="34" charset="-79"/>
                <a:cs typeface="David" panose="020E0502060401010101" pitchFamily="34" charset="-79"/>
              </a:rPr>
              <a:t>נֹגַהּ</a:t>
            </a:r>
            <a:r>
              <a:rPr lang="he-IL" sz="40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 accents transcendence—an otherworldly splendor that both reveals and conceals, assuring the seer that the One encountered is the holy, covenant-keeping God of Israel.</a:t>
            </a:r>
          </a:p>
        </p:txBody>
      </p:sp>
      <p:sp>
        <p:nvSpPr>
          <p:cNvPr id="5" name="TextBox 4">
            <a:extLst>
              <a:ext uri="{FF2B5EF4-FFF2-40B4-BE49-F238E27FC236}">
                <a16:creationId xmlns:a16="http://schemas.microsoft.com/office/drawing/2014/main" id="{9AE76C28-0BC9-73CF-5A45-9783E9BFBDE5}"/>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4034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0698-3751-F75C-E371-B9BFA00354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217203-6FE8-421E-A0DA-61B354DE29BA}"/>
              </a:ext>
            </a:extLst>
          </p:cNvPr>
          <p:cNvSpPr>
            <a:spLocks noGrp="1"/>
          </p:cNvSpPr>
          <p:nvPr>
            <p:ph type="subTitle" idx="1"/>
          </p:nvPr>
        </p:nvSpPr>
        <p:spPr>
          <a:xfrm>
            <a:off x="228600" y="209550"/>
            <a:ext cx="8610600" cy="4800600"/>
          </a:xfrm>
        </p:spPr>
        <p:txBody>
          <a:bodyPr anchor="t">
            <a:normAutofit/>
          </a:bodyPr>
          <a:lstStyle/>
          <a:p>
            <a:pPr algn="l">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For Tziyon’s sake I will not be silent, for Yerushalayim’s sake I will not rest,</a:t>
            </a:r>
          </a:p>
          <a:p>
            <a:pPr algn="l">
              <a:spcBef>
                <a:spcPts val="0"/>
              </a:spcBef>
            </a:pPr>
            <a:r>
              <a:rPr lang="en-US" sz="4000" dirty="0">
                <a:solidFill>
                  <a:schemeClr val="tx1"/>
                </a:solidFill>
                <a:latin typeface="Arial Rounded MT Bold" panose="020F0704030504030204" pitchFamily="34" charset="0"/>
              </a:rPr>
              <a:t>until her vindication shines out brightly </a:t>
            </a:r>
          </a:p>
          <a:p>
            <a:pPr algn="l">
              <a:spcBef>
                <a:spcPts val="0"/>
              </a:spcBef>
            </a:pPr>
            <a:r>
              <a:rPr lang="he-IL" sz="4000" b="1" dirty="0">
                <a:solidFill>
                  <a:schemeClr val="tx1"/>
                </a:solidFill>
                <a:latin typeface="David" panose="020E0502060401010101" pitchFamily="34" charset="-79"/>
                <a:cs typeface="David" panose="020E0502060401010101" pitchFamily="34" charset="-79"/>
              </a:rPr>
              <a:t>נֹגַהּ</a:t>
            </a:r>
            <a:r>
              <a:rPr lang="en-US" sz="4000" b="1" dirty="0">
                <a:solidFill>
                  <a:schemeClr val="tx1"/>
                </a:solidFill>
                <a:latin typeface="David" panose="020E0502060401010101" pitchFamily="34" charset="-79"/>
                <a:cs typeface="David" panose="020E0502060401010101" pitchFamily="34" charset="-79"/>
              </a:rPr>
              <a:t> </a:t>
            </a:r>
            <a:r>
              <a:rPr lang="en-US" sz="4000" i="1" dirty="0" err="1">
                <a:solidFill>
                  <a:schemeClr val="tx1"/>
                </a:solidFill>
                <a:latin typeface="Arial Rounded MT Bold" panose="020F0704030504030204" pitchFamily="34" charset="0"/>
              </a:rPr>
              <a:t>nogah</a:t>
            </a:r>
            <a:r>
              <a:rPr lang="en-US" sz="4000" i="1"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Brightness, radiance, light, splendor</a:t>
            </a:r>
          </a:p>
          <a:p>
            <a:pPr algn="l">
              <a:spcBef>
                <a:spcPts val="0"/>
              </a:spcBef>
            </a:pPr>
            <a:endParaRPr lang="en-US" sz="4000" dirty="0">
              <a:solidFill>
                <a:schemeClr val="tx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A1EBCF5F-44AE-DAAB-1B67-0155C2892E81}"/>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88F9F7A-9F23-B677-2D84-8B12F527B779}"/>
              </a:ext>
            </a:extLst>
          </p:cNvPr>
          <p:cNvPicPr>
            <a:picLocks noChangeAspect="1"/>
          </p:cNvPicPr>
          <p:nvPr/>
        </p:nvPicPr>
        <p:blipFill>
          <a:blip r:embed="rId3"/>
          <a:stretch>
            <a:fillRect/>
          </a:stretch>
        </p:blipFill>
        <p:spPr>
          <a:xfrm>
            <a:off x="4876800" y="3638550"/>
            <a:ext cx="3886200" cy="1157332"/>
          </a:xfrm>
          <a:prstGeom prst="rect">
            <a:avLst/>
          </a:prstGeom>
        </p:spPr>
      </p:pic>
    </p:spTree>
    <p:extLst>
      <p:ext uri="{BB962C8B-B14F-4D97-AF65-F5344CB8AC3E}">
        <p14:creationId xmlns:p14="http://schemas.microsoft.com/office/powerpoint/2010/main" val="1622749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B480-577A-1167-D99F-45A5A828F3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7AE8BA-2CF2-17D3-8767-FB4BC501E8F2}"/>
              </a:ext>
            </a:extLst>
          </p:cNvPr>
          <p:cNvSpPr>
            <a:spLocks noGrp="1"/>
          </p:cNvSpPr>
          <p:nvPr>
            <p:ph type="subTitle" idx="1"/>
          </p:nvPr>
        </p:nvSpPr>
        <p:spPr>
          <a:xfrm>
            <a:off x="228600" y="209550"/>
            <a:ext cx="8610600" cy="4800600"/>
          </a:xfrm>
        </p:spPr>
        <p:txBody>
          <a:bodyPr anchor="t">
            <a:normAutofit/>
          </a:bodyPr>
          <a:lstStyle/>
          <a:p>
            <a:pPr algn="l">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…and her salvation like a blazing torch.</a:t>
            </a:r>
          </a:p>
          <a:p>
            <a:pPr algn="l">
              <a:spcBef>
                <a:spcPts val="0"/>
              </a:spcBef>
            </a:pPr>
            <a:endParaRPr lang="en-US" dirty="0"/>
          </a:p>
          <a:p>
            <a:pPr algn="l">
              <a:spcBef>
                <a:spcPts val="0"/>
              </a:spcBef>
            </a:pPr>
            <a:endParaRPr lang="en-US" dirty="0"/>
          </a:p>
          <a:p>
            <a:pPr algn="l">
              <a:spcBef>
                <a:spcPts val="0"/>
              </a:spcBef>
            </a:pPr>
            <a:endParaRPr lang="en-US" dirty="0"/>
          </a:p>
          <a:p>
            <a:pPr algn="l">
              <a:spcBef>
                <a:spcPts val="0"/>
              </a:spcBef>
            </a:pPr>
            <a:endParaRPr lang="en-US" sz="4000" dirty="0">
              <a:solidFill>
                <a:schemeClr val="tx1"/>
              </a:solidFill>
              <a:latin typeface="Arial Rounded MT Bold" panose="020F0704030504030204" pitchFamily="34" charset="0"/>
            </a:endParaRPr>
          </a:p>
          <a:p>
            <a:pPr algn="l">
              <a:spcBef>
                <a:spcPts val="0"/>
              </a:spcBef>
            </a:pPr>
            <a:r>
              <a:rPr lang="he-IL" sz="4000" b="1" dirty="0">
                <a:solidFill>
                  <a:schemeClr val="tx1"/>
                </a:solidFill>
                <a:latin typeface="David" panose="020E0502060401010101" pitchFamily="34" charset="-79"/>
                <a:cs typeface="David" panose="020E0502060401010101" pitchFamily="34" charset="-79"/>
              </a:rPr>
              <a:t>לַפִּיד </a:t>
            </a:r>
            <a:r>
              <a:rPr lang="en-US" sz="4000" b="1" dirty="0">
                <a:solidFill>
                  <a:schemeClr val="tx1"/>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torches, torch, burning torches, lightning flashes</a:t>
            </a:r>
            <a:endParaRPr lang="en-US" sz="4500" b="1" dirty="0">
              <a:solidFill>
                <a:schemeClr val="tx1"/>
              </a:solidFill>
              <a:latin typeface="David" panose="020E0502060401010101" pitchFamily="34" charset="-79"/>
              <a:cs typeface="David" panose="020E0502060401010101" pitchFamily="34" charset="-79"/>
            </a:endParaRPr>
          </a:p>
        </p:txBody>
      </p:sp>
      <p:sp>
        <p:nvSpPr>
          <p:cNvPr id="5" name="TextBox 4">
            <a:extLst>
              <a:ext uri="{FF2B5EF4-FFF2-40B4-BE49-F238E27FC236}">
                <a16:creationId xmlns:a16="http://schemas.microsoft.com/office/drawing/2014/main" id="{1405165E-F4E9-0DBB-9E3E-EAA9B43C36B2}"/>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41FA9567-AEE3-8827-2C76-689839E7AC42}"/>
              </a:ext>
            </a:extLst>
          </p:cNvPr>
          <p:cNvPicPr>
            <a:picLocks noChangeAspect="1"/>
          </p:cNvPicPr>
          <p:nvPr/>
        </p:nvPicPr>
        <p:blipFill>
          <a:blip r:embed="rId3"/>
          <a:stretch>
            <a:fillRect/>
          </a:stretch>
        </p:blipFill>
        <p:spPr>
          <a:xfrm>
            <a:off x="3794759" y="1504950"/>
            <a:ext cx="5120641" cy="1295400"/>
          </a:xfrm>
          <a:prstGeom prst="rect">
            <a:avLst/>
          </a:prstGeom>
        </p:spPr>
      </p:pic>
    </p:spTree>
    <p:extLst>
      <p:ext uri="{BB962C8B-B14F-4D97-AF65-F5344CB8AC3E}">
        <p14:creationId xmlns:p14="http://schemas.microsoft.com/office/powerpoint/2010/main" val="134323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8AD2-2173-D071-5290-7478C71E079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3944D7-5F35-3491-3559-1343B86D52F3}"/>
              </a:ext>
            </a:extLst>
          </p:cNvPr>
          <p:cNvSpPr>
            <a:spLocks noGrp="1"/>
          </p:cNvSpPr>
          <p:nvPr>
            <p:ph type="subTitle" idx="1"/>
          </p:nvPr>
        </p:nvSpPr>
        <p:spPr>
          <a:xfrm>
            <a:off x="228600" y="209550"/>
            <a:ext cx="3657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Temple Israel, Bloomfield, MI</a:t>
            </a:r>
          </a:p>
        </p:txBody>
      </p:sp>
      <p:pic>
        <p:nvPicPr>
          <p:cNvPr id="5126" name="Picture 6">
            <a:extLst>
              <a:ext uri="{FF2B5EF4-FFF2-40B4-BE49-F238E27FC236}">
                <a16:creationId xmlns:a16="http://schemas.microsoft.com/office/drawing/2014/main" id="{741E965B-12E9-B2BB-9BAB-9CF14C27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41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EBDA-25A0-C353-7765-E89D2123AB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4AFABC-AA83-3476-2199-AC3477C84888}"/>
              </a:ext>
            </a:extLst>
          </p:cNvPr>
          <p:cNvSpPr>
            <a:spLocks noGrp="1"/>
          </p:cNvSpPr>
          <p:nvPr>
            <p:ph type="subTitle" idx="1"/>
          </p:nvPr>
        </p:nvSpPr>
        <p:spPr>
          <a:xfrm>
            <a:off x="228600" y="209550"/>
            <a:ext cx="8610600" cy="4800600"/>
          </a:xfrm>
        </p:spPr>
        <p:txBody>
          <a:bodyPr anchor="t">
            <a:normAutofit/>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The nations will see your vindication and all kings your </a:t>
            </a:r>
            <a:r>
              <a:rPr lang="en-US" sz="4000" u="sng" dirty="0">
                <a:solidFill>
                  <a:srgbClr val="FFFF66"/>
                </a:solidFill>
                <a:latin typeface="Arial Rounded MT Bold" panose="020F0704030504030204" pitchFamily="34" charset="0"/>
              </a:rPr>
              <a:t>glory</a:t>
            </a:r>
            <a:r>
              <a:rPr lang="en-US" sz="4000" dirty="0">
                <a:solidFill>
                  <a:schemeClr val="tx1"/>
                </a:solidFill>
                <a:latin typeface="Arial Rounded MT Bold" panose="020F0704030504030204" pitchFamily="34" charset="0"/>
              </a:rPr>
              <a:t>.</a:t>
            </a:r>
          </a:p>
          <a:p>
            <a:pPr algn="l"/>
            <a:r>
              <a:rPr lang="he-IL" sz="4400" b="1" dirty="0">
                <a:solidFill>
                  <a:schemeClr val="tx1"/>
                </a:solidFill>
                <a:latin typeface="David" panose="020E0502060401010101" pitchFamily="34" charset="-79"/>
                <a:cs typeface="David" panose="020E0502060401010101" pitchFamily="34" charset="-79"/>
              </a:rPr>
              <a:t>כָּבוֹד</a:t>
            </a:r>
            <a:r>
              <a:rPr lang="en-US" sz="4400" b="1" dirty="0">
                <a:solidFill>
                  <a:schemeClr val="tx1"/>
                </a:solidFill>
                <a:latin typeface="David" panose="020E0502060401010101" pitchFamily="34" charset="-79"/>
                <a:cs typeface="David" panose="020E0502060401010101" pitchFamily="34" charset="-79"/>
              </a:rPr>
              <a:t> </a:t>
            </a:r>
            <a:r>
              <a:rPr lang="en-US" sz="4000" i="1" dirty="0" err="1">
                <a:solidFill>
                  <a:schemeClr val="tx1"/>
                </a:solidFill>
                <a:latin typeface="Arial Rounded MT Bold" panose="020F0704030504030204" pitchFamily="34" charset="0"/>
              </a:rPr>
              <a:t>kavowd</a:t>
            </a:r>
            <a:r>
              <a:rPr lang="en-US" sz="4000" i="1"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Glory, honor, splendor, wealth</a:t>
            </a:r>
          </a:p>
        </p:txBody>
      </p:sp>
      <p:sp>
        <p:nvSpPr>
          <p:cNvPr id="5" name="TextBox 4">
            <a:extLst>
              <a:ext uri="{FF2B5EF4-FFF2-40B4-BE49-F238E27FC236}">
                <a16:creationId xmlns:a16="http://schemas.microsoft.com/office/drawing/2014/main" id="{AFE2AAC7-F8DC-6E71-ACEF-916ED085F4A0}"/>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8375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AF14-285E-20C2-E481-5A6A66A828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AABC66-3AEB-F628-4B05-E1DC5957032A}"/>
              </a:ext>
            </a:extLst>
          </p:cNvPr>
          <p:cNvSpPr>
            <a:spLocks noGrp="1"/>
          </p:cNvSpPr>
          <p:nvPr>
            <p:ph type="subTitle" idx="1"/>
          </p:nvPr>
        </p:nvSpPr>
        <p:spPr>
          <a:xfrm>
            <a:off x="228600" y="209550"/>
            <a:ext cx="8610600" cy="4800600"/>
          </a:xfrm>
        </p:spPr>
        <p:txBody>
          <a:bodyPr anchor="t">
            <a:normAutofit lnSpcReduction="10000"/>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Then you will be called by a new name which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himself will pronounce.</a:t>
            </a:r>
          </a:p>
          <a:p>
            <a:pPr algn="l">
              <a:lnSpc>
                <a:spcPct val="100000"/>
              </a:lnSpc>
              <a:spcBef>
                <a:spcPts val="0"/>
              </a:spcBef>
            </a:pPr>
            <a:r>
              <a:rPr lang="en-US" sz="4000" dirty="0">
                <a:solidFill>
                  <a:schemeClr val="tx1"/>
                </a:solidFill>
                <a:latin typeface="Arial Rounded MT Bold" panose="020F0704030504030204" pitchFamily="34" charset="0"/>
              </a:rPr>
              <a:t> </a:t>
            </a:r>
          </a:p>
          <a:p>
            <a:pPr algn="l">
              <a:lnSpc>
                <a:spcPct val="100000"/>
              </a:lnSpc>
              <a:spcBef>
                <a:spcPts val="0"/>
              </a:spcBef>
            </a:pPr>
            <a:r>
              <a:rPr lang="he-IL" sz="4400" b="1" dirty="0">
                <a:solidFill>
                  <a:schemeClr val="tx1"/>
                </a:solidFill>
                <a:latin typeface="David" panose="020E0502060401010101" pitchFamily="34" charset="-79"/>
                <a:cs typeface="David" panose="020E0502060401010101" pitchFamily="34" charset="-79"/>
              </a:rPr>
              <a:t>נָקַב</a:t>
            </a:r>
            <a:r>
              <a:rPr lang="en-US" sz="4000"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nakav</a:t>
            </a:r>
            <a:r>
              <a:rPr lang="en-US" sz="4000" i="1"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to </a:t>
            </a:r>
            <a:r>
              <a:rPr lang="en-US" sz="4000" u="sng" dirty="0">
                <a:solidFill>
                  <a:srgbClr val="FFFF66"/>
                </a:solidFill>
                <a:latin typeface="Arial Rounded MT Bold" panose="020F0704030504030204" pitchFamily="34" charset="0"/>
              </a:rPr>
              <a:t>puncture, literally (to perforate,</a:t>
            </a:r>
            <a:r>
              <a:rPr lang="en-US" sz="4000" dirty="0">
                <a:solidFill>
                  <a:schemeClr val="tx1"/>
                </a:solidFill>
                <a:latin typeface="Arial Rounded MT Bold" panose="020F0704030504030204" pitchFamily="34" charset="0"/>
              </a:rPr>
              <a:t> with more or less violence) or figuratively (to specify, designate, libel)</a:t>
            </a:r>
          </a:p>
        </p:txBody>
      </p:sp>
      <p:sp>
        <p:nvSpPr>
          <p:cNvPr id="5" name="TextBox 4">
            <a:extLst>
              <a:ext uri="{FF2B5EF4-FFF2-40B4-BE49-F238E27FC236}">
                <a16:creationId xmlns:a16="http://schemas.microsoft.com/office/drawing/2014/main" id="{DA7CB737-654B-933A-E851-85A27809880B}"/>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C51B0EC3-8D7A-5CEE-1B65-8CB234FAF14B}"/>
              </a:ext>
            </a:extLst>
          </p:cNvPr>
          <p:cNvPicPr>
            <a:picLocks noChangeAspect="1"/>
          </p:cNvPicPr>
          <p:nvPr/>
        </p:nvPicPr>
        <p:blipFill>
          <a:blip r:embed="rId3"/>
          <a:stretch>
            <a:fillRect/>
          </a:stretch>
        </p:blipFill>
        <p:spPr>
          <a:xfrm>
            <a:off x="6400800" y="1254198"/>
            <a:ext cx="2362200" cy="1241352"/>
          </a:xfrm>
          <a:prstGeom prst="rect">
            <a:avLst/>
          </a:prstGeom>
        </p:spPr>
      </p:pic>
    </p:spTree>
    <p:extLst>
      <p:ext uri="{BB962C8B-B14F-4D97-AF65-F5344CB8AC3E}">
        <p14:creationId xmlns:p14="http://schemas.microsoft.com/office/powerpoint/2010/main" val="602190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12F83-1A60-5F8A-EB0B-9797F96C2CC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FDB98C-8610-03EC-2A1F-B6FEFB1DA81B}"/>
              </a:ext>
            </a:extLst>
          </p:cNvPr>
          <p:cNvSpPr>
            <a:spLocks noGrp="1"/>
          </p:cNvSpPr>
          <p:nvPr>
            <p:ph type="subTitle" idx="1"/>
          </p:nvPr>
        </p:nvSpPr>
        <p:spPr>
          <a:xfrm>
            <a:off x="228600" y="209550"/>
            <a:ext cx="8610600" cy="4800600"/>
          </a:xfrm>
        </p:spPr>
        <p:txBody>
          <a:bodyPr anchor="t">
            <a:normAutofit/>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endParaRPr lang="en-US" sz="4000" dirty="0">
              <a:solidFill>
                <a:schemeClr val="tx1"/>
              </a:solidFill>
              <a:latin typeface="Arial Rounded MT Bold" panose="020F0704030504030204" pitchFamily="34" charset="0"/>
            </a:endParaRPr>
          </a:p>
          <a:p>
            <a:pPr algn="l">
              <a:lnSpc>
                <a:spcPct val="100000"/>
              </a:lnSpc>
              <a:spcBef>
                <a:spcPts val="0"/>
              </a:spcBef>
            </a:pPr>
            <a:r>
              <a:rPr lang="en-US" sz="4000" dirty="0">
                <a:solidFill>
                  <a:schemeClr val="tx1"/>
                </a:solidFill>
                <a:latin typeface="Arial Rounded MT Bold" panose="020F0704030504030204" pitchFamily="34" charset="0"/>
              </a:rPr>
              <a:t>You will be a glorious crown in the hand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a:p>
            <a:pPr algn="l">
              <a:lnSpc>
                <a:spcPct val="100000"/>
              </a:lnSpc>
              <a:spcBef>
                <a:spcPts val="0"/>
              </a:spcBef>
            </a:pPr>
            <a:endParaRPr lang="en-US" sz="4000" dirty="0">
              <a:solidFill>
                <a:schemeClr val="tx1"/>
              </a:solidFill>
              <a:latin typeface="Arial Rounded MT Bold" panose="020F0704030504030204" pitchFamily="34" charset="0"/>
            </a:endParaRPr>
          </a:p>
          <a:p>
            <a:pPr algn="l">
              <a:lnSpc>
                <a:spcPct val="100000"/>
              </a:lnSpc>
              <a:spcBef>
                <a:spcPts val="0"/>
              </a:spcBef>
            </a:pPr>
            <a:r>
              <a:rPr lang="en-US" sz="4000" dirty="0">
                <a:solidFill>
                  <a:schemeClr val="tx1"/>
                </a:solidFill>
                <a:latin typeface="Arial Rounded MT Bold" panose="020F0704030504030204" pitchFamily="34" charset="0"/>
              </a:rPr>
              <a:t>               a royal diadem held by your God. </a:t>
            </a:r>
          </a:p>
          <a:p>
            <a:pPr algn="l">
              <a:lnSpc>
                <a:spcPct val="100000"/>
              </a:lnSpc>
              <a:spcBef>
                <a:spcPts val="0"/>
              </a:spcBef>
            </a:pPr>
            <a:r>
              <a:rPr lang="en-US" sz="4000" dirty="0">
                <a:solidFill>
                  <a:schemeClr val="tx1"/>
                </a:solidFill>
                <a:latin typeface="Arial Rounded MT Bold" panose="020F0704030504030204" pitchFamily="34" charset="0"/>
              </a:rPr>
              <a:t>diadem, hood, </a:t>
            </a:r>
            <a:r>
              <a:rPr lang="en-US" sz="4000" dirty="0" err="1">
                <a:solidFill>
                  <a:schemeClr val="tx1"/>
                </a:solidFill>
                <a:latin typeface="Arial Rounded MT Bold" panose="020F0704030504030204" pitchFamily="34" charset="0"/>
              </a:rPr>
              <a:t>mitre</a:t>
            </a:r>
            <a:r>
              <a:rPr lang="en-US" sz="4000" dirty="0">
                <a:solidFill>
                  <a:schemeClr val="tx1"/>
                </a:solidFill>
                <a:latin typeface="Arial Rounded MT Bold" panose="020F0704030504030204" pitchFamily="34" charset="0"/>
              </a:rPr>
              <a:t>, turban,</a:t>
            </a:r>
          </a:p>
        </p:txBody>
      </p:sp>
      <p:sp>
        <p:nvSpPr>
          <p:cNvPr id="5" name="TextBox 4">
            <a:extLst>
              <a:ext uri="{FF2B5EF4-FFF2-40B4-BE49-F238E27FC236}">
                <a16:creationId xmlns:a16="http://schemas.microsoft.com/office/drawing/2014/main" id="{9FCC1649-9FDF-F5AF-0A59-94ECCDFBE96A}"/>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FF61D96F-C354-3827-4C94-174A210415FF}"/>
              </a:ext>
            </a:extLst>
          </p:cNvPr>
          <p:cNvPicPr>
            <a:picLocks noChangeAspect="1"/>
          </p:cNvPicPr>
          <p:nvPr/>
        </p:nvPicPr>
        <p:blipFill>
          <a:blip r:embed="rId3"/>
          <a:stretch>
            <a:fillRect/>
          </a:stretch>
        </p:blipFill>
        <p:spPr>
          <a:xfrm>
            <a:off x="76200" y="2225746"/>
            <a:ext cx="2438400" cy="1127184"/>
          </a:xfrm>
          <a:prstGeom prst="rect">
            <a:avLst/>
          </a:prstGeom>
        </p:spPr>
      </p:pic>
    </p:spTree>
    <p:extLst>
      <p:ext uri="{BB962C8B-B14F-4D97-AF65-F5344CB8AC3E}">
        <p14:creationId xmlns:p14="http://schemas.microsoft.com/office/powerpoint/2010/main" val="3557381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E2A01-06D4-9830-09C5-798C6F41C10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6A15C3E-9D50-09EE-3ED0-FDBAD0702B34}"/>
              </a:ext>
            </a:extLst>
          </p:cNvPr>
          <p:cNvSpPr>
            <a:spLocks noGrp="1"/>
          </p:cNvSpPr>
          <p:nvPr>
            <p:ph type="subTitle" idx="1"/>
          </p:nvPr>
        </p:nvSpPr>
        <p:spPr>
          <a:xfrm>
            <a:off x="228600" y="209550"/>
            <a:ext cx="8610600" cy="4800600"/>
          </a:xfrm>
        </p:spPr>
        <p:txBody>
          <a:bodyPr anchor="t">
            <a:normAutofit/>
          </a:bodyPr>
          <a:lstStyle/>
          <a:p>
            <a:pPr algn="l">
              <a:lnSpc>
                <a:spcPct val="100000"/>
              </a:lnSpc>
              <a:spcBef>
                <a:spcPts val="0"/>
              </a:spcBef>
            </a:pPr>
            <a:r>
              <a:rPr lang="en-US" sz="4000" baseline="30000" dirty="0">
                <a:solidFill>
                  <a:schemeClr val="tx1"/>
                </a:solidFill>
                <a:latin typeface="Arial Rounded MT Bold" panose="020F0704030504030204" pitchFamily="34" charset="0"/>
              </a:rPr>
              <a:t>Yeshayahu /Isaiah 62.1-4</a:t>
            </a:r>
            <a:r>
              <a:rPr lang="en-US" sz="4000" dirty="0">
                <a:solidFill>
                  <a:schemeClr val="tx1"/>
                </a:solidFill>
                <a:latin typeface="Arial Rounded MT Bold" panose="020F0704030504030204" pitchFamily="34" charset="0"/>
              </a:rPr>
              <a:t> You will no longer be spoken of as ‘</a:t>
            </a:r>
            <a:r>
              <a:rPr lang="en-US" sz="4000" dirty="0" err="1">
                <a:solidFill>
                  <a:schemeClr val="tx1"/>
                </a:solidFill>
                <a:latin typeface="Arial Rounded MT Bold" panose="020F0704030504030204" pitchFamily="34" charset="0"/>
              </a:rPr>
              <a:t>Azuvah</a:t>
            </a:r>
            <a:r>
              <a:rPr lang="en-US" sz="4000" dirty="0">
                <a:solidFill>
                  <a:schemeClr val="tx1"/>
                </a:solidFill>
                <a:latin typeface="Arial Rounded MT Bold" panose="020F0704030504030204" pitchFamily="34" charset="0"/>
              </a:rPr>
              <a:t> [Abandoned] or your land be spoken of as ‘</a:t>
            </a:r>
            <a:r>
              <a:rPr lang="en-US" sz="4000" dirty="0" err="1">
                <a:solidFill>
                  <a:schemeClr val="tx1"/>
                </a:solidFill>
                <a:latin typeface="Arial Rounded MT Bold" panose="020F0704030504030204" pitchFamily="34" charset="0"/>
              </a:rPr>
              <a:t>Sh’mamah</a:t>
            </a:r>
            <a:r>
              <a:rPr lang="en-US" sz="4000" dirty="0">
                <a:solidFill>
                  <a:schemeClr val="tx1"/>
                </a:solidFill>
                <a:latin typeface="Arial Rounded MT Bold" panose="020F0704030504030204" pitchFamily="34" charset="0"/>
              </a:rPr>
              <a:t> [Desolate]; rather, you will be called </a:t>
            </a:r>
            <a:r>
              <a:rPr lang="en-US" sz="4000" dirty="0" err="1">
                <a:solidFill>
                  <a:schemeClr val="tx1"/>
                </a:solidFill>
                <a:latin typeface="Arial Rounded MT Bold" panose="020F0704030504030204" pitchFamily="34" charset="0"/>
              </a:rPr>
              <a:t>Heftzi</a:t>
            </a:r>
            <a:r>
              <a:rPr lang="en-US" sz="4000" dirty="0">
                <a:solidFill>
                  <a:schemeClr val="tx1"/>
                </a:solidFill>
                <a:latin typeface="Arial Rounded MT Bold" panose="020F0704030504030204" pitchFamily="34" charset="0"/>
              </a:rPr>
              <a:t>-Vah [My-Delight-Is-In-Her]</a:t>
            </a:r>
          </a:p>
        </p:txBody>
      </p:sp>
      <p:sp>
        <p:nvSpPr>
          <p:cNvPr id="5" name="TextBox 4">
            <a:extLst>
              <a:ext uri="{FF2B5EF4-FFF2-40B4-BE49-F238E27FC236}">
                <a16:creationId xmlns:a16="http://schemas.microsoft.com/office/drawing/2014/main" id="{E3A87557-11A7-42FC-02BE-08FBA2C86FD5}"/>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8324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29838-6535-F0B6-AB27-1ACF425290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903D2B-781E-D6BD-56B0-24D1074C9859}"/>
              </a:ext>
            </a:extLst>
          </p:cNvPr>
          <p:cNvSpPr>
            <a:spLocks noGrp="1"/>
          </p:cNvSpPr>
          <p:nvPr>
            <p:ph type="subTitle" idx="1"/>
          </p:nvPr>
        </p:nvSpPr>
        <p:spPr>
          <a:xfrm>
            <a:off x="228600" y="209550"/>
            <a:ext cx="3657600" cy="4800600"/>
          </a:xfrm>
        </p:spPr>
        <p:txBody>
          <a:bodyPr anchor="t">
            <a:normAutofit/>
          </a:bodyPr>
          <a:lstStyle/>
          <a:p>
            <a:pPr algn="l"/>
            <a:r>
              <a:rPr lang="en-US" sz="4000" dirty="0">
                <a:solidFill>
                  <a:schemeClr val="tx1"/>
                </a:solidFill>
                <a:latin typeface="Arial Rounded MT Bold" panose="020F0704030504030204" pitchFamily="34" charset="0"/>
              </a:rPr>
              <a:t>Mark Twain, American author and humorist</a:t>
            </a:r>
          </a:p>
          <a:p>
            <a:pPr algn="l"/>
            <a:r>
              <a:rPr lang="en-US" sz="4000" dirty="0">
                <a:solidFill>
                  <a:schemeClr val="tx1"/>
                </a:solidFill>
                <a:latin typeface="Arial Rounded MT Bold" panose="020F0704030504030204" pitchFamily="34" charset="0"/>
              </a:rPr>
              <a:t>1835-1910</a:t>
            </a:r>
          </a:p>
        </p:txBody>
      </p:sp>
      <p:sp>
        <p:nvSpPr>
          <p:cNvPr id="5" name="TextBox 4">
            <a:extLst>
              <a:ext uri="{FF2B5EF4-FFF2-40B4-BE49-F238E27FC236}">
                <a16:creationId xmlns:a16="http://schemas.microsoft.com/office/drawing/2014/main" id="{2F8C9D2D-E1B8-75F6-8834-29DE1789B7A7}"/>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8194" name="Picture 2">
            <a:extLst>
              <a:ext uri="{FF2B5EF4-FFF2-40B4-BE49-F238E27FC236}">
                <a16:creationId xmlns:a16="http://schemas.microsoft.com/office/drawing/2014/main" id="{EAFD1E7B-F95D-1DA0-6D77-AAB1CF93B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656" y="-12633"/>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10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C699-BE05-E292-B766-ECF664D79D2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8D12BF-880A-1F9E-58A3-5D155AF43FE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Upon arriving in Ottoman Turkish Palestine in 1867, Twain was stunned by the barrenness of the land. His descriptions portray an abandoned landscape, devoid of agriculture and people, a sharp contrast to later claims of a once-thriving Arab society.</a:t>
            </a:r>
          </a:p>
        </p:txBody>
      </p:sp>
      <p:sp>
        <p:nvSpPr>
          <p:cNvPr id="5" name="TextBox 4">
            <a:extLst>
              <a:ext uri="{FF2B5EF4-FFF2-40B4-BE49-F238E27FC236}">
                <a16:creationId xmlns:a16="http://schemas.microsoft.com/office/drawing/2014/main" id="{91AC685F-4BF1-B503-16FE-8D450E7C33CE}"/>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732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585E-0909-1939-6813-DF0D57C1E9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238626-FD0B-0345-3321-6C93902269E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Quotes from “The Innocents Abroad” (1869):</a:t>
            </a:r>
          </a:p>
          <a:p>
            <a:pPr algn="l"/>
            <a:r>
              <a:rPr lang="en-US" sz="4000" dirty="0">
                <a:solidFill>
                  <a:schemeClr val="tx1"/>
                </a:solidFill>
                <a:latin typeface="Arial Rounded MT Bold" panose="020F0704030504030204" pitchFamily="34" charset="0"/>
              </a:rPr>
              <a:t>👉 “A desolate country whose soil is rich enough, but is given over wholly to weeds… a silent mournful expanse… a desolation… we never saw a human being on the whole route.” (p. 361-362)</a:t>
            </a:r>
          </a:p>
        </p:txBody>
      </p:sp>
      <p:sp>
        <p:nvSpPr>
          <p:cNvPr id="5" name="TextBox 4">
            <a:extLst>
              <a:ext uri="{FF2B5EF4-FFF2-40B4-BE49-F238E27FC236}">
                <a16:creationId xmlns:a16="http://schemas.microsoft.com/office/drawing/2014/main" id="{0A9063C1-54DA-2148-84CD-B9A8FB3B8653}"/>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41288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525B-26DA-C8AD-37C2-EEA04651D6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CCF9EB-4B36-16C9-1675-F64DA14AD24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Quotes from “The Innocents Abroad” (1869):</a:t>
            </a:r>
          </a:p>
          <a:p>
            <a:pPr algn="l"/>
            <a:r>
              <a:rPr lang="en-US" sz="4000" dirty="0">
                <a:solidFill>
                  <a:schemeClr val="tx1"/>
                </a:solidFill>
                <a:latin typeface="Arial Rounded MT Bold" panose="020F0704030504030204" pitchFamily="34" charset="0"/>
              </a:rPr>
              <a:t>👉 “No landscape exists that is more tiresome to the eye than that which bounds the approaches to Jerusalem.”</a:t>
            </a:r>
          </a:p>
        </p:txBody>
      </p:sp>
      <p:sp>
        <p:nvSpPr>
          <p:cNvPr id="5" name="TextBox 4">
            <a:extLst>
              <a:ext uri="{FF2B5EF4-FFF2-40B4-BE49-F238E27FC236}">
                <a16:creationId xmlns:a16="http://schemas.microsoft.com/office/drawing/2014/main" id="{5EE62E7B-BA53-6983-A93F-E45DE8855AFC}"/>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4108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6A015-371A-A6AD-D580-3DFAC89CE7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22D5C0-37E3-5C08-3064-E7662771F29D}"/>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 “There is not a solitary village throughout its whole extent – not for thirty miles in either direction. There are two or three small clusters of Bedouin tents, but not a single permanent habitation. One may ride ten miles, hereabouts, and not see ten human beings.”</a:t>
            </a:r>
          </a:p>
        </p:txBody>
      </p:sp>
      <p:sp>
        <p:nvSpPr>
          <p:cNvPr id="5" name="TextBox 4">
            <a:extLst>
              <a:ext uri="{FF2B5EF4-FFF2-40B4-BE49-F238E27FC236}">
                <a16:creationId xmlns:a16="http://schemas.microsoft.com/office/drawing/2014/main" id="{B8BA003B-7597-1E55-56D3-43D504190781}"/>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7845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4610-F339-6388-1F71-6B9F8B2D1C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1F7659-75CB-1884-5122-BC2BEF3AA14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“Palestine sits in sackcloth and ashes… The spell of a curse that has withered its fields and fettered its energies… Palestine is desolate and unlovely.”</a:t>
            </a:r>
          </a:p>
        </p:txBody>
      </p:sp>
      <p:sp>
        <p:nvSpPr>
          <p:cNvPr id="5" name="TextBox 4">
            <a:extLst>
              <a:ext uri="{FF2B5EF4-FFF2-40B4-BE49-F238E27FC236}">
                <a16:creationId xmlns:a16="http://schemas.microsoft.com/office/drawing/2014/main" id="{0AB94B87-75BC-26C4-1670-BB209888B75D}"/>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192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0774F-D144-D095-882A-330441BE1A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BA6FC0-170E-EDF3-BEF3-DDF002732A7F}"/>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7170" name="Picture 2">
            <a:extLst>
              <a:ext uri="{FF2B5EF4-FFF2-40B4-BE49-F238E27FC236}">
                <a16:creationId xmlns:a16="http://schemas.microsoft.com/office/drawing/2014/main" id="{0D48FD71-7446-2C63-0CB2-8AC4DE9AB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921F74-17AA-9A91-AECE-2103AF21832C}"/>
              </a:ext>
            </a:extLst>
          </p:cNvPr>
          <p:cNvSpPr txBox="1"/>
          <p:nvPr/>
        </p:nvSpPr>
        <p:spPr>
          <a:xfrm>
            <a:off x="745834" y="209550"/>
            <a:ext cx="184731" cy="707886"/>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180A6818-51F3-DA09-711B-1231BA1854AF}"/>
              </a:ext>
            </a:extLst>
          </p:cNvPr>
          <p:cNvSpPr txBox="1"/>
          <p:nvPr/>
        </p:nvSpPr>
        <p:spPr>
          <a:xfrm>
            <a:off x="-21657" y="-52060"/>
            <a:ext cx="9283439" cy="1323439"/>
          </a:xfrm>
          <a:prstGeom prst="rect">
            <a:avLst/>
          </a:prstGeom>
          <a:noFill/>
        </p:spPr>
        <p:txBody>
          <a:bodyPr wrap="none" rtlCol="0">
            <a:spAutoFit/>
          </a:bodyPr>
          <a:lstStyle/>
          <a:p>
            <a:r>
              <a:rPr lang="en-US" dirty="0">
                <a:solidFill>
                  <a:schemeClr val="tx1"/>
                </a:solidFill>
              </a:rPr>
              <a:t>Rabbi Josh Bennett of Temple Israel </a:t>
            </a:r>
          </a:p>
          <a:p>
            <a:r>
              <a:rPr lang="en-US" dirty="0">
                <a:solidFill>
                  <a:schemeClr val="tx1"/>
                </a:solidFill>
              </a:rPr>
              <a:t>and Cassi Cohen, a staff member</a:t>
            </a:r>
            <a:endParaRPr lang="en-US" dirty="0"/>
          </a:p>
        </p:txBody>
      </p:sp>
    </p:spTree>
    <p:extLst>
      <p:ext uri="{BB962C8B-B14F-4D97-AF65-F5344CB8AC3E}">
        <p14:creationId xmlns:p14="http://schemas.microsoft.com/office/powerpoint/2010/main" val="2784560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DC5F-24A5-46BC-6B13-11A68CA22C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235EF4-B5CD-D341-6EA5-767CBEB1E981}"/>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Summary</a:t>
            </a:r>
            <a:r>
              <a:rPr lang="en-US" sz="4000" dirty="0">
                <a:solidFill>
                  <a:schemeClr val="tx1"/>
                </a:solidFill>
                <a:latin typeface="Arial Rounded MT Bold" panose="020F0704030504030204" pitchFamily="34" charset="0"/>
              </a:rPr>
              <a:t>: Israel, land [and people] will change from</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Desolation</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Abandonment</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Transformed by piercing to:</a:t>
            </a:r>
          </a:p>
          <a:p>
            <a:pPr algn="l"/>
            <a:endParaRPr lang="en-US" sz="4000" dirty="0">
              <a:solidFill>
                <a:schemeClr val="tx1"/>
              </a:solidFill>
              <a:latin typeface="Arial Rounded MT Bold" panose="020F0704030504030204" pitchFamily="34" charset="0"/>
            </a:endParaRPr>
          </a:p>
          <a:p>
            <a:pPr marL="288925" indent="-288925" algn="l">
              <a:buFont typeface="Arial" panose="020B0604020202020204" pitchFamily="34" charset="0"/>
              <a:buChar char="•"/>
            </a:pPr>
            <a:endParaRPr lang="en-US" sz="4000" dirty="0">
              <a:solidFill>
                <a:schemeClr val="tx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259A55D2-D501-860D-3C4E-FEE8D923740E}"/>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03896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98EF-E27F-301D-8DA4-F0C3828FF7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B26503-760F-B934-C4EB-097FEBE4DEFC}"/>
              </a:ext>
            </a:extLst>
          </p:cNvPr>
          <p:cNvSpPr>
            <a:spLocks noGrp="1"/>
          </p:cNvSpPr>
          <p:nvPr>
            <p:ph type="subTitle" idx="1"/>
          </p:nvPr>
        </p:nvSpPr>
        <p:spPr>
          <a:xfrm>
            <a:off x="228600" y="209550"/>
            <a:ext cx="8610600" cy="4800600"/>
          </a:xfrm>
        </p:spPr>
        <p:txBody>
          <a:bodyPr anchor="t">
            <a:normAutofit/>
          </a:bodyPr>
          <a:lstStyle/>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Radiant splendor of integrity</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Blazing lightning flash salvation</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Nations will see GLORY</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Role as a royal turban, tiara</a:t>
            </a:r>
          </a:p>
          <a:p>
            <a:pPr marL="288925" indent="-288925" algn="l">
              <a:buFont typeface="Arial" panose="020B0604020202020204" pitchFamily="34" charset="0"/>
              <a:buChar char="•"/>
            </a:pPr>
            <a:endParaRPr lang="en-US" sz="4000" dirty="0">
              <a:solidFill>
                <a:schemeClr val="tx1"/>
              </a:solidFill>
              <a:latin typeface="Arial Rounded MT Bold" panose="020F0704030504030204" pitchFamily="34" charset="0"/>
            </a:endParaRPr>
          </a:p>
          <a:p>
            <a:pPr marL="288925" indent="-288925" algn="l">
              <a:buFont typeface="Arial" panose="020B0604020202020204" pitchFamily="34" charset="0"/>
              <a:buChar char="•"/>
            </a:pPr>
            <a:endParaRPr lang="en-US" sz="4000" dirty="0">
              <a:solidFill>
                <a:schemeClr val="tx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ED95782B-ED3A-5958-45C5-1B0E24B448D9}"/>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6571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D436-D236-EC40-DCA0-B327D7DF19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AEA8113-2DF9-EDD1-2FA0-51A5CBBBCAE6}"/>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Yn 17.22-23</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The glory</a:t>
            </a:r>
            <a:r>
              <a:rPr lang="en-US" sz="4000" dirty="0">
                <a:solidFill>
                  <a:schemeClr val="tx1"/>
                </a:solidFill>
                <a:latin typeface="Arial Rounded MT Bold" panose="020F0704030504030204" pitchFamily="34" charset="0"/>
              </a:rPr>
              <a:t> which you have given to me, I have given to them; so that they may be one, just as we are one — I united with them and you with me, so that they may be completely one, and </a:t>
            </a:r>
            <a:r>
              <a:rPr lang="en-US" sz="4000" u="sng" dirty="0">
                <a:solidFill>
                  <a:srgbClr val="FFFF66"/>
                </a:solidFill>
                <a:latin typeface="Arial Rounded MT Bold" panose="020F0704030504030204" pitchFamily="34" charset="0"/>
              </a:rPr>
              <a:t>the world thus realize that you sent me, </a:t>
            </a:r>
            <a:r>
              <a:rPr lang="en-US" sz="4000" dirty="0">
                <a:solidFill>
                  <a:schemeClr val="tx1"/>
                </a:solidFill>
                <a:latin typeface="Arial Rounded MT Bold" panose="020F0704030504030204" pitchFamily="34" charset="0"/>
              </a:rPr>
              <a:t>and that you have loved them just as you have loved me.</a:t>
            </a:r>
          </a:p>
        </p:txBody>
      </p:sp>
      <p:sp>
        <p:nvSpPr>
          <p:cNvPr id="5" name="TextBox 4">
            <a:extLst>
              <a:ext uri="{FF2B5EF4-FFF2-40B4-BE49-F238E27FC236}">
                <a16:creationId xmlns:a16="http://schemas.microsoft.com/office/drawing/2014/main" id="{0D142C80-0645-764E-1407-7A7289EA1193}"/>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4536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8E14D-487D-C51B-6CAB-2AD8F3173BF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48EE5F-07D6-5A03-F0F7-1C1305144CFC}"/>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0414B52-E9A1-6238-F5D1-BD14A0049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49573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44CE-DC6D-88CE-A68A-29BD0B47A5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4D418B-4DDB-A500-2FE1-27F4F016D1B2}"/>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1FA018E6-8680-C2F8-D843-612812493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1"/>
          </a:xfrm>
          <a:prstGeom prst="rect">
            <a:avLst/>
          </a:prstGeom>
        </p:spPr>
      </p:pic>
      <p:sp>
        <p:nvSpPr>
          <p:cNvPr id="5" name="TextBox 4">
            <a:extLst>
              <a:ext uri="{FF2B5EF4-FFF2-40B4-BE49-F238E27FC236}">
                <a16:creationId xmlns:a16="http://schemas.microsoft.com/office/drawing/2014/main" id="{AC3E35F3-DD7C-5E9B-EBA1-161ED01B4799}"/>
              </a:ext>
            </a:extLst>
          </p:cNvPr>
          <p:cNvSpPr txBox="1"/>
          <p:nvPr/>
        </p:nvSpPr>
        <p:spPr>
          <a:xfrm>
            <a:off x="152400" y="209550"/>
            <a:ext cx="6227859" cy="3170099"/>
          </a:xfrm>
          <a:prstGeom prst="rect">
            <a:avLst/>
          </a:prstGeom>
          <a:noFill/>
        </p:spPr>
        <p:txBody>
          <a:bodyPr wrap="none" rtlCol="0">
            <a:spAutoFit/>
          </a:bodyPr>
          <a:lstStyle/>
          <a:p>
            <a:pPr algn="l"/>
            <a:r>
              <a:rPr lang="en-US" dirty="0">
                <a:solidFill>
                  <a:schemeClr val="tx1"/>
                </a:solidFill>
              </a:rPr>
              <a:t>Radiant </a:t>
            </a:r>
            <a:r>
              <a:rPr lang="en-US" dirty="0" err="1">
                <a:solidFill>
                  <a:schemeClr val="tx1"/>
                </a:solidFill>
              </a:rPr>
              <a:t>Rigteousness</a:t>
            </a:r>
            <a:r>
              <a:rPr lang="en-US" dirty="0">
                <a:solidFill>
                  <a:schemeClr val="tx1"/>
                </a:solidFill>
              </a:rPr>
              <a:t> </a:t>
            </a:r>
          </a:p>
          <a:p>
            <a:pPr algn="l"/>
            <a:r>
              <a:rPr lang="en-US" dirty="0">
                <a:solidFill>
                  <a:schemeClr val="tx1"/>
                </a:solidFill>
              </a:rPr>
              <a:t>and Accusations</a:t>
            </a:r>
          </a:p>
          <a:p>
            <a:pPr marL="461963" indent="-461963" algn="l">
              <a:buFont typeface="+mj-lt"/>
              <a:buAutoNum type="arabicPeriod"/>
            </a:pPr>
            <a:r>
              <a:rPr lang="en-US" dirty="0">
                <a:solidFill>
                  <a:schemeClr val="tx1"/>
                </a:solidFill>
              </a:rPr>
              <a:t>Radiant believers</a:t>
            </a:r>
          </a:p>
          <a:p>
            <a:pPr marL="461963" indent="-461963" algn="l">
              <a:buFont typeface="+mj-lt"/>
              <a:buAutoNum type="arabicPeriod"/>
            </a:pPr>
            <a:r>
              <a:rPr lang="en-US" u="sng" dirty="0">
                <a:solidFill>
                  <a:srgbClr val="FFFF66"/>
                </a:solidFill>
              </a:rPr>
              <a:t>Wrecking the radiance</a:t>
            </a:r>
          </a:p>
          <a:p>
            <a:pPr marL="461963" indent="-461963" algn="l">
              <a:buFont typeface="+mj-lt"/>
              <a:buAutoNum type="arabicPeriod"/>
            </a:pPr>
            <a:r>
              <a:rPr lang="en-US" dirty="0">
                <a:solidFill>
                  <a:schemeClr val="tx1"/>
                </a:solidFill>
              </a:rPr>
              <a:t>Applications</a:t>
            </a:r>
          </a:p>
        </p:txBody>
      </p:sp>
    </p:spTree>
    <p:extLst>
      <p:ext uri="{BB962C8B-B14F-4D97-AF65-F5344CB8AC3E}">
        <p14:creationId xmlns:p14="http://schemas.microsoft.com/office/powerpoint/2010/main" val="1163743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31A27-B742-B77C-65E5-7815B57DF266}"/>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DE61F9F1-1B70-672A-2266-2CD87D096CF4}"/>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solidFill>
                  <a:schemeClr val="tx1"/>
                </a:solidFill>
                <a:latin typeface="Arial Rounded MT Bold" panose="020F0704030504030204" pitchFamily="34" charset="0"/>
              </a:rPr>
              <a:t>Gal 5.14-15 </a:t>
            </a:r>
            <a:r>
              <a:rPr lang="en-US" sz="4000" dirty="0">
                <a:solidFill>
                  <a:schemeClr val="tx1"/>
                </a:solidFill>
                <a:latin typeface="Arial Rounded MT Bold" panose="020F0704030504030204" pitchFamily="34" charset="0"/>
              </a:rPr>
              <a:t>For the whole of the Torah is summed up in this one sentence: “Love your neighbor as yourself”; but if you go on snapping at each other and tearing each other to pieces, watch out, or you will be destroyed by each other!</a:t>
            </a:r>
          </a:p>
        </p:txBody>
      </p:sp>
    </p:spTree>
    <p:extLst>
      <p:ext uri="{BB962C8B-B14F-4D97-AF65-F5344CB8AC3E}">
        <p14:creationId xmlns:p14="http://schemas.microsoft.com/office/powerpoint/2010/main" val="4266726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790B-5D27-46F3-7D3E-065BFE62D16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A1EB8B-DECE-575F-D9B9-4CEF9F7F99D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Most attacks are the work of HaSatan, the Adversary, accuser: </a:t>
            </a:r>
          </a:p>
          <a:p>
            <a:pPr algn="l"/>
            <a:endParaRPr lang="en-US" sz="16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Rev 12.10</a:t>
            </a:r>
            <a:r>
              <a:rPr lang="en-US" sz="4000" dirty="0">
                <a:solidFill>
                  <a:schemeClr val="tx1"/>
                </a:solidFill>
                <a:latin typeface="Arial Rounded MT Bold" panose="020F0704030504030204" pitchFamily="34" charset="0"/>
              </a:rPr>
              <a:t> The accuser of our brothers and sisters—the one who accuses them before our God day and night.</a:t>
            </a:r>
          </a:p>
        </p:txBody>
      </p:sp>
    </p:spTree>
    <p:extLst>
      <p:ext uri="{BB962C8B-B14F-4D97-AF65-F5344CB8AC3E}">
        <p14:creationId xmlns:p14="http://schemas.microsoft.com/office/powerpoint/2010/main" val="544530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6BA94-0A8F-7FDD-793F-3F252C19F0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D9F424-9098-08A9-0D29-CF28204CCBE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19636E1-567B-E0C3-F9F7-AA5D23D8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1600DA04-7C53-7113-BEA2-80D06EDADCC4}"/>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228876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1E86-AC46-61B0-DF35-95EA1F2EA3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5FCB04-BE55-E10A-2C1D-079BBC68626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54CCE73-EC1B-2BCB-10B6-0EE8B649B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96BDB1B9-5F76-43BE-BBD8-07A92F79042C}"/>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u="sng" dirty="0">
                <a:solidFill>
                  <a:srgbClr val="FFFF66"/>
                </a:solidFill>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633637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1" y="285750"/>
            <a:ext cx="8287808" cy="4343400"/>
          </a:xfrm>
        </p:spPr>
        <p:txBody>
          <a:bodyPr anchor="t">
            <a:normAutofit/>
          </a:bodyPr>
          <a:lstStyle/>
          <a:p>
            <a:pPr marL="376650" indent="-376650" algn="l">
              <a:buFont typeface="+mj-lt"/>
              <a:buAutoNum type="arabicPeriod"/>
            </a:pPr>
            <a:r>
              <a:rPr lang="en-US" sz="4000" dirty="0">
                <a:solidFill>
                  <a:prstClr val="white"/>
                </a:solidFill>
                <a:latin typeface="Arial Rounded MT Bold" pitchFamily="34" charset="0"/>
                <a:cs typeface="Arial" charset="0"/>
              </a:rPr>
              <a:t>Accuses G-d to us</a:t>
            </a:r>
          </a:p>
          <a:p>
            <a:pPr algn="l"/>
            <a:r>
              <a:rPr lang="en-US" sz="4000" baseline="30000" dirty="0" err="1">
                <a:solidFill>
                  <a:prstClr val="white"/>
                </a:solidFill>
                <a:latin typeface="Arial Rounded MT Bold" pitchFamily="34" charset="0"/>
                <a:cs typeface="Arial" charset="0"/>
              </a:rPr>
              <a:t>Beresheet</a:t>
            </a:r>
            <a:r>
              <a:rPr lang="en-US" sz="4000" baseline="30000" dirty="0">
                <a:solidFill>
                  <a:prstClr val="white"/>
                </a:solidFill>
                <a:latin typeface="Arial Rounded MT Bold" pitchFamily="34" charset="0"/>
                <a:cs typeface="Arial" charset="0"/>
              </a:rPr>
              <a:t>/Gen. 3.1-6 </a:t>
            </a:r>
            <a:r>
              <a:rPr lang="en-US" sz="4000" dirty="0">
                <a:solidFill>
                  <a:prstClr val="white"/>
                </a:solidFill>
                <a:latin typeface="Arial Rounded MT Bold" pitchFamily="34" charset="0"/>
                <a:cs typeface="Arial" charset="0"/>
              </a:rPr>
              <a:t>“Did God really say, ‘You must not eat from any tree in the garden’?”…“For God knows that when you eat from it your eyes will be opened, </a:t>
            </a:r>
          </a:p>
        </p:txBody>
      </p:sp>
    </p:spTree>
    <p:extLst>
      <p:ext uri="{BB962C8B-B14F-4D97-AF65-F5344CB8AC3E}">
        <p14:creationId xmlns:p14="http://schemas.microsoft.com/office/powerpoint/2010/main" val="185979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95CD-E47C-FD41-12F1-07C7ED1F69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79711A-C89E-5996-F100-A68B6E455DB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who were inside at the time, speak to "CBS Mornings" about the attack at the Michigan synagogue. The two credit the security </a:t>
            </a:r>
            <a:r>
              <a:rPr lang="en-US" sz="4000" u="sng" dirty="0">
                <a:solidFill>
                  <a:srgbClr val="FFFF66"/>
                </a:solidFill>
                <a:latin typeface="Arial Rounded MT Bold" panose="020F0704030504030204" pitchFamily="34" charset="0"/>
              </a:rPr>
              <a:t>training</a:t>
            </a:r>
            <a:r>
              <a:rPr lang="en-US" sz="4000" dirty="0">
                <a:solidFill>
                  <a:schemeClr val="tx1"/>
                </a:solidFill>
                <a:latin typeface="Arial Rounded MT Bold" panose="020F0704030504030204" pitchFamily="34" charset="0"/>
              </a:rPr>
              <a:t> of the staff, saying "we know that these moments can happen to us, but we will always be prepared."</a:t>
            </a:r>
          </a:p>
        </p:txBody>
      </p:sp>
      <p:sp>
        <p:nvSpPr>
          <p:cNvPr id="5" name="TextBox 4">
            <a:extLst>
              <a:ext uri="{FF2B5EF4-FFF2-40B4-BE49-F238E27FC236}">
                <a16:creationId xmlns:a16="http://schemas.microsoft.com/office/drawing/2014/main" id="{C181355B-8EDE-69A1-FAD9-0D2D3C20E938}"/>
              </a:ext>
            </a:extLst>
          </p:cNvPr>
          <p:cNvSpPr txBox="1"/>
          <p:nvPr/>
        </p:nvSpPr>
        <p:spPr>
          <a:xfrm>
            <a:off x="745834" y="209550"/>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5790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09550"/>
            <a:ext cx="8211609" cy="4495800"/>
          </a:xfrm>
        </p:spPr>
        <p:txBody>
          <a:bodyPr>
            <a:normAutofit/>
          </a:bodyPr>
          <a:lstStyle/>
          <a:p>
            <a:pPr algn="l"/>
            <a:r>
              <a:rPr lang="en-US" sz="4000" baseline="30000" dirty="0" err="1">
                <a:solidFill>
                  <a:prstClr val="white"/>
                </a:solidFill>
                <a:latin typeface="Arial Rounded MT Bold" pitchFamily="34" charset="0"/>
                <a:cs typeface="Arial" charset="0"/>
              </a:rPr>
              <a:t>Beresheet</a:t>
            </a:r>
            <a:r>
              <a:rPr lang="en-US" sz="4000" baseline="30000" dirty="0">
                <a:solidFill>
                  <a:prstClr val="white"/>
                </a:solidFill>
                <a:latin typeface="Arial Rounded MT Bold" pitchFamily="34" charset="0"/>
                <a:cs typeface="Arial" charset="0"/>
              </a:rPr>
              <a:t>/Gen. 3.1-6 </a:t>
            </a:r>
            <a:r>
              <a:rPr lang="en-US" sz="4000" dirty="0">
                <a:solidFill>
                  <a:prstClr val="white"/>
                </a:solidFill>
                <a:latin typeface="Arial Rounded MT Bold" pitchFamily="34" charset="0"/>
                <a:cs typeface="Arial" charset="0"/>
              </a:rPr>
              <a:t>“and you will be like God, knowing good and evil.”…the woman saw that the fruit of the tree was good for food and pleasing to the eye, and also desirable for gaining wisdom.” </a:t>
            </a:r>
          </a:p>
          <a:p>
            <a:pPr algn="l"/>
            <a:endParaRPr lang="en-US" dirty="0"/>
          </a:p>
        </p:txBody>
      </p:sp>
    </p:spTree>
    <p:extLst>
      <p:ext uri="{BB962C8B-B14F-4D97-AF65-F5344CB8AC3E}">
        <p14:creationId xmlns:p14="http://schemas.microsoft.com/office/powerpoint/2010/main" val="51982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533400" y="285750"/>
            <a:ext cx="8135408" cy="4343400"/>
          </a:xfrm>
        </p:spPr>
        <p:txBody>
          <a:bodyPr anchor="t">
            <a:normAutofit/>
          </a:bodyPr>
          <a:lstStyle/>
          <a:p>
            <a:pPr algn="l"/>
            <a:r>
              <a:rPr lang="en-US" sz="4000" dirty="0">
                <a:solidFill>
                  <a:prstClr val="white"/>
                </a:solidFill>
                <a:latin typeface="Arial Rounded MT Bold" pitchFamily="34" charset="0"/>
                <a:cs typeface="Arial" charset="0"/>
              </a:rPr>
              <a:t>Do you ever feel G-d is unfair?</a:t>
            </a:r>
          </a:p>
          <a:p>
            <a:pPr algn="l"/>
            <a:r>
              <a:rPr lang="en-US" sz="4000" dirty="0">
                <a:solidFill>
                  <a:prstClr val="white"/>
                </a:solidFill>
                <a:latin typeface="Arial Rounded MT Bold" pitchFamily="34" charset="0"/>
                <a:cs typeface="Arial" charset="0"/>
              </a:rPr>
              <a:t>Not giving you what you are entitled to?</a:t>
            </a:r>
          </a:p>
        </p:txBody>
      </p:sp>
    </p:spTree>
    <p:extLst>
      <p:ext uri="{BB962C8B-B14F-4D97-AF65-F5344CB8AC3E}">
        <p14:creationId xmlns:p14="http://schemas.microsoft.com/office/powerpoint/2010/main" val="1907889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11608" cy="4419600"/>
          </a:xfrm>
        </p:spPr>
        <p:txBody>
          <a:bodyPr anchor="t">
            <a:normAutofit/>
          </a:bodyPr>
          <a:lstStyle/>
          <a:p>
            <a:pPr algn="l"/>
            <a:r>
              <a:rPr lang="en-US" sz="4000" dirty="0">
                <a:solidFill>
                  <a:prstClr val="white"/>
                </a:solidFill>
                <a:latin typeface="Arial Rounded MT Bold" pitchFamily="34" charset="0"/>
                <a:cs typeface="Arial" charset="0"/>
              </a:rPr>
              <a:t>Response:</a:t>
            </a:r>
          </a:p>
          <a:p>
            <a:pPr algn="l"/>
            <a:r>
              <a:rPr lang="en-US" sz="4000" dirty="0">
                <a:solidFill>
                  <a:prstClr val="white"/>
                </a:solidFill>
                <a:latin typeface="Arial Rounded MT Bold" pitchFamily="34" charset="0"/>
                <a:cs typeface="Arial" charset="0"/>
              </a:rPr>
              <a:t>Meditate on attributes of G-d in Messiah.  High Holiday theme of Thirteen Attributes of Mercy.</a:t>
            </a:r>
          </a:p>
        </p:txBody>
      </p:sp>
    </p:spTree>
    <p:extLst>
      <p:ext uri="{BB962C8B-B14F-4D97-AF65-F5344CB8AC3E}">
        <p14:creationId xmlns:p14="http://schemas.microsoft.com/office/powerpoint/2010/main" val="3013898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11608" cy="4419600"/>
          </a:xfrm>
        </p:spPr>
        <p:txBody>
          <a:bodyPr anchor="t">
            <a:normAutofit/>
          </a:bodyPr>
          <a:lstStyle/>
          <a:p>
            <a:pPr algn="l"/>
            <a:r>
              <a:rPr lang="en-US" sz="4000" baseline="30000" dirty="0" err="1">
                <a:solidFill>
                  <a:prstClr val="white"/>
                </a:solidFill>
                <a:latin typeface="Arial Rounded MT Bold" pitchFamily="34" charset="0"/>
                <a:cs typeface="Arial" charset="0"/>
              </a:rPr>
              <a:t>Shmot</a:t>
            </a:r>
            <a:r>
              <a:rPr lang="en-US" sz="4000" baseline="30000" dirty="0">
                <a:solidFill>
                  <a:prstClr val="white"/>
                </a:solidFill>
                <a:latin typeface="Arial Rounded MT Bold" pitchFamily="34" charset="0"/>
                <a:cs typeface="Arial" charset="0"/>
              </a:rPr>
              <a:t>/Ex 34.5-7</a:t>
            </a:r>
            <a:r>
              <a:rPr lang="en-US" sz="4000" dirty="0">
                <a:solidFill>
                  <a:prstClr val="white"/>
                </a:solidFill>
                <a:latin typeface="Arial Rounded MT Bold" pitchFamily="34" charset="0"/>
                <a:cs typeface="Arial" charset="0"/>
              </a:rPr>
              <a:t> </a:t>
            </a:r>
            <a:r>
              <a:rPr lang="en-US" sz="4000" cap="small" dirty="0">
                <a:solidFill>
                  <a:prstClr val="white"/>
                </a:solidFill>
                <a:latin typeface="Arial Rounded MT Bold" pitchFamily="34" charset="0"/>
                <a:cs typeface="Arial" charset="0"/>
              </a:rPr>
              <a:t>Adoni</a:t>
            </a:r>
            <a:r>
              <a:rPr lang="en-US" sz="4000" dirty="0">
                <a:solidFill>
                  <a:prstClr val="white"/>
                </a:solidFill>
                <a:latin typeface="Arial Rounded MT Bold" pitchFamily="34" charset="0"/>
                <a:cs typeface="Arial" charset="0"/>
              </a:rPr>
              <a:t> descended in the cloud, stood with him there and pronounced the name of  Adoni. Adoni  passed before him and proclaimed: “</a:t>
            </a:r>
            <a:r>
              <a:rPr lang="en-US" sz="4000" cap="small" dirty="0">
                <a:solidFill>
                  <a:prstClr val="white"/>
                </a:solidFill>
                <a:latin typeface="Arial Rounded MT Bold" pitchFamily="34" charset="0"/>
                <a:cs typeface="Arial" charset="0"/>
              </a:rPr>
              <a:t>Adoni</a:t>
            </a:r>
            <a:r>
              <a:rPr lang="en-US" sz="4000" dirty="0">
                <a:solidFill>
                  <a:prstClr val="white"/>
                </a:solidFill>
                <a:latin typeface="Arial Rounded MT Bold" pitchFamily="34" charset="0"/>
                <a:cs typeface="Arial" charset="0"/>
              </a:rPr>
              <a:t>!!!  </a:t>
            </a:r>
            <a:r>
              <a:rPr lang="en-US" sz="4000" cap="small" dirty="0">
                <a:solidFill>
                  <a:prstClr val="white"/>
                </a:solidFill>
                <a:latin typeface="Arial Rounded MT Bold" pitchFamily="34" charset="0"/>
                <a:cs typeface="Arial" charset="0"/>
              </a:rPr>
              <a:t>Adoni</a:t>
            </a:r>
            <a:r>
              <a:rPr lang="en-US" sz="4000" dirty="0">
                <a:solidFill>
                  <a:prstClr val="white"/>
                </a:solidFill>
                <a:latin typeface="Arial Rounded MT Bold" pitchFamily="34" charset="0"/>
                <a:cs typeface="Arial" charset="0"/>
              </a:rPr>
              <a:t> is God, </a:t>
            </a:r>
          </a:p>
        </p:txBody>
      </p:sp>
    </p:spTree>
    <p:extLst>
      <p:ext uri="{BB962C8B-B14F-4D97-AF65-F5344CB8AC3E}">
        <p14:creationId xmlns:p14="http://schemas.microsoft.com/office/powerpoint/2010/main" val="772870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11608" cy="4343400"/>
          </a:xfrm>
        </p:spPr>
        <p:txBody>
          <a:bodyPr anchor="t">
            <a:normAutofit/>
          </a:bodyPr>
          <a:lstStyle/>
          <a:p>
            <a:pPr algn="l"/>
            <a:r>
              <a:rPr lang="en-US" sz="4000" baseline="30000" dirty="0" err="1">
                <a:solidFill>
                  <a:prstClr val="white"/>
                </a:solidFill>
                <a:latin typeface="Arial Rounded MT Bold" pitchFamily="34" charset="0"/>
                <a:cs typeface="Arial" charset="0"/>
              </a:rPr>
              <a:t>Shmot</a:t>
            </a:r>
            <a:r>
              <a:rPr lang="en-US" sz="4000" baseline="30000" dirty="0">
                <a:solidFill>
                  <a:prstClr val="white"/>
                </a:solidFill>
                <a:latin typeface="Arial Rounded MT Bold" pitchFamily="34" charset="0"/>
                <a:cs typeface="Arial" charset="0"/>
              </a:rPr>
              <a:t>/Ex 34.5-7 </a:t>
            </a:r>
            <a:r>
              <a:rPr lang="en-US" sz="4000" dirty="0">
                <a:solidFill>
                  <a:prstClr val="white"/>
                </a:solidFill>
                <a:latin typeface="Arial Rounded MT Bold" pitchFamily="34" charset="0"/>
                <a:cs typeface="Arial" charset="0"/>
              </a:rPr>
              <a:t>merciful and compassionate, slow to anger, rich in grace and truth; showing grace to the thousandth generation, forgiving offenses, crimes and sins; yet not exonerating the guilty.</a:t>
            </a:r>
          </a:p>
        </p:txBody>
      </p:sp>
    </p:spTree>
    <p:extLst>
      <p:ext uri="{BB962C8B-B14F-4D97-AF65-F5344CB8AC3E}">
        <p14:creationId xmlns:p14="http://schemas.microsoft.com/office/powerpoint/2010/main" val="160554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361950"/>
            <a:ext cx="8287809" cy="4267200"/>
          </a:xfrm>
        </p:spPr>
        <p:txBody>
          <a:bodyPr anchor="t">
            <a:normAutofit lnSpcReduction="10000"/>
          </a:bodyPr>
          <a:lstStyle/>
          <a:p>
            <a:pPr algn="l"/>
            <a:r>
              <a:rPr lang="en-US" sz="4000" baseline="30000" dirty="0" err="1">
                <a:solidFill>
                  <a:prstClr val="white"/>
                </a:solidFill>
                <a:latin typeface="Arial Rounded MT Bold" pitchFamily="34" charset="0"/>
                <a:cs typeface="Arial" charset="0"/>
              </a:rPr>
              <a:t>Mtt</a:t>
            </a:r>
            <a:r>
              <a:rPr lang="en-US" sz="4000" baseline="30000" dirty="0">
                <a:solidFill>
                  <a:prstClr val="white"/>
                </a:solidFill>
                <a:latin typeface="Arial Rounded MT Bold" pitchFamily="34" charset="0"/>
                <a:cs typeface="Arial" charset="0"/>
              </a:rPr>
              <a:t> 4.8-11 </a:t>
            </a:r>
            <a:r>
              <a:rPr lang="en-US" sz="4000" dirty="0">
                <a:solidFill>
                  <a:prstClr val="white"/>
                </a:solidFill>
                <a:latin typeface="Arial Rounded MT Bold" pitchFamily="34" charset="0"/>
                <a:cs typeface="Arial" charset="0"/>
              </a:rPr>
              <a:t>The Adversary took him up to the summit of a very high mountain, showed him all the kingdoms of the world in all their glory, and said to him, “All this I will give you [which you deserve] if you will bow down and worship me.”</a:t>
            </a:r>
          </a:p>
        </p:txBody>
      </p:sp>
    </p:spTree>
    <p:extLst>
      <p:ext uri="{BB962C8B-B14F-4D97-AF65-F5344CB8AC3E}">
        <p14:creationId xmlns:p14="http://schemas.microsoft.com/office/powerpoint/2010/main" val="2860494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87809" cy="4648200"/>
          </a:xfrm>
        </p:spPr>
        <p:txBody>
          <a:bodyPr anchor="t">
            <a:normAutofit/>
          </a:bodyPr>
          <a:lstStyle/>
          <a:p>
            <a:pPr algn="l"/>
            <a:r>
              <a:rPr lang="en-US" sz="4000" dirty="0">
                <a:solidFill>
                  <a:prstClr val="white"/>
                </a:solidFill>
                <a:latin typeface="Arial Rounded MT Bold" pitchFamily="34" charset="0"/>
                <a:cs typeface="Arial" charset="0"/>
              </a:rPr>
              <a:t>Response:</a:t>
            </a:r>
          </a:p>
          <a:p>
            <a:pPr algn="l"/>
            <a:r>
              <a:rPr lang="en-US" sz="4000" baseline="30000" dirty="0">
                <a:solidFill>
                  <a:prstClr val="white"/>
                </a:solidFill>
                <a:latin typeface="Arial Rounded MT Bold" pitchFamily="34" charset="0"/>
                <a:cs typeface="Arial" charset="0"/>
              </a:rPr>
              <a:t>Mtt 4.8-11 </a:t>
            </a:r>
            <a:r>
              <a:rPr lang="en-US" sz="4000" dirty="0">
                <a:solidFill>
                  <a:prstClr val="white"/>
                </a:solidFill>
                <a:latin typeface="Arial Rounded MT Bold" pitchFamily="34" charset="0"/>
                <a:cs typeface="Arial" charset="0"/>
              </a:rPr>
              <a:t>“Away with you, Satan!” Yeshua told him, “For the Tanakh says, ‘Worship Adoni your God, and serve only him.’”</a:t>
            </a:r>
          </a:p>
        </p:txBody>
      </p:sp>
    </p:spTree>
    <p:extLst>
      <p:ext uri="{BB962C8B-B14F-4D97-AF65-F5344CB8AC3E}">
        <p14:creationId xmlns:p14="http://schemas.microsoft.com/office/powerpoint/2010/main" val="1776038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9824-BB37-D95F-3951-CF8C445189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A9D4A6-9F2C-C5BF-2C1C-A197CF1FA4D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F66F540-4091-F921-64E5-E7784B21A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A7C62632-CFA6-BA65-62B1-DFEFD21C11B2}"/>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u="sng" dirty="0">
                <a:solidFill>
                  <a:srgbClr val="FFFF66"/>
                </a:solidFill>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4274568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altLang="en-US" dirty="0">
                <a:solidFill>
                  <a:srgbClr val="FFC000"/>
                </a:solidFill>
                <a:latin typeface="Arial Rounded MT Bold" panose="020F0704030504030204" pitchFamily="34" charset="0"/>
              </a:rPr>
              <a:t>Satan as accuser before God</a:t>
            </a:r>
          </a:p>
        </p:txBody>
      </p:sp>
      <p:sp>
        <p:nvSpPr>
          <p:cNvPr id="50179" name="Rectangle 3"/>
          <p:cNvSpPr>
            <a:spLocks noGrp="1" noRot="1" noChangeArrowheads="1"/>
          </p:cNvSpPr>
          <p:nvPr>
            <p:ph type="body" idx="1"/>
          </p:nvPr>
        </p:nvSpPr>
        <p:spPr>
          <a:xfrm>
            <a:off x="381000" y="971550"/>
            <a:ext cx="8290858" cy="3810000"/>
          </a:xfrm>
        </p:spPr>
        <p:txBody>
          <a:bodyPr/>
          <a:lstStyle/>
          <a:p>
            <a:pPr eaLnBrk="1" hangingPunct="1"/>
            <a:r>
              <a:rPr lang="en-US" altLang="en-US" sz="3200" dirty="0">
                <a:latin typeface="Arial Rounded MT Bold" panose="020F0704030504030204" pitchFamily="34" charset="0"/>
              </a:rPr>
              <a:t>Already in </a:t>
            </a:r>
            <a:r>
              <a:rPr lang="en-US" altLang="en-US" sz="3200" dirty="0" err="1">
                <a:latin typeface="Arial Rounded MT Bold" panose="020F0704030504030204" pitchFamily="34" charset="0"/>
              </a:rPr>
              <a:t>Tanakh</a:t>
            </a:r>
            <a:r>
              <a:rPr lang="en-US" altLang="en-US" sz="3200" dirty="0">
                <a:latin typeface="Arial Rounded MT Bold" panose="020F0704030504030204" pitchFamily="34" charset="0"/>
              </a:rPr>
              <a:t> </a:t>
            </a:r>
            <a:r>
              <a:rPr lang="en-US" altLang="en-US" dirty="0">
                <a:latin typeface="Arial Rounded MT Bold" panose="020F0704030504030204" pitchFamily="34" charset="0"/>
              </a:rPr>
              <a:t>(</a:t>
            </a:r>
            <a:r>
              <a:rPr lang="en-US" altLang="en-US" dirty="0" err="1">
                <a:latin typeface="Arial Rounded MT Bold" panose="020F0704030504030204" pitchFamily="34" charset="0"/>
              </a:rPr>
              <a:t>Zech</a:t>
            </a:r>
            <a:r>
              <a:rPr lang="en-US" altLang="en-US" dirty="0">
                <a:latin typeface="Arial Rounded MT Bold" panose="020F0704030504030204" pitchFamily="34" charset="0"/>
              </a:rPr>
              <a:t> 3:1; Job 1:6; 2:1)</a:t>
            </a:r>
            <a:endParaRPr lang="en-US" altLang="en-US" sz="3200" dirty="0">
              <a:latin typeface="Arial Rounded MT Bold" panose="020F0704030504030204" pitchFamily="34" charset="0"/>
            </a:endParaRPr>
          </a:p>
          <a:p>
            <a:pPr eaLnBrk="1" hangingPunct="1"/>
            <a:r>
              <a:rPr lang="en-US" altLang="en-US" sz="3200" dirty="0">
                <a:latin typeface="Arial Rounded MT Bold" panose="020F0704030504030204" pitchFamily="34" charset="0"/>
              </a:rPr>
              <a:t>Jewish tradition amplified this: he accused Israel day and night except on Day of Atonement</a:t>
            </a:r>
          </a:p>
          <a:p>
            <a:pPr eaLnBrk="1" hangingPunct="1"/>
            <a:r>
              <a:rPr lang="en-US" altLang="en-US" sz="3200" dirty="0">
                <a:latin typeface="Arial Rounded MT Bold" panose="020F0704030504030204" pitchFamily="34" charset="0"/>
              </a:rPr>
              <a:t>But here </a:t>
            </a:r>
            <a:r>
              <a:rPr lang="en-US" altLang="en-US" sz="3200" dirty="0" err="1">
                <a:latin typeface="Arial Rounded MT Bold" panose="020F0704030504030204" pitchFamily="34" charset="0"/>
              </a:rPr>
              <a:t>Yeshua’s</a:t>
            </a:r>
            <a:r>
              <a:rPr lang="en-US" altLang="en-US" sz="3200" dirty="0">
                <a:latin typeface="Arial Rounded MT Bold" panose="020F0704030504030204" pitchFamily="34" charset="0"/>
              </a:rPr>
              <a:t> victory silences him</a:t>
            </a:r>
          </a:p>
          <a:p>
            <a:pPr eaLnBrk="1" hangingPunct="1"/>
            <a:r>
              <a:rPr lang="en-US" altLang="en-US" sz="3200" dirty="0">
                <a:latin typeface="Arial Rounded MT Bold" panose="020F0704030504030204" pitchFamily="34" charset="0"/>
              </a:rPr>
              <a:t>Ancient system of accusers vs. advocates (1 </a:t>
            </a:r>
            <a:r>
              <a:rPr lang="en-US" altLang="en-US" sz="3200" dirty="0" err="1">
                <a:latin typeface="Arial Rounded MT Bold" panose="020F0704030504030204" pitchFamily="34" charset="0"/>
              </a:rPr>
              <a:t>Jn</a:t>
            </a:r>
            <a:r>
              <a:rPr lang="en-US" altLang="en-US" sz="3200" dirty="0">
                <a:latin typeface="Arial Rounded MT Bold" panose="020F0704030504030204" pitchFamily="34" charset="0"/>
              </a:rPr>
              <a:t> 2:1)</a:t>
            </a:r>
          </a:p>
        </p:txBody>
      </p:sp>
      <p:graphicFrame>
        <p:nvGraphicFramePr>
          <p:cNvPr id="48131" name="Object 4"/>
          <p:cNvGraphicFramePr>
            <a:graphicFrameLocks noChangeAspect="1"/>
          </p:cNvGraphicFramePr>
          <p:nvPr/>
        </p:nvGraphicFramePr>
        <p:xfrm>
          <a:off x="7249868" y="3980856"/>
          <a:ext cx="1332072" cy="1067991"/>
        </p:xfrm>
        <a:graphic>
          <a:graphicData uri="http://schemas.openxmlformats.org/presentationml/2006/ole">
            <mc:AlternateContent xmlns:mc="http://schemas.openxmlformats.org/markup-compatibility/2006">
              <mc:Choice xmlns:v="urn:schemas-microsoft-com:vml" Requires="v">
                <p:oleObj name="Clip" r:id="rId3" imgW="1685693" imgH="1728439" progId="MS_ClipArt_Gallery.2">
                  <p:embed/>
                </p:oleObj>
              </mc:Choice>
              <mc:Fallback>
                <p:oleObj name="Clip" r:id="rId3" imgW="1685693" imgH="1728439" progId="MS_ClipArt_Gallery.2">
                  <p:embed/>
                  <p:pic>
                    <p:nvPicPr>
                      <p:cNvPr id="481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868" y="3980856"/>
                        <a:ext cx="1332072" cy="1067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1" name="AutoShape 5"/>
          <p:cNvSpPr>
            <a:spLocks noChangeArrowheads="1"/>
          </p:cNvSpPr>
          <p:nvPr/>
        </p:nvSpPr>
        <p:spPr bwMode="auto">
          <a:xfrm>
            <a:off x="7239000" y="4171950"/>
            <a:ext cx="877888" cy="685800"/>
          </a:xfrm>
          <a:custGeom>
            <a:avLst/>
            <a:gdLst>
              <a:gd name="T0" fmla="*/ 457200 w 21600"/>
              <a:gd name="T1" fmla="*/ 0 h 21600"/>
              <a:gd name="T2" fmla="*/ 133900 w 21600"/>
              <a:gd name="T3" fmla="*/ 133900 h 21600"/>
              <a:gd name="T4" fmla="*/ 0 w 21600"/>
              <a:gd name="T5" fmla="*/ 457200 h 21600"/>
              <a:gd name="T6" fmla="*/ 133900 w 21600"/>
              <a:gd name="T7" fmla="*/ 780500 h 21600"/>
              <a:gd name="T8" fmla="*/ 457200 w 21600"/>
              <a:gd name="T9" fmla="*/ 914400 h 21600"/>
              <a:gd name="T10" fmla="*/ 780500 w 21600"/>
              <a:gd name="T11" fmla="*/ 780500 h 21600"/>
              <a:gd name="T12" fmla="*/ 914400 w 21600"/>
              <a:gd name="T13" fmla="*/ 457200 h 21600"/>
              <a:gd name="T14" fmla="*/ 780500 w 21600"/>
              <a:gd name="T15" fmla="*/ 1339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4041" tIns="37032" rIns="74041" bIns="37032" anchor="ctr"/>
          <a:lstStyle/>
          <a:p>
            <a:pPr algn="l" eaLnBrk="0" hangingPunct="0"/>
            <a:endParaRPr lang="en-US" sz="1600">
              <a:solidFill>
                <a:srgbClr val="FFFFFF"/>
              </a:solidFill>
              <a:latin typeface="Arial" charset="0"/>
              <a:ea typeface="ＭＳ Ｐゴシック"/>
            </a:endParaRPr>
          </a:p>
        </p:txBody>
      </p:sp>
    </p:spTree>
    <p:extLst>
      <p:ext uri="{BB962C8B-B14F-4D97-AF65-F5344CB8AC3E}">
        <p14:creationId xmlns:p14="http://schemas.microsoft.com/office/powerpoint/2010/main" val="270181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1" y="285750"/>
            <a:ext cx="8287808" cy="4419600"/>
          </a:xfrm>
        </p:spPr>
        <p:txBody>
          <a:bodyPr anchor="t">
            <a:normAutofit lnSpcReduction="10000"/>
          </a:bodyPr>
          <a:lstStyle/>
          <a:p>
            <a:pPr algn="l"/>
            <a:r>
              <a:rPr lang="en-US" baseline="30000" dirty="0" err="1"/>
              <a:t>Eyov</a:t>
            </a:r>
            <a:r>
              <a:rPr lang="en-US" baseline="30000" dirty="0"/>
              <a:t> 1.6-11 </a:t>
            </a:r>
            <a:r>
              <a:rPr lang="en-US" sz="4000" dirty="0">
                <a:solidFill>
                  <a:prstClr val="white"/>
                </a:solidFill>
                <a:latin typeface="Arial Rounded MT Bold" pitchFamily="34" charset="0"/>
                <a:cs typeface="Arial" charset="0"/>
              </a:rPr>
              <a:t>It happened one day that the sons of God came to serve </a:t>
            </a:r>
            <a:r>
              <a:rPr lang="en-US" sz="4000" cap="small" dirty="0">
                <a:solidFill>
                  <a:prstClr val="white"/>
                </a:solidFill>
                <a:latin typeface="Arial Rounded MT Bold" pitchFamily="34" charset="0"/>
                <a:cs typeface="Arial" charset="0"/>
              </a:rPr>
              <a:t>Adoni</a:t>
            </a:r>
            <a:r>
              <a:rPr lang="en-US" sz="4000" dirty="0">
                <a:solidFill>
                  <a:prstClr val="white"/>
                </a:solidFill>
                <a:latin typeface="Arial Rounded MT Bold" pitchFamily="34" charset="0"/>
                <a:cs typeface="Arial" charset="0"/>
              </a:rPr>
              <a:t>, and among them came the Adversary…The Adversary answered</a:t>
            </a:r>
            <a:r>
              <a:rPr lang="en-US" sz="4000" cap="small" dirty="0">
                <a:solidFill>
                  <a:prstClr val="white"/>
                </a:solidFill>
                <a:latin typeface="Arial Rounded MT Bold" pitchFamily="34" charset="0"/>
                <a:cs typeface="Arial" charset="0"/>
              </a:rPr>
              <a:t> Adoni</a:t>
            </a:r>
            <a:r>
              <a:rPr lang="en-US" sz="4000" dirty="0">
                <a:solidFill>
                  <a:prstClr val="white"/>
                </a:solidFill>
                <a:latin typeface="Arial Rounded MT Bold" pitchFamily="34" charset="0"/>
                <a:cs typeface="Arial" charset="0"/>
              </a:rPr>
              <a:t>, “Is it for nothing that Iyov fears God?  You’ve put a protective hedge around him, </a:t>
            </a:r>
          </a:p>
        </p:txBody>
      </p:sp>
    </p:spTree>
    <p:extLst>
      <p:ext uri="{BB962C8B-B14F-4D97-AF65-F5344CB8AC3E}">
        <p14:creationId xmlns:p14="http://schemas.microsoft.com/office/powerpoint/2010/main" val="8808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B99C-8440-6BB3-CE8C-B6ABD3F407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5B2AB7-178B-B1FB-E69C-34CDAF5F78A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 a moment that could have ended in tragedy, two rabbis from Temple Israel said that </a:t>
            </a:r>
            <a:r>
              <a:rPr lang="en-US" sz="4000" u="sng" dirty="0">
                <a:solidFill>
                  <a:srgbClr val="FFFF66"/>
                </a:solidFill>
                <a:latin typeface="Arial Rounded MT Bold" panose="020F0704030504030204" pitchFamily="34" charset="0"/>
              </a:rPr>
              <a:t>preparation and training helped ensure that “everything went right” </a:t>
            </a:r>
            <a:r>
              <a:rPr lang="en-US" sz="4000" dirty="0">
                <a:solidFill>
                  <a:schemeClr val="tx1"/>
                </a:solidFill>
                <a:latin typeface="Arial Rounded MT Bold" panose="020F0704030504030204" pitchFamily="34" charset="0"/>
              </a:rPr>
              <a:t>during the March 12 attack on the Reform congregation in the western suburbs of Detroit.</a:t>
            </a:r>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75261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533400" y="209550"/>
            <a:ext cx="8135408" cy="4572000"/>
          </a:xfrm>
        </p:spPr>
        <p:txBody>
          <a:bodyPr anchor="t">
            <a:normAutofit/>
          </a:bodyPr>
          <a:lstStyle/>
          <a:p>
            <a:pPr algn="l"/>
            <a:r>
              <a:rPr lang="en-US" baseline="30000" dirty="0" err="1"/>
              <a:t>Eyov</a:t>
            </a:r>
            <a:r>
              <a:rPr lang="en-US" baseline="30000" dirty="0"/>
              <a:t> 1.6-11 </a:t>
            </a:r>
            <a:r>
              <a:rPr lang="en-US" sz="4000" dirty="0">
                <a:solidFill>
                  <a:prstClr val="white"/>
                </a:solidFill>
                <a:latin typeface="Arial Rounded MT Bold" pitchFamily="34" charset="0"/>
                <a:cs typeface="Arial" charset="0"/>
              </a:rPr>
              <a:t>his house and everything he has. You’ve prospered his work, and his livestock are spread out all over the land. But if you reach out your hand and touch whatever he has, without doubt he’ll curse you to your face!” </a:t>
            </a:r>
          </a:p>
        </p:txBody>
      </p:sp>
    </p:spTree>
    <p:extLst>
      <p:ext uri="{BB962C8B-B14F-4D97-AF65-F5344CB8AC3E}">
        <p14:creationId xmlns:p14="http://schemas.microsoft.com/office/powerpoint/2010/main" val="2660972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533400" y="285750"/>
            <a:ext cx="8135408" cy="4572000"/>
          </a:xfrm>
        </p:spPr>
        <p:txBody>
          <a:bodyPr>
            <a:normAutofit fontScale="92500" lnSpcReduction="10000"/>
          </a:bodyPr>
          <a:lstStyle/>
          <a:p>
            <a:pPr algn="l"/>
            <a:r>
              <a:rPr lang="en-US" sz="4000" dirty="0">
                <a:solidFill>
                  <a:prstClr val="white"/>
                </a:solidFill>
                <a:latin typeface="Arial Rounded MT Bold" pitchFamily="34" charset="0"/>
                <a:cs typeface="Arial" charset="0"/>
              </a:rPr>
              <a:t>Response:  Commit to Him -- </a:t>
            </a:r>
          </a:p>
          <a:p>
            <a:pPr lvl="0" algn="l"/>
            <a:r>
              <a:rPr lang="en-US" sz="4000" baseline="30000" dirty="0" err="1">
                <a:solidFill>
                  <a:prstClr val="white"/>
                </a:solidFill>
                <a:latin typeface="Arial Rounded MT Bold" pitchFamily="34" charset="0"/>
                <a:cs typeface="Arial" charset="0"/>
              </a:rPr>
              <a:t>Eyov</a:t>
            </a:r>
            <a:r>
              <a:rPr lang="en-US" sz="4000" baseline="30000" dirty="0">
                <a:solidFill>
                  <a:prstClr val="white"/>
                </a:solidFill>
                <a:latin typeface="Arial Rounded MT Bold" pitchFamily="34" charset="0"/>
                <a:cs typeface="Arial" charset="0"/>
              </a:rPr>
              <a:t>/Job 13.15  </a:t>
            </a:r>
            <a:r>
              <a:rPr lang="en-US" sz="4000" dirty="0">
                <a:solidFill>
                  <a:prstClr val="white"/>
                </a:solidFill>
                <a:latin typeface="Arial Rounded MT Bold" pitchFamily="34" charset="0"/>
                <a:cs typeface="Arial" charset="0"/>
              </a:rPr>
              <a:t>Even if He kills me, I will hope in Him. </a:t>
            </a:r>
          </a:p>
          <a:p>
            <a:pPr algn="r" rtl="1"/>
            <a:r>
              <a:rPr lang="he-IL" sz="4000" dirty="0">
                <a:solidFill>
                  <a:prstClr val="white"/>
                </a:solidFill>
                <a:latin typeface="Arial Rounded MT Bold" pitchFamily="34" charset="0"/>
                <a:cs typeface="Arial" charset="0"/>
              </a:rPr>
              <a:t> </a:t>
            </a:r>
            <a:r>
              <a:rPr lang="he-IL" sz="4400" b="1" dirty="0">
                <a:solidFill>
                  <a:prstClr val="white"/>
                </a:solidFill>
                <a:latin typeface="David" panose="020E0502060401010101" pitchFamily="34" charset="-79"/>
                <a:cs typeface="David" panose="020E0502060401010101" pitchFamily="34" charset="-79"/>
              </a:rPr>
              <a:t>הֵן יִקְטְלֵנִי, לוֹ אֲיַחֵל;</a:t>
            </a:r>
            <a:endParaRPr lang="en-US" sz="4400" b="1" dirty="0">
              <a:solidFill>
                <a:prstClr val="white"/>
              </a:solidFill>
              <a:latin typeface="David" panose="020E0502060401010101" pitchFamily="34" charset="-79"/>
              <a:cs typeface="David" panose="020E0502060401010101" pitchFamily="34" charset="-79"/>
            </a:endParaRPr>
          </a:p>
          <a:p>
            <a:pPr algn="l" rtl="1" fontAlgn="t"/>
            <a:r>
              <a:rPr lang="he-IL" sz="4400" b="1" dirty="0">
                <a:solidFill>
                  <a:prstClr val="white"/>
                </a:solidFill>
                <a:latin typeface="David" panose="020E0502060401010101" pitchFamily="34" charset="-79"/>
                <a:cs typeface="David" panose="020E0502060401010101" pitchFamily="34" charset="-79"/>
              </a:rPr>
              <a:t>קָטַל</a:t>
            </a:r>
            <a:r>
              <a:rPr lang="en-US" sz="4000" dirty="0">
                <a:solidFill>
                  <a:prstClr val="white"/>
                </a:solidFill>
                <a:latin typeface="Arial Rounded MT Bold" pitchFamily="34" charset="0"/>
                <a:cs typeface="Arial" charset="0"/>
              </a:rPr>
              <a:t>to kill, to exterminate, to        destroy ; to criticize</a:t>
            </a:r>
          </a:p>
          <a:p>
            <a:pPr algn="l" rtl="1" fontAlgn="t"/>
            <a:r>
              <a:rPr lang="he-IL" sz="4400" b="1" dirty="0">
                <a:solidFill>
                  <a:prstClr val="white"/>
                </a:solidFill>
                <a:latin typeface="David" panose="020E0502060401010101" pitchFamily="34" charset="-79"/>
                <a:cs typeface="David" panose="020E0502060401010101" pitchFamily="34" charset="-79"/>
              </a:rPr>
              <a:t>יִחֵל</a:t>
            </a:r>
            <a:r>
              <a:rPr lang="he-IL" sz="4000" dirty="0">
                <a:solidFill>
                  <a:prstClr val="white"/>
                </a:solidFill>
                <a:latin typeface="Arial Rounded MT Bold" pitchFamily="34" charset="0"/>
                <a:cs typeface="Arial" charset="0"/>
              </a:rPr>
              <a:t> </a:t>
            </a:r>
            <a:r>
              <a:rPr lang="en-US" sz="4000" dirty="0">
                <a:solidFill>
                  <a:prstClr val="white"/>
                </a:solidFill>
                <a:latin typeface="Arial Rounded MT Bold" pitchFamily="34" charset="0"/>
                <a:cs typeface="Arial" charset="0"/>
              </a:rPr>
              <a:t>to hope for, to await, to look forward to</a:t>
            </a:r>
          </a:p>
        </p:txBody>
      </p:sp>
    </p:spTree>
    <p:extLst>
      <p:ext uri="{BB962C8B-B14F-4D97-AF65-F5344CB8AC3E}">
        <p14:creationId xmlns:p14="http://schemas.microsoft.com/office/powerpoint/2010/main" val="3408938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11609" cy="4495800"/>
          </a:xfrm>
        </p:spPr>
        <p:txBody>
          <a:bodyPr anchor="t">
            <a:normAutofit lnSpcReduction="10000"/>
          </a:bodyPr>
          <a:lstStyle/>
          <a:p>
            <a:pPr algn="l"/>
            <a:r>
              <a:rPr lang="en-US" sz="4000" dirty="0">
                <a:solidFill>
                  <a:prstClr val="white"/>
                </a:solidFill>
                <a:latin typeface="Arial Rounded MT Bold" pitchFamily="34" charset="0"/>
                <a:cs typeface="Arial" charset="0"/>
              </a:rPr>
              <a:t>Our lives are a saga of great warfare, glorifying G-d.</a:t>
            </a:r>
          </a:p>
          <a:p>
            <a:pPr algn="l"/>
            <a:r>
              <a:rPr lang="en-US" sz="4000" baseline="30000" dirty="0" err="1">
                <a:solidFill>
                  <a:prstClr val="white"/>
                </a:solidFill>
                <a:latin typeface="Arial Rounded MT Bold" pitchFamily="34" charset="0"/>
                <a:cs typeface="Arial" charset="0"/>
              </a:rPr>
              <a:t>Eyov</a:t>
            </a:r>
            <a:r>
              <a:rPr lang="en-US" sz="4000" baseline="30000" dirty="0">
                <a:solidFill>
                  <a:prstClr val="white"/>
                </a:solidFill>
                <a:latin typeface="Arial Rounded MT Bold" pitchFamily="34" charset="0"/>
                <a:cs typeface="Arial" charset="0"/>
              </a:rPr>
              <a:t>/Job 19.23 </a:t>
            </a:r>
            <a:r>
              <a:rPr lang="en-US" sz="4000" dirty="0">
                <a:solidFill>
                  <a:prstClr val="white"/>
                </a:solidFill>
                <a:latin typeface="Arial Rounded MT Bold" pitchFamily="34" charset="0"/>
                <a:cs typeface="Arial" charset="0"/>
              </a:rPr>
              <a:t>I wish my words were written down, that they were inscribed in a scroll, that, engraved with iron and filled with lead, they were cut into rock forever.</a:t>
            </a:r>
          </a:p>
        </p:txBody>
      </p:sp>
    </p:spTree>
    <p:extLst>
      <p:ext uri="{BB962C8B-B14F-4D97-AF65-F5344CB8AC3E}">
        <p14:creationId xmlns:p14="http://schemas.microsoft.com/office/powerpoint/2010/main" val="2102525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285750"/>
            <a:ext cx="8211608" cy="4495800"/>
          </a:xfrm>
        </p:spPr>
        <p:txBody>
          <a:bodyPr>
            <a:normAutofit/>
          </a:bodyPr>
          <a:lstStyle/>
          <a:p>
            <a:pPr algn="l"/>
            <a:r>
              <a:rPr lang="en-US" baseline="30000" dirty="0" err="1"/>
              <a:t>Eph</a:t>
            </a:r>
            <a:r>
              <a:rPr lang="en-US" baseline="30000" dirty="0"/>
              <a:t> 2.6-7 </a:t>
            </a:r>
            <a:r>
              <a:rPr lang="en-US" sz="4000" dirty="0">
                <a:solidFill>
                  <a:prstClr val="white"/>
                </a:solidFill>
                <a:latin typeface="Arial Rounded MT Bold" pitchFamily="34" charset="0"/>
                <a:cs typeface="Arial" charset="0"/>
              </a:rPr>
              <a:t>God raised us up with the Messiah Yeshua and seated us with him in heaven, in order to exhibit in the ages to come how infinitely rich is his grace, how great is his kindness toward us who are united with the Messiah Yeshua. </a:t>
            </a:r>
          </a:p>
        </p:txBody>
      </p:sp>
    </p:spTree>
    <p:extLst>
      <p:ext uri="{BB962C8B-B14F-4D97-AF65-F5344CB8AC3E}">
        <p14:creationId xmlns:p14="http://schemas.microsoft.com/office/powerpoint/2010/main" val="3229037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0" y="361950"/>
            <a:ext cx="8211609" cy="4572000"/>
          </a:xfrm>
        </p:spPr>
        <p:txBody>
          <a:bodyPr anchor="t">
            <a:normAutofit/>
          </a:bodyPr>
          <a:lstStyle/>
          <a:p>
            <a:pPr algn="l"/>
            <a:r>
              <a:rPr lang="en-US" baseline="30000" dirty="0" err="1"/>
              <a:t>T’hillim</a:t>
            </a:r>
            <a:r>
              <a:rPr lang="en-US" baseline="30000" dirty="0"/>
              <a:t> / Ps 8.3  </a:t>
            </a:r>
            <a:r>
              <a:rPr lang="en-US" sz="4000" dirty="0">
                <a:solidFill>
                  <a:prstClr val="white"/>
                </a:solidFill>
                <a:latin typeface="Arial Rounded MT Bold" pitchFamily="34" charset="0"/>
                <a:cs typeface="Arial" charset="0"/>
              </a:rPr>
              <a:t>You established strength because of your foes, in order that you might silence the enemy and the avenger.</a:t>
            </a:r>
          </a:p>
        </p:txBody>
      </p:sp>
    </p:spTree>
    <p:extLst>
      <p:ext uri="{BB962C8B-B14F-4D97-AF65-F5344CB8AC3E}">
        <p14:creationId xmlns:p14="http://schemas.microsoft.com/office/powerpoint/2010/main" val="3497867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DAEC-3DB4-8F46-7C24-57A9584437B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D33610-F5C0-0E35-112F-06C17A14D30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CFBA5E8-234E-D824-8A51-D63A22CF9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4F798A22-7921-E0D5-9A3A-5DBABB73AABB}"/>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u="sng" dirty="0">
                <a:solidFill>
                  <a:srgbClr val="FFFF66"/>
                </a:solidFill>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19793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Grp="1" noChangeAspect="1" noChangeArrowheads="1"/>
          </p:cNvPicPr>
          <p:nvPr>
            <p:ph type="subTitle"/>
          </p:nvPr>
        </p:nvPicPr>
        <p:blipFill>
          <a:blip r:embed="rId3">
            <a:extLst>
              <a:ext uri="{28A0092B-C50C-407E-A947-70E740481C1C}">
                <a14:useLocalDpi xmlns:a14="http://schemas.microsoft.com/office/drawing/2010/main" val="0"/>
              </a:ext>
            </a:extLst>
          </a:blip>
          <a:srcRect l="3333" t="18889" r="37500" b="39999"/>
          <a:stretch>
            <a:fillRect/>
          </a:stretch>
        </p:blipFill>
        <p:spPr>
          <a:xfrm>
            <a:off x="974619" y="-12830"/>
            <a:ext cx="6862642" cy="3574256"/>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457200" y="2952750"/>
            <a:ext cx="7974876" cy="19215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105" tIns="37064" rIns="74105" bIns="37064">
            <a:spAutoFit/>
          </a:bodyPr>
          <a:lstStyle/>
          <a:p>
            <a:pPr algn="l" defTabSz="370376">
              <a:buClr>
                <a:srgbClr val="000000"/>
              </a:buClr>
              <a:buSzPct val="100000"/>
            </a:pPr>
            <a:r>
              <a:rPr lang="en-US" altLang="en-US" dirty="0">
                <a:solidFill>
                  <a:srgbClr val="FFFFFF"/>
                </a:solidFill>
              </a:rPr>
              <a:t>Elliot Roger in his BMW and </a:t>
            </a:r>
          </a:p>
          <a:p>
            <a:pPr algn="l" defTabSz="370376">
              <a:buClr>
                <a:srgbClr val="000000"/>
              </a:buClr>
              <a:buSzPct val="100000"/>
            </a:pPr>
            <a:r>
              <a:rPr lang="en-US" altLang="en-US" dirty="0">
                <a:solidFill>
                  <a:srgbClr val="FFFFFF"/>
                </a:solidFill>
              </a:rPr>
              <a:t>designer clothes, recording his </a:t>
            </a:r>
          </a:p>
          <a:p>
            <a:pPr algn="l" defTabSz="370376">
              <a:buClr>
                <a:srgbClr val="000000"/>
              </a:buClr>
              <a:buSzPct val="100000"/>
            </a:pPr>
            <a:r>
              <a:rPr lang="en-US" altLang="en-US" dirty="0">
                <a:solidFill>
                  <a:srgbClr val="FFFFFF"/>
                </a:solidFill>
              </a:rPr>
              <a:t>Plan of Retribution</a:t>
            </a:r>
          </a:p>
        </p:txBody>
      </p:sp>
    </p:spTree>
    <p:extLst>
      <p:ext uri="{BB962C8B-B14F-4D97-AF65-F5344CB8AC3E}">
        <p14:creationId xmlns:p14="http://schemas.microsoft.com/office/powerpoint/2010/main" val="1341559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subTitle"/>
          </p:nvPr>
        </p:nvSpPr>
        <p:spPr>
          <a:xfrm>
            <a:off x="533400" y="361950"/>
            <a:ext cx="8001000" cy="43434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tabLst>
                <a:tab pos="0" algn="l"/>
                <a:tab pos="741176" algn="l"/>
                <a:tab pos="1482382" algn="l"/>
                <a:tab pos="2223587" algn="l"/>
                <a:tab pos="2964783" algn="l"/>
                <a:tab pos="3705968" algn="l"/>
                <a:tab pos="4447174" algn="l"/>
                <a:tab pos="5188362" algn="l"/>
                <a:tab pos="5929555" algn="l"/>
                <a:tab pos="6670738" algn="l"/>
                <a:tab pos="7411938" algn="l"/>
                <a:tab pos="8153115" algn="l"/>
              </a:tabLst>
            </a:pPr>
            <a:r>
              <a:rPr lang="en-US" altLang="en-US" sz="4000" dirty="0">
                <a:solidFill>
                  <a:srgbClr val="FFFFFF"/>
                </a:solidFill>
                <a:latin typeface="Arial Rounded MT Bold" pitchFamily="34" charset="0"/>
              </a:rPr>
              <a:t>His 144-page manifesto proclaimed, “I am going to enter the hottest sorority house of UCSB and I will slaughter every single spoiled, </a:t>
            </a:r>
          </a:p>
        </p:txBody>
      </p:sp>
    </p:spTree>
    <p:extLst>
      <p:ext uri="{BB962C8B-B14F-4D97-AF65-F5344CB8AC3E}">
        <p14:creationId xmlns:p14="http://schemas.microsoft.com/office/powerpoint/2010/main" val="1894523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098B-3B1C-4FD0-FE9D-5BEA9E86D105}"/>
            </a:ext>
          </a:extLst>
        </p:cNvPr>
        <p:cNvGrpSpPr/>
        <p:nvPr/>
      </p:nvGrpSpPr>
      <p:grpSpPr>
        <a:xfrm>
          <a:off x="0" y="0"/>
          <a:ext cx="0" cy="0"/>
          <a:chOff x="0" y="0"/>
          <a:chExt cx="0" cy="0"/>
        </a:xfrm>
      </p:grpSpPr>
      <p:sp>
        <p:nvSpPr>
          <p:cNvPr id="126978" name="Rectangle 2">
            <a:extLst>
              <a:ext uri="{FF2B5EF4-FFF2-40B4-BE49-F238E27FC236}">
                <a16:creationId xmlns:a16="http://schemas.microsoft.com/office/drawing/2014/main" id="{6306A68D-1767-7A3C-A086-8D5D2C1644B7}"/>
              </a:ext>
            </a:extLst>
          </p:cNvPr>
          <p:cNvSpPr>
            <a:spLocks noGrp="1" noChangeArrowheads="1"/>
          </p:cNvSpPr>
          <p:nvPr>
            <p:ph type="subTitle"/>
          </p:nvPr>
        </p:nvSpPr>
        <p:spPr>
          <a:xfrm>
            <a:off x="533400" y="361950"/>
            <a:ext cx="8001000" cy="43434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tabLst>
                <a:tab pos="0" algn="l"/>
                <a:tab pos="741176" algn="l"/>
                <a:tab pos="1482382" algn="l"/>
                <a:tab pos="2223587" algn="l"/>
                <a:tab pos="2964783" algn="l"/>
                <a:tab pos="3705968" algn="l"/>
                <a:tab pos="4447174" algn="l"/>
                <a:tab pos="5188362" algn="l"/>
                <a:tab pos="5929555" algn="l"/>
                <a:tab pos="6670738" algn="l"/>
                <a:tab pos="7411938" algn="l"/>
                <a:tab pos="8153115" algn="l"/>
              </a:tabLst>
            </a:pPr>
            <a:r>
              <a:rPr lang="en-US" altLang="en-US" sz="4000" dirty="0">
                <a:solidFill>
                  <a:srgbClr val="FFFFFF"/>
                </a:solidFill>
                <a:latin typeface="Arial Rounded MT Bold" pitchFamily="34" charset="0"/>
              </a:rPr>
              <a:t>stuck-up, blonde [chick] I see inside there, all those girls I’ve desired so much. They would have </a:t>
            </a:r>
            <a:r>
              <a:rPr lang="en-US" altLang="en-US" sz="4000" dirty="0">
                <a:solidFill>
                  <a:srgbClr val="FFFF66"/>
                </a:solidFill>
                <a:latin typeface="Arial Rounded MT Bold" pitchFamily="34" charset="0"/>
              </a:rPr>
              <a:t>all rejected</a:t>
            </a:r>
            <a:r>
              <a:rPr lang="en-US" altLang="en-US" sz="4000" dirty="0">
                <a:solidFill>
                  <a:srgbClr val="FFFFFF"/>
                </a:solidFill>
                <a:latin typeface="Arial Rounded MT Bold" pitchFamily="34" charset="0"/>
              </a:rPr>
              <a:t> me.”</a:t>
            </a:r>
          </a:p>
        </p:txBody>
      </p:sp>
    </p:spTree>
    <p:extLst>
      <p:ext uri="{BB962C8B-B14F-4D97-AF65-F5344CB8AC3E}">
        <p14:creationId xmlns:p14="http://schemas.microsoft.com/office/powerpoint/2010/main" val="1420171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subTitle"/>
          </p:nvPr>
        </p:nvSpPr>
        <p:spPr>
          <a:xfrm>
            <a:off x="533400" y="285750"/>
            <a:ext cx="8077200" cy="43434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tabLst>
                <a:tab pos="0" algn="l"/>
                <a:tab pos="741819" algn="l"/>
                <a:tab pos="1483674" algn="l"/>
                <a:tab pos="2225525" algn="l"/>
                <a:tab pos="2967371" algn="l"/>
                <a:tab pos="3709201" algn="l"/>
                <a:tab pos="4451054" algn="l"/>
                <a:tab pos="5192887" algn="l"/>
                <a:tab pos="5934728" algn="l"/>
                <a:tab pos="6676558" algn="l"/>
                <a:tab pos="7418405" algn="l"/>
                <a:tab pos="8160229" algn="l"/>
              </a:tabLst>
            </a:pPr>
            <a:r>
              <a:rPr lang="en-US" altLang="en-US" sz="3500" dirty="0">
                <a:solidFill>
                  <a:srgbClr val="FFFFFF"/>
                </a:solidFill>
                <a:latin typeface="Arial Rounded MT Bold" pitchFamily="34" charset="0"/>
              </a:rPr>
              <a:t>Elliot Rodger was the 22-year-old who on May 23, 2014, killed six University of California, Santa Barbara students and wounded 13 others before killing himself in a rampage ignited, at least in part, by his misogyny — an all-consuming hatred of women.</a:t>
            </a:r>
          </a:p>
        </p:txBody>
      </p:sp>
    </p:spTree>
    <p:extLst>
      <p:ext uri="{BB962C8B-B14F-4D97-AF65-F5344CB8AC3E}">
        <p14:creationId xmlns:p14="http://schemas.microsoft.com/office/powerpoint/2010/main" val="36112284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03AC-40C9-7A38-E147-BD92993601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6A4019-3763-E5D1-AFD4-D91382916CA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Rabbi Josh Bennett, who has been a member of the congregation’s clergy since 1994, told JNS he felt “grateful and a little bit overwhelmed,” adding that “because of our preparedness and because of the heroic actions of our team, we are on the good side of this story.”</a:t>
            </a:r>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683677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subTitle"/>
          </p:nvPr>
        </p:nvSpPr>
        <p:spPr>
          <a:xfrm>
            <a:off x="457200" y="361950"/>
            <a:ext cx="8504250" cy="4267200"/>
          </a:xfrm>
          <a:ln/>
          <a:extLst>
            <a:ext uri="{91240B29-F687-4F45-9708-019B960494DF}">
              <a14:hiddenLine xmlns:a14="http://schemas.microsoft.com/office/drawing/2010/main" w="9525" cap="flat">
                <a:solidFill>
                  <a:srgbClr val="808080"/>
                </a:solidFill>
                <a:round/>
                <a:headEnd/>
                <a:tailEnd/>
              </a14:hiddenLine>
            </a:ext>
          </a:extLst>
        </p:spPr>
        <p:txBody>
          <a:bodyPr anchor="t">
            <a:normAutofit lnSpcReduction="10000"/>
          </a:bodyPr>
          <a:lstStyle/>
          <a:p>
            <a:pPr algn="l">
              <a:spcBef>
                <a:spcPts val="870"/>
              </a:spcBef>
              <a:tabLst>
                <a:tab pos="0" algn="l"/>
                <a:tab pos="742545" algn="l"/>
                <a:tab pos="1485129" algn="l"/>
                <a:tab pos="2227710" algn="l"/>
                <a:tab pos="2970282" algn="l"/>
                <a:tab pos="3712842" algn="l"/>
                <a:tab pos="4455423" algn="l"/>
                <a:tab pos="5197984" algn="l"/>
                <a:tab pos="5940554" algn="l"/>
                <a:tab pos="6683112" algn="l"/>
                <a:tab pos="7425685" algn="l"/>
                <a:tab pos="8168239" algn="l"/>
              </a:tabLst>
            </a:pPr>
            <a:r>
              <a:rPr lang="en-US" altLang="en-US" sz="3500" dirty="0">
                <a:solidFill>
                  <a:srgbClr val="FFFFFF"/>
                </a:solidFill>
                <a:latin typeface="Arial Rounded MT Bold" pitchFamily="34" charset="0"/>
              </a:rPr>
              <a:t>Misogyny </a:t>
            </a:r>
            <a:r>
              <a:rPr lang="en-US" altLang="en-US" sz="2100" dirty="0">
                <a:solidFill>
                  <a:srgbClr val="FFFFFF"/>
                </a:solidFill>
                <a:latin typeface="Arial Rounded MT Bold" pitchFamily="34" charset="0"/>
              </a:rPr>
              <a:t>noun </a:t>
            </a:r>
            <a:r>
              <a:rPr lang="en-US" altLang="en-US" sz="3500" dirty="0">
                <a:solidFill>
                  <a:srgbClr val="FFFFFF"/>
                </a:solidFill>
                <a:latin typeface="Arial Rounded MT Bold" pitchFamily="34" charset="0"/>
              </a:rPr>
              <a:t>hatred, dislike, mistrust of women</a:t>
            </a:r>
          </a:p>
          <a:p>
            <a:pPr algn="l">
              <a:spcBef>
                <a:spcPts val="870"/>
              </a:spcBef>
              <a:tabLst>
                <a:tab pos="0" algn="l"/>
                <a:tab pos="742545" algn="l"/>
                <a:tab pos="1485129" algn="l"/>
                <a:tab pos="2227710" algn="l"/>
                <a:tab pos="2970282" algn="l"/>
                <a:tab pos="3712842" algn="l"/>
                <a:tab pos="4455423" algn="l"/>
                <a:tab pos="5197984" algn="l"/>
                <a:tab pos="5940554" algn="l"/>
                <a:tab pos="6683112" algn="l"/>
                <a:tab pos="7425685" algn="l"/>
                <a:tab pos="8168239" algn="l"/>
              </a:tabLst>
            </a:pPr>
            <a:r>
              <a:rPr lang="en-US" altLang="en-US" sz="3500" dirty="0">
                <a:solidFill>
                  <a:srgbClr val="FFFFFF"/>
                </a:solidFill>
                <a:latin typeface="Arial Rounded MT Bold" pitchFamily="34" charset="0"/>
              </a:rPr>
              <a:t>Rodger grew up in wealth. His father, Peter Rodger, is a photographer and director who worked on one of “The Hunger Games” movies. Some posit that Elliot Rodger’s belief that he was sexually overlooked emanates from an inflated sense of entitlement.</a:t>
            </a:r>
          </a:p>
        </p:txBody>
      </p:sp>
    </p:spTree>
    <p:extLst>
      <p:ext uri="{BB962C8B-B14F-4D97-AF65-F5344CB8AC3E}">
        <p14:creationId xmlns:p14="http://schemas.microsoft.com/office/powerpoint/2010/main" val="30706372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subTitle"/>
          </p:nvPr>
        </p:nvSpPr>
        <p:spPr>
          <a:xfrm>
            <a:off x="381000" y="285750"/>
            <a:ext cx="8580450" cy="4419600"/>
          </a:xfrm>
          <a:ln/>
          <a:extLst>
            <a:ext uri="{91240B29-F687-4F45-9708-019B960494DF}">
              <a14:hiddenLine xmlns:a14="http://schemas.microsoft.com/office/drawing/2010/main" w="9525" cap="flat">
                <a:solidFill>
                  <a:srgbClr val="808080"/>
                </a:solidFill>
                <a:round/>
                <a:headEnd/>
                <a:tailEnd/>
              </a14:hiddenLine>
            </a:ext>
          </a:extLst>
        </p:spPr>
        <p:txBody>
          <a:bodyPr anchor="t">
            <a:normAutofit/>
          </a:bodyPr>
          <a:lstStyle/>
          <a:p>
            <a:pPr algn="l">
              <a:lnSpc>
                <a:spcPct val="90000"/>
              </a:lnSpc>
              <a:spcBef>
                <a:spcPts val="870"/>
              </a:spcBef>
              <a:tabLst>
                <a:tab pos="0" algn="l"/>
                <a:tab pos="743355" algn="l"/>
                <a:tab pos="1486749" algn="l"/>
                <a:tab pos="2230139" algn="l"/>
                <a:tab pos="2973522" algn="l"/>
                <a:tab pos="3716891" algn="l"/>
                <a:tab pos="4460284" algn="l"/>
                <a:tab pos="5203652" algn="l"/>
                <a:tab pos="5947033" algn="l"/>
                <a:tab pos="6690404" algn="l"/>
                <a:tab pos="7433784" algn="l"/>
                <a:tab pos="8177146" algn="l"/>
              </a:tabLst>
            </a:pPr>
            <a:r>
              <a:rPr lang="en-US" altLang="en-US" sz="4000" dirty="0">
                <a:solidFill>
                  <a:srgbClr val="FFFFFF"/>
                </a:solidFill>
                <a:latin typeface="Arial Rounded MT Bold" pitchFamily="34" charset="0"/>
              </a:rPr>
              <a:t>Others point to a history of mental illness. They speak of his overt narcissism, laid bare on a foundation of feeling weak, like nothing, diminished and overlooked.</a:t>
            </a:r>
          </a:p>
        </p:txBody>
      </p:sp>
    </p:spTree>
    <p:extLst>
      <p:ext uri="{BB962C8B-B14F-4D97-AF65-F5344CB8AC3E}">
        <p14:creationId xmlns:p14="http://schemas.microsoft.com/office/powerpoint/2010/main" val="281774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subTitle"/>
          </p:nvPr>
        </p:nvSpPr>
        <p:spPr>
          <a:xfrm>
            <a:off x="396075" y="323850"/>
            <a:ext cx="8351850" cy="4495800"/>
          </a:xfrm>
          <a:ln/>
          <a:extLst>
            <a:ext uri="{91240B29-F687-4F45-9708-019B960494DF}">
              <a14:hiddenLine xmlns:a14="http://schemas.microsoft.com/office/drawing/2010/main" w="9525" cap="flat">
                <a:solidFill>
                  <a:srgbClr val="808080"/>
                </a:solidFill>
                <a:round/>
                <a:headEnd/>
                <a:tailEnd/>
              </a14:hiddenLine>
            </a:ext>
          </a:extLst>
        </p:spPr>
        <p:txBody>
          <a:bodyPr anchor="t">
            <a:normAutofit/>
          </a:bodyPr>
          <a:lstStyle/>
          <a:p>
            <a:pPr algn="l">
              <a:lnSpc>
                <a:spcPct val="90000"/>
              </a:lnSpc>
              <a:spcBef>
                <a:spcPts val="870"/>
              </a:spcBef>
              <a:tabLst>
                <a:tab pos="0" algn="l"/>
                <a:tab pos="743355" algn="l"/>
                <a:tab pos="1486749" algn="l"/>
                <a:tab pos="2230139" algn="l"/>
                <a:tab pos="2973522" algn="l"/>
                <a:tab pos="3716891" algn="l"/>
                <a:tab pos="4460284" algn="l"/>
                <a:tab pos="5203652" algn="l"/>
                <a:tab pos="5947033" algn="l"/>
                <a:tab pos="6690404" algn="l"/>
                <a:tab pos="7433784" algn="l"/>
                <a:tab pos="8177146" algn="l"/>
              </a:tabLst>
            </a:pPr>
            <a:r>
              <a:rPr lang="en-US" altLang="en-US" sz="4000" dirty="0">
                <a:solidFill>
                  <a:srgbClr val="FFFFFF"/>
                </a:solidFill>
                <a:latin typeface="Arial Rounded MT Bold" pitchFamily="34" charset="0"/>
              </a:rPr>
              <a:t>Rodger, referring to himself as the “supreme gentleman,” said in his video, “I will take great pleasure in slaughtering all of you. You will finally see that I am, in truth, the superior one, the true alpha male.”</a:t>
            </a:r>
          </a:p>
        </p:txBody>
      </p:sp>
    </p:spTree>
    <p:extLst>
      <p:ext uri="{BB962C8B-B14F-4D97-AF65-F5344CB8AC3E}">
        <p14:creationId xmlns:p14="http://schemas.microsoft.com/office/powerpoint/2010/main" val="202060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361950"/>
            <a:ext cx="8287809" cy="4419600"/>
          </a:xfrm>
        </p:spPr>
        <p:txBody>
          <a:bodyPr anchor="t">
            <a:normAutofit/>
          </a:bodyPr>
          <a:lstStyle/>
          <a:p>
            <a:pPr algn="l"/>
            <a:r>
              <a:rPr lang="en-US" sz="4000" dirty="0">
                <a:solidFill>
                  <a:prstClr val="white"/>
                </a:solidFill>
                <a:latin typeface="Arial Rounded MT Bold" pitchFamily="34" charset="0"/>
                <a:cs typeface="Arial" charset="0"/>
              </a:rPr>
              <a:t>I believe there is a guaranteed way to win in every conflict.</a:t>
            </a:r>
          </a:p>
          <a:p>
            <a:pPr algn="l"/>
            <a:r>
              <a:rPr lang="en-US" sz="4000" dirty="0">
                <a:solidFill>
                  <a:prstClr val="white"/>
                </a:solidFill>
                <a:latin typeface="Arial Rounded MT Bold" pitchFamily="34" charset="0"/>
                <a:cs typeface="Arial" charset="0"/>
              </a:rPr>
              <a:t>The winner is the first one to see and say:</a:t>
            </a:r>
          </a:p>
          <a:p>
            <a:pPr algn="l"/>
            <a:r>
              <a:rPr lang="en-US" sz="4000" dirty="0">
                <a:solidFill>
                  <a:prstClr val="white"/>
                </a:solidFill>
                <a:latin typeface="Arial Rounded MT Bold" pitchFamily="34" charset="0"/>
                <a:cs typeface="Arial" charset="0"/>
              </a:rPr>
              <a:t>“I was wrong in </a:t>
            </a:r>
            <a:r>
              <a:rPr lang="en-US" sz="4000" dirty="0" err="1">
                <a:solidFill>
                  <a:prstClr val="white"/>
                </a:solidFill>
                <a:latin typeface="Arial Rounded MT Bold" pitchFamily="34" charset="0"/>
                <a:cs typeface="Arial" charset="0"/>
              </a:rPr>
              <a:t>xxxx</a:t>
            </a:r>
            <a:r>
              <a:rPr lang="en-US" sz="4000" dirty="0">
                <a:solidFill>
                  <a:prstClr val="white"/>
                </a:solidFill>
                <a:latin typeface="Arial Rounded MT Bold" pitchFamily="34" charset="0"/>
                <a:cs typeface="Arial" charset="0"/>
              </a:rPr>
              <a:t>.  Will you forgive me?”</a:t>
            </a:r>
          </a:p>
          <a:p>
            <a:pPr algn="l"/>
            <a:r>
              <a:rPr lang="en-US" sz="4000" dirty="0">
                <a:solidFill>
                  <a:prstClr val="white"/>
                </a:solidFill>
                <a:latin typeface="Arial Rounded MT Bold" pitchFamily="34" charset="0"/>
                <a:cs typeface="Arial" charset="0"/>
              </a:rPr>
              <a:t>No “you” statements.  Only “I”</a:t>
            </a:r>
          </a:p>
        </p:txBody>
      </p:sp>
    </p:spTree>
    <p:extLst>
      <p:ext uri="{BB962C8B-B14F-4D97-AF65-F5344CB8AC3E}">
        <p14:creationId xmlns:p14="http://schemas.microsoft.com/office/powerpoint/2010/main" val="2534054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body" idx="1"/>
          </p:nvPr>
        </p:nvSpPr>
        <p:spPr>
          <a:xfrm>
            <a:off x="381000" y="361950"/>
            <a:ext cx="8580451" cy="4343400"/>
          </a:xfrm>
        </p:spPr>
        <p:txBody>
          <a:bodyPr/>
          <a:lstStyle/>
          <a:p>
            <a:pPr marL="0" indent="0" defTabSz="114300">
              <a:buFontTx/>
              <a:buNone/>
            </a:pPr>
            <a:r>
              <a:rPr lang="en-US" altLang="en-US" baseline="30000" dirty="0"/>
              <a:t>	</a:t>
            </a:r>
            <a:r>
              <a:rPr lang="en-US" altLang="en-US" baseline="30000" dirty="0" err="1"/>
              <a:t>T’hillim</a:t>
            </a:r>
            <a:r>
              <a:rPr lang="en-US" altLang="en-US" baseline="30000" dirty="0"/>
              <a:t>/Ps 141.5-8 </a:t>
            </a:r>
            <a:r>
              <a:rPr lang="en-US" altLang="en-US" sz="4000" dirty="0">
                <a:solidFill>
                  <a:prstClr val="white"/>
                </a:solidFill>
                <a:latin typeface="Arial Rounded MT Bold" pitchFamily="34" charset="0"/>
                <a:cs typeface="Arial" charset="0"/>
              </a:rPr>
              <a:t>Let the righteous strike me, let him correct me; it will be an act of love. Let my head not refuse such choice oil.</a:t>
            </a:r>
          </a:p>
        </p:txBody>
      </p:sp>
    </p:spTree>
    <p:extLst>
      <p:ext uri="{BB962C8B-B14F-4D97-AF65-F5344CB8AC3E}">
        <p14:creationId xmlns:p14="http://schemas.microsoft.com/office/powerpoint/2010/main" val="35603123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84967-C02F-C5A6-16FB-FEC6C6845EB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632C84-079D-8832-2BA6-D7AF7633C46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2DA7C23-A144-AD54-CB19-A8657A996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8F9A18D-2FB9-DFFB-FFCE-CD0B5E2DAA98}"/>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sng" strike="noStrike" kern="1200" cap="none" spc="0" normalizeH="0" baseline="0" noProof="0" dirty="0">
                <a:ln>
                  <a:noFill/>
                </a:ln>
                <a:solidFill>
                  <a:srgbClr val="FFFF66"/>
                </a:solidFill>
                <a:effectLst/>
                <a:uLnTx/>
                <a:uFillTx/>
                <a:latin typeface="Arial Rounded MT Bold" pitchFamily="34" charset="0"/>
                <a:ea typeface="+mn-ea"/>
                <a:cs typeface="Arial" charset="0"/>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42257082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609600" y="361950"/>
            <a:ext cx="8059208" cy="4419600"/>
          </a:xfrm>
        </p:spPr>
        <p:txBody>
          <a:bodyPr anchor="t">
            <a:normAutofit/>
          </a:bodyPr>
          <a:lstStyle/>
          <a:p>
            <a:pPr algn="l"/>
            <a:r>
              <a:rPr lang="en-US" baseline="30000" dirty="0"/>
              <a:t>Mishlei/Prov 16.28  </a:t>
            </a:r>
            <a:r>
              <a:rPr lang="en-US" sz="4000" dirty="0">
                <a:solidFill>
                  <a:prstClr val="white"/>
                </a:solidFill>
                <a:latin typeface="Arial Rounded MT Bold" pitchFamily="34" charset="0"/>
                <a:cs typeface="Arial" charset="0"/>
              </a:rPr>
              <a:t>A whisperer separates close friends.</a:t>
            </a:r>
          </a:p>
          <a:p>
            <a:pPr algn="r" rtl="1"/>
            <a:r>
              <a:rPr lang="en-US" baseline="30000" dirty="0"/>
              <a:t>    </a:t>
            </a:r>
            <a:r>
              <a:rPr lang="he-IL" sz="4800" dirty="0"/>
              <a:t> </a:t>
            </a:r>
            <a:r>
              <a:rPr lang="he-IL" sz="4800" b="1" dirty="0">
                <a:latin typeface="David" panose="020E0502060401010101" pitchFamily="34" charset="-79"/>
                <a:cs typeface="David" panose="020E0502060401010101" pitchFamily="34" charset="-79"/>
              </a:rPr>
              <a:t>וְ</a:t>
            </a:r>
            <a:r>
              <a:rPr lang="he-IL" sz="4800" b="1" dirty="0">
                <a:solidFill>
                  <a:srgbClr val="FFFF99"/>
                </a:solidFill>
                <a:latin typeface="David" panose="020E0502060401010101" pitchFamily="34" charset="-79"/>
                <a:cs typeface="David" panose="020E0502060401010101" pitchFamily="34" charset="-79"/>
              </a:rPr>
              <a:t>נִרְגָּן</a:t>
            </a:r>
            <a:r>
              <a:rPr lang="he-IL" sz="4800" b="1" dirty="0">
                <a:latin typeface="David" panose="020E0502060401010101" pitchFamily="34" charset="-79"/>
                <a:cs typeface="David" panose="020E0502060401010101" pitchFamily="34" charset="-79"/>
              </a:rPr>
              <a:t> מַפְרִיד אַלּוּף</a:t>
            </a:r>
            <a:endParaRPr lang="en-US" sz="4800" b="1" dirty="0">
              <a:latin typeface="David" panose="020E0502060401010101" pitchFamily="34" charset="-79"/>
              <a:cs typeface="David" panose="020E0502060401010101" pitchFamily="34" charset="-79"/>
            </a:endParaRPr>
          </a:p>
          <a:p>
            <a:pPr rtl="1" fontAlgn="t"/>
            <a:r>
              <a:rPr lang="he-IL" sz="4800" b="1" dirty="0">
                <a:solidFill>
                  <a:srgbClr val="FFFF99"/>
                </a:solidFill>
                <a:latin typeface="David" panose="020E0502060401010101" pitchFamily="34" charset="-79"/>
                <a:cs typeface="David" panose="020E0502060401010101" pitchFamily="34" charset="-79"/>
              </a:rPr>
              <a:t>נִרְגָּן</a:t>
            </a:r>
            <a:r>
              <a:rPr lang="he-IL" sz="4800" dirty="0">
                <a:solidFill>
                  <a:srgbClr val="FFFF99"/>
                </a:solidFill>
              </a:rPr>
              <a:t> </a:t>
            </a:r>
            <a:r>
              <a:rPr lang="en-US" sz="4000" dirty="0">
                <a:solidFill>
                  <a:prstClr val="white"/>
                </a:solidFill>
                <a:latin typeface="Arial Rounded MT Bold" pitchFamily="34" charset="0"/>
                <a:cs typeface="Arial" charset="0"/>
              </a:rPr>
              <a:t>complaining, grumbling  </a:t>
            </a:r>
          </a:p>
        </p:txBody>
      </p:sp>
    </p:spTree>
    <p:extLst>
      <p:ext uri="{BB962C8B-B14F-4D97-AF65-F5344CB8AC3E}">
        <p14:creationId xmlns:p14="http://schemas.microsoft.com/office/powerpoint/2010/main" val="1226666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304800" y="285750"/>
            <a:ext cx="8656650" cy="4572000"/>
          </a:xfrm>
        </p:spPr>
        <p:txBody>
          <a:bodyPr>
            <a:normAutofit/>
          </a:bodyPr>
          <a:lstStyle/>
          <a:p>
            <a:pPr>
              <a:buFontTx/>
              <a:buNone/>
            </a:pPr>
            <a:r>
              <a:rPr lang="en-US" altLang="en-US" sz="4000" dirty="0">
                <a:solidFill>
                  <a:prstClr val="white"/>
                </a:solidFill>
                <a:latin typeface="Arial Rounded MT Bold" pitchFamily="34" charset="0"/>
                <a:cs typeface="Arial" charset="0"/>
              </a:rPr>
              <a:t>Moshe accused</a:t>
            </a:r>
          </a:p>
          <a:p>
            <a:r>
              <a:rPr lang="en-US" altLang="en-US" sz="4000" dirty="0" err="1">
                <a:solidFill>
                  <a:prstClr val="white"/>
                </a:solidFill>
                <a:latin typeface="Arial Rounded MT Bold" pitchFamily="34" charset="0"/>
                <a:cs typeface="Arial" charset="0"/>
              </a:rPr>
              <a:t>Ch</a:t>
            </a:r>
            <a:r>
              <a:rPr lang="en-US" altLang="en-US" sz="4000" dirty="0">
                <a:solidFill>
                  <a:prstClr val="white"/>
                </a:solidFill>
                <a:latin typeface="Arial Rounded MT Bold" pitchFamily="34" charset="0"/>
                <a:cs typeface="Arial" charset="0"/>
              </a:rPr>
              <a:t> 12, accused in regard to whom he married </a:t>
            </a:r>
          </a:p>
          <a:p>
            <a:r>
              <a:rPr lang="en-US" altLang="en-US" sz="4000" dirty="0" err="1">
                <a:solidFill>
                  <a:prstClr val="white"/>
                </a:solidFill>
                <a:latin typeface="Arial Rounded MT Bold" pitchFamily="34" charset="0"/>
                <a:cs typeface="Arial" charset="0"/>
              </a:rPr>
              <a:t>Ch</a:t>
            </a:r>
            <a:r>
              <a:rPr lang="en-US" altLang="en-US" sz="4000" dirty="0">
                <a:solidFill>
                  <a:prstClr val="white"/>
                </a:solidFill>
                <a:latin typeface="Arial Rounded MT Bold" pitchFamily="34" charset="0"/>
                <a:cs typeface="Arial" charset="0"/>
              </a:rPr>
              <a:t> 14: giving them an impossible task: Giants</a:t>
            </a:r>
          </a:p>
          <a:p>
            <a:r>
              <a:rPr lang="en-US" altLang="en-US" sz="4000" dirty="0" err="1">
                <a:solidFill>
                  <a:prstClr val="white"/>
                </a:solidFill>
                <a:latin typeface="Arial Rounded MT Bold" pitchFamily="34" charset="0"/>
                <a:cs typeface="Arial" charset="0"/>
              </a:rPr>
              <a:t>Ch</a:t>
            </a:r>
            <a:r>
              <a:rPr lang="en-US" altLang="en-US" sz="4000" dirty="0">
                <a:solidFill>
                  <a:prstClr val="white"/>
                </a:solidFill>
                <a:latin typeface="Arial Rounded MT Bold" pitchFamily="34" charset="0"/>
                <a:cs typeface="Arial" charset="0"/>
              </a:rPr>
              <a:t> 16: promoting himself to </a:t>
            </a:r>
            <a:r>
              <a:rPr lang="en-US" altLang="en-US" sz="4000" dirty="0" err="1">
                <a:solidFill>
                  <a:prstClr val="white"/>
                </a:solidFill>
                <a:latin typeface="Arial Rounded MT Bold" pitchFamily="34" charset="0"/>
                <a:cs typeface="Arial" charset="0"/>
              </a:rPr>
              <a:t>cohanut</a:t>
            </a:r>
            <a:r>
              <a:rPr lang="en-US" altLang="en-US" sz="4000" dirty="0">
                <a:solidFill>
                  <a:prstClr val="white"/>
                </a:solidFill>
                <a:latin typeface="Arial Rounded MT Bold" pitchFamily="34" charset="0"/>
                <a:cs typeface="Arial" charset="0"/>
              </a:rPr>
              <a:t> / priesthood</a:t>
            </a:r>
          </a:p>
        </p:txBody>
      </p:sp>
    </p:spTree>
    <p:extLst>
      <p:ext uri="{BB962C8B-B14F-4D97-AF65-F5344CB8AC3E}">
        <p14:creationId xmlns:p14="http://schemas.microsoft.com/office/powerpoint/2010/main" val="2497140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body" idx="1"/>
          </p:nvPr>
        </p:nvSpPr>
        <p:spPr>
          <a:xfrm>
            <a:off x="381000" y="361950"/>
            <a:ext cx="8580451" cy="4419600"/>
          </a:xfrm>
        </p:spPr>
        <p:txBody>
          <a:bodyPr>
            <a:normAutofit lnSpcReduction="10000"/>
          </a:bodyPr>
          <a:lstStyle/>
          <a:p>
            <a:pPr>
              <a:lnSpc>
                <a:spcPct val="90000"/>
              </a:lnSpc>
              <a:buFontTx/>
              <a:buNone/>
            </a:pPr>
            <a:r>
              <a:rPr lang="en-US" altLang="en-US" dirty="0"/>
              <a:t>	</a:t>
            </a:r>
            <a:r>
              <a:rPr lang="en-US" altLang="en-US" baseline="30000" dirty="0" err="1"/>
              <a:t>Bamidbar</a:t>
            </a:r>
            <a:r>
              <a:rPr lang="en-US" altLang="en-US" baseline="30000" dirty="0"/>
              <a:t>/Nu 16.1-3</a:t>
            </a:r>
            <a:r>
              <a:rPr lang="en-US" altLang="en-US" dirty="0"/>
              <a:t> </a:t>
            </a:r>
            <a:r>
              <a:rPr lang="en-US" altLang="en-US" sz="4000" dirty="0">
                <a:solidFill>
                  <a:prstClr val="white"/>
                </a:solidFill>
                <a:latin typeface="Arial Rounded MT Bold" pitchFamily="34" charset="0"/>
                <a:cs typeface="Arial" charset="0"/>
              </a:rPr>
              <a:t>Now [three groups]</a:t>
            </a:r>
          </a:p>
          <a:p>
            <a:pPr>
              <a:lnSpc>
                <a:spcPct val="90000"/>
              </a:lnSpc>
            </a:pPr>
            <a:r>
              <a:rPr lang="en-US" altLang="en-US" sz="4000" dirty="0" err="1">
                <a:solidFill>
                  <a:prstClr val="white"/>
                </a:solidFill>
                <a:latin typeface="Arial Rounded MT Bold" pitchFamily="34" charset="0"/>
                <a:cs typeface="Arial" charset="0"/>
              </a:rPr>
              <a:t>Korach</a:t>
            </a:r>
            <a:r>
              <a:rPr lang="en-US" altLang="en-US" sz="4000" dirty="0">
                <a:solidFill>
                  <a:prstClr val="white"/>
                </a:solidFill>
                <a:latin typeface="Arial Rounded MT Bold" pitchFamily="34" charset="0"/>
                <a:cs typeface="Arial" charset="0"/>
              </a:rPr>
              <a:t> the son of </a:t>
            </a:r>
            <a:r>
              <a:rPr lang="en-US" altLang="en-US" sz="4000" dirty="0" err="1">
                <a:solidFill>
                  <a:prstClr val="white"/>
                </a:solidFill>
                <a:latin typeface="Arial Rounded MT Bold" pitchFamily="34" charset="0"/>
                <a:cs typeface="Arial" charset="0"/>
              </a:rPr>
              <a:t>Yitz'har</a:t>
            </a:r>
            <a:r>
              <a:rPr lang="en-US" altLang="en-US" sz="4000" dirty="0">
                <a:solidFill>
                  <a:prstClr val="white"/>
                </a:solidFill>
                <a:latin typeface="Arial Rounded MT Bold" pitchFamily="34" charset="0"/>
                <a:cs typeface="Arial" charset="0"/>
              </a:rPr>
              <a:t>, the son of </a:t>
            </a:r>
            <a:r>
              <a:rPr lang="en-US" altLang="en-US" sz="4000" dirty="0" err="1">
                <a:solidFill>
                  <a:prstClr val="white"/>
                </a:solidFill>
                <a:latin typeface="Arial Rounded MT Bold" pitchFamily="34" charset="0"/>
                <a:cs typeface="Arial" charset="0"/>
              </a:rPr>
              <a:t>K'hat</a:t>
            </a:r>
            <a:r>
              <a:rPr lang="en-US" altLang="en-US" sz="4000" dirty="0">
                <a:solidFill>
                  <a:prstClr val="white"/>
                </a:solidFill>
                <a:latin typeface="Arial Rounded MT Bold" pitchFamily="34" charset="0"/>
                <a:cs typeface="Arial" charset="0"/>
              </a:rPr>
              <a:t>, the son of Levi, </a:t>
            </a:r>
          </a:p>
          <a:p>
            <a:pPr>
              <a:lnSpc>
                <a:spcPct val="90000"/>
              </a:lnSpc>
            </a:pPr>
            <a:r>
              <a:rPr lang="en-US" altLang="en-US" sz="4000" dirty="0">
                <a:solidFill>
                  <a:prstClr val="white"/>
                </a:solidFill>
                <a:latin typeface="Arial Rounded MT Bold" pitchFamily="34" charset="0"/>
                <a:cs typeface="Arial" charset="0"/>
              </a:rPr>
              <a:t>along with </a:t>
            </a:r>
            <a:r>
              <a:rPr lang="en-US" altLang="en-US" sz="4000" dirty="0" err="1">
                <a:solidFill>
                  <a:prstClr val="white"/>
                </a:solidFill>
                <a:latin typeface="Arial Rounded MT Bold" pitchFamily="34" charset="0"/>
                <a:cs typeface="Arial" charset="0"/>
              </a:rPr>
              <a:t>Datan</a:t>
            </a:r>
            <a:r>
              <a:rPr lang="en-US" altLang="en-US" sz="4000" dirty="0">
                <a:solidFill>
                  <a:prstClr val="white"/>
                </a:solidFill>
                <a:latin typeface="Arial Rounded MT Bold" pitchFamily="34" charset="0"/>
                <a:cs typeface="Arial" charset="0"/>
              </a:rPr>
              <a:t> and </a:t>
            </a:r>
            <a:r>
              <a:rPr lang="en-US" altLang="en-US" sz="4000" dirty="0" err="1">
                <a:solidFill>
                  <a:prstClr val="white"/>
                </a:solidFill>
                <a:latin typeface="Arial Rounded MT Bold" pitchFamily="34" charset="0"/>
                <a:cs typeface="Arial" charset="0"/>
              </a:rPr>
              <a:t>Aviram</a:t>
            </a:r>
            <a:r>
              <a:rPr lang="en-US" altLang="en-US" sz="4000" dirty="0">
                <a:solidFill>
                  <a:prstClr val="white"/>
                </a:solidFill>
                <a:latin typeface="Arial Rounded MT Bold" pitchFamily="34" charset="0"/>
                <a:cs typeface="Arial" charset="0"/>
              </a:rPr>
              <a:t>, the sons of </a:t>
            </a:r>
            <a:r>
              <a:rPr lang="en-US" altLang="en-US" sz="4000" dirty="0" err="1">
                <a:solidFill>
                  <a:prstClr val="white"/>
                </a:solidFill>
                <a:latin typeface="Arial Rounded MT Bold" pitchFamily="34" charset="0"/>
                <a:cs typeface="Arial" charset="0"/>
              </a:rPr>
              <a:t>Eli'av</a:t>
            </a:r>
            <a:r>
              <a:rPr lang="en-US" altLang="en-US" sz="4000" dirty="0">
                <a:solidFill>
                  <a:prstClr val="white"/>
                </a:solidFill>
                <a:latin typeface="Arial Rounded MT Bold" pitchFamily="34" charset="0"/>
                <a:cs typeface="Arial" charset="0"/>
              </a:rPr>
              <a:t>, and </a:t>
            </a:r>
          </a:p>
          <a:p>
            <a:pPr>
              <a:lnSpc>
                <a:spcPct val="90000"/>
              </a:lnSpc>
            </a:pPr>
            <a:r>
              <a:rPr lang="en-US" altLang="en-US" sz="4000" dirty="0">
                <a:solidFill>
                  <a:prstClr val="white"/>
                </a:solidFill>
                <a:latin typeface="Arial Rounded MT Bold" pitchFamily="34" charset="0"/>
                <a:cs typeface="Arial" charset="0"/>
              </a:rPr>
              <a:t>On, the son of </a:t>
            </a:r>
            <a:r>
              <a:rPr lang="en-US" altLang="en-US" sz="4000" dirty="0" err="1">
                <a:solidFill>
                  <a:prstClr val="white"/>
                </a:solidFill>
                <a:latin typeface="Arial Rounded MT Bold" pitchFamily="34" charset="0"/>
                <a:cs typeface="Arial" charset="0"/>
              </a:rPr>
              <a:t>Pelet</a:t>
            </a:r>
            <a:r>
              <a:rPr lang="en-US" altLang="en-US" sz="4000" dirty="0">
                <a:solidFill>
                  <a:prstClr val="white"/>
                </a:solidFill>
                <a:latin typeface="Arial Rounded MT Bold" pitchFamily="34" charset="0"/>
                <a:cs typeface="Arial" charset="0"/>
              </a:rPr>
              <a:t>, descendants of </a:t>
            </a:r>
            <a:r>
              <a:rPr lang="en-US" altLang="en-US" sz="4000" dirty="0" err="1">
                <a:solidFill>
                  <a:prstClr val="white"/>
                </a:solidFill>
                <a:latin typeface="Arial Rounded MT Bold" pitchFamily="34" charset="0"/>
                <a:cs typeface="Arial" charset="0"/>
              </a:rPr>
              <a:t>Re'uven</a:t>
            </a:r>
            <a:r>
              <a:rPr lang="en-US" altLang="en-US" sz="4000" dirty="0">
                <a:solidFill>
                  <a:prstClr val="white"/>
                </a:solidFill>
                <a:latin typeface="Arial Rounded MT Bold" pitchFamily="34" charset="0"/>
                <a:cs typeface="Arial" charset="0"/>
              </a:rPr>
              <a:t>, took men and rebelled against Moshe. </a:t>
            </a:r>
          </a:p>
        </p:txBody>
      </p:sp>
    </p:spTree>
    <p:extLst>
      <p:ext uri="{BB962C8B-B14F-4D97-AF65-F5344CB8AC3E}">
        <p14:creationId xmlns:p14="http://schemas.microsoft.com/office/powerpoint/2010/main" val="2077748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body" idx="1"/>
          </p:nvPr>
        </p:nvSpPr>
        <p:spPr>
          <a:xfrm>
            <a:off x="381000" y="285750"/>
            <a:ext cx="8580450" cy="4343400"/>
          </a:xfrm>
        </p:spPr>
        <p:txBody>
          <a:bodyPr>
            <a:normAutofit lnSpcReduction="10000"/>
          </a:bodyPr>
          <a:lstStyle/>
          <a:p>
            <a:pPr marL="0" indent="0">
              <a:lnSpc>
                <a:spcPct val="90000"/>
              </a:lnSpc>
              <a:buNone/>
            </a:pPr>
            <a:r>
              <a:rPr lang="en-US" altLang="en-US" baseline="30000" dirty="0" err="1"/>
              <a:t>Bamidbar</a:t>
            </a:r>
            <a:r>
              <a:rPr lang="en-US" altLang="en-US" baseline="30000" dirty="0"/>
              <a:t>/Nu 16.1-3</a:t>
            </a:r>
            <a:r>
              <a:rPr lang="en-US" altLang="en-US" dirty="0"/>
              <a:t>  </a:t>
            </a:r>
            <a:r>
              <a:rPr lang="en-US" altLang="en-US" sz="4000" dirty="0">
                <a:solidFill>
                  <a:prstClr val="white"/>
                </a:solidFill>
                <a:latin typeface="Arial Rounded MT Bold" pitchFamily="34" charset="0"/>
                <a:cs typeface="Arial" charset="0"/>
              </a:rPr>
              <a:t>You take too much on yourselves! After all, the entire community is holy, every one of them.  After all, the entire community is holy, every one of them and </a:t>
            </a:r>
            <a:r>
              <a:rPr lang="en-US" altLang="en-US" sz="4000" cap="small" dirty="0">
                <a:solidFill>
                  <a:prstClr val="white"/>
                </a:solidFill>
                <a:latin typeface="Arial Rounded MT Bold" pitchFamily="34" charset="0"/>
                <a:cs typeface="Arial" charset="0"/>
              </a:rPr>
              <a:t>ADONI</a:t>
            </a:r>
            <a:r>
              <a:rPr lang="en-US" altLang="en-US" sz="4000" dirty="0">
                <a:solidFill>
                  <a:prstClr val="white"/>
                </a:solidFill>
                <a:latin typeface="Arial Rounded MT Bold" pitchFamily="34" charset="0"/>
                <a:cs typeface="Arial" charset="0"/>
              </a:rPr>
              <a:t> is among them. So why do you lift yourselves up above </a:t>
            </a:r>
            <a:r>
              <a:rPr lang="en-US" altLang="en-US" sz="4000" cap="small" dirty="0">
                <a:solidFill>
                  <a:prstClr val="white"/>
                </a:solidFill>
                <a:latin typeface="Arial Rounded MT Bold" pitchFamily="34" charset="0"/>
                <a:cs typeface="Arial" charset="0"/>
              </a:rPr>
              <a:t>ADONI’s</a:t>
            </a:r>
            <a:r>
              <a:rPr lang="en-US" altLang="en-US" sz="4000" dirty="0">
                <a:solidFill>
                  <a:prstClr val="white"/>
                </a:solidFill>
                <a:latin typeface="Arial Rounded MT Bold" pitchFamily="34" charset="0"/>
                <a:cs typeface="Arial" charset="0"/>
              </a:rPr>
              <a:t> assembly?"  	</a:t>
            </a:r>
          </a:p>
        </p:txBody>
      </p:sp>
    </p:spTree>
    <p:extLst>
      <p:ext uri="{BB962C8B-B14F-4D97-AF65-F5344CB8AC3E}">
        <p14:creationId xmlns:p14="http://schemas.microsoft.com/office/powerpoint/2010/main" val="135929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591A3-CCBB-7C8A-2D6C-101A564F32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4769A8-9508-07CF-9929-8F5B57C481E5}"/>
              </a:ext>
            </a:extLst>
          </p:cNvPr>
          <p:cNvSpPr>
            <a:spLocks noGrp="1"/>
          </p:cNvSpPr>
          <p:nvPr>
            <p:ph type="subTitle" idx="1"/>
          </p:nvPr>
        </p:nvSpPr>
        <p:spPr>
          <a:xfrm>
            <a:off x="228600" y="209550"/>
            <a:ext cx="8610600" cy="4800600"/>
          </a:xfrm>
        </p:spPr>
        <p:txBody>
          <a:bodyPr anchor="t">
            <a:normAutofit/>
          </a:bodyPr>
          <a:lstStyle/>
          <a:p>
            <a:pPr algn="l"/>
            <a:r>
              <a:rPr lang="en-US" sz="4000">
                <a:solidFill>
                  <a:schemeClr val="tx1"/>
                </a:solidFill>
                <a:latin typeface="Arial Rounded MT Bold" panose="020F0704030504030204" pitchFamily="34" charset="0"/>
              </a:rPr>
              <a:t>“When you are prepared, and you have relationships, and you have the program in place, the outcome does not have to be tragic,” he said. “We’re never going to remove evil from the world, but we are going to stand strong against it.”</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081274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body" idx="1"/>
          </p:nvPr>
        </p:nvSpPr>
        <p:spPr>
          <a:xfrm>
            <a:off x="381000" y="285750"/>
            <a:ext cx="8580451" cy="4343400"/>
          </a:xfrm>
        </p:spPr>
        <p:txBody>
          <a:bodyPr>
            <a:normAutofit/>
          </a:bodyPr>
          <a:lstStyle/>
          <a:p>
            <a:pPr>
              <a:lnSpc>
                <a:spcPct val="90000"/>
              </a:lnSpc>
              <a:buFontTx/>
              <a:buNone/>
            </a:pPr>
            <a:r>
              <a:rPr lang="en-US" altLang="en-US" sz="4400" baseline="30000" dirty="0"/>
              <a:t>	</a:t>
            </a:r>
            <a:r>
              <a:rPr lang="en-US" altLang="en-US" sz="4400" baseline="30000" dirty="0" err="1"/>
              <a:t>BaMidbar</a:t>
            </a:r>
            <a:r>
              <a:rPr lang="en-US" altLang="en-US" sz="4400" baseline="30000" dirty="0"/>
              <a:t>/Nu 16.28-31 </a:t>
            </a:r>
            <a:r>
              <a:rPr lang="en-US" altLang="en-US" sz="4000" dirty="0">
                <a:solidFill>
                  <a:prstClr val="white"/>
                </a:solidFill>
                <a:latin typeface="Arial Rounded MT Bold" pitchFamily="34" charset="0"/>
                <a:cs typeface="Arial" charset="0"/>
              </a:rPr>
              <a:t>Moshe said, "Here is how you will know that </a:t>
            </a:r>
            <a:r>
              <a:rPr lang="en-US" altLang="en-US" sz="4000" cap="small" dirty="0">
                <a:solidFill>
                  <a:prstClr val="white"/>
                </a:solidFill>
                <a:latin typeface="Arial Rounded MT Bold" pitchFamily="34" charset="0"/>
                <a:cs typeface="Arial" charset="0"/>
              </a:rPr>
              <a:t>ADONI</a:t>
            </a:r>
            <a:r>
              <a:rPr lang="en-US" altLang="en-US" sz="4000" dirty="0">
                <a:solidFill>
                  <a:prstClr val="white"/>
                </a:solidFill>
                <a:latin typeface="Arial Rounded MT Bold" pitchFamily="34" charset="0"/>
                <a:cs typeface="Arial" charset="0"/>
              </a:rPr>
              <a:t> has sent me to do all these things and that I haven't done them out of my own ambition:</a:t>
            </a:r>
          </a:p>
        </p:txBody>
      </p:sp>
    </p:spTree>
    <p:extLst>
      <p:ext uri="{BB962C8B-B14F-4D97-AF65-F5344CB8AC3E}">
        <p14:creationId xmlns:p14="http://schemas.microsoft.com/office/powerpoint/2010/main" val="1250653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69BF-FD66-B960-99F1-2DF7F66AA569}"/>
            </a:ext>
          </a:extLst>
        </p:cNvPr>
        <p:cNvGrpSpPr/>
        <p:nvPr/>
      </p:nvGrpSpPr>
      <p:grpSpPr>
        <a:xfrm>
          <a:off x="0" y="0"/>
          <a:ext cx="0" cy="0"/>
          <a:chOff x="0" y="0"/>
          <a:chExt cx="0" cy="0"/>
        </a:xfrm>
      </p:grpSpPr>
      <p:sp>
        <p:nvSpPr>
          <p:cNvPr id="1654786" name="Rectangle 2">
            <a:extLst>
              <a:ext uri="{FF2B5EF4-FFF2-40B4-BE49-F238E27FC236}">
                <a16:creationId xmlns:a16="http://schemas.microsoft.com/office/drawing/2014/main" id="{C941E1C3-4D28-5B6A-D444-F6691CF737B1}"/>
              </a:ext>
            </a:extLst>
          </p:cNvPr>
          <p:cNvSpPr>
            <a:spLocks noGrp="1" noChangeArrowheads="1"/>
          </p:cNvSpPr>
          <p:nvPr>
            <p:ph type="body" idx="1"/>
          </p:nvPr>
        </p:nvSpPr>
        <p:spPr>
          <a:xfrm>
            <a:off x="381000" y="285750"/>
            <a:ext cx="8580451" cy="4343400"/>
          </a:xfrm>
        </p:spPr>
        <p:txBody>
          <a:bodyPr>
            <a:normAutofit/>
          </a:bodyPr>
          <a:lstStyle/>
          <a:p>
            <a:pPr>
              <a:lnSpc>
                <a:spcPct val="90000"/>
              </a:lnSpc>
              <a:buFontTx/>
              <a:buNone/>
            </a:pPr>
            <a:r>
              <a:rPr lang="en-US" altLang="en-US" sz="4400" baseline="30000" dirty="0"/>
              <a:t>	</a:t>
            </a:r>
            <a:r>
              <a:rPr lang="en-US" altLang="en-US" sz="4400" baseline="30000" dirty="0" err="1"/>
              <a:t>BaMidbar</a:t>
            </a:r>
            <a:r>
              <a:rPr lang="en-US" altLang="en-US" sz="4400" baseline="30000" dirty="0"/>
              <a:t>/Nu 16.28-31 </a:t>
            </a:r>
            <a:r>
              <a:rPr lang="en-US" altLang="en-US" sz="4000" dirty="0">
                <a:solidFill>
                  <a:prstClr val="white"/>
                </a:solidFill>
                <a:latin typeface="Arial Rounded MT Bold" pitchFamily="34" charset="0"/>
                <a:cs typeface="Arial" charset="0"/>
              </a:rPr>
              <a:t>if these men die a natural death like other people, only sharing the fate common to all humanity, then ADONI has not sent me. But if ADONI does something new -</a:t>
            </a:r>
          </a:p>
        </p:txBody>
      </p:sp>
    </p:spTree>
    <p:extLst>
      <p:ext uri="{BB962C8B-B14F-4D97-AF65-F5344CB8AC3E}">
        <p14:creationId xmlns:p14="http://schemas.microsoft.com/office/powerpoint/2010/main" val="40512936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body" idx="1"/>
          </p:nvPr>
        </p:nvSpPr>
        <p:spPr>
          <a:xfrm>
            <a:off x="381000" y="285750"/>
            <a:ext cx="8580451" cy="4495800"/>
          </a:xfrm>
        </p:spPr>
        <p:txBody>
          <a:bodyPr>
            <a:normAutofit lnSpcReduction="10000"/>
          </a:bodyPr>
          <a:lstStyle/>
          <a:p>
            <a:pPr>
              <a:buFontTx/>
              <a:buNone/>
            </a:pPr>
            <a:r>
              <a:rPr lang="en-US" altLang="en-US" dirty="0"/>
              <a:t>	</a:t>
            </a:r>
            <a:r>
              <a:rPr lang="en-US" altLang="en-US" baseline="30000" dirty="0" err="1"/>
              <a:t>BaMidbar</a:t>
            </a:r>
            <a:r>
              <a:rPr lang="en-US" altLang="en-US" baseline="30000" dirty="0"/>
              <a:t>/Nu 16.28-31 </a:t>
            </a:r>
            <a:r>
              <a:rPr lang="en-US" altLang="en-US" sz="3600" dirty="0"/>
              <a:t>- </a:t>
            </a:r>
            <a:r>
              <a:rPr lang="en-US" altLang="en-US" sz="4000" dirty="0">
                <a:solidFill>
                  <a:prstClr val="white"/>
                </a:solidFill>
                <a:latin typeface="Arial Rounded MT Bold" pitchFamily="34" charset="0"/>
                <a:cs typeface="Arial" charset="0"/>
              </a:rPr>
              <a:t>if the ground opens up and swallows them with everything they own, and they go down alive to </a:t>
            </a:r>
            <a:r>
              <a:rPr lang="en-US" altLang="en-US" sz="4000" dirty="0" err="1">
                <a:solidFill>
                  <a:prstClr val="white"/>
                </a:solidFill>
                <a:latin typeface="Arial Rounded MT Bold" pitchFamily="34" charset="0"/>
                <a:cs typeface="Arial" charset="0"/>
              </a:rPr>
              <a:t>Sh'ol</a:t>
            </a:r>
            <a:r>
              <a:rPr lang="en-US" altLang="en-US" sz="4000" dirty="0">
                <a:solidFill>
                  <a:prstClr val="white"/>
                </a:solidFill>
                <a:latin typeface="Arial Rounded MT Bold" pitchFamily="34" charset="0"/>
                <a:cs typeface="Arial" charset="0"/>
              </a:rPr>
              <a:t> - then you will understand that these men have had contempt for ADONI ." The moment he finished speaking, the ground under them split apart - </a:t>
            </a:r>
          </a:p>
        </p:txBody>
      </p:sp>
    </p:spTree>
    <p:extLst>
      <p:ext uri="{BB962C8B-B14F-4D97-AF65-F5344CB8AC3E}">
        <p14:creationId xmlns:p14="http://schemas.microsoft.com/office/powerpoint/2010/main" val="4026209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0690"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840979" y="0"/>
            <a:ext cx="7462044" cy="5143500"/>
          </a:xfrm>
        </p:spPr>
      </p:pic>
    </p:spTree>
    <p:extLst>
      <p:ext uri="{BB962C8B-B14F-4D97-AF65-F5344CB8AC3E}">
        <p14:creationId xmlns:p14="http://schemas.microsoft.com/office/powerpoint/2010/main" val="2315486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2738"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82576" y="0"/>
            <a:ext cx="8778875" cy="5143500"/>
          </a:xfrm>
        </p:spPr>
      </p:pic>
    </p:spTree>
    <p:extLst>
      <p:ext uri="{BB962C8B-B14F-4D97-AF65-F5344CB8AC3E}">
        <p14:creationId xmlns:p14="http://schemas.microsoft.com/office/powerpoint/2010/main" val="2123243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26167-96DF-95AB-E683-EF1D111229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802D02-C718-6317-E318-72FAFB931BD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4BE33F8-F6AF-E01D-B530-7F3A3DD7B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D403A7F2-5CBF-C51F-58EC-32E8AB45F97B}"/>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u="sng" dirty="0">
                <a:solidFill>
                  <a:srgbClr val="FFFF66"/>
                </a:solidFill>
              </a:rPr>
              <a:t>Accuses us to ourselves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4160823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1722-EC9B-135E-E6A9-52A1617DD6B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58FB34-68AD-FD2F-5016-BA67F9023F9D}"/>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098" name="Picture 2" descr="IDF Soldiers">
            <a:extLst>
              <a:ext uri="{FF2B5EF4-FFF2-40B4-BE49-F238E27FC236}">
                <a16:creationId xmlns:a16="http://schemas.microsoft.com/office/drawing/2014/main" id="{C652560C-68CF-8942-8FC9-8EBE83DD5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9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1C25-F95D-DA79-1665-F740D6D552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128992-A837-831C-1BFB-7D9FA26902CF}"/>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A report published on Tuesday, October 28, 2025, by the Knesset Research and Information Center found that from January 2024 through July 2025, 279 Israel Defense Forces soldiers </a:t>
            </a:r>
            <a:r>
              <a:rPr lang="en-US" sz="4000" u="sng" dirty="0">
                <a:solidFill>
                  <a:srgbClr val="FFFF66"/>
                </a:solidFill>
                <a:latin typeface="Arial Rounded MT Bold" panose="020F0704030504030204" pitchFamily="34" charset="0"/>
              </a:rPr>
              <a:t>attempted</a:t>
            </a:r>
            <a:r>
              <a:rPr lang="en-US" sz="4000" dirty="0">
                <a:solidFill>
                  <a:schemeClr val="tx1"/>
                </a:solidFill>
                <a:latin typeface="Arial Rounded MT Bold" panose="020F0704030504030204" pitchFamily="34" charset="0"/>
              </a:rPr>
              <a:t> to take their own lives. 39 </a:t>
            </a:r>
            <a:r>
              <a:rPr lang="en-US" sz="4000" u="sng" dirty="0">
                <a:solidFill>
                  <a:srgbClr val="FFFF66"/>
                </a:solidFill>
                <a:latin typeface="Arial Rounded MT Bold" panose="020F0704030504030204" pitchFamily="34" charset="0"/>
              </a:rPr>
              <a:t>did take their own lives</a:t>
            </a:r>
            <a:r>
              <a:rPr lang="en-US" sz="4000" dirty="0">
                <a:solidFill>
                  <a:schemeClr val="tx1"/>
                </a:solidFill>
                <a:latin typeface="Arial Rounded MT Bold" panose="020F0704030504030204" pitchFamily="34" charset="0"/>
              </a:rPr>
              <a:t>, which illuminates the scale of distress within the ranks nearly two years into the war. </a:t>
            </a:r>
          </a:p>
        </p:txBody>
      </p:sp>
    </p:spTree>
    <p:extLst>
      <p:ext uri="{BB962C8B-B14F-4D97-AF65-F5344CB8AC3E}">
        <p14:creationId xmlns:p14="http://schemas.microsoft.com/office/powerpoint/2010/main" val="1662244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9919-411B-5F1D-FE38-98549F80E7DA}"/>
            </a:ext>
          </a:extLst>
        </p:cNvPr>
        <p:cNvGrpSpPr/>
        <p:nvPr/>
      </p:nvGrpSpPr>
      <p:grpSpPr>
        <a:xfrm>
          <a:off x="0" y="0"/>
          <a:ext cx="0" cy="0"/>
          <a:chOff x="0" y="0"/>
          <a:chExt cx="0" cy="0"/>
        </a:xfrm>
      </p:grpSpPr>
      <p:sp>
        <p:nvSpPr>
          <p:cNvPr id="1617922" name="Rectangle 2">
            <a:extLst>
              <a:ext uri="{FF2B5EF4-FFF2-40B4-BE49-F238E27FC236}">
                <a16:creationId xmlns:a16="http://schemas.microsoft.com/office/drawing/2014/main" id="{717BDBC5-F905-201D-D0C1-7D41D98EF828}"/>
              </a:ext>
            </a:extLst>
          </p:cNvPr>
          <p:cNvSpPr>
            <a:spLocks noGrp="1" noChangeArrowheads="1"/>
          </p:cNvSpPr>
          <p:nvPr>
            <p:ph type="body" idx="1"/>
          </p:nvPr>
        </p:nvSpPr>
        <p:spPr>
          <a:xfrm>
            <a:off x="228600" y="285750"/>
            <a:ext cx="8732851" cy="4419600"/>
          </a:xfrm>
        </p:spPr>
        <p:txBody>
          <a:bodyPr>
            <a:normAutofit lnSpcReduction="10000"/>
          </a:bodyPr>
          <a:lstStyle/>
          <a:p>
            <a:pPr marL="0" indent="0" defTabSz="114300">
              <a:buFontTx/>
              <a:buNone/>
            </a:pPr>
            <a:r>
              <a:rPr lang="en-US" altLang="en-US" baseline="30000" dirty="0"/>
              <a:t>	Roman 8 </a:t>
            </a:r>
            <a:r>
              <a:rPr lang="en-US" altLang="en-US" sz="4000" dirty="0">
                <a:solidFill>
                  <a:schemeClr val="tx1"/>
                </a:solidFill>
                <a:latin typeface="Arial Rounded MT Bold" panose="020F0704030504030204" pitchFamily="34" charset="0"/>
              </a:rPr>
              <a:t>Therefore, there is no longer any condemnation awaiting those who are in union with the Messiah Yeshua. Why? Because the Torah of the Spirit, which produces this life in union with Messiah Yeshua, has set me free from the "Torah" of sin and death…</a:t>
            </a:r>
          </a:p>
        </p:txBody>
      </p:sp>
    </p:spTree>
    <p:extLst>
      <p:ext uri="{BB962C8B-B14F-4D97-AF65-F5344CB8AC3E}">
        <p14:creationId xmlns:p14="http://schemas.microsoft.com/office/powerpoint/2010/main" val="2266167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C73D1-A355-471E-89B7-56C7DF3D5433}"/>
            </a:ext>
          </a:extLst>
        </p:cNvPr>
        <p:cNvGrpSpPr/>
        <p:nvPr/>
      </p:nvGrpSpPr>
      <p:grpSpPr>
        <a:xfrm>
          <a:off x="0" y="0"/>
          <a:ext cx="0" cy="0"/>
          <a:chOff x="0" y="0"/>
          <a:chExt cx="0" cy="0"/>
        </a:xfrm>
      </p:grpSpPr>
      <p:sp>
        <p:nvSpPr>
          <p:cNvPr id="1640450" name="Rectangle 2">
            <a:extLst>
              <a:ext uri="{FF2B5EF4-FFF2-40B4-BE49-F238E27FC236}">
                <a16:creationId xmlns:a16="http://schemas.microsoft.com/office/drawing/2014/main" id="{E91EFB9D-F37E-9B61-BFFD-60E9329AFA60}"/>
              </a:ext>
            </a:extLst>
          </p:cNvPr>
          <p:cNvSpPr>
            <a:spLocks noGrp="1" noChangeArrowheads="1"/>
          </p:cNvSpPr>
          <p:nvPr>
            <p:ph type="body" idx="1"/>
          </p:nvPr>
        </p:nvSpPr>
        <p:spPr>
          <a:xfrm>
            <a:off x="381000" y="285750"/>
            <a:ext cx="8580451" cy="4267200"/>
          </a:xfrm>
        </p:spPr>
        <p:txBody>
          <a:bodyPr>
            <a:normAutofit fontScale="92500" lnSpcReduction="10000"/>
          </a:bodyPr>
          <a:lstStyle/>
          <a:p>
            <a:pPr marL="0" indent="0" defTabSz="114300">
              <a:buFontTx/>
              <a:buNone/>
            </a:pPr>
            <a:r>
              <a:rPr lang="en-US" altLang="en-US" baseline="30000" dirty="0"/>
              <a:t>	Roman 8 </a:t>
            </a:r>
            <a:r>
              <a:rPr lang="en-US" altLang="en-US" sz="4000" dirty="0">
                <a:solidFill>
                  <a:schemeClr val="tx1"/>
                </a:solidFill>
                <a:latin typeface="Arial Rounded MT Bold" panose="020F0704030504030204" pitchFamily="34" charset="0"/>
              </a:rPr>
              <a:t>For I am convinced that neither death nor life, neither angels nor other heavenly rulers, neither what exists nor what is coming, neither powers above nor powers below, nor any other created thing will be able to separate us from the love of God which comes to us through the Messiah Yeshua, our Lord.  </a:t>
            </a:r>
          </a:p>
        </p:txBody>
      </p:sp>
    </p:spTree>
    <p:extLst>
      <p:ext uri="{BB962C8B-B14F-4D97-AF65-F5344CB8AC3E}">
        <p14:creationId xmlns:p14="http://schemas.microsoft.com/office/powerpoint/2010/main" val="414260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B6978-6C95-33BB-939F-4AC4AB55F7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0C8743-C332-8775-9BE6-BACD904A6A7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Rabbi Jennifer Kaluzny, who has served on Temple Israel’s clergy since 2004, told JNS it was “a terrifying experience and also a miracle.”</a:t>
            </a:r>
          </a:p>
        </p:txBody>
      </p:sp>
    </p:spTree>
    <p:extLst>
      <p:ext uri="{BB962C8B-B14F-4D97-AF65-F5344CB8AC3E}">
        <p14:creationId xmlns:p14="http://schemas.microsoft.com/office/powerpoint/2010/main" val="336871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body" idx="1"/>
          </p:nvPr>
        </p:nvSpPr>
        <p:spPr>
          <a:xfrm>
            <a:off x="304800" y="285750"/>
            <a:ext cx="8656651" cy="4343400"/>
          </a:xfrm>
        </p:spPr>
        <p:txBody>
          <a:bodyPr/>
          <a:lstStyle/>
          <a:p>
            <a:pPr>
              <a:buFontTx/>
              <a:buNone/>
            </a:pPr>
            <a:r>
              <a:rPr lang="en-US" altLang="en-US" baseline="30000" dirty="0"/>
              <a:t>	</a:t>
            </a:r>
            <a:r>
              <a:rPr lang="en-US" altLang="en-US" sz="4000" dirty="0">
                <a:solidFill>
                  <a:schemeClr val="tx1"/>
                </a:solidFill>
                <a:latin typeface="Arial Rounded MT Bold" panose="020F0704030504030204" pitchFamily="34" charset="0"/>
              </a:rPr>
              <a:t>Accusations are usually half truths because we all always could do better.  </a:t>
            </a:r>
          </a:p>
          <a:p>
            <a:pPr>
              <a:buFontTx/>
              <a:buNone/>
            </a:pPr>
            <a:r>
              <a:rPr lang="en-US" altLang="en-US" dirty="0"/>
              <a:t>	</a:t>
            </a:r>
          </a:p>
        </p:txBody>
      </p:sp>
    </p:spTree>
    <p:extLst>
      <p:ext uri="{BB962C8B-B14F-4D97-AF65-F5344CB8AC3E}">
        <p14:creationId xmlns:p14="http://schemas.microsoft.com/office/powerpoint/2010/main" val="585342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body" idx="1"/>
          </p:nvPr>
        </p:nvSpPr>
        <p:spPr>
          <a:xfrm>
            <a:off x="457200" y="361950"/>
            <a:ext cx="8504251" cy="4343400"/>
          </a:xfrm>
        </p:spPr>
        <p:txBody>
          <a:bodyPr/>
          <a:lstStyle/>
          <a:p>
            <a:pPr marL="0" indent="0" defTabSz="114300">
              <a:buFontTx/>
              <a:buNone/>
            </a:pPr>
            <a:r>
              <a:rPr lang="en-US" altLang="en-US" baseline="30000" dirty="0"/>
              <a:t>	</a:t>
            </a:r>
            <a:r>
              <a:rPr lang="en-US" altLang="en-US" sz="4000" dirty="0">
                <a:solidFill>
                  <a:schemeClr val="tx1"/>
                </a:solidFill>
                <a:latin typeface="Arial Rounded MT Bold" panose="020F0704030504030204" pitchFamily="34" charset="0"/>
              </a:rPr>
              <a:t>Accusations that are patently absurd don’t hurt at all.  Usually laughable.</a:t>
            </a:r>
          </a:p>
        </p:txBody>
      </p:sp>
    </p:spTree>
    <p:extLst>
      <p:ext uri="{BB962C8B-B14F-4D97-AF65-F5344CB8AC3E}">
        <p14:creationId xmlns:p14="http://schemas.microsoft.com/office/powerpoint/2010/main" val="287138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body" idx="1"/>
          </p:nvPr>
        </p:nvSpPr>
        <p:spPr>
          <a:xfrm>
            <a:off x="457200" y="361950"/>
            <a:ext cx="8504251" cy="4343400"/>
          </a:xfrm>
        </p:spPr>
        <p:txBody>
          <a:bodyPr>
            <a:normAutofit fontScale="92500" lnSpcReduction="10000"/>
          </a:bodyPr>
          <a:lstStyle/>
          <a:p>
            <a:pPr>
              <a:buFontTx/>
              <a:buNone/>
            </a:pPr>
            <a:r>
              <a:rPr lang="en-US" altLang="en-US" baseline="30000" dirty="0"/>
              <a:t>	</a:t>
            </a:r>
            <a:r>
              <a:rPr lang="en-US" altLang="en-US" baseline="30000" dirty="0" err="1"/>
              <a:t>Mishlei</a:t>
            </a:r>
            <a:r>
              <a:rPr lang="en-US" altLang="en-US" baseline="30000" dirty="0"/>
              <a:t>/</a:t>
            </a:r>
            <a:r>
              <a:rPr lang="en-US" altLang="en-US" baseline="30000" dirty="0" err="1"/>
              <a:t>Prov</a:t>
            </a:r>
            <a:r>
              <a:rPr lang="en-US" altLang="en-US" baseline="30000" dirty="0"/>
              <a:t> 26.2 CEB</a:t>
            </a:r>
            <a:r>
              <a:rPr lang="en-US" altLang="en-US" dirty="0"/>
              <a:t> </a:t>
            </a:r>
            <a:r>
              <a:rPr lang="en-US" altLang="en-US" sz="4000" dirty="0">
                <a:solidFill>
                  <a:schemeClr val="tx1"/>
                </a:solidFill>
                <a:latin typeface="Arial Rounded MT Bold" panose="020F0704030504030204" pitchFamily="34" charset="0"/>
              </a:rPr>
              <a:t>Like a darting sparrow, like a flying swallow, so an undeserved curse never arrives. 	</a:t>
            </a:r>
          </a:p>
          <a:p>
            <a:pPr>
              <a:buFontTx/>
              <a:buNone/>
            </a:pPr>
            <a:r>
              <a:rPr lang="en-US" altLang="en-US" sz="4000" dirty="0">
                <a:solidFill>
                  <a:schemeClr val="tx1"/>
                </a:solidFill>
                <a:latin typeface="Arial Rounded MT Bold" panose="020F0704030504030204" pitchFamily="34" charset="0"/>
              </a:rPr>
              <a:t>	ESV Like a sparrow in its flitting, like a swallow in its flying, a curse that is causeless does not alight. </a:t>
            </a:r>
          </a:p>
          <a:p>
            <a:pPr algn="r" rtl="1">
              <a:buFontTx/>
              <a:buNone/>
            </a:pPr>
            <a:r>
              <a:rPr lang="he-IL" altLang="en-US" sz="4200" b="1" dirty="0">
                <a:cs typeface="Vilna" pitchFamily="2" charset="-79"/>
              </a:rPr>
              <a:t>כַּצִּפּוֹר לָנוּד, כַּדְּרוֹר לָעוּף</a:t>
            </a:r>
            <a:r>
              <a:rPr lang="en-US" altLang="en-US" sz="4200" b="1" dirty="0">
                <a:cs typeface="Vilna" pitchFamily="2" charset="-79"/>
              </a:rPr>
              <a:t> </a:t>
            </a:r>
            <a:r>
              <a:rPr lang="he-IL" altLang="en-US" sz="4200" b="1" dirty="0">
                <a:cs typeface="Vilna" pitchFamily="2" charset="-79"/>
              </a:rPr>
              <a:t>--כֵּן </a:t>
            </a:r>
            <a:r>
              <a:rPr lang="he-IL" altLang="en-US" sz="4200" b="1" dirty="0">
                <a:solidFill>
                  <a:srgbClr val="FFFF99"/>
                </a:solidFill>
                <a:cs typeface="Vilna" pitchFamily="2" charset="-79"/>
              </a:rPr>
              <a:t>קִלְלַת חִנָּם</a:t>
            </a:r>
            <a:r>
              <a:rPr lang="en-US" altLang="en-US" sz="4200" b="1" dirty="0">
                <a:solidFill>
                  <a:srgbClr val="FFFF99"/>
                </a:solidFill>
                <a:cs typeface="Vilna" pitchFamily="2" charset="-79"/>
              </a:rPr>
              <a:t> </a:t>
            </a:r>
            <a:r>
              <a:rPr lang="he-IL" altLang="en-US" sz="4200" b="1" dirty="0">
                <a:cs typeface="Vilna" pitchFamily="2" charset="-79"/>
              </a:rPr>
              <a:t>לא תָבֹא</a:t>
            </a:r>
            <a:r>
              <a:rPr lang="en-US" altLang="en-US" sz="4200" b="1" dirty="0">
                <a:cs typeface="Vilna" pitchFamily="2" charset="-79"/>
              </a:rPr>
              <a:t>.</a:t>
            </a:r>
            <a:endParaRPr lang="en-US" altLang="en-US" b="1" dirty="0"/>
          </a:p>
        </p:txBody>
      </p:sp>
    </p:spTree>
    <p:extLst>
      <p:ext uri="{BB962C8B-B14F-4D97-AF65-F5344CB8AC3E}">
        <p14:creationId xmlns:p14="http://schemas.microsoft.com/office/powerpoint/2010/main" val="2264238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body" idx="1"/>
          </p:nvPr>
        </p:nvSpPr>
        <p:spPr>
          <a:xfrm>
            <a:off x="182576" y="0"/>
            <a:ext cx="8778875" cy="5143500"/>
          </a:xfrm>
        </p:spPr>
        <p:txBody>
          <a:bodyPr/>
          <a:lstStyle/>
          <a:p>
            <a:pPr>
              <a:buFontTx/>
              <a:buNone/>
            </a:pPr>
            <a:r>
              <a:rPr lang="en-US" altLang="en-US" baseline="30000"/>
              <a:t>	</a:t>
            </a:r>
            <a:endParaRPr lang="en-US" altLang="en-US"/>
          </a:p>
        </p:txBody>
      </p:sp>
      <p:pic>
        <p:nvPicPr>
          <p:cNvPr id="1638403" name="Picture 3" descr="W-181%20clear%20con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770" y="0"/>
            <a:ext cx="6154357" cy="497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860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body" idx="1"/>
          </p:nvPr>
        </p:nvSpPr>
        <p:spPr>
          <a:xfrm>
            <a:off x="381000" y="361950"/>
            <a:ext cx="8580451" cy="4343400"/>
          </a:xfrm>
        </p:spPr>
        <p:txBody>
          <a:bodyPr>
            <a:normAutofit fontScale="92500" lnSpcReduction="20000"/>
          </a:bodyPr>
          <a:lstStyle/>
          <a:p>
            <a:pPr>
              <a:buFontTx/>
              <a:buNone/>
            </a:pPr>
            <a:r>
              <a:rPr lang="en-US" altLang="en-US" baseline="30000" dirty="0"/>
              <a:t>	 1 Cor. 4.3-5</a:t>
            </a:r>
            <a:r>
              <a:rPr lang="en-US" altLang="en-US" dirty="0"/>
              <a:t> </a:t>
            </a:r>
            <a:r>
              <a:rPr lang="en-US" altLang="en-US" sz="4000" dirty="0">
                <a:solidFill>
                  <a:schemeClr val="tx1"/>
                </a:solidFill>
                <a:latin typeface="Arial Rounded MT Bold" panose="020F0704030504030204" pitchFamily="34" charset="0"/>
              </a:rPr>
              <a:t>And it matters very little to me how I am evaluated by you or by any human court; in fact, I don't even evaluate myself.  I am not aware of anything against me, but this does not make me innocent. The one who is evaluating me is the Lord.  So don't pronounce judgment prematurely, before the Lord comes; </a:t>
            </a:r>
          </a:p>
        </p:txBody>
      </p:sp>
    </p:spTree>
    <p:extLst>
      <p:ext uri="{BB962C8B-B14F-4D97-AF65-F5344CB8AC3E}">
        <p14:creationId xmlns:p14="http://schemas.microsoft.com/office/powerpoint/2010/main" val="2567972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609600" y="285750"/>
            <a:ext cx="8059209" cy="4495800"/>
          </a:xfrm>
        </p:spPr>
        <p:txBody>
          <a:bodyPr anchor="t">
            <a:normAutofit/>
          </a:bodyPr>
          <a:lstStyle/>
          <a:p>
            <a:pPr algn="l"/>
            <a:r>
              <a:rPr lang="en-US" baseline="30000" dirty="0" err="1"/>
              <a:t>T’hillim</a:t>
            </a:r>
            <a:r>
              <a:rPr lang="en-US" baseline="30000" dirty="0"/>
              <a:t> / Ps 8.3  </a:t>
            </a:r>
            <a:r>
              <a:rPr lang="en-US" sz="4000" dirty="0">
                <a:solidFill>
                  <a:schemeClr val="tx1"/>
                </a:solidFill>
                <a:latin typeface="Arial Rounded MT Bold" panose="020F0704030504030204" pitchFamily="34" charset="0"/>
              </a:rPr>
              <a:t>You established strength because of your foes, in order that you might silence the enemy and the avenger.</a:t>
            </a:r>
          </a:p>
        </p:txBody>
      </p:sp>
    </p:spTree>
    <p:extLst>
      <p:ext uri="{BB962C8B-B14F-4D97-AF65-F5344CB8AC3E}">
        <p14:creationId xmlns:p14="http://schemas.microsoft.com/office/powerpoint/2010/main" val="4123213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body" idx="1"/>
          </p:nvPr>
        </p:nvSpPr>
        <p:spPr>
          <a:xfrm>
            <a:off x="182576" y="0"/>
            <a:ext cx="8778875" cy="5143500"/>
          </a:xfrm>
        </p:spPr>
        <p:txBody>
          <a:bodyPr/>
          <a:lstStyle/>
          <a:p>
            <a:pPr>
              <a:buFontTx/>
              <a:buNone/>
            </a:pPr>
            <a:r>
              <a:rPr lang="en-US" altLang="en-US" baseline="30000"/>
              <a:t>	</a:t>
            </a:r>
            <a:endParaRPr lang="en-US" altLang="en-US"/>
          </a:p>
        </p:txBody>
      </p:sp>
      <p:pic>
        <p:nvPicPr>
          <p:cNvPr id="1634307" name="Picture 3" descr="go-to-jail-600x250"/>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82576" y="34529"/>
            <a:ext cx="8778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4CF809-99A8-D8C9-6D6B-8EC08B072717}"/>
              </a:ext>
            </a:extLst>
          </p:cNvPr>
          <p:cNvSpPr txBox="1"/>
          <p:nvPr/>
        </p:nvSpPr>
        <p:spPr>
          <a:xfrm>
            <a:off x="2209800" y="3309878"/>
            <a:ext cx="3707875" cy="707886"/>
          </a:xfrm>
          <a:prstGeom prst="rect">
            <a:avLst/>
          </a:prstGeom>
          <a:noFill/>
        </p:spPr>
        <p:txBody>
          <a:bodyPr wrap="none" rtlCol="0">
            <a:spAutoFit/>
          </a:bodyPr>
          <a:lstStyle/>
          <a:p>
            <a:pPr algn="l"/>
            <a:r>
              <a:rPr lang="en-US" u="sng" dirty="0">
                <a:solidFill>
                  <a:schemeClr val="tx1"/>
                </a:solidFill>
              </a:rPr>
              <a:t>You are guilty!</a:t>
            </a:r>
          </a:p>
        </p:txBody>
      </p:sp>
    </p:spTree>
    <p:extLst>
      <p:ext uri="{BB962C8B-B14F-4D97-AF65-F5344CB8AC3E}">
        <p14:creationId xmlns:p14="http://schemas.microsoft.com/office/powerpoint/2010/main" val="2799108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body" idx="1"/>
          </p:nvPr>
        </p:nvSpPr>
        <p:spPr>
          <a:xfrm>
            <a:off x="304800" y="361950"/>
            <a:ext cx="8656651" cy="4343400"/>
          </a:xfrm>
        </p:spPr>
        <p:txBody>
          <a:bodyPr/>
          <a:lstStyle/>
          <a:p>
            <a:pPr>
              <a:buFontTx/>
              <a:buNone/>
            </a:pPr>
            <a:r>
              <a:rPr lang="en-US" altLang="en-US" baseline="30000" dirty="0"/>
              <a:t>	</a:t>
            </a:r>
            <a:r>
              <a:rPr lang="en-US" altLang="en-US" sz="4000" baseline="30000" dirty="0">
                <a:solidFill>
                  <a:schemeClr val="tx1"/>
                </a:solidFill>
                <a:latin typeface="Arial Rounded MT Bold" panose="020F0704030504030204" pitchFamily="34" charset="0"/>
              </a:rPr>
              <a:t>Rev. 12.9-10  </a:t>
            </a:r>
            <a:r>
              <a:rPr lang="en-US" altLang="en-US" sz="4000" dirty="0">
                <a:solidFill>
                  <a:schemeClr val="tx1"/>
                </a:solidFill>
                <a:latin typeface="Arial Rounded MT Bold" panose="020F0704030504030204" pitchFamily="34" charset="0"/>
              </a:rPr>
              <a:t>"Now have come God's victory, power and kingship, and the authority of his Messiah; because the Accuser of our brothers, who accuses them day and night before God, has been thrown out!  </a:t>
            </a:r>
          </a:p>
        </p:txBody>
      </p:sp>
    </p:spTree>
    <p:extLst>
      <p:ext uri="{BB962C8B-B14F-4D97-AF65-F5344CB8AC3E}">
        <p14:creationId xmlns:p14="http://schemas.microsoft.com/office/powerpoint/2010/main" val="20880886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C0FB-5113-3C23-C9B4-FBB718B5CE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B7851E2-9EC6-4C10-AA2B-7EE8C3253E2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93992A5-E965-A01A-2611-1A25E6A94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EEB53A5B-9BA0-D042-4AF0-201DE21DD907}"/>
              </a:ext>
            </a:extLst>
          </p:cNvPr>
          <p:cNvSpPr txBox="1"/>
          <p:nvPr/>
        </p:nvSpPr>
        <p:spPr>
          <a:xfrm>
            <a:off x="304800" y="209550"/>
            <a:ext cx="8534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Accusations of HaSatan:</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G-d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G-d</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schemeClr val="tx1"/>
                </a:solidFill>
                <a:cs typeface="+mn-cs"/>
              </a:rPr>
              <a:t>Accuses</a:t>
            </a: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 other people to us</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lang="en-US" dirty="0">
                <a:solidFill>
                  <a:prstClr val="white"/>
                </a:solidFill>
              </a:rPr>
              <a:t>Accuses us to other people</a:t>
            </a:r>
          </a:p>
          <a:p>
            <a:pPr marL="376650" marR="0" lvl="0" indent="-3766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Accuses us to ourselves</a:t>
            </a: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268132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263D-DD3B-D18E-E144-DBF22AC9A4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3AA8C9-1A2E-B811-C12F-F226493D4BF4}"/>
              </a:ext>
            </a:extLst>
          </p:cNvPr>
          <p:cNvSpPr>
            <a:spLocks noGrp="1"/>
          </p:cNvSpPr>
          <p:nvPr>
            <p:ph type="subTitle" idx="1"/>
          </p:nvPr>
        </p:nvSpPr>
        <p:spPr>
          <a:xfrm>
            <a:off x="228600" y="209550"/>
            <a:ext cx="8610600" cy="4800600"/>
          </a:xfrm>
        </p:spPr>
        <p:txBody>
          <a:bodyPr anchor="t">
            <a:normAutofit/>
          </a:bodyPr>
          <a:lstStyle/>
          <a:p>
            <a:pPr algn="l"/>
            <a:r>
              <a:rPr lang="he-IL" sz="4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C739B78-8BAA-1A46-3B30-8544BF0D6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58334763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265900</TotalTime>
  <Words>7083</Words>
  <Application>Microsoft Office PowerPoint</Application>
  <PresentationFormat>On-screen Show (16:9)</PresentationFormat>
  <Paragraphs>756</Paragraphs>
  <Slides>117</Slides>
  <Notes>117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5" baseType="lpstr">
      <vt:lpstr>Arial</vt:lpstr>
      <vt:lpstr>Arial Rounded MT Bold</vt:lpstr>
      <vt:lpstr>Arial Unicode MS</vt:lpstr>
      <vt:lpstr>Corbel</vt:lpstr>
      <vt:lpstr>David</vt:lpstr>
      <vt:lpstr>Vilna</vt:lpstr>
      <vt:lpstr>Depth</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 as accuser before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5683</cp:revision>
  <dcterms:created xsi:type="dcterms:W3CDTF">2006-04-21T19:34:43Z</dcterms:created>
  <dcterms:modified xsi:type="dcterms:W3CDTF">2026-03-14T13:44:02Z</dcterms:modified>
</cp:coreProperties>
</file>