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 id="2147483869" r:id="rId3"/>
  </p:sldMasterIdLst>
  <p:notesMasterIdLst>
    <p:notesMasterId r:id="rId110"/>
  </p:notesMasterIdLst>
  <p:handoutMasterIdLst>
    <p:handoutMasterId r:id="rId111"/>
  </p:handoutMasterIdLst>
  <p:sldIdLst>
    <p:sldId id="67755" r:id="rId4"/>
    <p:sldId id="67758" r:id="rId5"/>
    <p:sldId id="67861" r:id="rId6"/>
    <p:sldId id="67862" r:id="rId7"/>
    <p:sldId id="67752" r:id="rId8"/>
    <p:sldId id="67754" r:id="rId9"/>
    <p:sldId id="67812" r:id="rId10"/>
    <p:sldId id="67866" r:id="rId11"/>
    <p:sldId id="67867" r:id="rId12"/>
    <p:sldId id="67744" r:id="rId13"/>
    <p:sldId id="67745" r:id="rId14"/>
    <p:sldId id="67749" r:id="rId15"/>
    <p:sldId id="67750" r:id="rId16"/>
    <p:sldId id="67747" r:id="rId17"/>
    <p:sldId id="67733" r:id="rId18"/>
    <p:sldId id="67753" r:id="rId19"/>
    <p:sldId id="67879" r:id="rId20"/>
    <p:sldId id="67746" r:id="rId21"/>
    <p:sldId id="67813" r:id="rId22"/>
    <p:sldId id="67748" r:id="rId23"/>
    <p:sldId id="67833" r:id="rId24"/>
    <p:sldId id="67832" r:id="rId25"/>
    <p:sldId id="67865" r:id="rId26"/>
    <p:sldId id="67834" r:id="rId27"/>
    <p:sldId id="67818" r:id="rId28"/>
    <p:sldId id="67820" r:id="rId29"/>
    <p:sldId id="67821" r:id="rId30"/>
    <p:sldId id="67819" r:id="rId31"/>
    <p:sldId id="67822" r:id="rId32"/>
    <p:sldId id="67880" r:id="rId33"/>
    <p:sldId id="67835" r:id="rId34"/>
    <p:sldId id="67814" r:id="rId35"/>
    <p:sldId id="67836" r:id="rId36"/>
    <p:sldId id="67839" r:id="rId37"/>
    <p:sldId id="822" r:id="rId38"/>
    <p:sldId id="823" r:id="rId39"/>
    <p:sldId id="827" r:id="rId40"/>
    <p:sldId id="67868" r:id="rId41"/>
    <p:sldId id="67869" r:id="rId42"/>
    <p:sldId id="67831" r:id="rId43"/>
    <p:sldId id="67838" r:id="rId44"/>
    <p:sldId id="67840" r:id="rId45"/>
    <p:sldId id="67841" r:id="rId46"/>
    <p:sldId id="67842" r:id="rId47"/>
    <p:sldId id="67881" r:id="rId48"/>
    <p:sldId id="67846" r:id="rId49"/>
    <p:sldId id="67843" r:id="rId50"/>
    <p:sldId id="67844" r:id="rId51"/>
    <p:sldId id="67845" r:id="rId52"/>
    <p:sldId id="67847" r:id="rId53"/>
    <p:sldId id="67848" r:id="rId54"/>
    <p:sldId id="67849" r:id="rId55"/>
    <p:sldId id="67850" r:id="rId56"/>
    <p:sldId id="67851" r:id="rId57"/>
    <p:sldId id="67875" r:id="rId58"/>
    <p:sldId id="67882" r:id="rId59"/>
    <p:sldId id="67852" r:id="rId60"/>
    <p:sldId id="67857" r:id="rId61"/>
    <p:sldId id="67855" r:id="rId62"/>
    <p:sldId id="67725" r:id="rId63"/>
    <p:sldId id="67853" r:id="rId64"/>
    <p:sldId id="67883" r:id="rId65"/>
    <p:sldId id="67870" r:id="rId66"/>
    <p:sldId id="67871" r:id="rId67"/>
    <p:sldId id="67874" r:id="rId68"/>
    <p:sldId id="310" r:id="rId69"/>
    <p:sldId id="314" r:id="rId70"/>
    <p:sldId id="67876" r:id="rId71"/>
    <p:sldId id="67741" r:id="rId72"/>
    <p:sldId id="67872" r:id="rId73"/>
    <p:sldId id="67860" r:id="rId74"/>
    <p:sldId id="67878" r:id="rId75"/>
    <p:sldId id="67854" r:id="rId76"/>
    <p:sldId id="67891" r:id="rId77"/>
    <p:sldId id="67884" r:id="rId78"/>
    <p:sldId id="67885" r:id="rId79"/>
    <p:sldId id="67816" r:id="rId80"/>
    <p:sldId id="67856" r:id="rId81"/>
    <p:sldId id="67735" r:id="rId82"/>
    <p:sldId id="67736" r:id="rId83"/>
    <p:sldId id="67737" r:id="rId84"/>
    <p:sldId id="67892" r:id="rId85"/>
    <p:sldId id="67886" r:id="rId86"/>
    <p:sldId id="67887" r:id="rId87"/>
    <p:sldId id="67893" r:id="rId88"/>
    <p:sldId id="67873" r:id="rId89"/>
    <p:sldId id="67888" r:id="rId90"/>
    <p:sldId id="67859" r:id="rId91"/>
    <p:sldId id="67858" r:id="rId92"/>
    <p:sldId id="67827" r:id="rId93"/>
    <p:sldId id="67826" r:id="rId94"/>
    <p:sldId id="67894" r:id="rId95"/>
    <p:sldId id="67825" r:id="rId96"/>
    <p:sldId id="67828" r:id="rId97"/>
    <p:sldId id="67829" r:id="rId98"/>
    <p:sldId id="67895" r:id="rId99"/>
    <p:sldId id="67815" r:id="rId100"/>
    <p:sldId id="67823" r:id="rId101"/>
    <p:sldId id="67824" r:id="rId102"/>
    <p:sldId id="67889" r:id="rId103"/>
    <p:sldId id="67890" r:id="rId104"/>
    <p:sldId id="67817" r:id="rId105"/>
    <p:sldId id="67810" r:id="rId106"/>
    <p:sldId id="67811" r:id="rId107"/>
    <p:sldId id="67757" r:id="rId108"/>
    <p:sldId id="67728" r:id="rId10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9" autoAdjust="0"/>
    <p:restoredTop sz="81343" autoAdjust="0"/>
  </p:normalViewPr>
  <p:slideViewPr>
    <p:cSldViewPr>
      <p:cViewPr varScale="1">
        <p:scale>
          <a:sx n="104" d="100"/>
          <a:sy n="104" d="100"/>
        </p:scale>
        <p:origin x="108" y="7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2368"/>
    </p:cViewPr>
  </p:sorterViewPr>
  <p:notesViewPr>
    <p:cSldViewPr>
      <p:cViewPr varScale="1">
        <p:scale>
          <a:sx n="79" d="100"/>
          <a:sy n="79" d="100"/>
        </p:scale>
        <p:origin x="2022" y="2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Covenantal Identification. Yermiyahu 31.30-36</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18,2026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Covenantal Identification. Yermiyahu 31.30-36</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18,2026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irmisrael.org/learn/vineyards-in-samaria/"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EF1A5-4A3B-3041-293E-8BB90F7F21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DA186D-56EA-2676-5DCE-A37F1658154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578EBBAD-C7EC-C08E-0EEE-A95C076262C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35D76F0-42AE-1CEC-A166-6FEA6C6B59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40B02C-1530-F506-15D4-58C83F49B3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586D21-E49F-EFA5-5363-522324AD8C7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6D1B38A-8F92-1EE7-4F8C-CB8BB15E16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54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8B4B-CAE5-73A4-E9AD-5783C82BB7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256EF5-5A6D-44AF-0936-81BB5D6104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B5C2826-EFD3-3103-4EC7-A5B19D8D93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4CD9372-A0F2-DECB-3DD1-B9ECD14810A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870F31-76A1-C3A7-56F1-136F88A9FD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ADD8DD9-1E30-1524-ACC4-CA360A56476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98EB2E4-1C8A-9CCB-CA4C-AC34B4AA0FB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4414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BB81-1D97-9999-B2F2-D683913A57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086163-E586-DE10-5D83-271FE93764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85A468F-A475-6FE2-FF4A-36BDBD0FF9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B028942-91C0-BDE4-2975-43F17D6E5B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945EC3E-CA3A-0110-CF55-6B61C706400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123DFF-63EE-E38E-034C-35942F67650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E5E814A-36B7-5C7F-44A4-4949BF00AD2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7069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0375B-A4C6-C43D-4546-80A7CE0E735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6ED750-EADE-3BB2-6213-3A5A268BD29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6390D4D3-85CD-94E3-3322-E43E67F9AE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B04CA81-FCFA-D648-977C-737741D780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7B346A-520F-3002-E7BB-F21F9236E3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16871A-1136-FCA4-311D-CA496E8E54A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C7753F-DBC1-F3EA-99EF-9F6D3A8CBA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1455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46EF4-8CC6-9AD2-21F7-E3B794C43D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39BAB1-7E8D-0089-D75C-7FD4A0B569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15BA0F7-92F6-6A68-FD47-CA10F809B0F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8672579D-485F-F6AA-22D1-3003CE8E82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AB8D88-4067-42A8-7142-5DC1B16DA9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675CA8-8C73-CD9C-0BEB-72A6FC889E5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D066E44-F8CE-512A-4CE5-2A7922C4559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7186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27F3-BDD7-CD3D-68DE-0D20913677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8658BC-E724-6D79-2DCE-BCA3D24441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C6F25A7-1C49-BC16-1E76-827E74F801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66A064D-7DF6-9B3F-387D-354B1AD7CF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6BD13F-2E08-08C8-DD42-DD7CAE9DF7A0}"/>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6E7BECE6-0822-E935-5FB7-313AD6E7E94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E7B0D9-83FF-07F4-E667-B17AFC3E08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0442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2A8A-991E-A3CA-409D-6A01F6D3C0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F2B280-518A-1536-6450-4911CA47C4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8251E6AF-BAD3-2516-9D69-0A0631EA57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89AA0F8-32B4-963D-29A0-B0D3C22B48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8518C3-91F1-8534-DF15-1D63C363CE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AED047-CEFA-5748-E5FB-E5E8053A1D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7B90DB-6B36-946D-FA43-BADA1B9DEC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0235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D3555-9AEE-22DD-EF2F-6F72594E42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671988-7900-E130-C701-B4D4C33F39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AC6A14A-1503-F82F-5365-E681B66B63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DECFB56-A14A-D805-2A72-734F15ABA58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641422-8BDC-BFF3-30C8-2D2FE5ACB6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5CC6C2-0D90-3E21-6847-FC997A284F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E9BE072-4BD4-46CD-028B-A4CF707489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5362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AD022-D0DC-0AEA-6A85-7D4AB78C3A9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F426BA3-B01D-D38C-1FCA-0A72272CC7D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2360ED33-78D3-5924-1ABF-7B65B81452B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C066A4D-8E0B-3163-E556-13CC6FD267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279275-FC1C-1930-0A6D-F036D4E1E79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0B02DC-6931-8783-7D16-9F25E604A9F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19590EE-0B31-216B-847E-B20FED844B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81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53999-A4D4-D308-6520-B00DAFA0E9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44E89E-A2FF-8A3C-89A6-467AB0EC21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8747FEF-C9C0-3BE4-B943-DC5E21F242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E6AEB39-BC60-ABA5-2C04-C2E9AEB490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07EC17-B8DD-5FDE-8055-708B9F62E2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32B45C-3E25-1C38-3E51-C70FFBA75FA0}"/>
              </a:ext>
            </a:extLst>
          </p:cNvPr>
          <p:cNvSpPr>
            <a:spLocks noGrp="1" noChangeArrowheads="1"/>
          </p:cNvSpPr>
          <p:nvPr>
            <p:ph type="body" idx="1"/>
          </p:nvPr>
        </p:nvSpPr>
        <p:spPr>
          <a:xfrm>
            <a:off x="152400" y="4114800"/>
            <a:ext cx="6553200" cy="4876800"/>
          </a:xfrm>
        </p:spPr>
        <p:txBody>
          <a:bodyPr/>
          <a:lstStyle/>
          <a:p>
            <a:pPr algn="l"/>
            <a:r>
              <a:rPr lang="en-US" altLang="en-US" dirty="0"/>
              <a:t>Register for free at: </a:t>
            </a:r>
          </a:p>
          <a:p>
            <a:pPr algn="l"/>
            <a:r>
              <a:rPr lang="en-US" altLang="en-US" dirty="0"/>
              <a:t>https://www.thejkc.org/events/2026/04/jewish-experiences/20/yom-hazikaron-commemoration-2026/#registerNow</a:t>
            </a:r>
          </a:p>
        </p:txBody>
      </p:sp>
      <p:cxnSp>
        <p:nvCxnSpPr>
          <p:cNvPr id="3" name="Straight Connector 2">
            <a:extLst>
              <a:ext uri="{FF2B5EF4-FFF2-40B4-BE49-F238E27FC236}">
                <a16:creationId xmlns:a16="http://schemas.microsoft.com/office/drawing/2014/main" id="{0C3DE403-5C4D-CE2C-0F27-45947D9289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78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A41D-6E16-00EA-7C36-B181754B06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7D8702-99AF-55B2-DC71-5B5EBA3175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85BB0881-6362-676B-81A9-458F1D1AFB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30DF9862-C674-63F9-FF1A-C2B7C19710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EA34177-B596-E194-82C7-FD89547550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3937CB7-E909-B9E1-A1FC-F54ED069B3C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5CC55B2-23C9-C8EC-6FD6-DDE0C232CE6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0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BF50-9E0F-7C6A-D3E7-E1142B3701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685133-72D2-8831-3388-1D02BFAC30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626E6911-D217-B161-53A3-AC881D227F1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D50FBB2-FA28-99A2-CAAF-0EF965396F3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1DAB0D-A6E3-F594-2E49-CBAD60E6EC6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CCF477-53BF-B1BF-B08D-7A89A5003E0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59F0E6-AEC3-0C7D-5E43-A6F5F8EA7A5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07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E8E9-CADD-1D4C-6A32-CE9942BB43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01BF6C-165D-CA57-BA63-537D868364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6747CFB4-9537-09E5-D701-894479EC7C6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A45BCE4-946C-F5FC-92B2-C1FDEC288D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BD84EF-57D0-D38E-6FF7-12C685108A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88512D-8E67-1254-A814-F61AD9562EEC}"/>
              </a:ext>
            </a:extLst>
          </p:cNvPr>
          <p:cNvSpPr>
            <a:spLocks noGrp="1" noChangeArrowheads="1"/>
          </p:cNvSpPr>
          <p:nvPr>
            <p:ph type="body" idx="1"/>
          </p:nvPr>
        </p:nvSpPr>
        <p:spPr>
          <a:xfrm>
            <a:off x="152400" y="4114800"/>
            <a:ext cx="6553200" cy="4876800"/>
          </a:xfrm>
        </p:spPr>
        <p:txBody>
          <a:bodyPr/>
          <a:lstStyle/>
          <a:p>
            <a:pPr algn="l"/>
            <a:r>
              <a:rPr lang="en-US" altLang="en-US" sz="1000" dirty="0"/>
              <a:t>https://search.yahoo.com/yhs/search?p=total%20Israeli%20casualties%20of%20war&amp;hspart=fc&amp;hsimp=yhs-5918_1&amp;type=fc_A2EFA035EF5_s69_g_e_d111225_n141297_c999&amp;param1=7&amp;param2=eJwtT8lqwzAU%2FBUdE5AVPT1Z9otOXZwPKD1V6OA4qiO8Yju49OuLQpnLMAvMtPHmrP94BylzXaDjfnTWgwZFheM%2BmQCgVO64b5z1ROS4j3PS0QhEAaQFFMpx34bJWf9YHfeP2lk%2FTL%2Bx7%2BtTLiQ77HG8TfvKxo2BFNKyPY5GW%2FZj9JHV89yHPVy7uJ1yLAQaduju29Bz1scusDY03XRkzX2ZhnACXQiZwNb6u17ifyXtWp930oA1LE%2Beo8ESLzJDqigDuEBWUolZia%2B6IiorentJ%2BSaFlVQmkzoD86nwLOmMIDTS1x9ZdFOP</a:t>
            </a:r>
          </a:p>
        </p:txBody>
      </p:sp>
      <p:cxnSp>
        <p:nvCxnSpPr>
          <p:cNvPr id="3" name="Straight Connector 2">
            <a:extLst>
              <a:ext uri="{FF2B5EF4-FFF2-40B4-BE49-F238E27FC236}">
                <a16:creationId xmlns:a16="http://schemas.microsoft.com/office/drawing/2014/main" id="{E7FDF163-4C29-010E-B2EC-54EF8A7564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08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026C-E11D-307F-B07B-FC2CA3D71C2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8D50D2-85B6-C608-02E9-8383249D01B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64D43750-69F4-48D6-DA59-F363B83FD69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6E365BF5-695B-9A35-CB86-D210B0FF2B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77AFFAB-378F-08F0-ACD8-D1EAE31E96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FBA7B9A-98C6-DB46-8CAF-122445603B2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454764B-465B-3907-D5CF-58BF574E252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11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B4BF-C9EE-4BBA-6A83-F46B94883ED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6B85DC-C8E0-A90C-88E0-F745320CF8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E1C9DE0D-A89A-2BFE-D828-A19881990D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78BC708-8C15-2FBE-E619-128EF5E709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43FEE7A-F80D-EFB2-1520-F199747241F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B70162C-D85E-DE00-8916-0ACF4A1400B8}"/>
              </a:ext>
            </a:extLst>
          </p:cNvPr>
          <p:cNvSpPr>
            <a:spLocks noGrp="1" noChangeArrowheads="1"/>
          </p:cNvSpPr>
          <p:nvPr>
            <p:ph type="body" idx="1"/>
          </p:nvPr>
        </p:nvSpPr>
        <p:spPr>
          <a:xfrm>
            <a:off x="152400" y="4114800"/>
            <a:ext cx="6553200" cy="4876800"/>
          </a:xfrm>
        </p:spPr>
        <p:txBody>
          <a:bodyPr/>
          <a:lstStyle/>
          <a:p>
            <a:pPr algn="l"/>
            <a:r>
              <a:rPr lang="en-US" altLang="en-US" sz="1000" dirty="0"/>
              <a:t>https://search.yahoo.com/yhs/search?p=total%20Israeli%20casualties%20of%20war&amp;hspart=fc&amp;hsimp=yhs-5918_1&amp;type=fc_A2EFA035EF5_s69_g_e_d111225_n141297_c999&amp;param1=7&amp;param2=eJwtT8lqwzAU%2FBUdE5AVPT1Z9otOXZwPKD1V6OA4qiO8Yju49OuLQpnLMAvMtPHmrP94BylzXaDjfnTWgwZFheM%2BmQCgVO64b5z1ROS4j3PS0QhEAaQFFMpx34bJWf9YHfeP2lk%2FTL%2Bx7%2BtTLiQ77HG8TfvKxo2BFNKyPY5GW%2FZj9JHV89yHPVy7uJ1yLAQaduju29Bz1scusDY03XRkzX2ZhnACXQiZwNb6u17ifyXtWp930oA1LE%2Beo8ESLzJDqigDuEBWUolZia%2B6IiorentJ%2BSaFlVQmkzoD86nwLOmMIDTS1x9ZdFOP</a:t>
            </a:r>
          </a:p>
        </p:txBody>
      </p:sp>
      <p:cxnSp>
        <p:nvCxnSpPr>
          <p:cNvPr id="3" name="Straight Connector 2">
            <a:extLst>
              <a:ext uri="{FF2B5EF4-FFF2-40B4-BE49-F238E27FC236}">
                <a16:creationId xmlns:a16="http://schemas.microsoft.com/office/drawing/2014/main" id="{5B72C689-CBF8-DAAF-DEB5-93CD8F0B98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83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4EEA-608E-5C05-AD53-C32B0822B83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A08A4F-4E29-7E7C-FF35-C7FA2183087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C83A16D-5C0E-6BF2-594B-0AE160BFA2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E793326-3ACE-9FC8-03EB-7520FA96B8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61B29DC-1082-CFA8-C50F-E7B7C1C9182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11D4C1B-F4FC-DE63-EADA-F877010CAB60}"/>
              </a:ext>
            </a:extLst>
          </p:cNvPr>
          <p:cNvSpPr>
            <a:spLocks noGrp="1" noChangeArrowheads="1"/>
          </p:cNvSpPr>
          <p:nvPr>
            <p:ph type="body" idx="1"/>
          </p:nvPr>
        </p:nvSpPr>
        <p:spPr>
          <a:xfrm>
            <a:off x="152400" y="4114800"/>
            <a:ext cx="6553200" cy="4876800"/>
          </a:xfrm>
        </p:spPr>
        <p:txBody>
          <a:bodyPr/>
          <a:lstStyle/>
          <a:p>
            <a:pPr algn="l"/>
            <a:r>
              <a:rPr lang="en-US" altLang="en-US" sz="1000" dirty="0"/>
              <a:t>https://search.yahoo.com/yhs/search?p=total%20Israeli%20casualties%20of%20war&amp;hspart=fc&amp;hsimp=yhs-5918_1&amp;type=fc_A2EFA035EF5_s69_g_e_d111225_n141297_c999&amp;param1=7&amp;param2=eJwtT8lqwzAU%2FBUdE5AVPT1Z9otOXZwPKD1V6OA4qiO8Yju49OuLQpnLMAvMtPHmrP94BylzXaDjfnTWgwZFheM%2BmQCgVO64b5z1ROS4j3PS0QhEAaQFFMpx34bJWf9YHfeP2lk%2FTL%2Bx7%2BtTLiQ77HG8TfvKxo2BFNKyPY5GW%2FZj9JHV89yHPVy7uJ1yLAQaduju29Bz1scusDY03XRkzX2ZhnACXQiZwNb6u17ifyXtWp930oA1LE%2Beo8ESLzJDqigDuEBWUolZia%2B6IiorentJ%2BSaFlVQmkzoD86nwLOmMIDTS1x9ZdFOP</a:t>
            </a:r>
          </a:p>
        </p:txBody>
      </p:sp>
      <p:cxnSp>
        <p:nvCxnSpPr>
          <p:cNvPr id="3" name="Straight Connector 2">
            <a:extLst>
              <a:ext uri="{FF2B5EF4-FFF2-40B4-BE49-F238E27FC236}">
                <a16:creationId xmlns:a16="http://schemas.microsoft.com/office/drawing/2014/main" id="{12EBEBEF-B394-6276-3EF3-522F2FDAB57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362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B1D4-B514-62BC-822D-0FF255030C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44A686-B459-F28C-D9A4-0DF6D7092D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A31D485-AD55-6D41-560B-847A4DF4401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EAC1C0D3-1D18-9529-0A0F-A83916D5D1D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24E9E28-629D-AA44-A5A0-2010793130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51C2937-E946-276E-CA92-4240BC3E3F8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4593025-36BC-2758-3D76-F08AF2E450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802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DC8B7-0C93-A521-852E-7F01799E521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E9844C-457B-A909-DE06-5056E4A1F5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A64B730-6D71-DEDE-FB2F-CC4DA2A7D0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CF2D2783-CB1A-CB09-2D60-6EE090D724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C45699-4438-2DAD-97BF-AA1D197C8EB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744B39-DEF4-76CB-2729-41A48B897E8F}"/>
              </a:ext>
            </a:extLst>
          </p:cNvPr>
          <p:cNvSpPr>
            <a:spLocks noGrp="1" noChangeArrowheads="1"/>
          </p:cNvSpPr>
          <p:nvPr>
            <p:ph type="body" idx="1"/>
          </p:nvPr>
        </p:nvSpPr>
        <p:spPr>
          <a:xfrm>
            <a:off x="152400" y="4114800"/>
            <a:ext cx="6553200" cy="4876800"/>
          </a:xfrm>
        </p:spPr>
        <p:txBody>
          <a:bodyPr/>
          <a:lstStyle/>
          <a:p>
            <a:pPr algn="l"/>
            <a:r>
              <a:rPr lang="en-US" altLang="en-US" dirty="0"/>
              <a:t>https://www.thejkc.org/events/2026/04/jewish-experiences/26/yom-ha-atzmaut-community-celebration-2026/#registerNow</a:t>
            </a:r>
          </a:p>
        </p:txBody>
      </p:sp>
      <p:cxnSp>
        <p:nvCxnSpPr>
          <p:cNvPr id="3" name="Straight Connector 2">
            <a:extLst>
              <a:ext uri="{FF2B5EF4-FFF2-40B4-BE49-F238E27FC236}">
                <a16:creationId xmlns:a16="http://schemas.microsoft.com/office/drawing/2014/main" id="{B98EA8DE-5AB3-29F5-C1C3-5CCA3631EE2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26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08A1-A36C-A087-4A9B-69541302B5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CF0AEB9-975E-678D-305B-6E8F1A187C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859D7685-5E5D-2DBE-18EA-2F165D5864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EA3D436F-1FD3-5FA8-8AF7-4A5597871E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BFE311C-3398-9250-822C-0BB7231FB6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F7F866-9D60-BC4A-9CB4-8B11F343D22D}"/>
              </a:ext>
            </a:extLst>
          </p:cNvPr>
          <p:cNvSpPr>
            <a:spLocks noGrp="1" noChangeArrowheads="1"/>
          </p:cNvSpPr>
          <p:nvPr>
            <p:ph type="body" idx="1"/>
          </p:nvPr>
        </p:nvSpPr>
        <p:spPr>
          <a:xfrm>
            <a:off x="152400" y="4114800"/>
            <a:ext cx="6553200" cy="4876800"/>
          </a:xfrm>
        </p:spPr>
        <p:txBody>
          <a:bodyPr/>
          <a:lstStyle/>
          <a:p>
            <a:pPr algn="l"/>
            <a:r>
              <a:rPr lang="en-US" altLang="en-US" dirty="0"/>
              <a:t>Ben Troyer</a:t>
            </a:r>
          </a:p>
        </p:txBody>
      </p:sp>
      <p:cxnSp>
        <p:nvCxnSpPr>
          <p:cNvPr id="3" name="Straight Connector 2">
            <a:extLst>
              <a:ext uri="{FF2B5EF4-FFF2-40B4-BE49-F238E27FC236}">
                <a16:creationId xmlns:a16="http://schemas.microsoft.com/office/drawing/2014/main" id="{11EA932E-F1D1-1EFD-0489-D6528962B4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639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C5C8-AAFF-8382-6CF1-A8B159C9D0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68BBAF-3980-C137-7C82-D04D183B24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ACCDA96-7650-40E2-6E32-9425504D62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B244364C-B492-33E0-79B1-DF359C67E1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A6C7AA-F0D7-13FE-79EF-CD82D1F7E0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DA5CAE6-4461-C2F0-BC96-60AC20A62CE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BE7B8B8-DA13-D161-FD6F-165F2B7ACC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128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ADB4-2105-01B6-2D8E-001691F875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CFE9D6-3F57-609B-6F79-361C27EDCE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A66F985C-8EC8-62C0-E23C-D1E70B87981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D2CC869C-9664-D49A-4DAF-4C24801E49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AA8495-EAD9-1F04-FE34-DA42B564FF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3DAC269-BD8F-017A-7BC9-F39BF05B793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EFACE06-0790-5677-11A3-92699C2A77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39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2A11C-0494-3F74-694B-5142AC6F95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3C90428-7CAC-204C-A363-C8B2E52E3A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5ED9DA6-28D2-CB9B-E5FD-11E13366A9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38DCFB4C-27E4-26A3-9D76-4F4F6B75FC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B2274F-A9FC-8FDF-051C-18DC370738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23D39F-E1A0-582A-1FAB-B1E6EBA6B27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086AE7B-70C3-D502-8897-85837CBC0D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84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AAF0C-51C7-ABD7-28F9-ECDA069C38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A542B9-5AA3-8EE6-62E6-9E01EAF695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BE35D80-0C9F-3D28-E1F4-F095AABF08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2D9D71C-7843-563E-108E-8FF6CB4F18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391FE4A-A9FF-02F5-75B1-43F6A377E56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778F651-2326-6367-F866-B8B93F5E01C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DE3556B-AEBD-92ED-DF85-4E10E95F3F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31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49136-D45E-EF55-D2AE-E3890BEF4D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300A2A-522F-D936-F6B1-C5B06E37F1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6B72C69-FEA2-0EE7-5C5F-5A4F48830C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EC6F0A0E-D36E-A131-7CA9-AF49447D4C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3363C1-3BFD-7890-1DD5-25C4AB2D9D3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D28F4C-BA47-0353-1906-88C85C39C2F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800EB21-3182-ADDD-A202-BE3D18EBA1F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446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AA396-4AAE-E2B7-FCEC-DEC1C1C08A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571901-5818-66DD-1EFC-A17148D89A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8705663D-7E0C-3FA1-6DB7-C6AC316080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052E11C-C19B-9057-EF7F-D24F940558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B24721-5DDC-B829-6C7D-FB155D5149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7EA7FD-9B0F-7C84-A6F0-C5D7C194279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997A3FF-9A1E-AE60-A296-764BA6FAAD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497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FBA1-09F9-287C-844B-E3DF70E424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8037B82-0E6F-A38B-9E98-7DFB6E473C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294A4E64-8F0B-E9D6-CF38-5E5C62F2FF3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6129C40-F51F-B785-1641-9F170B0993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4123B01-E00F-32EF-DB49-AC0AD11D0A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8872060-E9FA-760D-936D-2E9A03CA069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B2CF851-1EAE-6E8B-945A-2EE6F3449E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091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7EC94-D06F-3315-C9E2-00C0E84315B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749362-9F3B-4820-CEA6-746DE78914B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ADE0AC3B-C207-E800-1D0A-76EF6526CA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0B87CF5-76D8-F9FA-7780-87D365FD72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55D3A3A-E32A-FE96-228B-95E188CB308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5980E94-9EB4-98A9-3370-7E7076F2323C}"/>
              </a:ext>
            </a:extLst>
          </p:cNvPr>
          <p:cNvSpPr>
            <a:spLocks noGrp="1" noChangeArrowheads="1"/>
          </p:cNvSpPr>
          <p:nvPr>
            <p:ph type="body" idx="1"/>
          </p:nvPr>
        </p:nvSpPr>
        <p:spPr>
          <a:xfrm>
            <a:off x="152400" y="4114800"/>
            <a:ext cx="6553200" cy="4876800"/>
          </a:xfrm>
        </p:spPr>
        <p:txBody>
          <a:bodyPr/>
          <a:lstStyle/>
          <a:p>
            <a:pPr algn="l"/>
            <a:r>
              <a:rPr lang="en-US" altLang="en-US" dirty="0"/>
              <a:t>Actualizing and enabling ALL blessings and promises.</a:t>
            </a:r>
          </a:p>
        </p:txBody>
      </p:sp>
      <p:cxnSp>
        <p:nvCxnSpPr>
          <p:cNvPr id="3" name="Straight Connector 2">
            <a:extLst>
              <a:ext uri="{FF2B5EF4-FFF2-40B4-BE49-F238E27FC236}">
                <a16:creationId xmlns:a16="http://schemas.microsoft.com/office/drawing/2014/main" id="{1E27B3B8-A36A-A291-BA1A-6EED8A4829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98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F973D-6C33-7A33-43CD-3E75EB65488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9A45486-6715-14A6-2AF9-A4C5346517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F92972D-80D2-615C-33A5-BAB280AA48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0EB1D795-1B08-2DF8-18F3-2C153AFA99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B6AAEB9-EE7A-48F0-6D99-F7E4681E02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D2FA65-EEBE-3FC6-192F-DF95B597EEA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509A556-CAF1-5B71-7067-5D746486A7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695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C4C73-77B8-CC48-7794-0E6833F115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85393E1-F0C1-D8A3-3028-EF62F4066A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AE7EE76-4421-34E4-C578-0B25923187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8207B69-FB56-35B1-D393-2A842E1CBA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99D129D-63FA-1155-DF9D-90E92B5AB0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75A2D3-FE41-5B89-72AD-357D6A637E6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1FB681E-3307-DBE3-BBBC-9FB03A15B76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71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ABEE4-6F8B-B74F-4001-BEF4416E9F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3C7FE0-29A5-CA68-F925-A32F1FCDFE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80CEAAB3-E51A-3759-2061-F93E64D308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97EDAD4-FD56-DB01-0343-C45D90C18C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B8D3DC-485E-F515-A0DF-2A0DDA5671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574E45-7C6B-B308-DAF2-3B8A743E1C2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0AB3A70-916F-A3CE-2C43-93954823DB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59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C13D9-07DD-BC33-9BC7-21B3F9CBA2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8A9E9B-7A31-B03C-F965-19CB91F16C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0C4E2BB8-B9E5-190D-8EBD-E35A4EA2E8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DCD5BA6-9E82-FFEA-1C3A-C8E679DD92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EDA5D1-2ED4-486C-A0AA-2E8121FCD3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8CA91FD-F525-E269-7D9A-1A57B44463A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D47961D-E80D-8622-31E2-E24697F2D0B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251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5CA9-126D-7541-F08A-CC4E10C358D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D5AA05-CE75-9B5C-F2D0-508B9AB597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C02B2C6-FCB7-F447-BB2B-127F178B07A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1F1326F-722E-E7BF-48D7-7D2699D3C3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5190E84-28A5-F278-0651-A3D8AF9B485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0DDE130-989E-D8D3-9832-391EADD6D271}"/>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https://legalclarity.org/what-is-the-difference-between-a-contract-and-a-covenant/</a:t>
            </a:r>
          </a:p>
          <a:p>
            <a:pPr algn="l"/>
            <a:endParaRPr lang="en-US" altLang="en-US" dirty="0"/>
          </a:p>
        </p:txBody>
      </p:sp>
      <p:cxnSp>
        <p:nvCxnSpPr>
          <p:cNvPr id="3" name="Straight Connector 2">
            <a:extLst>
              <a:ext uri="{FF2B5EF4-FFF2-40B4-BE49-F238E27FC236}">
                <a16:creationId xmlns:a16="http://schemas.microsoft.com/office/drawing/2014/main" id="{B6EE110B-7B2A-4E0C-C212-A10C9955C2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30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26B00-C505-6BDD-5867-71567F1508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9ACEA7-0719-8E67-DB9A-C4C452B3B5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08BDD9D3-13F2-77A4-DC85-678A7CE2E3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DC79DF0B-25AF-4C35-FE68-9BA8AD75B4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C98724-0993-6ED7-7755-4696364521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778E13A-DA92-3D3B-8231-569FE31778E0}"/>
              </a:ext>
            </a:extLst>
          </p:cNvPr>
          <p:cNvSpPr>
            <a:spLocks noGrp="1" noChangeArrowheads="1"/>
          </p:cNvSpPr>
          <p:nvPr>
            <p:ph type="body" idx="1"/>
          </p:nvPr>
        </p:nvSpPr>
        <p:spPr>
          <a:xfrm>
            <a:off x="152400" y="4114800"/>
            <a:ext cx="6553200" cy="4876800"/>
          </a:xfrm>
        </p:spPr>
        <p:txBody>
          <a:bodyPr/>
          <a:lstStyle/>
          <a:p>
            <a:pPr algn="l"/>
            <a:r>
              <a:rPr lang="en-US" altLang="en-US" dirty="0"/>
              <a:t>https://legalclarity.org/what-is-the-difference-between-a-contract-and-a-covenant/</a:t>
            </a:r>
          </a:p>
        </p:txBody>
      </p:sp>
      <p:cxnSp>
        <p:nvCxnSpPr>
          <p:cNvPr id="3" name="Straight Connector 2">
            <a:extLst>
              <a:ext uri="{FF2B5EF4-FFF2-40B4-BE49-F238E27FC236}">
                <a16:creationId xmlns:a16="http://schemas.microsoft.com/office/drawing/2014/main" id="{6DC05A0C-FF08-5DAA-5F09-9D6B1FEF99A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701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AD22-BB5C-A14A-05F1-066E969876E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666E36-42B4-DC96-04A0-66F27174B2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F8C7255-4A29-EC4B-C6A5-F379EBAB40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7508A3F-2DB1-1290-CB51-768039E501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CB0F86E-EA9B-1411-DBFB-9187B718469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592E886-6011-81C0-28A0-7FB26D88F67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9449D51-683B-4A15-9981-909DD59F59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051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8791-DE4C-124C-766B-9DAE6E2F4BF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DA873C-48FF-0DD1-7B04-DFEB9217D04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5A1AA647-C3EC-DD85-BB9E-A501C03E4AE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E3BCA629-C5B2-0A08-722A-F487B8F14D8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48C00E3-17C1-8C00-1956-C9C55E22E16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143000-45B5-8981-59C7-1B41C4FB1232}"/>
              </a:ext>
            </a:extLst>
          </p:cNvPr>
          <p:cNvSpPr>
            <a:spLocks noGrp="1" noChangeArrowheads="1"/>
          </p:cNvSpPr>
          <p:nvPr>
            <p:ph type="body" idx="1"/>
          </p:nvPr>
        </p:nvSpPr>
        <p:spPr>
          <a:xfrm>
            <a:off x="152400" y="4114800"/>
            <a:ext cx="6553200" cy="4876800"/>
          </a:xfrm>
        </p:spPr>
        <p:txBody>
          <a:bodyPr/>
          <a:lstStyle/>
          <a:p>
            <a:pPr algn="l"/>
            <a:r>
              <a:rPr lang="en-US" altLang="en-US" dirty="0"/>
              <a:t>Eden conditional on eating of the fruit</a:t>
            </a:r>
          </a:p>
          <a:p>
            <a:pPr algn="l"/>
            <a:r>
              <a:rPr lang="en-US" altLang="en-US" dirty="0"/>
              <a:t>Adam, conditional on faith in the virtue of an animal sacrifice.</a:t>
            </a:r>
          </a:p>
          <a:p>
            <a:pPr algn="l"/>
            <a:r>
              <a:rPr lang="en-US" altLang="en-US" dirty="0"/>
              <a:t>Moshe blessings conditional on obedience to Torah.</a:t>
            </a:r>
          </a:p>
          <a:p>
            <a:pPr algn="l"/>
            <a:r>
              <a:rPr lang="en-US" altLang="en-US" dirty="0"/>
              <a:t>David dynasty conditional on obedience, no idolatry.</a:t>
            </a:r>
          </a:p>
          <a:p>
            <a:pPr algn="l"/>
            <a:r>
              <a:rPr lang="en-US" altLang="en-US" dirty="0"/>
              <a:t>Renewed…”I will”</a:t>
            </a:r>
          </a:p>
          <a:p>
            <a:pPr algn="l"/>
            <a:r>
              <a:rPr lang="en-US" altLang="en-US" dirty="0" err="1"/>
              <a:t>Noakh</a:t>
            </a:r>
            <a:r>
              <a:rPr lang="en-US" altLang="en-US" dirty="0"/>
              <a:t>, Noah, no more flood.</a:t>
            </a:r>
          </a:p>
          <a:p>
            <a:pPr algn="l"/>
            <a:r>
              <a:rPr lang="en-US" altLang="en-US" dirty="0"/>
              <a:t>Avraham the Land is Israel’s forever. </a:t>
            </a:r>
          </a:p>
        </p:txBody>
      </p:sp>
      <p:cxnSp>
        <p:nvCxnSpPr>
          <p:cNvPr id="3" name="Straight Connector 2">
            <a:extLst>
              <a:ext uri="{FF2B5EF4-FFF2-40B4-BE49-F238E27FC236}">
                <a16:creationId xmlns:a16="http://schemas.microsoft.com/office/drawing/2014/main" id="{BE0144A2-F30E-8389-6614-9F0A5F30F7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Covenantal Identification. Yermiyahu 31.30-36</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18,2026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55EAAD-0D5D-4B36-A272-668C7785695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394882" name="Rectangle 2"/>
          <p:cNvSpPr>
            <a:spLocks noGrp="1" noRot="1" noChangeAspect="1" noChangeArrowheads="1" noTextEdit="1"/>
          </p:cNvSpPr>
          <p:nvPr>
            <p:ph type="sldImg"/>
          </p:nvPr>
        </p:nvSpPr>
        <p:spPr>
          <a:xfrm>
            <a:off x="68263" y="304800"/>
            <a:ext cx="6772275" cy="3810000"/>
          </a:xfrm>
          <a:ln/>
        </p:spPr>
      </p:sp>
      <p:sp>
        <p:nvSpPr>
          <p:cNvPr id="6394883" name="Rectangle 3"/>
          <p:cNvSpPr>
            <a:spLocks noGrp="1" noChangeArrowheads="1"/>
          </p:cNvSpPr>
          <p:nvPr>
            <p:ph type="body" idx="1"/>
          </p:nvPr>
        </p:nvSpPr>
        <p:spPr>
          <a:xfrm>
            <a:off x="152400" y="4114800"/>
            <a:ext cx="6553200" cy="4876800"/>
          </a:xfrm>
        </p:spPr>
        <p:txBody>
          <a:bodyPr/>
          <a:lstStyle/>
          <a:p>
            <a:r>
              <a:rPr lang="en-US" altLang="en-US"/>
              <a:t>Physical salvation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Covenantal Identification. Yermiyahu 31.30-36</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18,2026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056898-5156-4AF4-B7B1-F8C97CB9F7D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396930" name="Rectangle 2"/>
          <p:cNvSpPr>
            <a:spLocks noGrp="1" noRot="1" noChangeAspect="1" noChangeArrowheads="1" noTextEdit="1"/>
          </p:cNvSpPr>
          <p:nvPr>
            <p:ph type="sldImg"/>
          </p:nvPr>
        </p:nvSpPr>
        <p:spPr>
          <a:xfrm>
            <a:off x="68263" y="304800"/>
            <a:ext cx="6772275" cy="3810000"/>
          </a:xfrm>
          <a:ln/>
        </p:spPr>
      </p:sp>
      <p:sp>
        <p:nvSpPr>
          <p:cNvPr id="6396931" name="Rectangle 3"/>
          <p:cNvSpPr>
            <a:spLocks noGrp="1" noChangeArrowheads="1"/>
          </p:cNvSpPr>
          <p:nvPr>
            <p:ph type="body" idx="1"/>
          </p:nvPr>
        </p:nvSpPr>
        <p:spPr>
          <a:xfrm>
            <a:off x="152400" y="4114800"/>
            <a:ext cx="6553200" cy="4876800"/>
          </a:xfrm>
        </p:spPr>
        <p:txBody>
          <a:bodyPr/>
          <a:lstStyle/>
          <a:p>
            <a:pPr marL="381000" indent="-381000"/>
            <a:r>
              <a:rPr lang="en-US" altLang="en-US" dirty="0"/>
              <a:t>Abrahamic covenant is NOT salvation</a:t>
            </a:r>
            <a:r>
              <a:rPr lang="en-US" altLang="en-US" dirty="0">
                <a:solidFill>
                  <a:srgbClr val="FF0000"/>
                </a:solidFill>
              </a:rPr>
              <a:t>.  It’s blessings and the LAND.  </a:t>
            </a:r>
          </a:p>
          <a:p>
            <a:pPr marL="381000" indent="-381000"/>
            <a:r>
              <a:rPr lang="en-US" altLang="en-US" dirty="0"/>
              <a:t>Abe saved by faith in Gen 15</a:t>
            </a:r>
          </a:p>
          <a:p>
            <a:pPr marL="381000" indent="-381000"/>
            <a:r>
              <a:rPr lang="en-US" altLang="en-US" dirty="0"/>
              <a:t>Abe covenant in Gen 12</a:t>
            </a:r>
          </a:p>
          <a:p>
            <a:pPr marL="381000" indent="-381000"/>
            <a:r>
              <a:rPr lang="en-US" altLang="en-US" dirty="0"/>
              <a:t>Occupying the Land is NOT the same as owning it.  2000 years expelled.  </a:t>
            </a:r>
          </a:p>
          <a:p>
            <a:pPr marL="381000" indent="-381000"/>
            <a:r>
              <a:rPr lang="en-US" altLang="en-US" dirty="0"/>
              <a:t>Just recently, 1900’s reoccupied the land,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Covenantal Identification. Yermiyahu 31.30-36</a:t>
            </a:r>
          </a:p>
        </p:txBody>
      </p:sp>
      <p:sp>
        <p:nvSpPr>
          <p:cNvPr id="5" name="Rectangle 3"/>
          <p:cNvSpPr>
            <a:spLocks noGrp="1" noChangeArrowheads="1"/>
          </p:cNvSpPr>
          <p:nvPr>
            <p:ph type="dt" idx="1"/>
          </p:nvPr>
        </p:nvSpPr>
        <p:spPr>
          <a:ln/>
        </p:spPr>
        <p:txBody>
          <a:bodyPr/>
          <a:lstStyle/>
          <a:p>
            <a:r>
              <a:rPr lang="en-US" altLang="en-US"/>
              <a:t>April 18,2026 5786</a:t>
            </a:r>
          </a:p>
        </p:txBody>
      </p:sp>
      <p:sp>
        <p:nvSpPr>
          <p:cNvPr id="6" name="Rectangle 7"/>
          <p:cNvSpPr>
            <a:spLocks noGrp="1" noChangeArrowheads="1"/>
          </p:cNvSpPr>
          <p:nvPr>
            <p:ph type="sldNum" sz="quarter" idx="5"/>
          </p:nvPr>
        </p:nvSpPr>
        <p:spPr>
          <a:ln/>
        </p:spPr>
        <p:txBody>
          <a:bodyPr/>
          <a:lstStyle/>
          <a:p>
            <a:fld id="{3527EF97-6691-4D58-BF27-820E7D0D06BB}" type="slidenum">
              <a:rPr lang="en-US" altLang="en-US"/>
              <a:pPr/>
              <a:t>37</a:t>
            </a:fld>
            <a:endParaRPr lang="en-US" altLang="en-US"/>
          </a:p>
        </p:txBody>
      </p:sp>
      <p:sp>
        <p:nvSpPr>
          <p:cNvPr id="6405122" name="Rectangle 2"/>
          <p:cNvSpPr>
            <a:spLocks noGrp="1" noRot="1" noChangeAspect="1" noChangeArrowheads="1" noTextEdit="1"/>
          </p:cNvSpPr>
          <p:nvPr>
            <p:ph type="sldImg"/>
          </p:nvPr>
        </p:nvSpPr>
        <p:spPr>
          <a:xfrm>
            <a:off x="68263" y="304800"/>
            <a:ext cx="6772275" cy="3810000"/>
          </a:xfrm>
          <a:ln/>
        </p:spPr>
      </p:sp>
      <p:sp>
        <p:nvSpPr>
          <p:cNvPr id="6405123" name="Rectangle 3"/>
          <p:cNvSpPr>
            <a:spLocks noGrp="1" noChangeArrowheads="1"/>
          </p:cNvSpPr>
          <p:nvPr>
            <p:ph type="body" idx="1"/>
          </p:nvPr>
        </p:nvSpPr>
        <p:spPr>
          <a:xfrm>
            <a:off x="152400" y="4114800"/>
            <a:ext cx="6553200" cy="4876800"/>
          </a:xfrm>
        </p:spPr>
        <p:txBody>
          <a:bodyPr/>
          <a:lstStyle/>
          <a:p>
            <a:r>
              <a:rPr lang="en-US" altLang="en-US" dirty="0"/>
              <a:t>God made two UNCONDITIONAL choices: salvation information through Jews, salvation fact through Yeshua.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E923F-68B5-70C9-60F3-69E35B6458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DBAE81-02CC-27C9-792F-78BDF48353D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A58B59B-2B40-E7FB-24F2-24A156B39D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BE95727-881A-0B72-98A9-50BC91434E8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CCD014-B6B5-B246-ADDF-B266633C86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66454FA-249F-EEEA-9EEA-7BF35EF6BCC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2C9919C-938A-2202-3D27-77EBA5EE2F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110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4D2D4-F779-0CF9-863A-1A74D8C27E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5A23D7-AB36-F510-7936-24ECE263E9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8E568880-EC42-6C17-5F72-15A8F91B72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9EDE197-C6DB-12D2-09EF-871AA70FE48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CA24F1-9C1D-143B-D98D-FB7EBC81114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842281-D7E3-5603-688E-3ED02858A2D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382BA28-AB29-4E94-C73C-C930FDDE070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83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B4A1B-F1AF-AB22-7B05-F06965A523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4280C7-A46F-C0B8-CD9A-BB69327621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4AEBCC5-6C14-C0C6-D79F-385C68A224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4564AD0E-AB1A-3C67-692F-AF0C02DCBF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5A681B-7EEE-3C55-6940-73F707F03C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DC01E1C-C4D3-B049-DD24-B52415F9E3F0}"/>
              </a:ext>
            </a:extLst>
          </p:cNvPr>
          <p:cNvSpPr>
            <a:spLocks noGrp="1" noChangeArrowheads="1"/>
          </p:cNvSpPr>
          <p:nvPr>
            <p:ph type="body" idx="1"/>
          </p:nvPr>
        </p:nvSpPr>
        <p:spPr>
          <a:xfrm>
            <a:off x="152400" y="4114800"/>
            <a:ext cx="6553200" cy="4876800"/>
          </a:xfrm>
        </p:spPr>
        <p:txBody>
          <a:bodyPr/>
          <a:lstStyle/>
          <a:p>
            <a:pPr algn="l"/>
            <a:r>
              <a:rPr lang="en-US" altLang="en-US" dirty="0"/>
              <a:t>Rukhel Fields</a:t>
            </a:r>
          </a:p>
        </p:txBody>
      </p:sp>
      <p:cxnSp>
        <p:nvCxnSpPr>
          <p:cNvPr id="3" name="Straight Connector 2">
            <a:extLst>
              <a:ext uri="{FF2B5EF4-FFF2-40B4-BE49-F238E27FC236}">
                <a16:creationId xmlns:a16="http://schemas.microsoft.com/office/drawing/2014/main" id="{FAAEFF11-6364-D8EC-7D75-77ADA6197E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996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C675-107C-FFCA-2E5B-9B086A2C9C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C76669-B26B-1E65-972D-65252EF62E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A76CF5D5-634A-570D-04AA-6E0F5316B8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29CEBC2-BFF9-F68D-D7CE-978C194EC7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AB35BE0-A2EB-207D-B3FD-51A50CDE30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82C43D-2D54-EE58-8B6C-667C614560F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D0EED08-876F-5C50-5987-365300692F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004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686A3-3CEA-1D8F-2D13-442807DAD4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8038D19-4FCB-ACE3-E2AF-A59111764B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2E52059-752F-946B-E807-D76DFF3F00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7010089D-BCBD-6CB3-716A-795CDDB3BC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E29F4F1-2181-D7CB-1690-B7AD6F4559B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7C3EEB-2A74-E8A9-213C-23CB93883D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0CD99F1-F6F1-5AC1-2F69-11D7A8D7D6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994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70FB-E60B-ADF2-F747-8989C0F0E3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D54D43-B18F-891D-1754-AC768DB76D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92CC321-24C8-A553-8A9C-8D46B697565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1501EE2-920E-0FE1-8372-2A1D51F499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500E49-09AB-767B-8E9F-3B8E7A033D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C11D97-D3D6-58BB-C7D5-3FE8E4E818F4}"/>
              </a:ext>
            </a:extLst>
          </p:cNvPr>
          <p:cNvSpPr>
            <a:spLocks noGrp="1" noChangeArrowheads="1"/>
          </p:cNvSpPr>
          <p:nvPr>
            <p:ph type="body" idx="1"/>
          </p:nvPr>
        </p:nvSpPr>
        <p:spPr>
          <a:xfrm>
            <a:off x="152400" y="4114800"/>
            <a:ext cx="6553200" cy="4876800"/>
          </a:xfrm>
        </p:spPr>
        <p:txBody>
          <a:bodyPr/>
          <a:lstStyle/>
          <a:p>
            <a:pPr algn="l"/>
            <a:r>
              <a:rPr lang="en-US" altLang="en-US" dirty="0"/>
              <a:t>Holocaust survivors…desert of DP camps to amazing national renewal May 15, 1948</a:t>
            </a:r>
          </a:p>
          <a:p>
            <a:pPr algn="l"/>
            <a:r>
              <a:rPr lang="en-US" altLang="en-US" dirty="0"/>
              <a:t>Help from Jews and non-Jews?  Truman, Orde Wingate</a:t>
            </a:r>
          </a:p>
          <a:p>
            <a:pPr algn="l"/>
            <a:r>
              <a:rPr lang="en-US" altLang="en-US" dirty="0"/>
              <a:t>Truman you’ve likely heard of, first to recognized the Jewish state ~15 minutes after declaration,</a:t>
            </a:r>
          </a:p>
          <a:p>
            <a:pPr algn="l"/>
            <a:r>
              <a:rPr lang="en-US" altLang="en-US" dirty="0"/>
              <a:t> Orde Wingate no so much.</a:t>
            </a:r>
          </a:p>
        </p:txBody>
      </p:sp>
      <p:cxnSp>
        <p:nvCxnSpPr>
          <p:cNvPr id="3" name="Straight Connector 2">
            <a:extLst>
              <a:ext uri="{FF2B5EF4-FFF2-40B4-BE49-F238E27FC236}">
                <a16:creationId xmlns:a16="http://schemas.microsoft.com/office/drawing/2014/main" id="{86D15DEC-4993-F6B2-9563-FFCF7ACDDE2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585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2CC7-4B9A-1216-9CB1-308796C999B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28DE33-F26E-CEC1-585B-A066C31CA5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AD47C66-BC77-0365-E0FC-463A913E7F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D64D6BE3-5DBA-63A1-6664-10785DE53EC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0FEEBA2-EA45-2BD2-F299-3EF991184EF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B11B9F8-75C4-625D-9CF1-7C90177189B7}"/>
              </a:ext>
            </a:extLst>
          </p:cNvPr>
          <p:cNvSpPr>
            <a:spLocks noGrp="1" noChangeArrowheads="1"/>
          </p:cNvSpPr>
          <p:nvPr>
            <p:ph type="body" idx="1"/>
          </p:nvPr>
        </p:nvSpPr>
        <p:spPr>
          <a:xfrm>
            <a:off x="152400" y="4114800"/>
            <a:ext cx="6553200" cy="4876800"/>
          </a:xfrm>
        </p:spPr>
        <p:txBody>
          <a:bodyPr/>
          <a:lstStyle/>
          <a:p>
            <a:pPr algn="l"/>
            <a:r>
              <a:rPr lang="en-US" altLang="en-US" dirty="0"/>
              <a:t>Rebuilt the waste lands, swamps and deserts.  New cities.  Tel Aviv </a:t>
            </a:r>
            <a:r>
              <a:rPr lang="en-US" sz="2000" b="0" i="0" kern="1200" dirty="0">
                <a:solidFill>
                  <a:schemeClr val="tx1"/>
                </a:solidFill>
                <a:effectLst/>
                <a:latin typeface="Arial Rounded MT Bold" pitchFamily="34" charset="0"/>
                <a:ea typeface="+mn-ea"/>
                <a:cs typeface="Arial" charset="0"/>
              </a:rPr>
              <a:t>was founded in 1909 on the sand dunes north of Jaffa</a:t>
            </a:r>
            <a:endParaRPr lang="en-US" altLang="en-US" dirty="0"/>
          </a:p>
        </p:txBody>
      </p:sp>
      <p:cxnSp>
        <p:nvCxnSpPr>
          <p:cNvPr id="3" name="Straight Connector 2">
            <a:extLst>
              <a:ext uri="{FF2B5EF4-FFF2-40B4-BE49-F238E27FC236}">
                <a16:creationId xmlns:a16="http://schemas.microsoft.com/office/drawing/2014/main" id="{BF036DA7-A581-4C41-8C67-6EE67861987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124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D25E-011E-39D5-23DD-15C6A20316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C5C0E3-E257-92D2-FAF7-3BBDC3084E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AEE240C6-1105-4FCD-3827-F03C1FA0CEC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4BCC01D-EE14-80CE-9779-85C63DB050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06216D-B667-D36E-CDFD-0A1373D2B9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576F657-F554-D8A6-DA76-A97CF8365CB6}"/>
              </a:ext>
            </a:extLst>
          </p:cNvPr>
          <p:cNvSpPr>
            <a:spLocks noGrp="1" noChangeArrowheads="1"/>
          </p:cNvSpPr>
          <p:nvPr>
            <p:ph type="body" idx="1"/>
          </p:nvPr>
        </p:nvSpPr>
        <p:spPr>
          <a:xfrm>
            <a:off x="152400" y="4114800"/>
            <a:ext cx="6553200" cy="4876800"/>
          </a:xfrm>
        </p:spPr>
        <p:txBody>
          <a:bodyPr/>
          <a:lstStyle/>
          <a:p>
            <a:pPr algn="l"/>
            <a:r>
              <a:rPr lang="en-US" altLang="en-US" dirty="0"/>
              <a:t>https://upload.wikimedia.org/wikipedia/commons/e/e2/TelAviv-Founding.jpg</a:t>
            </a:r>
          </a:p>
        </p:txBody>
      </p:sp>
      <p:cxnSp>
        <p:nvCxnSpPr>
          <p:cNvPr id="3" name="Straight Connector 2">
            <a:extLst>
              <a:ext uri="{FF2B5EF4-FFF2-40B4-BE49-F238E27FC236}">
                <a16:creationId xmlns:a16="http://schemas.microsoft.com/office/drawing/2014/main" id="{DF61148F-423B-D8CB-D5DA-346DB288E6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9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3A32-0F6F-62EA-1F32-16539860118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C2394E-8C63-2ED7-132A-39EB3F51D7E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A302E63-102C-1569-8D25-4A86A98649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AE4E198-62EE-BBCD-FC2C-72F7AB164A2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0F2048D-17A7-D7C6-7F3B-DEF3EA91FD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DD8846-ED4A-D68E-B989-B2B1028AA8BB}"/>
              </a:ext>
            </a:extLst>
          </p:cNvPr>
          <p:cNvSpPr>
            <a:spLocks noGrp="1" noChangeArrowheads="1"/>
          </p:cNvSpPr>
          <p:nvPr>
            <p:ph type="body" idx="1"/>
          </p:nvPr>
        </p:nvSpPr>
        <p:spPr>
          <a:xfrm>
            <a:off x="152400" y="4114800"/>
            <a:ext cx="6553200" cy="4876800"/>
          </a:xfrm>
        </p:spPr>
        <p:txBody>
          <a:bodyPr/>
          <a:lstStyle/>
          <a:p>
            <a:pPr algn="l"/>
            <a:r>
              <a:rPr lang="en-US" altLang="en-US" dirty="0"/>
              <a:t>https://images.jpost.com/image/upload/f_auto,fl_lossy/q_auto/c_fill,g_faces:center,h_720,w_1280/533858</a:t>
            </a:r>
          </a:p>
        </p:txBody>
      </p:sp>
      <p:cxnSp>
        <p:nvCxnSpPr>
          <p:cNvPr id="3" name="Straight Connector 2">
            <a:extLst>
              <a:ext uri="{FF2B5EF4-FFF2-40B4-BE49-F238E27FC236}">
                <a16:creationId xmlns:a16="http://schemas.microsoft.com/office/drawing/2014/main" id="{370A9F4A-84EA-9A7B-2704-421A623803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153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D5AD-2EAA-016E-58D5-721D9CA8BCC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E4C571-E5F8-4499-42A2-558996DD05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9EBFECF-B5F0-4BFD-EF40-1FE77E0C55C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6234BA7-9480-1E4E-50E9-08679AD72A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D78DCB-CE03-2597-2D91-402F3518D3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F80018-FC97-7698-9FEA-9DB7EECA21A3}"/>
              </a:ext>
            </a:extLst>
          </p:cNvPr>
          <p:cNvSpPr>
            <a:spLocks noGrp="1" noChangeArrowheads="1"/>
          </p:cNvSpPr>
          <p:nvPr>
            <p:ph type="body" idx="1"/>
          </p:nvPr>
        </p:nvSpPr>
        <p:spPr>
          <a:xfrm>
            <a:off x="152400" y="4114800"/>
            <a:ext cx="6553200" cy="4876800"/>
          </a:xfrm>
        </p:spPr>
        <p:txBody>
          <a:bodyPr/>
          <a:lstStyle/>
          <a:p>
            <a:pPr algn="l"/>
            <a:r>
              <a:rPr lang="en-US" altLang="en-US" dirty="0"/>
              <a:t>Rose Price, a Messianic Holocaust survivor and speaker in our midst for years, said to a questioning rabbi about the dancing, “It’s OK.  </a:t>
            </a:r>
            <a:r>
              <a:rPr lang="en-US" altLang="en-US" dirty="0" err="1"/>
              <a:t>Maskhiakh</a:t>
            </a:r>
            <a:r>
              <a:rPr lang="en-US" altLang="en-US" dirty="0"/>
              <a:t> has come.  We are no longer a dispersed, rejected people.”   Something similar.</a:t>
            </a:r>
          </a:p>
        </p:txBody>
      </p:sp>
      <p:cxnSp>
        <p:nvCxnSpPr>
          <p:cNvPr id="3" name="Straight Connector 2">
            <a:extLst>
              <a:ext uri="{FF2B5EF4-FFF2-40B4-BE49-F238E27FC236}">
                <a16:creationId xmlns:a16="http://schemas.microsoft.com/office/drawing/2014/main" id="{005FF205-E84D-6E34-FC25-FF82C10831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621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360B7-8203-7436-BC48-0EF38EB662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C39D7E-4B70-3B28-F342-CE3656AA78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6823EC98-5EF5-13A5-2121-2F9BD8DB43E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066AB90-C295-C75F-B2F3-FEB7D7BA84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2875DBA-E8F1-982D-CC5D-6DF313C15D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1B86A2-C3B0-EDA5-5FF5-BBFAC7DC0E9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A8C969A-F99B-E091-A2A7-2E26BA8DF88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804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830D-B7F7-C325-1021-CB256E9521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FFF347-B21C-1146-DA76-3919C3C852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CF757104-A169-4B99-DF59-F5E6A802A8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829ABDD-05DB-FA0C-A5FF-6A4A5829FE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DD81D50-BD00-6519-3F50-2288A85F95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EC8B0B5-D8A5-1524-6CD7-E6ABD46F58A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75ED82B-4D85-0383-1056-CD451F9832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345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7AD1D-C879-2AA9-D128-22E37A1A9C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118536-5313-68C9-F30C-E5F3795F43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5642C67E-9BD2-181B-2071-DDAA4D1588D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9D1E774-809B-5515-0685-C6018B6C28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02F351F-5172-1A83-42F1-7830F1D71E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15839E-D0D0-999A-F510-7E7565EA2D55}"/>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https://firmisrael.org/learn/vineyards-in-samaria/</a:t>
            </a:r>
          </a:p>
        </p:txBody>
      </p:sp>
      <p:cxnSp>
        <p:nvCxnSpPr>
          <p:cNvPr id="3" name="Straight Connector 2">
            <a:extLst>
              <a:ext uri="{FF2B5EF4-FFF2-40B4-BE49-F238E27FC236}">
                <a16:creationId xmlns:a16="http://schemas.microsoft.com/office/drawing/2014/main" id="{0B849407-045B-1DD2-D2B7-E66F05251B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35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3CF11-3ED4-3FD5-7214-D8BC5CB5D62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6A26F0-5EC4-FAAA-C450-459038BD6ED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1565D733-06CC-5835-27CE-E7391B7143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D1BDEA0-0FC3-1711-2DBC-7CE7071A13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1CB275-1507-1CB6-2467-7D36EFDA0B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2E3851C-F969-F168-D48E-134D5A95172A}"/>
              </a:ext>
            </a:extLst>
          </p:cNvPr>
          <p:cNvSpPr>
            <a:spLocks noGrp="1" noChangeArrowheads="1"/>
          </p:cNvSpPr>
          <p:nvPr>
            <p:ph type="body" idx="1"/>
          </p:nvPr>
        </p:nvSpPr>
        <p:spPr>
          <a:xfrm>
            <a:off x="152400" y="4114800"/>
            <a:ext cx="6553200" cy="4876800"/>
          </a:xfrm>
        </p:spPr>
        <p:txBody>
          <a:bodyPr/>
          <a:lstStyle/>
          <a:p>
            <a:pPr algn="l"/>
            <a:r>
              <a:rPr lang="en-US" altLang="en-US" dirty="0"/>
              <a:t>Note this Tuesday and Wednesday</a:t>
            </a:r>
          </a:p>
        </p:txBody>
      </p:sp>
      <p:cxnSp>
        <p:nvCxnSpPr>
          <p:cNvPr id="3" name="Straight Connector 2">
            <a:extLst>
              <a:ext uri="{FF2B5EF4-FFF2-40B4-BE49-F238E27FC236}">
                <a16:creationId xmlns:a16="http://schemas.microsoft.com/office/drawing/2014/main" id="{FB712894-310F-5E18-9AE4-5E5C66FBEA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321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491E4-2C28-D061-4E1A-C3CC9707A8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5A89EF-265B-ED7B-047C-E116E07B72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764ED389-0B74-FA72-658D-547EB6613F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C13E250-B680-CD27-EBDA-CB93DB0A92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28FE38C-BA50-6A82-8F57-3091765743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C4B2E2B-CA34-78B5-67F4-67FE9810C33D}"/>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https://firmisrael.org/learn/vineyards-in-samaria/</a:t>
            </a:r>
          </a:p>
        </p:txBody>
      </p:sp>
      <p:cxnSp>
        <p:nvCxnSpPr>
          <p:cNvPr id="3" name="Straight Connector 2">
            <a:extLst>
              <a:ext uri="{FF2B5EF4-FFF2-40B4-BE49-F238E27FC236}">
                <a16:creationId xmlns:a16="http://schemas.microsoft.com/office/drawing/2014/main" id="{10CD4CB0-0C2F-7119-BB1B-69098EAAE6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384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1158-784C-A6F8-0979-D48C732C46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ED4AC9-F74D-DF62-6C33-F6D5F08026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2189E472-4E7D-47F3-5028-86EF896902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7C25D34F-C612-3216-DFCB-DC473AD233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19009F-2C09-DE4B-48C6-039BD183781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C8D3629-DF00-67D1-DD73-BE37A0B8BA36}"/>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https://firmisrael.org/learn/vineyards-in-samaria/</a:t>
            </a:r>
          </a:p>
          <a:p>
            <a:pPr algn="l"/>
            <a:r>
              <a:rPr lang="en-US" sz="2000" b="0" i="0" kern="1200" dirty="0">
                <a:solidFill>
                  <a:schemeClr val="tx1"/>
                </a:solidFill>
                <a:effectLst/>
                <a:latin typeface="Arial Rounded MT Bold" pitchFamily="34" charset="0"/>
                <a:ea typeface="+mn-ea"/>
                <a:cs typeface="Arial" charset="0"/>
              </a:rPr>
              <a:t>Nir Lavi, an Orthodox Jew</a:t>
            </a:r>
            <a:endParaRPr lang="en-US" altLang="en-US" dirty="0"/>
          </a:p>
        </p:txBody>
      </p:sp>
      <p:cxnSp>
        <p:nvCxnSpPr>
          <p:cNvPr id="3" name="Straight Connector 2">
            <a:extLst>
              <a:ext uri="{FF2B5EF4-FFF2-40B4-BE49-F238E27FC236}">
                <a16:creationId xmlns:a16="http://schemas.microsoft.com/office/drawing/2014/main" id="{A7150216-7B87-FA3D-A21D-336AA903D6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2612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89D5-F8E8-08FF-530C-320AB97FBAE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285260-0AAF-583F-E35B-FC06619D85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7105BAEE-43DD-5973-D275-65E9A71CD09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607DE90-E15D-E85D-4010-7129B0E16F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0A18CA0-3F0F-69C9-D6A4-6A1D4494858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B168F5-5CF6-06D2-B32C-56BC91D86D27}"/>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https://firmisrael.org/learn/vineyards-in-samaria/</a:t>
            </a:r>
          </a:p>
          <a:p>
            <a:pPr algn="l"/>
            <a:r>
              <a:rPr lang="en-US" sz="2000" b="0" i="0" kern="1200" dirty="0">
                <a:solidFill>
                  <a:schemeClr val="tx1"/>
                </a:solidFill>
                <a:effectLst/>
                <a:latin typeface="Arial Rounded MT Bold" pitchFamily="34" charset="0"/>
                <a:ea typeface="+mn-ea"/>
                <a:cs typeface="Arial" charset="0"/>
              </a:rPr>
              <a:t>Rashi, said, “When Palestine becomes so very fertile, Messiah's advent is near, and there can be no clearer sign than this.”</a:t>
            </a:r>
            <a:endParaRPr lang="en-US" altLang="en-US" dirty="0"/>
          </a:p>
        </p:txBody>
      </p:sp>
      <p:cxnSp>
        <p:nvCxnSpPr>
          <p:cNvPr id="3" name="Straight Connector 2">
            <a:extLst>
              <a:ext uri="{FF2B5EF4-FFF2-40B4-BE49-F238E27FC236}">
                <a16:creationId xmlns:a16="http://schemas.microsoft.com/office/drawing/2014/main" id="{FDFD8734-AD39-516F-68BA-74680C15BB8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39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BD87-9A1B-3221-48C1-E37576A68B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120DB3-CAC0-4118-3C98-33F26DB4D51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5C3E901-C8B1-E7B8-CB2A-36C285E2F4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4BBCFD56-BED8-866D-801E-785A82CE46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9792FC-1298-DC69-E341-C36B08A3DA7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BD3D87-E94D-5C86-BA50-60E7074B58E5}"/>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https://firmisrael.org/learn/vineyards-in-samaria/</a:t>
            </a:r>
          </a:p>
        </p:txBody>
      </p:sp>
      <p:cxnSp>
        <p:nvCxnSpPr>
          <p:cNvPr id="3" name="Straight Connector 2">
            <a:extLst>
              <a:ext uri="{FF2B5EF4-FFF2-40B4-BE49-F238E27FC236}">
                <a16:creationId xmlns:a16="http://schemas.microsoft.com/office/drawing/2014/main" id="{EB5F8F5E-C06A-5552-5419-8235BF6EEE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125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A324-2E3A-4CC1-1512-2C11592E2D6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091FE2-24AE-7944-C2B6-CD9DD10DB7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B0E4AF6-563D-7846-766D-79C3A79D3C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4303012-D5D5-8E5C-970C-BF4D62D64B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70836E-55A7-DB6D-1213-B56B249480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F874F1-9201-F4A0-AF76-AFE4178A12B7}"/>
              </a:ext>
            </a:extLst>
          </p:cNvPr>
          <p:cNvSpPr>
            <a:spLocks noGrp="1" noChangeArrowheads="1"/>
          </p:cNvSpPr>
          <p:nvPr>
            <p:ph type="body" idx="1"/>
          </p:nvPr>
        </p:nvSpPr>
        <p:spPr>
          <a:xfrm>
            <a:off x="152400" y="4114800"/>
            <a:ext cx="6553200" cy="4876800"/>
          </a:xfrm>
        </p:spPr>
        <p:txBody>
          <a:bodyPr/>
          <a:lstStyle/>
          <a:p>
            <a:pPr algn="l"/>
            <a:r>
              <a:rPr lang="en-US" altLang="en-US" dirty="0">
                <a:hlinkClick r:id="rId3"/>
              </a:rPr>
              <a:t>https://firmisrael.org/learn/vineyards-in-samaria/</a:t>
            </a:r>
            <a:endParaRPr lang="en-US" altLang="en-US" dirty="0"/>
          </a:p>
          <a:p>
            <a:pPr algn="l"/>
            <a:endParaRPr lang="en-US" altLang="en-US" dirty="0"/>
          </a:p>
          <a:p>
            <a:pPr algn="l"/>
            <a:r>
              <a:rPr lang="en-US" altLang="en-US" dirty="0"/>
              <a:t>Europe was all excited UNTIL they found out that the vineyard was in Samaria = “occupied territories.”</a:t>
            </a:r>
          </a:p>
        </p:txBody>
      </p:sp>
      <p:cxnSp>
        <p:nvCxnSpPr>
          <p:cNvPr id="3" name="Straight Connector 2">
            <a:extLst>
              <a:ext uri="{FF2B5EF4-FFF2-40B4-BE49-F238E27FC236}">
                <a16:creationId xmlns:a16="http://schemas.microsoft.com/office/drawing/2014/main" id="{541EA5B4-3B4F-F1D2-C85B-55CD74DF26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704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374B0-4242-6414-4AD2-A0DB7F7BBE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764367-D769-669C-8130-45D6D4655A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702612BB-1305-3FB5-42BE-9FF1014824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790EE3ED-5701-831E-508A-EE37C46E44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1E9AE2-B072-FA8D-49FE-DAE2AA87B0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214003-11FE-E8A8-9D28-EDA93912FA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2247930-FD9B-70E2-1993-D0D019BDAD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20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DA691-9A88-D636-ED63-6DAA11F5AAD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869453-85D5-53FE-977B-29FDAD4B19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C54388A-FE13-0DBF-B292-CF240641783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8ACD4E07-AC44-2558-D8D6-913018D6D18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79946A3-0C67-AA10-8A2A-D01C25B385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E7708D-6BA9-0106-3CAA-0FF5A66DA4C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BE9FEA4-BCBB-50B9-A814-0C3C68EB2DE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573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1E31D-3BAE-D619-AD8B-2D1A4D90F3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B81717-BEAB-875D-B52A-411581159C2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631EA5C5-E0F7-5F6C-1678-A46C3CDBB11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B0669FD-46B3-3261-56CF-49372CA0AA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688EC5-5690-2345-CE5A-D62B1C39079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85B5D8A-C6B1-B6CE-C633-6F654DBBE41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8961DF9-4044-09AD-8E66-51D239DDD7E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322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66C27-9AD0-24AC-6E0A-A9010933FC0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9807853-D53F-89AC-99D6-C6CD7624AE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7BA48F68-F2F2-6CAC-17A2-E65D2A9D8D5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BCAD72E5-1341-2A1A-4419-357ABC9565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D721D09-9A4A-D4E1-80CD-CCA95315281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B4BD92-E799-C101-ACBB-9DFFBEB5FDEF}"/>
              </a:ext>
            </a:extLst>
          </p:cNvPr>
          <p:cNvSpPr>
            <a:spLocks noGrp="1" noChangeArrowheads="1"/>
          </p:cNvSpPr>
          <p:nvPr>
            <p:ph type="body" idx="1"/>
          </p:nvPr>
        </p:nvSpPr>
        <p:spPr>
          <a:xfrm>
            <a:off x="152400" y="4114800"/>
            <a:ext cx="6553200" cy="4876800"/>
          </a:xfrm>
        </p:spPr>
        <p:txBody>
          <a:bodyPr/>
          <a:lstStyle/>
          <a:p>
            <a:pPr algn="l"/>
            <a:r>
              <a:rPr lang="en-US" altLang="en-US" sz="1200" dirty="0"/>
              <a:t>https://www.google.com/maps/@37.3959524,36.5096485,7104004m/data=!3m1!1e3!5m1!1e1?entry=ttu&amp;g_ep=EgoyMDI2MDQxNC4wIKXMDSoASAFQAw%3D%3D</a:t>
            </a:r>
          </a:p>
        </p:txBody>
      </p:sp>
      <p:cxnSp>
        <p:nvCxnSpPr>
          <p:cNvPr id="3" name="Straight Connector 2">
            <a:extLst>
              <a:ext uri="{FF2B5EF4-FFF2-40B4-BE49-F238E27FC236}">
                <a16:creationId xmlns:a16="http://schemas.microsoft.com/office/drawing/2014/main" id="{30726B50-1453-616C-0A5E-023CCB213C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717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944F7-0A40-1285-2391-A66829EF8E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43AC8C-A94E-500A-A966-C2241164AE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9A7C307-EFB6-4CC6-03BB-CE71F34171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46B35CB4-0A56-D034-E255-1A86C608CC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42B1B59-1C85-8914-2E14-35F5083065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2C8CE2C-F5B8-70AF-208C-86FF8F229924}"/>
              </a:ext>
            </a:extLst>
          </p:cNvPr>
          <p:cNvSpPr>
            <a:spLocks noGrp="1" noChangeArrowheads="1"/>
          </p:cNvSpPr>
          <p:nvPr>
            <p:ph type="body" idx="1"/>
          </p:nvPr>
        </p:nvSpPr>
        <p:spPr>
          <a:xfrm>
            <a:off x="152400" y="4114800"/>
            <a:ext cx="6553200" cy="4876800"/>
          </a:xfrm>
        </p:spPr>
        <p:txBody>
          <a:bodyPr/>
          <a:lstStyle/>
          <a:p>
            <a:pPr algn="l"/>
            <a:endParaRPr lang="en-US" altLang="en-US" dirty="0"/>
          </a:p>
          <a:p>
            <a:pPr algn="l"/>
            <a:r>
              <a:rPr lang="en-US" altLang="en-US" dirty="0"/>
              <a:t>Israel has Hebrew, English, Arabic, and Russian and Spanish as their languages.  </a:t>
            </a:r>
          </a:p>
          <a:p>
            <a:pPr algn="l"/>
            <a:r>
              <a:rPr lang="en-US" altLang="en-US" dirty="0"/>
              <a:t>At a Bar Mitzvah and the Western Wall in ~2005, the rabbi turned to the Bar Mitzvah crowd and shouted “Canta con mas </a:t>
            </a:r>
            <a:r>
              <a:rPr lang="en-US" altLang="en-US" dirty="0" err="1"/>
              <a:t>fuerza</a:t>
            </a:r>
            <a:r>
              <a:rPr lang="en-US" altLang="en-US" dirty="0"/>
              <a:t>!”  I thought I had fallen into a worm hole space time lapse.</a:t>
            </a:r>
          </a:p>
        </p:txBody>
      </p:sp>
      <p:cxnSp>
        <p:nvCxnSpPr>
          <p:cNvPr id="3" name="Straight Connector 2">
            <a:extLst>
              <a:ext uri="{FF2B5EF4-FFF2-40B4-BE49-F238E27FC236}">
                <a16:creationId xmlns:a16="http://schemas.microsoft.com/office/drawing/2014/main" id="{7911CEFA-E02F-4DA5-A386-681B289DC07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74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75A6-1127-9694-8AEF-4C9BA90DFA4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5CBC6D-FBAC-85CA-0728-D7117D14BB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1231CB6-4C71-551F-FA29-9ED00BDD58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3E56E2A5-FF76-C4BA-A3DF-13CB8D4B45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E0CE3B-4E0A-DD74-A55A-9DDC4BC4D2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35F2827-3AB2-82E7-1196-34D80DAA1C9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88E2E1F-432F-60CB-9B2A-0C33458C256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300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EF007-0982-F1C4-83AC-8A0E54283D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019C7A-1E25-0436-4B31-84FF28BBB2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3922AD4-1524-56E0-35F1-395D602EAA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D19A8C2-3B0A-CB85-4C06-233BF4AEAA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92EA7C2-D1D6-0177-ECFB-A6C46FFBC2A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65B25B4-268B-A8D3-C3E2-19BF98E5A49B}"/>
              </a:ext>
            </a:extLst>
          </p:cNvPr>
          <p:cNvSpPr>
            <a:spLocks noGrp="1" noChangeArrowheads="1"/>
          </p:cNvSpPr>
          <p:nvPr>
            <p:ph type="body" idx="1"/>
          </p:nvPr>
        </p:nvSpPr>
        <p:spPr>
          <a:xfrm>
            <a:off x="152400" y="4114800"/>
            <a:ext cx="6553200" cy="4876800"/>
          </a:xfrm>
        </p:spPr>
        <p:txBody>
          <a:bodyPr/>
          <a:lstStyle/>
          <a:p>
            <a:pPr algn="l"/>
            <a:r>
              <a:rPr lang="en-US" sz="2000" b="1" i="0" kern="1200" dirty="0">
                <a:solidFill>
                  <a:schemeClr val="tx1"/>
                </a:solidFill>
                <a:effectLst/>
                <a:latin typeface="Arial Rounded MT Bold" pitchFamily="34" charset="0"/>
                <a:ea typeface="+mn-ea"/>
                <a:cs typeface="Arial" charset="0"/>
              </a:rPr>
              <a:t>The Israel Guys </a:t>
            </a:r>
            <a:r>
              <a:rPr lang="en-US" sz="2000" b="1" i="0" kern="1200" dirty="0" err="1">
                <a:solidFill>
                  <a:schemeClr val="tx1"/>
                </a:solidFill>
                <a:effectLst/>
                <a:latin typeface="Arial Rounded MT Bold" pitchFamily="34" charset="0"/>
                <a:ea typeface="+mn-ea"/>
                <a:cs typeface="Arial" charset="0"/>
              </a:rPr>
              <a:t>HaYovel</a:t>
            </a:r>
            <a:br>
              <a:rPr lang="en-US" dirty="0"/>
            </a:br>
            <a:r>
              <a:rPr lang="en-US" sz="2000" b="0" i="0" kern="1200" dirty="0">
                <a:solidFill>
                  <a:schemeClr val="tx1"/>
                </a:solidFill>
                <a:effectLst/>
                <a:latin typeface="Arial Rounded MT Bold" pitchFamily="34" charset="0"/>
                <a:ea typeface="+mn-ea"/>
                <a:cs typeface="Arial" charset="0"/>
              </a:rPr>
              <a:t>P.O. Box 736919</a:t>
            </a:r>
            <a:br>
              <a:rPr lang="en-US" dirty="0"/>
            </a:br>
            <a:r>
              <a:rPr lang="en-US" sz="2000" b="0" i="0" kern="1200" dirty="0">
                <a:solidFill>
                  <a:schemeClr val="tx1"/>
                </a:solidFill>
                <a:effectLst/>
                <a:latin typeface="Arial Rounded MT Bold" pitchFamily="34" charset="0"/>
                <a:ea typeface="+mn-ea"/>
                <a:cs typeface="Arial" charset="0"/>
              </a:rPr>
              <a:t>Chicago, IL 60673</a:t>
            </a:r>
          </a:p>
          <a:p>
            <a:pPr algn="l"/>
            <a:endParaRPr lang="en-US" altLang="en-US" dirty="0"/>
          </a:p>
          <a:p>
            <a:r>
              <a:rPr lang="en-US" dirty="0"/>
              <a:t>Pumpkin Aliyah </a:t>
            </a:r>
            <a:r>
              <a:rPr lang="en-US" dirty="0" err="1"/>
              <a:t>bc</a:t>
            </a:r>
            <a:r>
              <a:rPr lang="en-US" dirty="0"/>
              <a:t> complaints no pumpkin latte Starbucks in Israel.</a:t>
            </a:r>
          </a:p>
          <a:p>
            <a:pPr algn="l"/>
            <a:endParaRPr lang="en-US" altLang="en-US" dirty="0"/>
          </a:p>
        </p:txBody>
      </p:sp>
      <p:cxnSp>
        <p:nvCxnSpPr>
          <p:cNvPr id="3" name="Straight Connector 2">
            <a:extLst>
              <a:ext uri="{FF2B5EF4-FFF2-40B4-BE49-F238E27FC236}">
                <a16:creationId xmlns:a16="http://schemas.microsoft.com/office/drawing/2014/main" id="{1C48666B-6DF5-89EF-6B91-92388346731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5896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F0DA0-2021-35EA-CB6F-5B0E2295C4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B3D7C0-6AA5-7E70-C4E1-E517E3CB44F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CADC784-4EF7-820C-5B54-1751EC51A44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60469434-EBDB-243A-97C2-69CDD822B9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DFE7896-8D93-D16E-1948-5180498B39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E88947-F890-A8DC-8177-334FBC8C96E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59DE675-EA58-DB14-D329-C346FE2EBC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082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5AF6-8942-69F8-76FA-456729CB91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8F6907-1F33-B2EA-E753-4DEEBE81AA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D1DC887-AD89-AB56-AE0C-D182E35819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8F44F0B9-0C47-C6B0-548D-6EE9E6561DC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057B322-1DF0-DED3-8947-283BC38DFF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A1D62A-2126-53D1-BA33-56073764704C}"/>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https://en.wikipedia.org/wiki/Tower_and_Stockade#</a:t>
            </a:r>
          </a:p>
        </p:txBody>
      </p:sp>
      <p:cxnSp>
        <p:nvCxnSpPr>
          <p:cNvPr id="3" name="Straight Connector 2">
            <a:extLst>
              <a:ext uri="{FF2B5EF4-FFF2-40B4-BE49-F238E27FC236}">
                <a16:creationId xmlns:a16="http://schemas.microsoft.com/office/drawing/2014/main" id="{30F1EF03-F046-1395-A5D5-922F1907FB7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462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1BBA4-3064-F2F3-0120-CCC24AE1C8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5B2EFA-4721-694A-56C1-1EB8DE3130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2067BE9A-1239-C267-AE24-B99ECE804D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D2542E4-24FB-A418-B78A-ABF2D422617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A668BE7-B70F-F8D2-A553-7ABD895DD4B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F15A03-F843-838A-B4FA-5C365BA0F892}"/>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https://en.wikipedia.org/wiki/Tower_and_Stockade#</a:t>
            </a:r>
          </a:p>
        </p:txBody>
      </p:sp>
      <p:cxnSp>
        <p:nvCxnSpPr>
          <p:cNvPr id="3" name="Straight Connector 2">
            <a:extLst>
              <a:ext uri="{FF2B5EF4-FFF2-40B4-BE49-F238E27FC236}">
                <a16:creationId xmlns:a16="http://schemas.microsoft.com/office/drawing/2014/main" id="{32A8587E-5C8E-F032-EEC2-CAE6AADD68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952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E214B-33F4-9BB0-D99D-2FE16D8FA8A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919B54-1C58-CE64-0822-22E1210DC15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455A678-AD43-1BF9-6A97-B056EDBB14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32E34011-3FC6-6C59-69E4-A2F95FE11A8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80FF7F-6D26-4AE5-0F88-5777A7679A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C317AC-D9A0-4080-E10B-DDD78202414C}"/>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https://en.wikipedia.org/wiki/Tower_and_Stockade#</a:t>
            </a:r>
          </a:p>
        </p:txBody>
      </p:sp>
      <p:cxnSp>
        <p:nvCxnSpPr>
          <p:cNvPr id="3" name="Straight Connector 2">
            <a:extLst>
              <a:ext uri="{FF2B5EF4-FFF2-40B4-BE49-F238E27FC236}">
                <a16:creationId xmlns:a16="http://schemas.microsoft.com/office/drawing/2014/main" id="{E707D747-9B1E-BEED-1C5B-0EDF3A4C86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6531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C41ED-B622-B112-4FDA-92D79D68725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B6E0EE-0C62-C5DB-8E53-AC5BBCD2CD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B6019A1-71A8-18B5-A725-EAA87F5E55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C3D80075-6ACC-E9CF-B209-D757CD280D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B6165F2-08D9-5F92-97A9-FA22A8E86F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0901E8-4F79-DB27-6FD7-04E38EBD28AB}"/>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https://en.wikipedia.org/wiki/Tower_and_Stockade#</a:t>
            </a:r>
          </a:p>
        </p:txBody>
      </p:sp>
      <p:cxnSp>
        <p:nvCxnSpPr>
          <p:cNvPr id="3" name="Straight Connector 2">
            <a:extLst>
              <a:ext uri="{FF2B5EF4-FFF2-40B4-BE49-F238E27FC236}">
                <a16:creationId xmlns:a16="http://schemas.microsoft.com/office/drawing/2014/main" id="{E9C5313A-40E2-3EEC-2919-F1CD95C1AB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183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 reading Pilgrim Brethren Christian, believed in G-d’s covenantal purpose of Jewish return.</a:t>
            </a:r>
          </a:p>
        </p:txBody>
      </p:sp>
      <p:sp>
        <p:nvSpPr>
          <p:cNvPr id="4" name="Header Placeholder 3"/>
          <p:cNvSpPr>
            <a:spLocks noGrp="1"/>
          </p:cNvSpPr>
          <p:nvPr>
            <p:ph type="hdr" sz="quarter"/>
          </p:nvPr>
        </p:nvSpPr>
        <p:spPr/>
        <p:txBody>
          <a:bodyPr/>
          <a:lstStyle/>
          <a:p>
            <a:r>
              <a:rPr lang="en-US" altLang="en-US"/>
              <a:t>Covenantal Identification. Yermiyahu 31.30-36</a:t>
            </a:r>
          </a:p>
        </p:txBody>
      </p:sp>
      <p:sp>
        <p:nvSpPr>
          <p:cNvPr id="5" name="Date Placeholder 4"/>
          <p:cNvSpPr>
            <a:spLocks noGrp="1"/>
          </p:cNvSpPr>
          <p:nvPr>
            <p:ph type="dt" idx="1"/>
          </p:nvPr>
        </p:nvSpPr>
        <p:spPr/>
        <p:txBody>
          <a:bodyPr/>
          <a:lstStyle/>
          <a:p>
            <a:r>
              <a:rPr lang="en-US" altLang="en-US"/>
              <a:t>April 18,2026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16396433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Covenantal Identification. Yermiyahu 31.30-36</a:t>
            </a:r>
          </a:p>
        </p:txBody>
      </p:sp>
      <p:sp>
        <p:nvSpPr>
          <p:cNvPr id="5" name="Date Placeholder 4"/>
          <p:cNvSpPr>
            <a:spLocks noGrp="1"/>
          </p:cNvSpPr>
          <p:nvPr>
            <p:ph type="dt" idx="1"/>
          </p:nvPr>
        </p:nvSpPr>
        <p:spPr/>
        <p:txBody>
          <a:bodyPr/>
          <a:lstStyle/>
          <a:p>
            <a:r>
              <a:rPr lang="en-US" altLang="en-US"/>
              <a:t>April 18,2026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25687144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Moshe Dayan: Everything we know, we learned from Orde Wingate.  He taught the Jews to fight.</a:t>
            </a:r>
          </a:p>
        </p:txBody>
      </p:sp>
      <p:sp>
        <p:nvSpPr>
          <p:cNvPr id="4" name="Header Placeholder 3"/>
          <p:cNvSpPr>
            <a:spLocks noGrp="1"/>
          </p:cNvSpPr>
          <p:nvPr>
            <p:ph type="hdr" sz="quarter"/>
          </p:nvPr>
        </p:nvSpPr>
        <p:spPr/>
        <p:txBody>
          <a:bodyPr/>
          <a:lstStyle/>
          <a:p>
            <a:r>
              <a:rPr lang="en-US" altLang="en-US"/>
              <a:t>Covenantal Identification. Yermiyahu 31.30-36</a:t>
            </a:r>
          </a:p>
        </p:txBody>
      </p:sp>
      <p:sp>
        <p:nvSpPr>
          <p:cNvPr id="5" name="Date Placeholder 4"/>
          <p:cNvSpPr>
            <a:spLocks noGrp="1"/>
          </p:cNvSpPr>
          <p:nvPr>
            <p:ph type="dt" idx="1"/>
          </p:nvPr>
        </p:nvSpPr>
        <p:spPr/>
        <p:txBody>
          <a:bodyPr/>
          <a:lstStyle/>
          <a:p>
            <a:r>
              <a:rPr lang="en-US" altLang="en-US"/>
              <a:t>April 18,2026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1262469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FFDE3-3C71-0D86-66AF-DFD3F8B79A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5BF59C-C6FA-B360-6A23-4C0C771C58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5DE7648A-AE92-63EC-52BF-DC5DF8DF068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4908F3B6-2444-3EE8-729D-682A37DA37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A69FC74-C30A-D501-E90E-4ED81BADDE4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6A6D7E-D63C-D37A-0E38-2B0C8E55C7E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https://www.facebook.com/reel/1579466239793203</a:t>
            </a:r>
          </a:p>
          <a:p>
            <a:pPr algn="l"/>
            <a:endParaRPr lang="en-US" altLang="en-US" dirty="0"/>
          </a:p>
        </p:txBody>
      </p:sp>
      <p:cxnSp>
        <p:nvCxnSpPr>
          <p:cNvPr id="3" name="Straight Connector 2">
            <a:extLst>
              <a:ext uri="{FF2B5EF4-FFF2-40B4-BE49-F238E27FC236}">
                <a16:creationId xmlns:a16="http://schemas.microsoft.com/office/drawing/2014/main" id="{468F661D-CB95-2173-400E-B9F7367035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70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5DBA-F60F-09EE-D1C1-5F351FC15C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F2FC89-C742-4851-6342-7365903259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26A3E004-A31F-CE19-EC04-4A71CEB101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3FCAA79-717A-B3D0-1B08-3C5895A24E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8C8471-9543-C8F0-F270-62D062A2BCF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171570F-8F17-F990-1780-6D6A53472549}"/>
              </a:ext>
            </a:extLst>
          </p:cNvPr>
          <p:cNvSpPr>
            <a:spLocks noGrp="1" noChangeArrowheads="1"/>
          </p:cNvSpPr>
          <p:nvPr>
            <p:ph type="body" idx="1"/>
          </p:nvPr>
        </p:nvSpPr>
        <p:spPr>
          <a:xfrm>
            <a:off x="152400" y="4114800"/>
            <a:ext cx="6553200" cy="4876800"/>
          </a:xfrm>
        </p:spPr>
        <p:txBody>
          <a:bodyPr/>
          <a:lstStyle/>
          <a:p>
            <a:pPr algn="l"/>
            <a:r>
              <a:rPr lang="en-US" altLang="en-US" dirty="0"/>
              <a:t>What are they exactly?</a:t>
            </a:r>
          </a:p>
        </p:txBody>
      </p:sp>
      <p:cxnSp>
        <p:nvCxnSpPr>
          <p:cNvPr id="3" name="Straight Connector 2">
            <a:extLst>
              <a:ext uri="{FF2B5EF4-FFF2-40B4-BE49-F238E27FC236}">
                <a16:creationId xmlns:a16="http://schemas.microsoft.com/office/drawing/2014/main" id="{01BF8150-C38F-2F30-E33A-1CBF129C2E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954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5A5F-BEDE-EB42-F37A-4D623E9062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DD5BBAF-202E-EE0E-AEEF-0D1222CD73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C7AE6AC9-E26E-4396-06A2-61E63E4DB25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EEB107E-DC53-B146-1703-C1F1AEF5836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37C8649-92DB-8307-8EF6-97305DF06E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D073E4D-79B3-6B92-5050-1525B409E47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7D6F889-08DE-D971-C205-99360F2C927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1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B26AD-C0BB-B692-EF95-1FA6E206F1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BB165F-BBB6-347D-ACB2-CDDE59C7B0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C019B26-67B9-74D8-15B8-4713C0E6C62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544B640-592C-D0FE-A470-76551858164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933EBF1-82D9-E5B1-BB79-0953D9A52D2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7C7EE3-4707-869F-12DA-DAB64808C530}"/>
              </a:ext>
            </a:extLst>
          </p:cNvPr>
          <p:cNvSpPr>
            <a:spLocks noGrp="1" noChangeArrowheads="1"/>
          </p:cNvSpPr>
          <p:nvPr>
            <p:ph type="body" idx="1"/>
          </p:nvPr>
        </p:nvSpPr>
        <p:spPr>
          <a:xfrm>
            <a:off x="152400" y="4114800"/>
            <a:ext cx="6553200" cy="4876800"/>
          </a:xfrm>
        </p:spPr>
        <p:txBody>
          <a:bodyPr/>
          <a:lstStyle/>
          <a:p>
            <a:pPr algn="l"/>
            <a:r>
              <a:rPr lang="en-US" altLang="en-US" sz="1050" dirty="0"/>
              <a:t>https://upload.wikimedia.org/wikipedia/commons/1/14/North_Africa_regions_map.png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allisraelnews.com/israel-commemorates-mass-expulsion-of-nearly-one-million-jews-from-arab-and-muslim-lands-after-1948?utm_source=convertkit&amp;utm_medium=email&amp;utm_campaign=Netanyahu%20submits%20to%20President%20Herzog%20%27extraordinary%27%20pardon%20request%20which%20does%20not%20apologize%20or%20admit%20guilt%20-%2019907102</a:t>
            </a:r>
          </a:p>
          <a:p>
            <a:pPr algn="l"/>
            <a:endParaRPr lang="en-US" altLang="en-US" dirty="0"/>
          </a:p>
        </p:txBody>
      </p:sp>
      <p:cxnSp>
        <p:nvCxnSpPr>
          <p:cNvPr id="3" name="Straight Connector 2">
            <a:extLst>
              <a:ext uri="{FF2B5EF4-FFF2-40B4-BE49-F238E27FC236}">
                <a16:creationId xmlns:a16="http://schemas.microsoft.com/office/drawing/2014/main" id="{D8543D24-C0E7-E049-8682-D201348963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4355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D446-803C-22C6-2460-A74CBCFAAA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4E84D7-C52B-AE37-A561-DC274AA21B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E7C043A4-F14C-BD0E-0A7F-C5A9AAC68D2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D5D0F928-2908-A95E-1958-C94598C5C0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78ECDF-ADBC-5842-4C08-B6D18BD3A68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F5262D-5978-1AB5-587D-C3F135EF61B9}"/>
              </a:ext>
            </a:extLst>
          </p:cNvPr>
          <p:cNvSpPr>
            <a:spLocks noGrp="1" noChangeArrowheads="1"/>
          </p:cNvSpPr>
          <p:nvPr>
            <p:ph type="body" idx="1"/>
          </p:nvPr>
        </p:nvSpPr>
        <p:spPr>
          <a:xfrm>
            <a:off x="152400" y="4114800"/>
            <a:ext cx="6553200" cy="4876800"/>
          </a:xfrm>
        </p:spPr>
        <p:txBody>
          <a:bodyPr/>
          <a:lstStyle/>
          <a:p>
            <a:pPr algn="l"/>
            <a:r>
              <a:rPr lang="en-US" altLang="en-US" sz="1050" dirty="0"/>
              <a:t>https://upload.wikimedia.org/wikipedia/commons/1/14/North_Africa_regions_map.png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allisraelnews.com/israel-commemorates-mass-expulsion-of-nearly-one-million-jews-from-arab-and-muslim-lands-after-1948?utm_source=convertkit&amp;utm_medium=email&amp;utm_campaign=Netanyahu%20submits%20to%20President%20Herzog%20%27extraordinary%27%20pardon%20request%20which%20does%20not%20apologize%20or%20admit%20guilt%20-%2019907102</a:t>
            </a:r>
          </a:p>
          <a:p>
            <a:pPr algn="l"/>
            <a:endParaRPr lang="en-US" altLang="en-US" dirty="0"/>
          </a:p>
        </p:txBody>
      </p:sp>
      <p:cxnSp>
        <p:nvCxnSpPr>
          <p:cNvPr id="3" name="Straight Connector 2">
            <a:extLst>
              <a:ext uri="{FF2B5EF4-FFF2-40B4-BE49-F238E27FC236}">
                <a16:creationId xmlns:a16="http://schemas.microsoft.com/office/drawing/2014/main" id="{CD6BFB19-A44C-4841-D1A4-065FBE13C7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380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2B9AB-E31B-F4E3-F4E2-9603A118323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8C4FCC-3376-8B72-0975-D110F7FD18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7CA6773-46BE-7090-73BB-C6CC6C4A47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896548BB-FBC3-914D-E51B-2EF630F956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1BC7EA-C47A-2358-49F3-EBB022DA1F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B18D3F-D436-0325-9949-00816B612B1C}"/>
              </a:ext>
            </a:extLst>
          </p:cNvPr>
          <p:cNvSpPr>
            <a:spLocks noGrp="1" noChangeArrowheads="1"/>
          </p:cNvSpPr>
          <p:nvPr>
            <p:ph type="body" idx="1"/>
          </p:nvPr>
        </p:nvSpPr>
        <p:spPr>
          <a:xfrm>
            <a:off x="152400" y="4114800"/>
            <a:ext cx="6553200" cy="4876800"/>
          </a:xfrm>
        </p:spPr>
        <p:txBody>
          <a:bodyPr/>
          <a:lstStyle/>
          <a:p>
            <a:pPr algn="l"/>
            <a:r>
              <a:rPr lang="en-US" altLang="en-US" dirty="0"/>
              <a:t>I already referred to this in vs 31.3, but since scripture repeats and amplifies it, it will too.  Not the additional word “together.”   Messianic Jewish dance is not just spiritual expression of joy, it is spiritual expression of joy IN COMMUNITY.   Individual salvation in Messiah, AND community expression of joy TOGETHER!!   That’s why we do circles, lines.  </a:t>
            </a:r>
          </a:p>
        </p:txBody>
      </p:sp>
      <p:cxnSp>
        <p:nvCxnSpPr>
          <p:cNvPr id="3" name="Straight Connector 2">
            <a:extLst>
              <a:ext uri="{FF2B5EF4-FFF2-40B4-BE49-F238E27FC236}">
                <a16:creationId xmlns:a16="http://schemas.microsoft.com/office/drawing/2014/main" id="{0F3E41AB-1F82-9BF6-03E7-0ADD55AEBC3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92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6BA2-FCC5-BF86-63D3-CBF215BBA8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B60360-3677-2B14-5310-B137BF3C8C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C3493A20-4233-E26F-2EB5-14682D699F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02289BC0-D4F5-94DA-082A-1F0045EA99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F1E393-658F-F6CD-712A-52AEDDD347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7F47C1-D5A6-3CE3-F23A-EB6F5FFCDB3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E25616D-6F5D-9814-D728-BCD3A9034A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883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9285-664C-053F-6BC2-52CAC41F463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916921-7CFD-D12C-77C5-DAAA6E195D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8348E5E-5141-AF58-252B-578A444AB5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63A3EB35-9602-74D7-156C-71AC9C7F55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8D6A85-3B0E-D851-F5C7-08F9FB85FF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CAA4660-30DC-7A26-B0AF-C1E6CF91C2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9B97FAA-D273-A808-A145-F3B6F9200B3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14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38112-B197-AF7F-2A41-FC0ECAFCA8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97DAA2-86B8-8CD1-88D4-73EBE35337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CF6F50D1-4AB1-52A0-53C3-94DB24D614F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CD2BDBDF-A34A-58B7-805E-07882A083A9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FBD74A-FB2E-8B96-4264-3221F459EB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0FF338D-6BB8-CF97-0393-C6048A84600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A25AFCF-F47D-375E-B00C-E0DFD95217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144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F6320-F7D7-C861-2DF6-FB7D974B75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7710C5-3972-5540-485F-0E6C50B986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F7B7DDE-5907-DC0E-8C88-CE41D64966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477F8520-D252-8C2E-A17E-B3D115F4C8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4DF8EF-E107-BA23-6203-202F802B2F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6170DF6-EB5F-0D5A-CEB6-0713BD034129}"/>
              </a:ext>
            </a:extLst>
          </p:cNvPr>
          <p:cNvSpPr>
            <a:spLocks noGrp="1" noChangeArrowheads="1"/>
          </p:cNvSpPr>
          <p:nvPr>
            <p:ph type="body" idx="1"/>
          </p:nvPr>
        </p:nvSpPr>
        <p:spPr>
          <a:xfrm>
            <a:off x="152400" y="4114800"/>
            <a:ext cx="6553200" cy="4876800"/>
          </a:xfrm>
        </p:spPr>
        <p:txBody>
          <a:bodyPr/>
          <a:lstStyle/>
          <a:p>
            <a:pPr algn="l"/>
            <a:r>
              <a:rPr lang="en-US" altLang="en-US" dirty="0"/>
              <a:t>https://il.faithfulgalileans.com/share/hubspotvideo/392034811119?utm_campaign=377245915-Passover%20_%20Pentecost&amp;utm_medium=email&amp;_hsenc=p2ANqtz-_ZjgpmVKhX3YgxUbf-A4DfqwAcChw0DoZSidjVBF72ZrvxjuiTzlrQGyrCx-InSXfnnuszgpajvh0bmu3zeu4su9sByA&amp;_hsmi=133445248&amp;utm_content=133445248&amp;utm_source=hs_email</a:t>
            </a:r>
          </a:p>
        </p:txBody>
      </p:sp>
      <p:cxnSp>
        <p:nvCxnSpPr>
          <p:cNvPr id="3" name="Straight Connector 2">
            <a:extLst>
              <a:ext uri="{FF2B5EF4-FFF2-40B4-BE49-F238E27FC236}">
                <a16:creationId xmlns:a16="http://schemas.microsoft.com/office/drawing/2014/main" id="{A3986363-539E-5FAF-C4B5-086739228F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553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7B59-D76D-8622-2DB3-36BE328E67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D52C68-77F4-EDAA-2F0D-B9114E29FEE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900C83E-0E49-9DAF-B88D-A3CB188A9E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9A831725-3448-BBAB-B16E-BE458E8078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1D06A4D-396E-153B-E2EF-EBA3226DE8B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075952-8379-EC84-8F3C-BEDE12B2128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3D0DE85-7698-9AA1-FF6A-4C5B6E081F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4228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D7AAD-41EC-AB1B-B279-9551D6CD44D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270EF37-3816-E66F-8D6A-FC236941D1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2009FCEF-CC95-7A76-0945-64BECF460D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B748A285-06C7-DE39-43A4-2A25D41564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81F5A8-E19E-F8C9-C2E9-1C36751FBE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5179F7-8354-1B7B-BC2A-B062098148A3}"/>
              </a:ext>
            </a:extLst>
          </p:cNvPr>
          <p:cNvSpPr>
            <a:spLocks noGrp="1" noChangeArrowheads="1"/>
          </p:cNvSpPr>
          <p:nvPr>
            <p:ph type="body" idx="1"/>
          </p:nvPr>
        </p:nvSpPr>
        <p:spPr>
          <a:xfrm>
            <a:off x="152400" y="4114800"/>
            <a:ext cx="6553200" cy="4876800"/>
          </a:xfrm>
        </p:spPr>
        <p:txBody>
          <a:bodyPr/>
          <a:lstStyle/>
          <a:p>
            <a:pPr algn="l"/>
            <a:r>
              <a:rPr lang="en-US" altLang="en-US" dirty="0"/>
              <a:t>https://www.worthynews.com/113660-mossad-chief-vows-mission-continues-until-iranian-regime-falls</a:t>
            </a:r>
          </a:p>
        </p:txBody>
      </p:sp>
      <p:cxnSp>
        <p:nvCxnSpPr>
          <p:cNvPr id="3" name="Straight Connector 2">
            <a:extLst>
              <a:ext uri="{FF2B5EF4-FFF2-40B4-BE49-F238E27FC236}">
                <a16:creationId xmlns:a16="http://schemas.microsoft.com/office/drawing/2014/main" id="{5E23569B-4275-6CA1-8C18-7F975AE7F9E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84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83A4-8D0C-C97C-8924-E39A302AD6B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8F850E-5D92-E0AB-3D0F-D4E1E33C71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55D46713-A1ED-B75E-CDB3-C67F6A5E311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E3F4D7E-179D-CAAA-B1E0-48E0E08027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67C2E2-7593-5E9E-3DB6-6429DA2322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19E1EA-21BB-41B0-D2E2-4BCA0F6E106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73BA8A-C7EA-32F6-8469-CEA71A3934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843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F6893-B9CC-591D-92C5-82F2B114CFE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B11661D-10F9-0F70-37C2-D1A01AD34EB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72E43137-210A-0293-46C2-59C4EAEB8AB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2409EE89-FCA4-F9D6-F98C-487B7A6B58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31F2CCC-4142-0A68-B795-955C6B045A2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5842EA-2A11-2F47-C905-EECDBC57EE58}"/>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https://www.worthynews.com/113660-mossad-chief-vows-mission-continues-until-iranian-regime-falls</a:t>
            </a:r>
          </a:p>
          <a:p>
            <a:pPr algn="l"/>
            <a:endParaRPr lang="en-US" altLang="en-US" dirty="0"/>
          </a:p>
        </p:txBody>
      </p:sp>
      <p:cxnSp>
        <p:nvCxnSpPr>
          <p:cNvPr id="3" name="Straight Connector 2">
            <a:extLst>
              <a:ext uri="{FF2B5EF4-FFF2-40B4-BE49-F238E27FC236}">
                <a16:creationId xmlns:a16="http://schemas.microsoft.com/office/drawing/2014/main" id="{673FA163-64F9-443D-D9AC-8F365779C91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444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A78B-93D0-D861-5602-D2F2C6D639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1A5B09A-48D4-27C5-0BD1-3691332B50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52E4EE5-A2A2-FFFD-CB89-256A457C8CB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0EA6F4EB-BA57-7050-0517-7AEB07A7F3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E73BAE-D8DD-BC19-BF2E-3FCEB61017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B8C7631-FBDD-3C02-36EA-60F1A344DA4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2A1CF94-028F-AA99-F62E-E4F090C6E7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2467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EBF0-42D7-F2CB-E49E-09236D457F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E4786E-F88C-36B2-6385-7934CBF59C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CF8968F-13F6-68E2-F319-0CC7FF7EC67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EA824C36-3447-798C-68C6-EAE84B9DA3B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F7E706-44D1-CF5F-B69E-2FCE34391E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A46543-83F2-59BD-CD82-18647385211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2DCFA6F-133A-CA5D-AB2F-5BD886863B8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1791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7492-CC66-45C9-F19E-D234B18FE1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C0C4D9-2987-CAF0-393C-B839DBCA8A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8701307-5A32-988D-C797-3516F9E2EF4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251A264-61F1-198F-6DEA-57956BCB49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A575F9A-7E6A-6B26-B70E-535F0C8FDE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D7AA06-5DA9-E1D2-701F-7A5972200A9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5F9BD4F-B220-6BFC-99B4-A2142039CA8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030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4EBD-7770-3994-9392-6F6C3A59A4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BB5268-97F7-926D-2F91-D8D379F476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023F1A3E-0DD0-19F8-BEC8-A6AB849E66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D5B21C0-0CD5-1941-D4DA-23652A55003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D8B0EE-C599-0077-6994-36F14D1EF8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2C113D-6238-B051-7F0B-5F1A6B219EE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DDFD8D6-E70C-9227-87BB-FE54E2E8839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596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09008-C096-DF11-E1F5-30AF3B5396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B0ED2B-9009-21CB-78BC-724A52836E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CD15F74E-EA81-1D22-DF98-F2E4ECA1D26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7F33A717-98A1-49B3-C74C-80347EB067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5DE2B1-D3FF-CEC7-3D96-81B023CC16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F28CD62-7866-357D-432D-57ACB93D1B3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F04C548-F85B-DB4D-B2AC-535A5B194B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886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31CC-41B7-D909-3D41-EB4570C13A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FBB9655-5357-7B9B-2578-6418262626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2318C4F-35F1-E82F-A0C4-EEF337BB9B2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CFC4453A-E243-F0A4-B0BD-E238EB305B9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689A70-2F2B-0985-8866-16DF89029E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F286DFA-26E3-76D5-FBE2-69769BCE4C0A}"/>
              </a:ext>
            </a:extLst>
          </p:cNvPr>
          <p:cNvSpPr>
            <a:spLocks noGrp="1" noChangeArrowheads="1"/>
          </p:cNvSpPr>
          <p:nvPr>
            <p:ph type="body" idx="1"/>
          </p:nvPr>
        </p:nvSpPr>
        <p:spPr>
          <a:xfrm>
            <a:off x="152400" y="4114800"/>
            <a:ext cx="6553200" cy="4876800"/>
          </a:xfrm>
        </p:spPr>
        <p:txBody>
          <a:bodyPr/>
          <a:lstStyle/>
          <a:p>
            <a:pPr algn="l"/>
            <a:r>
              <a:rPr lang="en-US" altLang="en-US" dirty="0"/>
              <a:t>How did Dawn and I make it for 50 years?  </a:t>
            </a:r>
          </a:p>
          <a:p>
            <a:pPr algn="l"/>
            <a:r>
              <a:rPr lang="en-US" altLang="en-US" dirty="0"/>
              <a:t>Walking in covenant: worship and joyful intimacy.</a:t>
            </a:r>
          </a:p>
        </p:txBody>
      </p:sp>
      <p:cxnSp>
        <p:nvCxnSpPr>
          <p:cNvPr id="3" name="Straight Connector 2">
            <a:extLst>
              <a:ext uri="{FF2B5EF4-FFF2-40B4-BE49-F238E27FC236}">
                <a16:creationId xmlns:a16="http://schemas.microsoft.com/office/drawing/2014/main" id="{B3F81F41-1C7B-448B-904A-DBC26CECCA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175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F5B3-20CA-9037-161B-A722A9C077E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F2F118-89C1-0178-253E-96532055D5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031BDCB9-3783-8802-9538-281D5B7477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C1019572-1E2A-07F1-4F38-5E12D5F072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2DC4DE7-0A09-A8A5-1811-EDF9CE9703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B2131B-6B57-D884-44E8-951A8C3B201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286E028-5CB9-1608-4EF8-BCF56E14382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5293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5C59-6E29-B352-D135-0FDAD49C7C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84DBCC-1FDD-6E90-E7B0-A1D9CA0A39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3A7CBA7-FAEF-C97A-2E84-2864357D4C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0E75E5B2-7CD1-2D8C-AFC3-D1DE6623BD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AA7FC5-00DF-07B2-C106-C5D4E906B2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4C2B87-2238-B612-0BDB-4A2E6FEADB8A}"/>
              </a:ext>
            </a:extLst>
          </p:cNvPr>
          <p:cNvSpPr>
            <a:spLocks noGrp="1" noChangeArrowheads="1"/>
          </p:cNvSpPr>
          <p:nvPr>
            <p:ph type="body" idx="1"/>
          </p:nvPr>
        </p:nvSpPr>
        <p:spPr>
          <a:xfrm>
            <a:off x="152400" y="4114800"/>
            <a:ext cx="6553200" cy="4876800"/>
          </a:xfrm>
        </p:spPr>
        <p:txBody>
          <a:bodyPr/>
          <a:lstStyle/>
          <a:p>
            <a:pPr algn="l"/>
            <a:r>
              <a:rPr lang="en-US" altLang="en-US" sz="900" dirty="0"/>
              <a:t>https://upload.wikimedia.org/wikipedia/commons/thumb/3/37/Decorated_Ketubbah%2C_Livorno%2C_1698.jpg/960px-Decorated_Ketubbah%2C_Livorno%2C_1698.jpg</a:t>
            </a:r>
          </a:p>
        </p:txBody>
      </p:sp>
      <p:cxnSp>
        <p:nvCxnSpPr>
          <p:cNvPr id="3" name="Straight Connector 2">
            <a:extLst>
              <a:ext uri="{FF2B5EF4-FFF2-40B4-BE49-F238E27FC236}">
                <a16:creationId xmlns:a16="http://schemas.microsoft.com/office/drawing/2014/main" id="{70582CBB-6462-9CB1-4117-B42FC30A89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7602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B3711-EA2A-4AEC-4F73-FC53B97F95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CD71C4-0E06-98C2-A168-EC5877B109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A156AD04-4FE2-79C3-A300-B59F6971B3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BEE1F77-0EC0-857F-0569-88074B989A9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8852D2-0F94-767F-F0F5-A80C1DC06E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FF2E77-049E-B48F-333C-26C899764BB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250C417-D4FB-12D1-3F83-AAF4968E2DB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72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B34F0-4FBB-7A26-1019-70E38A0CE4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25D3FA-BBEF-20C6-B3E8-0FC6C601CB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C5F816FE-4749-4EAC-4EF8-CF3847B2CC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8863057-0B0D-1EDA-183A-5852A9B606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52FC225-E665-5DC3-882D-C2BD1D3267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3F233A-721B-56FA-6740-50DAA922913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645FBE1-8554-FC4C-9A7C-87BA198D611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6762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22F7-969D-6484-4E1A-1EA311DFEE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3DB6B81-4449-03E1-4243-7A02BDED37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6EA76FF-B291-D473-C55B-204CCA90FB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4D54552F-B90C-8B19-674F-15C4F16D6E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442BB4-B618-87B7-B9AA-F9628DD936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3A87B5-F460-4063-86E8-CA2945E2832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8228FFF-72AB-9307-E3E9-A036AE1C088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6355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0DC0-9DE6-77ED-CCB0-3B420D487EC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45ED8F-ACD2-4E71-0383-0456E7BB83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6E6FC4F-554D-B78C-ACB5-B4AA3264B4E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1EE22EEC-8212-4260-61DD-DAFA9BF954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8E30E3-D4BF-0A78-547A-C52FCF2AD5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348C84-8717-71CA-6DB0-AF8322BC198C}"/>
              </a:ext>
            </a:extLst>
          </p:cNvPr>
          <p:cNvSpPr>
            <a:spLocks noGrp="1" noChangeArrowheads="1"/>
          </p:cNvSpPr>
          <p:nvPr>
            <p:ph type="body" idx="1"/>
          </p:nvPr>
        </p:nvSpPr>
        <p:spPr>
          <a:xfrm>
            <a:off x="152400" y="4114800"/>
            <a:ext cx="6553200" cy="4876800"/>
          </a:xfrm>
        </p:spPr>
        <p:txBody>
          <a:bodyPr/>
          <a:lstStyle/>
          <a:p>
            <a:pPr algn="l"/>
            <a:r>
              <a:rPr lang="en-US" altLang="en-US" dirty="0"/>
              <a:t>https://youtu.be/mUNeJr3zbHc?t=309</a:t>
            </a:r>
          </a:p>
        </p:txBody>
      </p:sp>
      <p:cxnSp>
        <p:nvCxnSpPr>
          <p:cNvPr id="3" name="Straight Connector 2">
            <a:extLst>
              <a:ext uri="{FF2B5EF4-FFF2-40B4-BE49-F238E27FC236}">
                <a16:creationId xmlns:a16="http://schemas.microsoft.com/office/drawing/2014/main" id="{58182184-6A13-F2DD-1710-BA592EA2C6A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524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E3C4-D3EA-386E-E6CF-B8AD2ED0E6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FF47ED-479D-E0BB-C313-C1C218CDFE5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E9E7C1AE-A073-257C-2352-EC05E8120E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73507AC4-EFA9-0EC2-25F8-45BF9766F5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489714E-D222-3326-1A02-9DFA915239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6FB8CC3-1020-78DF-A1AC-97518275CDA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CA0DC8F-FCBB-6CF4-80F7-EDC4D539F85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4588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9ABF-E7E6-0FEC-9467-F7BF9CA710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9AC71E-EB69-1411-154C-1AC00A5F9C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D8C7348F-50A2-F0E1-3D3E-102563C34AE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A507AFAF-A788-EDAD-BF56-D8A6E7F407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2D25EE8-E455-24FD-525B-459A34B5020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F12D21-B59B-21C7-7012-7391947E7067}"/>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https://www.youtube.com/watch?v=YbKzQw5cOi8</a:t>
            </a:r>
          </a:p>
          <a:p>
            <a:pPr algn="l"/>
            <a:r>
              <a:rPr lang="en-US" altLang="en-US" dirty="0"/>
              <a:t>https://myemail.constantcontact.com/BREAKING--Abortion-Facility-Announces-Closure.html?soid=1140924987582&amp;aid=0ZKHph-fQfc</a:t>
            </a:r>
          </a:p>
        </p:txBody>
      </p:sp>
      <p:cxnSp>
        <p:nvCxnSpPr>
          <p:cNvPr id="3" name="Straight Connector 2">
            <a:extLst>
              <a:ext uri="{FF2B5EF4-FFF2-40B4-BE49-F238E27FC236}">
                <a16:creationId xmlns:a16="http://schemas.microsoft.com/office/drawing/2014/main" id="{2680259F-893E-D43A-3AD7-A606B5163E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006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02D95-65F0-4B6A-ABC2-8D9B46B213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D576E62-2325-8B86-2E34-2E2E9D7AA8C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92C885C9-2D89-690B-C10D-D88FA86F4C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B01376C0-D352-6E39-56B9-0C4AB35DAF1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F89219-55E7-AC58-2332-ECC23A6AA2D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34B4B97-A032-A97C-1635-2020B407A705}"/>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https://www.youtube.com/watch?v=YbKzQw5cOi8</a:t>
            </a:r>
          </a:p>
          <a:p>
            <a:pPr algn="l"/>
            <a:r>
              <a:rPr lang="en-US" altLang="en-US" dirty="0"/>
              <a:t>https://myemail.constantcontact.com/BREAKING--Abortion-Facility-Announces-Closure.html?soid=1140924987582&amp;aid=0ZKHph-fQfc</a:t>
            </a:r>
          </a:p>
        </p:txBody>
      </p:sp>
      <p:cxnSp>
        <p:nvCxnSpPr>
          <p:cNvPr id="3" name="Straight Connector 2">
            <a:extLst>
              <a:ext uri="{FF2B5EF4-FFF2-40B4-BE49-F238E27FC236}">
                <a16:creationId xmlns:a16="http://schemas.microsoft.com/office/drawing/2014/main" id="{78CB4F82-39F5-3B9C-2350-FD58C933F34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675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562C8-1D69-5B6D-854D-BD7A355CB3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1CA21C-7376-0190-D1F4-39E28D10630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3994F504-0876-1F75-AF55-9B5443454C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F3A75801-7B25-4B12-9385-8FAA622F79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D2E86E2-171C-98B7-B299-438FCCDC54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B861CF-4127-7A27-228C-2C243327C7F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0F4533B-B203-3D7E-1399-ACF145B65F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1655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9795-88AE-ADD2-1DDD-468BE058B6B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EC20447-CD91-8923-2402-7BF364E9B4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673B598-6963-71EA-29D1-7DE004C425B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C0B96796-6602-37B7-4517-70D640F3AD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D0AA96-DAD2-96B3-1E9F-D94B3231A2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8D599D0-D635-D669-B393-37CBD65C261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30B0D48-5BDF-C9FB-2C41-EACEFDCFDB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1333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A1A66-FE37-592B-4AC5-5A27A3F80C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89DB14-CC54-1213-4C31-90DCFC9D14B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4EC30946-E0E5-F6D2-D5F3-1D1D058F961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E5A8BD2D-7134-44C2-FA8E-19C62E23DF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F4A818-D8FE-11D9-579B-3E08C916FF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A3A25E-73E6-1460-AC46-E85A1D215A8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95D713F-3030-3E40-9314-A77D15A6508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4437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AFD76-E0FD-7ABE-7618-2DF6331426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F83DF8-376B-B064-14BE-10B9628A49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BD27BAA3-594B-2957-F2F3-99F0E97CD1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5BA599BA-88A8-6D72-BFE7-152271025B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B761E21-7BC7-BD99-D064-BFC17EC0BDD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31AB96-B056-58BF-18EC-EB7625660D1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5236F03-4171-8152-594B-C52C1A52E61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103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6AD6-D178-85A0-09E9-13A28E1D11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76F93D-B1D2-EE61-6CC3-3E1B3C2245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Covenantal Identification. Yermiyahu 31.30-36</a:t>
            </a:r>
          </a:p>
        </p:txBody>
      </p:sp>
      <p:sp>
        <p:nvSpPr>
          <p:cNvPr id="5" name="Rectangle 3">
            <a:extLst>
              <a:ext uri="{FF2B5EF4-FFF2-40B4-BE49-F238E27FC236}">
                <a16:creationId xmlns:a16="http://schemas.microsoft.com/office/drawing/2014/main" id="{F4E75E04-86D4-6B86-8864-4D64C5EB61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18,2026 5786</a:t>
            </a:r>
          </a:p>
        </p:txBody>
      </p:sp>
      <p:sp>
        <p:nvSpPr>
          <p:cNvPr id="6" name="Rectangle 7">
            <a:extLst>
              <a:ext uri="{FF2B5EF4-FFF2-40B4-BE49-F238E27FC236}">
                <a16:creationId xmlns:a16="http://schemas.microsoft.com/office/drawing/2014/main" id="{0D3BF159-91E3-3006-4944-036638B22A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EB275F-E479-6DCF-5193-7352699944B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DE9CD37-6A37-BC35-0637-CDDA8A76198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FEEF865-1004-17D2-A417-5E294FF275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44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pPr/>
              <a:t>‹#›</a:t>
            </a:fld>
            <a:endParaRPr lang="en-US" altLang="en-US"/>
          </a:p>
        </p:txBody>
      </p:sp>
    </p:spTree>
    <p:extLst>
      <p:ext uri="{BB962C8B-B14F-4D97-AF65-F5344CB8AC3E}">
        <p14:creationId xmlns:p14="http://schemas.microsoft.com/office/powerpoint/2010/main" val="403855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pPr/>
              <a:t>‹#›</a:t>
            </a:fld>
            <a:endParaRPr lang="en-US" altLang="en-US"/>
          </a:p>
        </p:txBody>
      </p:sp>
    </p:spTree>
    <p:extLst>
      <p:ext uri="{BB962C8B-B14F-4D97-AF65-F5344CB8AC3E}">
        <p14:creationId xmlns:p14="http://schemas.microsoft.com/office/powerpoint/2010/main" val="227859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4"/>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pPr/>
              <a:t>‹#›</a:t>
            </a:fld>
            <a:endParaRPr lang="en-US" altLang="en-US"/>
          </a:p>
        </p:txBody>
      </p:sp>
    </p:spTree>
    <p:extLst>
      <p:ext uri="{BB962C8B-B14F-4D97-AF65-F5344CB8AC3E}">
        <p14:creationId xmlns:p14="http://schemas.microsoft.com/office/powerpoint/2010/main" val="3589686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pPr/>
              <a:t>‹#›</a:t>
            </a:fld>
            <a:endParaRPr lang="en-US" altLang="en-US"/>
          </a:p>
        </p:txBody>
      </p:sp>
    </p:spTree>
    <p:extLst>
      <p:ext uri="{BB962C8B-B14F-4D97-AF65-F5344CB8AC3E}">
        <p14:creationId xmlns:p14="http://schemas.microsoft.com/office/powerpoint/2010/main" val="4181580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pPr/>
              <a:t>‹#›</a:t>
            </a:fld>
            <a:endParaRPr lang="en-US" altLang="en-US"/>
          </a:p>
        </p:txBody>
      </p:sp>
    </p:spTree>
    <p:extLst>
      <p:ext uri="{BB962C8B-B14F-4D97-AF65-F5344CB8AC3E}">
        <p14:creationId xmlns:p14="http://schemas.microsoft.com/office/powerpoint/2010/main" val="2033064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pPr/>
              <a:t>‹#›</a:t>
            </a:fld>
            <a:endParaRPr lang="en-US" altLang="en-US"/>
          </a:p>
        </p:txBody>
      </p:sp>
    </p:spTree>
    <p:extLst>
      <p:ext uri="{BB962C8B-B14F-4D97-AF65-F5344CB8AC3E}">
        <p14:creationId xmlns:p14="http://schemas.microsoft.com/office/powerpoint/2010/main" val="4260601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pPr/>
              <a:t>‹#›</a:t>
            </a:fld>
            <a:endParaRPr lang="en-US" altLang="en-US"/>
          </a:p>
        </p:txBody>
      </p:sp>
    </p:spTree>
    <p:extLst>
      <p:ext uri="{BB962C8B-B14F-4D97-AF65-F5344CB8AC3E}">
        <p14:creationId xmlns:p14="http://schemas.microsoft.com/office/powerpoint/2010/main" val="176683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06"/>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pPr/>
              <a:t>‹#›</a:t>
            </a:fld>
            <a:endParaRPr lang="en-US" altLang="en-US"/>
          </a:p>
        </p:txBody>
      </p:sp>
    </p:spTree>
    <p:extLst>
      <p:ext uri="{BB962C8B-B14F-4D97-AF65-F5344CB8AC3E}">
        <p14:creationId xmlns:p14="http://schemas.microsoft.com/office/powerpoint/2010/main" val="1374192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pPr/>
              <a:t>‹#›</a:t>
            </a:fld>
            <a:endParaRPr lang="en-US" altLang="en-US"/>
          </a:p>
        </p:txBody>
      </p:sp>
    </p:spTree>
    <p:extLst>
      <p:ext uri="{BB962C8B-B14F-4D97-AF65-F5344CB8AC3E}">
        <p14:creationId xmlns:p14="http://schemas.microsoft.com/office/powerpoint/2010/main" val="3085803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pPr/>
              <a:t>‹#›</a:t>
            </a:fld>
            <a:endParaRPr lang="en-US" altLang="en-US"/>
          </a:p>
        </p:txBody>
      </p:sp>
    </p:spTree>
    <p:extLst>
      <p:ext uri="{BB962C8B-B14F-4D97-AF65-F5344CB8AC3E}">
        <p14:creationId xmlns:p14="http://schemas.microsoft.com/office/powerpoint/2010/main" val="574268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7"/>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7"/>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pPr/>
              <a:t>‹#›</a:t>
            </a:fld>
            <a:endParaRPr lang="en-US" altLang="en-US"/>
          </a:p>
        </p:txBody>
      </p:sp>
    </p:spTree>
    <p:extLst>
      <p:ext uri="{BB962C8B-B14F-4D97-AF65-F5344CB8AC3E}">
        <p14:creationId xmlns:p14="http://schemas.microsoft.com/office/powerpoint/2010/main" val="3158938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6363-FCA3-2925-8D2B-CD56A51049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199763B-22A4-BD4B-CACF-53C8740D15B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561C7C-9004-1ECD-FB64-E64960131EB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909EC52-0429-7D3F-C983-6D536070014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9D872C-2B71-2C90-7CAA-0ACFF974654F}"/>
              </a:ext>
            </a:extLst>
          </p:cNvPr>
          <p:cNvSpPr>
            <a:spLocks noGrp="1"/>
          </p:cNvSpPr>
          <p:nvPr>
            <p:ph type="sldNum" sz="quarter" idx="12"/>
          </p:nvPr>
        </p:nvSpPr>
        <p:spPr/>
        <p:txBody>
          <a:bodyPr/>
          <a:lstStyle>
            <a:lvl1pPr>
              <a:defRPr/>
            </a:lvl1pPr>
          </a:lstStyle>
          <a:p>
            <a:fld id="{C78DF5FA-A7B8-431D-A6E3-156CAD04B12D}" type="slidenum">
              <a:rPr lang="en-US" altLang="en-US"/>
              <a:pPr/>
              <a:t>‹#›</a:t>
            </a:fld>
            <a:endParaRPr lang="en-US" altLang="en-US"/>
          </a:p>
        </p:txBody>
      </p:sp>
    </p:spTree>
    <p:extLst>
      <p:ext uri="{BB962C8B-B14F-4D97-AF65-F5344CB8AC3E}">
        <p14:creationId xmlns:p14="http://schemas.microsoft.com/office/powerpoint/2010/main" val="71535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12EA-4C83-D023-FEBA-8389934D6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53C686-6373-2EE5-ECBC-DE8BEF341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94BB4-9DD2-FEB7-8830-6DBF489064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555E08-E797-9678-BA66-5CD915EB1F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B0FF24-3B01-EA0F-6595-D236E660B1AE}"/>
              </a:ext>
            </a:extLst>
          </p:cNvPr>
          <p:cNvSpPr>
            <a:spLocks noGrp="1"/>
          </p:cNvSpPr>
          <p:nvPr>
            <p:ph type="sldNum" sz="quarter" idx="12"/>
          </p:nvPr>
        </p:nvSpPr>
        <p:spPr/>
        <p:txBody>
          <a:bodyPr/>
          <a:lstStyle>
            <a:lvl1pPr>
              <a:defRPr/>
            </a:lvl1pPr>
          </a:lstStyle>
          <a:p>
            <a:fld id="{A400358F-295B-41AC-9172-115B326F9513}" type="slidenum">
              <a:rPr lang="en-US" altLang="en-US"/>
              <a:pPr/>
              <a:t>‹#›</a:t>
            </a:fld>
            <a:endParaRPr lang="en-US" altLang="en-US"/>
          </a:p>
        </p:txBody>
      </p:sp>
    </p:spTree>
    <p:extLst>
      <p:ext uri="{BB962C8B-B14F-4D97-AF65-F5344CB8AC3E}">
        <p14:creationId xmlns:p14="http://schemas.microsoft.com/office/powerpoint/2010/main" val="1288324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4F36-3301-F470-0BCA-69B6E6B261D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421889-520F-24DE-BD66-74463E998B1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757E55C6-35DF-DB60-E71C-04B8F11988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2A2406-E847-BB4D-7048-4FCD0878C5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BA1975-D8C9-1568-2D45-02F39AF8EB69}"/>
              </a:ext>
            </a:extLst>
          </p:cNvPr>
          <p:cNvSpPr>
            <a:spLocks noGrp="1"/>
          </p:cNvSpPr>
          <p:nvPr>
            <p:ph type="sldNum" sz="quarter" idx="12"/>
          </p:nvPr>
        </p:nvSpPr>
        <p:spPr/>
        <p:txBody>
          <a:bodyPr/>
          <a:lstStyle>
            <a:lvl1pPr>
              <a:defRPr/>
            </a:lvl1pPr>
          </a:lstStyle>
          <a:p>
            <a:fld id="{A2F77409-609F-4C1F-9A40-B920A895C000}" type="slidenum">
              <a:rPr lang="en-US" altLang="en-US"/>
              <a:pPr/>
              <a:t>‹#›</a:t>
            </a:fld>
            <a:endParaRPr lang="en-US" altLang="en-US"/>
          </a:p>
        </p:txBody>
      </p:sp>
    </p:spTree>
    <p:extLst>
      <p:ext uri="{BB962C8B-B14F-4D97-AF65-F5344CB8AC3E}">
        <p14:creationId xmlns:p14="http://schemas.microsoft.com/office/powerpoint/2010/main" val="2623180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5ADC-AD3B-AAA6-D1E9-5796978D47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26BF61-B5F3-45E0-B09B-AF604801B74A}"/>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9A0B0C-4A9D-81F9-C466-8884ECC62973}"/>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819AFD-F570-896E-D3DC-6F4CC339667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B2DCEF4-B928-69D5-ECAD-1021B382333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7527264-A871-DD20-786B-6B9A64E8E998}"/>
              </a:ext>
            </a:extLst>
          </p:cNvPr>
          <p:cNvSpPr>
            <a:spLocks noGrp="1"/>
          </p:cNvSpPr>
          <p:nvPr>
            <p:ph type="sldNum" sz="quarter" idx="12"/>
          </p:nvPr>
        </p:nvSpPr>
        <p:spPr/>
        <p:txBody>
          <a:bodyPr/>
          <a:lstStyle>
            <a:lvl1pPr>
              <a:defRPr/>
            </a:lvl1pPr>
          </a:lstStyle>
          <a:p>
            <a:fld id="{E90EA4CB-9B9A-4298-A99F-47B65265BC54}" type="slidenum">
              <a:rPr lang="en-US" altLang="en-US"/>
              <a:pPr/>
              <a:t>‹#›</a:t>
            </a:fld>
            <a:endParaRPr lang="en-US" altLang="en-US"/>
          </a:p>
        </p:txBody>
      </p:sp>
    </p:spTree>
    <p:extLst>
      <p:ext uri="{BB962C8B-B14F-4D97-AF65-F5344CB8AC3E}">
        <p14:creationId xmlns:p14="http://schemas.microsoft.com/office/powerpoint/2010/main" val="3257375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3015-7463-9A15-EADC-C33CEDE3411F}"/>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412E8A-FDB8-D87C-968F-AF26641A0A4E}"/>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F6E5E32-32D8-95C9-E851-CBB83AC32B4A}"/>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A21F7-971D-E710-57E4-1FC10493D7A6}"/>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A6733-BEC9-C2D2-060E-B5D51E4B8BE1}"/>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5D7B5C-89B2-0D8A-4370-D154E879AE8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5083AD4-F918-AB5F-BE6A-5B76FE2A3BE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56E0FD5-3E80-F061-97B6-140FF92DA01A}"/>
              </a:ext>
            </a:extLst>
          </p:cNvPr>
          <p:cNvSpPr>
            <a:spLocks noGrp="1"/>
          </p:cNvSpPr>
          <p:nvPr>
            <p:ph type="sldNum" sz="quarter" idx="12"/>
          </p:nvPr>
        </p:nvSpPr>
        <p:spPr/>
        <p:txBody>
          <a:bodyPr/>
          <a:lstStyle>
            <a:lvl1pPr>
              <a:defRPr/>
            </a:lvl1pPr>
          </a:lstStyle>
          <a:p>
            <a:fld id="{46382FAD-95E7-4FBB-8FE2-A28EB427E81C}" type="slidenum">
              <a:rPr lang="en-US" altLang="en-US"/>
              <a:pPr/>
              <a:t>‹#›</a:t>
            </a:fld>
            <a:endParaRPr lang="en-US" altLang="en-US"/>
          </a:p>
        </p:txBody>
      </p:sp>
    </p:spTree>
    <p:extLst>
      <p:ext uri="{BB962C8B-B14F-4D97-AF65-F5344CB8AC3E}">
        <p14:creationId xmlns:p14="http://schemas.microsoft.com/office/powerpoint/2010/main" val="70753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0261-FA96-2897-00AA-C3543507E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9373CD-3DA8-4615-B933-118BF0D0846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AD5D4DA-DE94-97A2-B95F-8C686308819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2BB5186-0AB3-FF8F-6930-964471AA9B1B}"/>
              </a:ext>
            </a:extLst>
          </p:cNvPr>
          <p:cNvSpPr>
            <a:spLocks noGrp="1"/>
          </p:cNvSpPr>
          <p:nvPr>
            <p:ph type="sldNum" sz="quarter" idx="12"/>
          </p:nvPr>
        </p:nvSpPr>
        <p:spPr/>
        <p:txBody>
          <a:bodyPr/>
          <a:lstStyle>
            <a:lvl1pPr>
              <a:defRPr/>
            </a:lvl1pPr>
          </a:lstStyle>
          <a:p>
            <a:fld id="{B0F9462E-89B2-4F9B-88AD-72F721224157}" type="slidenum">
              <a:rPr lang="en-US" altLang="en-US"/>
              <a:pPr/>
              <a:t>‹#›</a:t>
            </a:fld>
            <a:endParaRPr lang="en-US" altLang="en-US"/>
          </a:p>
        </p:txBody>
      </p:sp>
    </p:spTree>
    <p:extLst>
      <p:ext uri="{BB962C8B-B14F-4D97-AF65-F5344CB8AC3E}">
        <p14:creationId xmlns:p14="http://schemas.microsoft.com/office/powerpoint/2010/main" val="868936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CEE51-6EC7-BB9E-D4FE-CD10B73A87D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EE97E62-89EB-4EC5-E6B2-583A59164E2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C5937F2-5D56-B220-ACB7-1B23EEE6A0A9}"/>
              </a:ext>
            </a:extLst>
          </p:cNvPr>
          <p:cNvSpPr>
            <a:spLocks noGrp="1"/>
          </p:cNvSpPr>
          <p:nvPr>
            <p:ph type="sldNum" sz="quarter" idx="12"/>
          </p:nvPr>
        </p:nvSpPr>
        <p:spPr/>
        <p:txBody>
          <a:bodyPr/>
          <a:lstStyle>
            <a:lvl1pPr>
              <a:defRPr/>
            </a:lvl1pPr>
          </a:lstStyle>
          <a:p>
            <a:fld id="{2C8DFAC1-89A3-4AEF-A9A2-D338BD7A8164}" type="slidenum">
              <a:rPr lang="en-US" altLang="en-US"/>
              <a:pPr/>
              <a:t>‹#›</a:t>
            </a:fld>
            <a:endParaRPr lang="en-US" altLang="en-US"/>
          </a:p>
        </p:txBody>
      </p:sp>
    </p:spTree>
    <p:extLst>
      <p:ext uri="{BB962C8B-B14F-4D97-AF65-F5344CB8AC3E}">
        <p14:creationId xmlns:p14="http://schemas.microsoft.com/office/powerpoint/2010/main" val="2401412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ADD2-1971-E5B4-BA6F-173B5B49A6DC}"/>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8612B8-256F-2BBB-293E-014F8C9AE452}"/>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E4C106-7BF9-1F0B-1DE5-277873091C18}"/>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7C78A0-E181-9179-75E6-0B91C27E7A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9F4AC89-077A-4A0E-2E6C-62F5E6137F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B5758B-06BC-A347-E93C-599C227560FF}"/>
              </a:ext>
            </a:extLst>
          </p:cNvPr>
          <p:cNvSpPr>
            <a:spLocks noGrp="1"/>
          </p:cNvSpPr>
          <p:nvPr>
            <p:ph type="sldNum" sz="quarter" idx="12"/>
          </p:nvPr>
        </p:nvSpPr>
        <p:spPr/>
        <p:txBody>
          <a:bodyPr/>
          <a:lstStyle>
            <a:lvl1pPr>
              <a:defRPr/>
            </a:lvl1pPr>
          </a:lstStyle>
          <a:p>
            <a:fld id="{DEFCE89D-D441-418C-B10D-B93951B99643}" type="slidenum">
              <a:rPr lang="en-US" altLang="en-US"/>
              <a:pPr/>
              <a:t>‹#›</a:t>
            </a:fld>
            <a:endParaRPr lang="en-US" altLang="en-US"/>
          </a:p>
        </p:txBody>
      </p:sp>
    </p:spTree>
    <p:extLst>
      <p:ext uri="{BB962C8B-B14F-4D97-AF65-F5344CB8AC3E}">
        <p14:creationId xmlns:p14="http://schemas.microsoft.com/office/powerpoint/2010/main" val="2730478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2DEC-F745-603F-766F-8526C4D6BA90}"/>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FF07DC4-17D8-CFBC-CEC4-DFBFD8DE0503}"/>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0FA41E6-3B73-AD3D-C90F-1B592C0B71F0}"/>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3D3E0-DA31-243C-5C38-FAFC618275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905E8D3-1094-591E-049F-65DB0732F66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82C395-6D21-DFF6-0095-D74AD38E8BFB}"/>
              </a:ext>
            </a:extLst>
          </p:cNvPr>
          <p:cNvSpPr>
            <a:spLocks noGrp="1"/>
          </p:cNvSpPr>
          <p:nvPr>
            <p:ph type="sldNum" sz="quarter" idx="12"/>
          </p:nvPr>
        </p:nvSpPr>
        <p:spPr/>
        <p:txBody>
          <a:bodyPr/>
          <a:lstStyle>
            <a:lvl1pPr>
              <a:defRPr/>
            </a:lvl1pPr>
          </a:lstStyle>
          <a:p>
            <a:fld id="{7A5F3275-0E8C-49A3-A259-15A059460B9C}" type="slidenum">
              <a:rPr lang="en-US" altLang="en-US"/>
              <a:pPr/>
              <a:t>‹#›</a:t>
            </a:fld>
            <a:endParaRPr lang="en-US" altLang="en-US"/>
          </a:p>
        </p:txBody>
      </p:sp>
    </p:spTree>
    <p:extLst>
      <p:ext uri="{BB962C8B-B14F-4D97-AF65-F5344CB8AC3E}">
        <p14:creationId xmlns:p14="http://schemas.microsoft.com/office/powerpoint/2010/main" val="2180957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BE27-1D38-804A-445B-802DA73F4D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D3BC0-804F-B116-6831-23BC50344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5B3C-FE5E-1402-0CF6-FABF5088D9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AD33620-10A0-DA57-E89F-21792959A8A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527F3A-2D67-0D81-0E18-8B119708B8D0}"/>
              </a:ext>
            </a:extLst>
          </p:cNvPr>
          <p:cNvSpPr>
            <a:spLocks noGrp="1"/>
          </p:cNvSpPr>
          <p:nvPr>
            <p:ph type="sldNum" sz="quarter" idx="12"/>
          </p:nvPr>
        </p:nvSpPr>
        <p:spPr/>
        <p:txBody>
          <a:bodyPr/>
          <a:lstStyle>
            <a:lvl1pPr>
              <a:defRPr/>
            </a:lvl1pPr>
          </a:lstStyle>
          <a:p>
            <a:fld id="{FC793FCA-620F-43D8-BBE9-163375534CB7}" type="slidenum">
              <a:rPr lang="en-US" altLang="en-US"/>
              <a:pPr/>
              <a:t>‹#›</a:t>
            </a:fld>
            <a:endParaRPr lang="en-US" altLang="en-US"/>
          </a:p>
        </p:txBody>
      </p:sp>
    </p:spTree>
    <p:extLst>
      <p:ext uri="{BB962C8B-B14F-4D97-AF65-F5344CB8AC3E}">
        <p14:creationId xmlns:p14="http://schemas.microsoft.com/office/powerpoint/2010/main" val="3887309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87D38-ECCA-3F8E-4D9B-8D06AA6FF37A}"/>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8CF04-B439-4C70-B89F-89BD64956778}"/>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29014-0BA0-3BCD-FCA0-E88A56000F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CBE3680-67DF-FCE9-3D42-50D06830A6C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FE51E3-7E74-5604-6482-01334E56D03B}"/>
              </a:ext>
            </a:extLst>
          </p:cNvPr>
          <p:cNvSpPr>
            <a:spLocks noGrp="1"/>
          </p:cNvSpPr>
          <p:nvPr>
            <p:ph type="sldNum" sz="quarter" idx="12"/>
          </p:nvPr>
        </p:nvSpPr>
        <p:spPr/>
        <p:txBody>
          <a:bodyPr/>
          <a:lstStyle>
            <a:lvl1pPr>
              <a:defRPr/>
            </a:lvl1pPr>
          </a:lstStyle>
          <a:p>
            <a:fld id="{1D633313-C0DF-4E41-9E1B-CB4B6C77D7F5}" type="slidenum">
              <a:rPr lang="en-US" altLang="en-US"/>
              <a:pPr/>
              <a:t>‹#›</a:t>
            </a:fld>
            <a:endParaRPr lang="en-US" altLang="en-US"/>
          </a:p>
        </p:txBody>
      </p:sp>
    </p:spTree>
    <p:extLst>
      <p:ext uri="{BB962C8B-B14F-4D97-AF65-F5344CB8AC3E}">
        <p14:creationId xmlns:p14="http://schemas.microsoft.com/office/powerpoint/2010/main" val="74341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0">
                <a:solidFill>
                  <a:schemeClr val="tx1"/>
                </a:solidFill>
                <a:latin typeface="+mj-lt"/>
              </a:defRPr>
            </a:lvl1pPr>
          </a:lstStyle>
          <a:p>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latin typeface="+mj-lt"/>
              </a:defRPr>
            </a:lvl1pPr>
          </a:lstStyle>
          <a:p>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tx1"/>
                </a:solidFill>
                <a:latin typeface="+mj-lt"/>
              </a:defRPr>
            </a:lvl1pPr>
          </a:lstStyle>
          <a:p>
            <a:fld id="{2B47646A-D41E-4824-8B47-F94474723556}" type="slidenum">
              <a:rPr lang="en-US" altLang="en-US"/>
              <a:pPr/>
              <a:t>‹#›</a:t>
            </a:fld>
            <a:endParaRPr lang="en-US" altLang="en-US"/>
          </a:p>
        </p:txBody>
      </p:sp>
    </p:spTree>
    <p:extLst>
      <p:ext uri="{BB962C8B-B14F-4D97-AF65-F5344CB8AC3E}">
        <p14:creationId xmlns:p14="http://schemas.microsoft.com/office/powerpoint/2010/main" val="369098732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cs typeface="Arial" charset="0"/>
        </a:defRPr>
      </a:lvl2pPr>
      <a:lvl3pPr algn="ctr" rtl="0" fontAlgn="base">
        <a:spcBef>
          <a:spcPct val="0"/>
        </a:spcBef>
        <a:spcAft>
          <a:spcPct val="0"/>
        </a:spcAft>
        <a:defRPr sz="3300">
          <a:solidFill>
            <a:schemeClr val="tx2"/>
          </a:solidFill>
          <a:latin typeface="Arial" charset="0"/>
          <a:cs typeface="Arial" charset="0"/>
        </a:defRPr>
      </a:lvl3pPr>
      <a:lvl4pPr algn="ctr" rtl="0" fontAlgn="base">
        <a:spcBef>
          <a:spcPct val="0"/>
        </a:spcBef>
        <a:spcAft>
          <a:spcPct val="0"/>
        </a:spcAft>
        <a:defRPr sz="3300">
          <a:solidFill>
            <a:schemeClr val="tx2"/>
          </a:solidFill>
          <a:latin typeface="Arial" charset="0"/>
          <a:cs typeface="Arial" charset="0"/>
        </a:defRPr>
      </a:lvl4pPr>
      <a:lvl5pPr algn="ctr" rtl="0" fontAlgn="base">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fontAlgn="base">
        <a:spcBef>
          <a:spcPct val="20000"/>
        </a:spcBef>
        <a:spcAft>
          <a:spcPct val="0"/>
        </a:spcAft>
        <a:buChar char="•"/>
        <a:defRPr sz="3000">
          <a:solidFill>
            <a:schemeClr val="bg1"/>
          </a:solidFill>
          <a:latin typeface="+mn-lt"/>
          <a:ea typeface="+mn-ea"/>
          <a:cs typeface="+mn-cs"/>
        </a:defRPr>
      </a:lvl1pPr>
      <a:lvl2pPr marL="557213" indent="-214313" algn="l" rtl="0" fontAlgn="base">
        <a:spcBef>
          <a:spcPct val="20000"/>
        </a:spcBef>
        <a:spcAft>
          <a:spcPct val="0"/>
        </a:spcAft>
        <a:buChar char="–"/>
        <a:defRPr sz="3000">
          <a:solidFill>
            <a:schemeClr val="bg1"/>
          </a:solidFill>
          <a:latin typeface="+mn-lt"/>
        </a:defRPr>
      </a:lvl2pPr>
      <a:lvl3pPr marL="857250" indent="-171450" algn="l" rtl="0" fontAlgn="base">
        <a:spcBef>
          <a:spcPct val="20000"/>
        </a:spcBef>
        <a:spcAft>
          <a:spcPct val="0"/>
        </a:spcAft>
        <a:buChar char="•"/>
        <a:defRPr sz="1800">
          <a:solidFill>
            <a:schemeClr val="tx1"/>
          </a:solidFill>
          <a:latin typeface="+mj-lt"/>
          <a:cs typeface="+mj-cs"/>
        </a:defRPr>
      </a:lvl3pPr>
      <a:lvl4pPr marL="1200150" indent="-171450" algn="l" rtl="0" fontAlgn="base">
        <a:spcBef>
          <a:spcPct val="20000"/>
        </a:spcBef>
        <a:spcAft>
          <a:spcPct val="0"/>
        </a:spcAft>
        <a:buChar char="–"/>
        <a:defRPr sz="1500">
          <a:solidFill>
            <a:schemeClr val="tx1"/>
          </a:solidFill>
          <a:latin typeface="+mj-lt"/>
          <a:cs typeface="+mj-cs"/>
        </a:defRPr>
      </a:lvl4pPr>
      <a:lvl5pPr marL="1543050" indent="-171450" algn="l" rtl="0" fontAlgn="base">
        <a:spcBef>
          <a:spcPct val="20000"/>
        </a:spcBef>
        <a:spcAft>
          <a:spcPct val="0"/>
        </a:spcAft>
        <a:buChar char="»"/>
        <a:defRPr sz="1500">
          <a:solidFill>
            <a:schemeClr val="tx1"/>
          </a:solidFill>
          <a:latin typeface="+mj-lt"/>
          <a:cs typeface="+mj-cs"/>
        </a:defRPr>
      </a:lvl5pPr>
      <a:lvl6pPr marL="1885950" indent="-171450" algn="l" rtl="0" fontAlgn="base">
        <a:spcBef>
          <a:spcPct val="20000"/>
        </a:spcBef>
        <a:spcAft>
          <a:spcPct val="0"/>
        </a:spcAft>
        <a:buChar char="»"/>
        <a:defRPr sz="1500">
          <a:solidFill>
            <a:schemeClr val="tx1"/>
          </a:solidFill>
          <a:latin typeface="+mj-lt"/>
          <a:cs typeface="+mj-cs"/>
        </a:defRPr>
      </a:lvl6pPr>
      <a:lvl7pPr marL="2228850" indent="-171450" algn="l" rtl="0" fontAlgn="base">
        <a:spcBef>
          <a:spcPct val="20000"/>
        </a:spcBef>
        <a:spcAft>
          <a:spcPct val="0"/>
        </a:spcAft>
        <a:buChar char="»"/>
        <a:defRPr sz="1500">
          <a:solidFill>
            <a:schemeClr val="tx1"/>
          </a:solidFill>
          <a:latin typeface="+mj-lt"/>
          <a:cs typeface="+mj-cs"/>
        </a:defRPr>
      </a:lvl7pPr>
      <a:lvl8pPr marL="2571750" indent="-171450" algn="l" rtl="0" fontAlgn="base">
        <a:spcBef>
          <a:spcPct val="20000"/>
        </a:spcBef>
        <a:spcAft>
          <a:spcPct val="0"/>
        </a:spcAft>
        <a:buChar char="»"/>
        <a:defRPr sz="1500">
          <a:solidFill>
            <a:schemeClr val="tx1"/>
          </a:solidFill>
          <a:latin typeface="+mj-lt"/>
          <a:cs typeface="+mj-cs"/>
        </a:defRPr>
      </a:lvl8pPr>
      <a:lvl9pPr marL="2914650" indent="-171450" algn="l" rtl="0" fontAlgn="base">
        <a:spcBef>
          <a:spcPct val="20000"/>
        </a:spcBef>
        <a:spcAft>
          <a:spcPct val="0"/>
        </a:spcAft>
        <a:buChar char="»"/>
        <a:defRPr sz="1500">
          <a:solidFill>
            <a:schemeClr val="tx1"/>
          </a:solidFill>
          <a:latin typeface="+mj-lt"/>
          <a:cs typeface="+mj-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0FC997-FF27-17AD-5003-E79771FA4C9E}"/>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CF91164-168D-158D-E8A3-CDB4E13E60D0}"/>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7CC2DEB-6083-6D40-B7A4-5F7FF7DD422A}"/>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47CD9F61-CCF3-D19C-A96F-BE67E30DF57C}"/>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503C2A75-186D-1182-8D1C-CE861EAB768E}"/>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tx1"/>
                </a:solidFill>
                <a:latin typeface="+mj-lt"/>
              </a:defRPr>
            </a:lvl1pPr>
          </a:lstStyle>
          <a:p>
            <a:fld id="{856B226B-ECC0-4F03-AFD5-FED845E29DDD}" type="slidenum">
              <a:rPr lang="en-US" altLang="en-US"/>
              <a:pPr/>
              <a:t>‹#›</a:t>
            </a:fld>
            <a:endParaRPr lang="en-US" altLang="en-US"/>
          </a:p>
        </p:txBody>
      </p:sp>
    </p:spTree>
    <p:extLst>
      <p:ext uri="{BB962C8B-B14F-4D97-AF65-F5344CB8AC3E}">
        <p14:creationId xmlns:p14="http://schemas.microsoft.com/office/powerpoint/2010/main" val="325147179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defRPr sz="3000" kern="1200">
          <a:solidFill>
            <a:schemeClr val="tx1"/>
          </a:solidFill>
          <a:latin typeface="+mn-lt"/>
          <a:ea typeface="+mn-ea"/>
          <a:cs typeface="+mn-cs"/>
        </a:defRPr>
      </a:lvl1pPr>
      <a:lvl2pPr marL="557213" indent="-214313" algn="l" rtl="0" fontAlgn="base">
        <a:spcBef>
          <a:spcPct val="20000"/>
        </a:spcBef>
        <a:spcAft>
          <a:spcPct val="0"/>
        </a:spcAft>
        <a:defRPr sz="3000" kern="1200">
          <a:solidFill>
            <a:schemeClr val="tx1"/>
          </a:solidFill>
          <a:latin typeface="+mn-lt"/>
          <a:ea typeface="+mn-ea"/>
          <a:cs typeface="+mn-cs"/>
        </a:defRPr>
      </a:lvl2pPr>
      <a:lvl3pPr marL="857250" indent="-171450" algn="l" rtl="0" fontAlgn="base">
        <a:spcBef>
          <a:spcPct val="20000"/>
        </a:spcBef>
        <a:spcAft>
          <a:spcPct val="0"/>
        </a:spcAft>
        <a:defRPr sz="3000" kern="1200">
          <a:solidFill>
            <a:schemeClr val="tx1"/>
          </a:solidFill>
          <a:latin typeface="+mn-lt"/>
          <a:ea typeface="+mn-ea"/>
          <a:cs typeface="+mn-cs"/>
        </a:defRPr>
      </a:lvl3pPr>
      <a:lvl4pPr marL="1200150" indent="-171450" algn="l" rtl="0" fontAlgn="base">
        <a:spcBef>
          <a:spcPct val="20000"/>
        </a:spcBef>
        <a:spcAft>
          <a:spcPct val="0"/>
        </a:spcAft>
        <a:defRPr sz="3000" kern="1200">
          <a:solidFill>
            <a:schemeClr val="tx1"/>
          </a:solidFill>
          <a:latin typeface="+mn-lt"/>
          <a:ea typeface="+mn-ea"/>
          <a:cs typeface="+mn-cs"/>
        </a:defRPr>
      </a:lvl4pPr>
      <a:lvl5pPr marL="1543050" indent="-171450" algn="l" rtl="0" fontAlgn="base">
        <a:spcBef>
          <a:spcPct val="20000"/>
        </a:spcBef>
        <a:spcAft>
          <a:spcPct val="0"/>
        </a:spcAft>
        <a:defRPr sz="3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39C54-0754-B9A9-0907-BB0C506E06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574E322-F10E-6F4C-C04F-33DFFCE4089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DFB5EB0-2B03-299E-0CC8-738E849A6B75}"/>
              </a:ext>
            </a:extLst>
          </p:cNvPr>
          <p:cNvPicPr>
            <a:picLocks noChangeAspect="1"/>
          </p:cNvPicPr>
          <p:nvPr/>
        </p:nvPicPr>
        <p:blipFill>
          <a:blip r:embed="rId3">
            <a:extLst>
              <a:ext uri="{28A0092B-C50C-407E-A947-70E740481C1C}">
                <a14:useLocalDpi xmlns:a14="http://schemas.microsoft.com/office/drawing/2010/main" val="0"/>
              </a:ext>
            </a:extLst>
          </a:blip>
          <a:srcRect t="6666" b="72485"/>
          <a:stretch>
            <a:fillRect/>
          </a:stretch>
        </p:blipFill>
        <p:spPr>
          <a:xfrm>
            <a:off x="1752600" y="0"/>
            <a:ext cx="5410200" cy="1239741"/>
          </a:xfrm>
          <a:prstGeom prst="rect">
            <a:avLst/>
          </a:prstGeom>
        </p:spPr>
      </p:pic>
    </p:spTree>
    <p:extLst>
      <p:ext uri="{BB962C8B-B14F-4D97-AF65-F5344CB8AC3E}">
        <p14:creationId xmlns:p14="http://schemas.microsoft.com/office/powerpoint/2010/main" val="4209494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0A069-F5D6-8881-AC15-A79E544F07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71D5D62-56B8-2015-657F-5C57F8310229}"/>
              </a:ext>
            </a:extLst>
          </p:cNvPr>
          <p:cNvSpPr>
            <a:spLocks noGrp="1"/>
          </p:cNvSpPr>
          <p:nvPr>
            <p:ph type="subTitle" idx="1"/>
          </p:nvPr>
        </p:nvSpPr>
        <p:spPr>
          <a:xfrm>
            <a:off x="228600" y="209550"/>
            <a:ext cx="2438400" cy="4800600"/>
          </a:xfrm>
        </p:spPr>
        <p:txBody>
          <a:bodyPr anchor="t">
            <a:normAutofit fontScale="85000" lnSpcReduction="20000"/>
          </a:bodyPr>
          <a:lstStyle/>
          <a:p>
            <a:pPr marL="115888" indent="-115888" algn="l">
              <a:buFont typeface="Arial" panose="020B0604020202020204" pitchFamily="34" charset="0"/>
              <a:buChar char="•"/>
            </a:pPr>
            <a:r>
              <a:rPr lang="en-US" sz="4000" dirty="0">
                <a:solidFill>
                  <a:schemeClr val="tx1"/>
                </a:solidFill>
                <a:latin typeface="Arial Rounded MT Bold" panose="020F0704030504030204" pitchFamily="34" charset="0"/>
              </a:rPr>
              <a:t>Monday, April 20</a:t>
            </a:r>
          </a:p>
          <a:p>
            <a:pPr marL="115888" indent="-115888" algn="l">
              <a:buFont typeface="Arial" panose="020B0604020202020204" pitchFamily="34" charset="0"/>
              <a:buChar char="•"/>
            </a:pPr>
            <a:r>
              <a:rPr lang="en-US" sz="4000" dirty="0">
                <a:solidFill>
                  <a:schemeClr val="tx1"/>
                </a:solidFill>
                <a:latin typeface="Arial Rounded MT Bold" panose="020F0704030504030204" pitchFamily="34" charset="0"/>
              </a:rPr>
              <a:t>6-7 pm</a:t>
            </a:r>
          </a:p>
          <a:p>
            <a:pPr marL="115888" indent="-115888" algn="l">
              <a:buFont typeface="Arial" panose="020B0604020202020204" pitchFamily="34" charset="0"/>
              <a:buChar char="•"/>
            </a:pPr>
            <a:r>
              <a:rPr lang="en-US" sz="4000" dirty="0">
                <a:solidFill>
                  <a:schemeClr val="tx1"/>
                </a:solidFill>
                <a:latin typeface="Arial Rounded MT Bold" panose="020F0704030504030204" pitchFamily="34" charset="0"/>
              </a:rPr>
              <a:t>The White Theatre at The J</a:t>
            </a:r>
          </a:p>
          <a:p>
            <a:pPr marL="115888" indent="-115888" algn="l">
              <a:buFont typeface="Arial" panose="020B0604020202020204" pitchFamily="34" charset="0"/>
              <a:buChar char="•"/>
            </a:pPr>
            <a:r>
              <a:rPr lang="en-US" sz="4000" dirty="0">
                <a:solidFill>
                  <a:schemeClr val="tx1"/>
                </a:solidFill>
                <a:latin typeface="Arial Rounded MT Bold" panose="020F0704030504030204" pitchFamily="34" charset="0"/>
              </a:rPr>
              <a:t>5801 W 115 Street Overland Park, KS 66211</a:t>
            </a:r>
          </a:p>
        </p:txBody>
      </p:sp>
      <p:pic>
        <p:nvPicPr>
          <p:cNvPr id="4" name="Picture 3">
            <a:extLst>
              <a:ext uri="{FF2B5EF4-FFF2-40B4-BE49-F238E27FC236}">
                <a16:creationId xmlns:a16="http://schemas.microsoft.com/office/drawing/2014/main" id="{49063B9F-3385-DFA5-806E-7ED326F9DFDB}"/>
              </a:ext>
            </a:extLst>
          </p:cNvPr>
          <p:cNvPicPr>
            <a:picLocks noChangeAspect="1"/>
          </p:cNvPicPr>
          <p:nvPr/>
        </p:nvPicPr>
        <p:blipFill>
          <a:blip r:embed="rId3"/>
          <a:stretch>
            <a:fillRect/>
          </a:stretch>
        </p:blipFill>
        <p:spPr>
          <a:xfrm>
            <a:off x="2667000" y="0"/>
            <a:ext cx="6420544" cy="5129055"/>
          </a:xfrm>
          <a:prstGeom prst="rect">
            <a:avLst/>
          </a:prstGeom>
        </p:spPr>
      </p:pic>
      <p:sp>
        <p:nvSpPr>
          <p:cNvPr id="5" name="TextBox 4">
            <a:extLst>
              <a:ext uri="{FF2B5EF4-FFF2-40B4-BE49-F238E27FC236}">
                <a16:creationId xmlns:a16="http://schemas.microsoft.com/office/drawing/2014/main" id="{311BC5A7-54CB-8BB6-C0D6-376F370B4825}"/>
              </a:ext>
            </a:extLst>
          </p:cNvPr>
          <p:cNvSpPr txBox="1"/>
          <p:nvPr/>
        </p:nvSpPr>
        <p:spPr>
          <a:xfrm>
            <a:off x="6915153" y="666750"/>
            <a:ext cx="2172391" cy="707886"/>
          </a:xfrm>
          <a:prstGeom prst="rect">
            <a:avLst/>
          </a:prstGeom>
          <a:noFill/>
        </p:spPr>
        <p:txBody>
          <a:bodyPr wrap="none" rtlCol="0">
            <a:spAutoFit/>
          </a:bodyPr>
          <a:lstStyle/>
          <a:p>
            <a:r>
              <a:rPr lang="he-IL" b="1" dirty="0">
                <a:latin typeface="David" panose="020E0502060401010101" pitchFamily="34" charset="-79"/>
                <a:cs typeface="David" panose="020E0502060401010101" pitchFamily="34" charset="-79"/>
              </a:rPr>
              <a:t>הַזִּכָּרוֹן</a:t>
            </a:r>
            <a:r>
              <a:rPr lang="en-US" dirty="0"/>
              <a:t> </a:t>
            </a:r>
            <a:r>
              <a:rPr lang="he-IL" b="1" dirty="0">
                <a:latin typeface="David" panose="020E0502060401010101" pitchFamily="34" charset="-79"/>
                <a:cs typeface="David" panose="020E0502060401010101" pitchFamily="34" charset="-79"/>
              </a:rPr>
              <a:t>יום</a:t>
            </a:r>
            <a:endParaRPr lang="en-US" dirty="0"/>
          </a:p>
        </p:txBody>
      </p:sp>
    </p:spTree>
    <p:extLst>
      <p:ext uri="{BB962C8B-B14F-4D97-AF65-F5344CB8AC3E}">
        <p14:creationId xmlns:p14="http://schemas.microsoft.com/office/powerpoint/2010/main" val="36464986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496C4-3601-0BEE-0F69-119D115EA48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9877A44-20B3-6593-CA73-B852554AC7F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C9F6054-280F-22DF-A789-05B670984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8678056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8131-5E84-B919-0C4A-8B5E4FF417A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F7F9BB3-1A1A-719C-625A-1498888CBB3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0D01E48-3114-E296-90F0-D7F432B77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156707FC-02C2-89BA-E3A2-EA13D73DED35}"/>
              </a:ext>
            </a:extLst>
          </p:cNvPr>
          <p:cNvSpPr txBox="1"/>
          <p:nvPr/>
        </p:nvSpPr>
        <p:spPr>
          <a:xfrm>
            <a:off x="205509" y="142009"/>
            <a:ext cx="8637173" cy="563231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Covenantal Identification Yer 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30-36</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Israel’s history (–) and (+)</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 and contract</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solidFill>
                  <a:prstClr val="white"/>
                </a:solidFill>
                <a:effectLst>
                  <a:outerShdw blurRad="38100" dist="38100" dir="2700000" algn="tl">
                    <a:srgbClr val="000000">
                      <a:alpha val="43137"/>
                    </a:srgbClr>
                  </a:outerShdw>
                </a:effectLst>
              </a:rPr>
              <a:t>Covenantal restoration and help?</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u="sng" dirty="0">
                <a:solidFill>
                  <a:srgbClr val="FFFF66"/>
                </a:solidFill>
                <a:effectLst>
                  <a:outerShdw blurRad="38100" dist="38100" dir="2700000" algn="tl">
                    <a:srgbClr val="000000">
                      <a:alpha val="43137"/>
                    </a:srgbClr>
                  </a:outerShdw>
                </a:effectLst>
              </a:rPr>
              <a:t>Covenants in our lives:</a:t>
            </a:r>
            <a:r>
              <a:rPr lang="en-US" dirty="0">
                <a:solidFill>
                  <a:schemeClr val="tx1"/>
                </a:solidFill>
                <a:effectLst>
                  <a:outerShdw blurRad="38100" dist="38100" dir="2700000" algn="tl">
                    <a:srgbClr val="000000">
                      <a:alpha val="43137"/>
                    </a:srgbClr>
                  </a:outerShdw>
                </a:effectLst>
              </a:rPr>
              <a:t> Israel, </a:t>
            </a:r>
          </a:p>
          <a:p>
            <a:pPr marR="0" lvl="0" algn="l" defTabSz="914400" rtl="0" eaLnBrk="1" fontAlgn="base" latinLnBrk="0" hangingPunct="1">
              <a:lnSpc>
                <a:spcPct val="100000"/>
              </a:lnSpc>
              <a:spcBef>
                <a:spcPct val="0"/>
              </a:spcBef>
              <a:spcAft>
                <a:spcPct val="0"/>
              </a:spcAft>
              <a:buClrTx/>
              <a:buSzTx/>
              <a:tabLst/>
              <a:defRPr/>
            </a:pPr>
            <a:r>
              <a:rPr lang="en-US" dirty="0">
                <a:solidFill>
                  <a:schemeClr val="tx1"/>
                </a:solidFill>
                <a:effectLst>
                  <a:outerShdw blurRad="38100" dist="38100" dir="2700000" algn="tl">
                    <a:srgbClr val="000000">
                      <a:alpha val="43137"/>
                    </a:srgbClr>
                  </a:outerShdw>
                </a:effectLst>
              </a:rPr>
              <a:t>  Shabbat, marriage, </a:t>
            </a:r>
          </a:p>
          <a:p>
            <a:pPr marR="0" lvl="0" algn="l" defTabSz="914400" rtl="0" eaLnBrk="1" fontAlgn="base" latinLnBrk="0" hangingPunct="1">
              <a:lnSpc>
                <a:spcPct val="100000"/>
              </a:lnSpc>
              <a:spcBef>
                <a:spcPct val="0"/>
              </a:spcBef>
              <a:spcAft>
                <a:spcPct val="0"/>
              </a:spcAft>
              <a:buClrTx/>
              <a:buSzTx/>
              <a:tabLst/>
              <a:defRPr/>
            </a:pPr>
            <a:r>
              <a:rPr lang="en-US" dirty="0">
                <a:solidFill>
                  <a:schemeClr val="tx1"/>
                </a:solidFill>
                <a:effectLst>
                  <a:outerShdw blurRad="38100" dist="38100" dir="2700000" algn="tl">
                    <a:srgbClr val="000000">
                      <a:alpha val="43137"/>
                    </a:srgbClr>
                  </a:outerShdw>
                </a:effectLst>
              </a:rPr>
              <a:t>  Outreach/Ingathering</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u="sng"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570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4947C-089E-0CEC-59F6-3CA6A6CD503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20E5EC-5E05-45CB-B5A8-BB69871A682E}"/>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1157824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CA7D-E703-848A-B466-627E199AE7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C26CA2-41D8-2B13-C504-DDD5F97086F7}"/>
              </a:ext>
            </a:extLst>
          </p:cNvPr>
          <p:cNvSpPr>
            <a:spLocks noGrp="1"/>
          </p:cNvSpPr>
          <p:nvPr>
            <p:ph type="subTitle" idx="1"/>
          </p:nvPr>
        </p:nvSpPr>
        <p:spPr>
          <a:xfrm>
            <a:off x="228600" y="209550"/>
            <a:ext cx="3459993" cy="4800600"/>
          </a:xfrm>
        </p:spPr>
        <p:txBody>
          <a:bodyPr anchor="t">
            <a:normAutofit/>
          </a:bodyPr>
          <a:lstStyle/>
          <a:p>
            <a:pPr algn="l"/>
            <a:r>
              <a:rPr lang="en-US" sz="4000" dirty="0">
                <a:solidFill>
                  <a:schemeClr val="tx1"/>
                </a:solidFill>
                <a:latin typeface="Arial Rounded MT Bold" panose="020F0704030504030204" pitchFamily="34" charset="0"/>
              </a:rPr>
              <a:t>World Cup Schedule</a:t>
            </a:r>
          </a:p>
          <a:p>
            <a:pPr algn="l"/>
            <a:r>
              <a:rPr lang="en-US" sz="4000" dirty="0">
                <a:solidFill>
                  <a:schemeClr val="tx1"/>
                </a:solidFill>
                <a:latin typeface="Arial Rounded MT Bold" panose="020F0704030504030204" pitchFamily="34" charset="0"/>
              </a:rPr>
              <a:t>~700,000 visitors to KC!</a:t>
            </a:r>
          </a:p>
        </p:txBody>
      </p:sp>
      <p:sp>
        <p:nvSpPr>
          <p:cNvPr id="5" name="TextBox 4">
            <a:extLst>
              <a:ext uri="{FF2B5EF4-FFF2-40B4-BE49-F238E27FC236}">
                <a16:creationId xmlns:a16="http://schemas.microsoft.com/office/drawing/2014/main" id="{AE9ED825-D2B1-A433-76D7-F22A8DB05904}"/>
              </a:ext>
            </a:extLst>
          </p:cNvPr>
          <p:cNvSpPr txBox="1"/>
          <p:nvPr/>
        </p:nvSpPr>
        <p:spPr>
          <a:xfrm>
            <a:off x="745834" y="209550"/>
            <a:ext cx="184731" cy="707886"/>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04FBDD6B-6674-C965-29E5-DDD6F7F2CE08}"/>
              </a:ext>
            </a:extLst>
          </p:cNvPr>
          <p:cNvPicPr>
            <a:picLocks noChangeAspect="1"/>
          </p:cNvPicPr>
          <p:nvPr/>
        </p:nvPicPr>
        <p:blipFill>
          <a:blip r:embed="rId3"/>
          <a:stretch>
            <a:fillRect/>
          </a:stretch>
        </p:blipFill>
        <p:spPr>
          <a:xfrm>
            <a:off x="3688593" y="0"/>
            <a:ext cx="5421719" cy="5143500"/>
          </a:xfrm>
          <a:prstGeom prst="rect">
            <a:avLst/>
          </a:prstGeom>
        </p:spPr>
      </p:pic>
    </p:spTree>
    <p:extLst>
      <p:ext uri="{BB962C8B-B14F-4D97-AF65-F5344CB8AC3E}">
        <p14:creationId xmlns:p14="http://schemas.microsoft.com/office/powerpoint/2010/main" val="13318504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2F0B6-E858-A618-5CB8-AA061A2B9C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F238E7-6489-24DE-9508-C746C227001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050" name="Picture 2" descr="Israel Tour 2026">
            <a:extLst>
              <a:ext uri="{FF2B5EF4-FFF2-40B4-BE49-F238E27FC236}">
                <a16:creationId xmlns:a16="http://schemas.microsoft.com/office/drawing/2014/main" id="{08176BB1-14DC-8E16-929F-94FFD8249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0"/>
            <a:ext cx="47799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038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B8F7-CF89-C378-CC9E-B4F15605F1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861D1AE-83BD-789B-67E7-9B3DD561DCBA}"/>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9443459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D297B-6C7C-C2A3-81C3-3CD1F2587B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B8510E-9F9A-356C-8DE8-564F387D4B05}"/>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92609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008A-9452-0ABA-A18D-991691A5DBF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53F91B-CADD-B36B-DE35-1A56B57B013B}"/>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Yom </a:t>
            </a:r>
            <a:r>
              <a:rPr lang="en-US" sz="4000" dirty="0" err="1">
                <a:solidFill>
                  <a:schemeClr val="tx1"/>
                </a:solidFill>
                <a:latin typeface="Arial Rounded MT Bold" panose="020F0704030504030204" pitchFamily="34" charset="0"/>
              </a:rPr>
              <a:t>HaZikaron</a:t>
            </a:r>
            <a:r>
              <a:rPr lang="en-US" sz="4000" dirty="0">
                <a:solidFill>
                  <a:schemeClr val="tx1"/>
                </a:solidFill>
                <a:latin typeface="Arial Rounded MT Bold" panose="020F0704030504030204" pitchFamily="34" charset="0"/>
              </a:rPr>
              <a:t> [Israeli Memorial Day] </a:t>
            </a:r>
            <a:r>
              <a:rPr lang="en-US" sz="4000" u="sng" dirty="0">
                <a:solidFill>
                  <a:srgbClr val="FFFF66"/>
                </a:solidFill>
                <a:latin typeface="Arial Rounded MT Bold" panose="020F0704030504030204" pitchFamily="34" charset="0"/>
              </a:rPr>
              <a:t>honoring fallen soldiers and victims of terror</a:t>
            </a:r>
            <a:r>
              <a:rPr lang="en-US" sz="4000" dirty="0">
                <a:solidFill>
                  <a:srgbClr val="FFFF66"/>
                </a:solidFill>
                <a:latin typeface="Arial Rounded MT Bold" panose="020F0704030504030204" pitchFamily="34" charset="0"/>
              </a:rPr>
              <a:t>. </a:t>
            </a:r>
          </a:p>
          <a:p>
            <a:pPr algn="l"/>
            <a:r>
              <a:rPr lang="en-US" sz="4000" dirty="0">
                <a:solidFill>
                  <a:schemeClr val="tx1"/>
                </a:solidFill>
                <a:latin typeface="Arial Rounded MT Bold" panose="020F0704030504030204" pitchFamily="34" charset="0"/>
              </a:rPr>
              <a:t>The program will include prayers and personal stories shared by members of our community, as we come together in reflection and remembrance.</a:t>
            </a:r>
          </a:p>
          <a:p>
            <a:pPr algn="l"/>
            <a:r>
              <a:rPr lang="en-US" sz="4000" dirty="0">
                <a:solidFill>
                  <a:schemeClr val="tx1"/>
                </a:solidFill>
                <a:latin typeface="Arial Rounded MT Bold" panose="020F0704030504030204" pitchFamily="34" charset="0"/>
              </a:rPr>
              <a:t>For context:</a:t>
            </a:r>
          </a:p>
        </p:txBody>
      </p:sp>
    </p:spTree>
    <p:extLst>
      <p:ext uri="{BB962C8B-B14F-4D97-AF65-F5344CB8AC3E}">
        <p14:creationId xmlns:p14="http://schemas.microsoft.com/office/powerpoint/2010/main" val="111179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6E0F2-C548-BD78-851A-95F81538C9D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08F69B-023F-40B5-D017-6BA5B2FB51B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Korean War 36,500 U.S. deaths.</a:t>
            </a:r>
          </a:p>
          <a:p>
            <a:pPr algn="l"/>
            <a:r>
              <a:rPr lang="en-US" sz="4000" dirty="0">
                <a:solidFill>
                  <a:schemeClr val="tx1"/>
                </a:solidFill>
                <a:latin typeface="Arial Rounded MT Bold" panose="020F0704030504030204" pitchFamily="34" charset="0"/>
              </a:rPr>
              <a:t>Vietnam War 58,000 U.S. deaths.</a:t>
            </a:r>
          </a:p>
          <a:p>
            <a:pPr algn="l"/>
            <a:r>
              <a:rPr lang="en-US" sz="4000" dirty="0">
                <a:solidFill>
                  <a:schemeClr val="tx1"/>
                </a:solidFill>
                <a:latin typeface="Arial Rounded MT Bold" panose="020F0704030504030204" pitchFamily="34" charset="0"/>
              </a:rPr>
              <a:t>War in Afghan 2,400 U.S. deaths.</a:t>
            </a:r>
          </a:p>
          <a:p>
            <a:pPr algn="l"/>
            <a:r>
              <a:rPr lang="en-US" sz="4000" dirty="0">
                <a:solidFill>
                  <a:schemeClr val="tx1"/>
                </a:solidFill>
                <a:latin typeface="Arial Rounded MT Bold" panose="020F0704030504030204" pitchFamily="34" charset="0"/>
              </a:rPr>
              <a:t>Iraq War 4,500 U.S. deaths.</a:t>
            </a:r>
          </a:p>
          <a:p>
            <a:pPr algn="l"/>
            <a:endParaRPr lang="en-US"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Total </a:t>
            </a:r>
            <a:r>
              <a:rPr lang="en-US" sz="4000" u="sng" dirty="0">
                <a:solidFill>
                  <a:srgbClr val="FFFF66"/>
                </a:solidFill>
                <a:latin typeface="Arial Rounded MT Bold" panose="020F0704030504030204" pitchFamily="34" charset="0"/>
              </a:rPr>
              <a:t>101,400</a:t>
            </a:r>
            <a:r>
              <a:rPr lang="en-US" sz="4000" dirty="0">
                <a:solidFill>
                  <a:schemeClr val="tx1"/>
                </a:solidFill>
                <a:latin typeface="Arial Rounded MT Bold" panose="020F0704030504030204" pitchFamily="34" charset="0"/>
              </a:rPr>
              <a:t> U.S. military deaths since WW II</a:t>
            </a:r>
          </a:p>
        </p:txBody>
      </p:sp>
    </p:spTree>
    <p:extLst>
      <p:ext uri="{BB962C8B-B14F-4D97-AF65-F5344CB8AC3E}">
        <p14:creationId xmlns:p14="http://schemas.microsoft.com/office/powerpoint/2010/main" val="428574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37A9A-D420-4C70-9142-146BCC5558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97E9EF-F637-DD40-0928-662139B8935A}"/>
              </a:ext>
            </a:extLst>
          </p:cNvPr>
          <p:cNvSpPr>
            <a:spLocks noGrp="1"/>
          </p:cNvSpPr>
          <p:nvPr>
            <p:ph type="subTitle" idx="1"/>
          </p:nvPr>
        </p:nvSpPr>
        <p:spPr>
          <a:xfrm>
            <a:off x="228600" y="209550"/>
            <a:ext cx="8610600" cy="4800600"/>
          </a:xfrm>
        </p:spPr>
        <p:txBody>
          <a:bodyPr anchor="t">
            <a:normAutofit fontScale="92500"/>
          </a:bodyPr>
          <a:lstStyle/>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The U.S. population is ~367 million</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The Israeli population is ~10 million, 7 million Jews</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367 million ÷ 7 million = 52</a:t>
            </a:r>
          </a:p>
          <a:p>
            <a:pPr algn="l"/>
            <a:endParaRPr lang="en-US" sz="12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Casualty figures in Israel need to by </a:t>
            </a:r>
            <a:r>
              <a:rPr lang="en-US" sz="4000" u="sng" dirty="0">
                <a:solidFill>
                  <a:srgbClr val="FFFF66"/>
                </a:solidFill>
                <a:latin typeface="Arial Rounded MT Bold" panose="020F0704030504030204" pitchFamily="34" charset="0"/>
              </a:rPr>
              <a:t>multiplied by 52 to feel the impact</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456753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6881-9E7B-0621-B048-B269BE015C7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0E64C2-5A6B-EB23-4FE1-C24057DEA0F4}"/>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Total Israeli military casualties since 1948 are estimated at around </a:t>
            </a:r>
            <a:r>
              <a:rPr lang="en-US" sz="4000" u="sng" dirty="0">
                <a:solidFill>
                  <a:srgbClr val="FFFF66"/>
                </a:solidFill>
                <a:latin typeface="Arial Rounded MT Bold" panose="020F0704030504030204" pitchFamily="34" charset="0"/>
              </a:rPr>
              <a:t>24,000</a:t>
            </a:r>
            <a:r>
              <a:rPr lang="en-US" sz="4000" dirty="0">
                <a:solidFill>
                  <a:schemeClr val="tx1"/>
                </a:solidFill>
                <a:latin typeface="Arial Rounded MT Bold" panose="020F0704030504030204" pitchFamily="34" charset="0"/>
              </a:rPr>
              <a:t>.</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24,000 x 52 = </a:t>
            </a:r>
            <a:r>
              <a:rPr lang="en-US" sz="4000" u="sng" dirty="0">
                <a:solidFill>
                  <a:srgbClr val="FFFF66"/>
                </a:solidFill>
                <a:latin typeface="Arial Rounded MT Bold" panose="020F0704030504030204" pitchFamily="34" charset="0"/>
              </a:rPr>
              <a:t>1,248,000</a:t>
            </a:r>
            <a:r>
              <a:rPr lang="en-US" sz="4000" dirty="0">
                <a:solidFill>
                  <a:schemeClr val="tx1"/>
                </a:solidFill>
                <a:latin typeface="Arial Rounded MT Bold" panose="020F0704030504030204" pitchFamily="34" charset="0"/>
              </a:rPr>
              <a:t>  proportionally</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Total </a:t>
            </a:r>
            <a:r>
              <a:rPr lang="en-US" sz="4000" u="sng" dirty="0">
                <a:solidFill>
                  <a:srgbClr val="FFFF66"/>
                </a:solidFill>
                <a:latin typeface="Arial Rounded MT Bold" panose="020F0704030504030204" pitchFamily="34" charset="0"/>
              </a:rPr>
              <a:t>101,400</a:t>
            </a:r>
            <a:r>
              <a:rPr lang="en-US" sz="4000" dirty="0">
                <a:solidFill>
                  <a:schemeClr val="tx1"/>
                </a:solidFill>
                <a:latin typeface="Arial Rounded MT Bold" panose="020F0704030504030204" pitchFamily="34" charset="0"/>
              </a:rPr>
              <a:t> U.S. military deaths since WW II</a:t>
            </a:r>
          </a:p>
          <a:p>
            <a:pPr algn="l"/>
            <a:r>
              <a:rPr lang="en-US" sz="4000" u="sng" dirty="0">
                <a:solidFill>
                  <a:srgbClr val="FFFF66"/>
                </a:solidFill>
                <a:latin typeface="Arial Rounded MT Bold" panose="020F0704030504030204" pitchFamily="34" charset="0"/>
              </a:rPr>
              <a:t>10x as many</a:t>
            </a:r>
            <a:r>
              <a:rPr lang="en-US" sz="4000" dirty="0">
                <a:solidFill>
                  <a:schemeClr val="tx1"/>
                </a:solidFill>
                <a:latin typeface="Arial Rounded MT Bold" panose="020F0704030504030204" pitchFamily="34" charset="0"/>
              </a:rPr>
              <a:t>.</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889931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95C9-FB0D-70F1-3993-56D10EE1644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73B30A7-7166-0C50-D909-B892978B9C1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Yom </a:t>
            </a:r>
            <a:r>
              <a:rPr lang="en-US" sz="4000" dirty="0" err="1">
                <a:solidFill>
                  <a:schemeClr val="tx1"/>
                </a:solidFill>
                <a:latin typeface="Arial Rounded MT Bold" panose="020F0704030504030204" pitchFamily="34" charset="0"/>
              </a:rPr>
              <a:t>HaZikaron</a:t>
            </a:r>
            <a:r>
              <a:rPr lang="en-US" sz="4000" dirty="0">
                <a:solidFill>
                  <a:schemeClr val="tx1"/>
                </a:solidFill>
                <a:latin typeface="Arial Rounded MT Bold" panose="020F0704030504030204" pitchFamily="34" charset="0"/>
              </a:rPr>
              <a:t> </a:t>
            </a:r>
            <a:r>
              <a:rPr lang="he-IL" sz="4600" b="1" dirty="0">
                <a:solidFill>
                  <a:schemeClr val="tx1"/>
                </a:solidFill>
                <a:latin typeface="David" panose="020E0502060401010101" pitchFamily="34" charset="-79"/>
                <a:cs typeface="David" panose="020E0502060401010101" pitchFamily="34" charset="-79"/>
              </a:rPr>
              <a:t>יום הזכרון</a:t>
            </a:r>
            <a:r>
              <a:rPr lang="en-US" sz="4000" dirty="0">
                <a:solidFill>
                  <a:schemeClr val="tx1"/>
                </a:solidFill>
                <a:latin typeface="Arial Rounded MT Bold" panose="020F0704030504030204" pitchFamily="34" charset="0"/>
              </a:rPr>
              <a:t> Israeli Memorial Day 5786, Monday,</a:t>
            </a:r>
          </a:p>
          <a:p>
            <a:pPr algn="l"/>
            <a:r>
              <a:rPr lang="en-US" sz="4000" dirty="0">
                <a:solidFill>
                  <a:schemeClr val="tx1"/>
                </a:solidFill>
                <a:latin typeface="Arial Rounded MT Bold" panose="020F0704030504030204" pitchFamily="34" charset="0"/>
              </a:rPr>
              <a:t>April 20, 6-7 pm. For details or to register, go to:</a:t>
            </a:r>
          </a:p>
          <a:p>
            <a:pPr algn="l"/>
            <a:r>
              <a:rPr lang="en-US" sz="4000" dirty="0">
                <a:solidFill>
                  <a:schemeClr val="tx1"/>
                </a:solidFill>
                <a:latin typeface="Arial Rounded MT Bold" panose="020F0704030504030204" pitchFamily="34" charset="0"/>
              </a:rPr>
              <a:t>thejkc.org/events/2026/04/hide-from-website/20/yom-hazikaroncommemoration-2026/</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6686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C038A-7B6A-74BA-53E5-35DBDDAA315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462B7A-E8E1-0309-EF2B-0532FA92E73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Yom Kippur War (1973) resulted in approximately 2,500 Israeli military deaths. </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[equivalent to 130,000 U.S. deaths, twice Vietnam]</a:t>
            </a:r>
          </a:p>
          <a:p>
            <a:pPr algn="l"/>
            <a:r>
              <a:rPr lang="en-US" sz="4000" dirty="0">
                <a:solidFill>
                  <a:schemeClr val="tx1"/>
                </a:solidFill>
                <a:latin typeface="Arial Rounded MT Bold" panose="020F0704030504030204" pitchFamily="34" charset="0"/>
              </a:rPr>
              <a:t>But two days later…</a:t>
            </a:r>
          </a:p>
        </p:txBody>
      </p:sp>
    </p:spTree>
    <p:extLst>
      <p:ext uri="{BB962C8B-B14F-4D97-AF65-F5344CB8AC3E}">
        <p14:creationId xmlns:p14="http://schemas.microsoft.com/office/powerpoint/2010/main" val="3560240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3EDFA-5716-05E4-B3BA-6AEFA94157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8FD9EA-BEA7-831C-4ED6-C794B8308955}"/>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But two days later…</a:t>
            </a:r>
          </a:p>
        </p:txBody>
      </p:sp>
    </p:spTree>
    <p:extLst>
      <p:ext uri="{BB962C8B-B14F-4D97-AF65-F5344CB8AC3E}">
        <p14:creationId xmlns:p14="http://schemas.microsoft.com/office/powerpoint/2010/main" val="2006947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8E55-605A-0A86-5A5C-A4E180CF97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E35CBA9-A064-0D02-084E-A8D2643FA051}"/>
              </a:ext>
            </a:extLst>
          </p:cNvPr>
          <p:cNvSpPr>
            <a:spLocks noGrp="1"/>
          </p:cNvSpPr>
          <p:nvPr>
            <p:ph type="subTitle" idx="1"/>
          </p:nvPr>
        </p:nvSpPr>
        <p:spPr>
          <a:xfrm>
            <a:off x="228600" y="209550"/>
            <a:ext cx="2678016" cy="4800600"/>
          </a:xfrm>
        </p:spPr>
        <p:txBody>
          <a:bodyPr anchor="t">
            <a:normAutofit fontScale="85000" lnSpcReduction="20000"/>
          </a:bodyPr>
          <a:lstStyle/>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Wed., April 22</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5 - 7 pm</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The Jewish </a:t>
            </a:r>
            <a:r>
              <a:rPr lang="en-US" sz="3800" dirty="0">
                <a:solidFill>
                  <a:schemeClr val="tx1"/>
                </a:solidFill>
                <a:latin typeface="Arial Rounded MT Bold" panose="020F0704030504030204" pitchFamily="34" charset="0"/>
              </a:rPr>
              <a:t>Community</a:t>
            </a:r>
            <a:r>
              <a:rPr lang="en-US" sz="4000" dirty="0">
                <a:solidFill>
                  <a:schemeClr val="tx1"/>
                </a:solidFill>
                <a:latin typeface="Arial Rounded MT Bold" panose="020F0704030504030204" pitchFamily="34" charset="0"/>
              </a:rPr>
              <a:t> Campus</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5801 W. 115</a:t>
            </a:r>
            <a:r>
              <a:rPr lang="en-US" sz="4000" baseline="30000" dirty="0">
                <a:solidFill>
                  <a:schemeClr val="tx1"/>
                </a:solidFill>
                <a:latin typeface="Arial Rounded MT Bold" panose="020F0704030504030204" pitchFamily="34" charset="0"/>
              </a:rPr>
              <a:t>th</a:t>
            </a:r>
            <a:r>
              <a:rPr lang="en-US" sz="4000" dirty="0">
                <a:solidFill>
                  <a:schemeClr val="tx1"/>
                </a:solidFill>
                <a:latin typeface="Arial Rounded MT Bold" panose="020F0704030504030204" pitchFamily="34" charset="0"/>
              </a:rPr>
              <a:t>  St.</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OP KS 66211</a:t>
            </a:r>
          </a:p>
        </p:txBody>
      </p:sp>
      <p:pic>
        <p:nvPicPr>
          <p:cNvPr id="4" name="Picture 3">
            <a:extLst>
              <a:ext uri="{FF2B5EF4-FFF2-40B4-BE49-F238E27FC236}">
                <a16:creationId xmlns:a16="http://schemas.microsoft.com/office/drawing/2014/main" id="{04AA7A9F-0EA8-DF51-B1A0-CD48626FFB1A}"/>
              </a:ext>
            </a:extLst>
          </p:cNvPr>
          <p:cNvPicPr>
            <a:picLocks noChangeAspect="1"/>
          </p:cNvPicPr>
          <p:nvPr/>
        </p:nvPicPr>
        <p:blipFill>
          <a:blip r:embed="rId3"/>
          <a:stretch>
            <a:fillRect/>
          </a:stretch>
        </p:blipFill>
        <p:spPr>
          <a:xfrm>
            <a:off x="2906616" y="0"/>
            <a:ext cx="6247811" cy="5010150"/>
          </a:xfrm>
          <a:prstGeom prst="rect">
            <a:avLst/>
          </a:prstGeom>
        </p:spPr>
      </p:pic>
      <p:sp>
        <p:nvSpPr>
          <p:cNvPr id="5" name="TextBox 4">
            <a:extLst>
              <a:ext uri="{FF2B5EF4-FFF2-40B4-BE49-F238E27FC236}">
                <a16:creationId xmlns:a16="http://schemas.microsoft.com/office/drawing/2014/main" id="{EFF4EF33-BF08-5BDA-9FA7-CD77BE7BC392}"/>
              </a:ext>
            </a:extLst>
          </p:cNvPr>
          <p:cNvSpPr txBox="1"/>
          <p:nvPr/>
        </p:nvSpPr>
        <p:spPr>
          <a:xfrm>
            <a:off x="2937898" y="37899"/>
            <a:ext cx="2839239" cy="707886"/>
          </a:xfrm>
          <a:prstGeom prst="rect">
            <a:avLst/>
          </a:prstGeom>
          <a:noFill/>
        </p:spPr>
        <p:txBody>
          <a:bodyPr wrap="none" rtlCol="0">
            <a:spAutoFit/>
          </a:bodyPr>
          <a:lstStyle/>
          <a:p>
            <a:r>
              <a:rPr lang="he-IL"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יום  העצמאות</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45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1D9B-D4EB-01E0-908D-9B4CE83CE0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0F4D4CF-E1E0-8536-5354-68DD33BCB339}"/>
              </a:ext>
            </a:extLst>
          </p:cNvPr>
          <p:cNvSpPr>
            <a:spLocks noGrp="1"/>
          </p:cNvSpPr>
          <p:nvPr>
            <p:ph type="subTitle" idx="1"/>
          </p:nvPr>
        </p:nvSpPr>
        <p:spPr>
          <a:xfrm>
            <a:off x="228600" y="209550"/>
            <a:ext cx="8610600" cy="4800600"/>
          </a:xfrm>
        </p:spPr>
        <p:txBody>
          <a:bodyPr anchor="t">
            <a:normAutofit fontScale="77500" lnSpcReduction="20000"/>
          </a:bodyPr>
          <a:lstStyle/>
          <a:p>
            <a:pPr algn="l"/>
            <a:r>
              <a:rPr lang="en-US" sz="4700" dirty="0">
                <a:solidFill>
                  <a:schemeClr val="tx1"/>
                </a:solidFill>
                <a:latin typeface="Arial Rounded MT Bold" panose="020F0704030504030204" pitchFamily="34" charset="0"/>
              </a:rPr>
              <a:t>Israel’s Independence Day: a vibrant and engaging experience for all ages. </a:t>
            </a:r>
          </a:p>
          <a:p>
            <a:pPr algn="l"/>
            <a:r>
              <a:rPr lang="en-US" sz="4700" dirty="0">
                <a:solidFill>
                  <a:schemeClr val="tx1"/>
                </a:solidFill>
                <a:latin typeface="Arial Rounded MT Bold" panose="020F0704030504030204" pitchFamily="34" charset="0"/>
              </a:rPr>
              <a:t>Explore Israel through </a:t>
            </a:r>
          </a:p>
          <a:p>
            <a:pPr marL="231775" indent="-231775" algn="l">
              <a:buFont typeface="Arial" panose="020B0604020202020204" pitchFamily="34" charset="0"/>
              <a:buChar char="•"/>
            </a:pPr>
            <a:r>
              <a:rPr lang="en-US" sz="4700" dirty="0">
                <a:solidFill>
                  <a:schemeClr val="tx1"/>
                </a:solidFill>
                <a:latin typeface="Arial Rounded MT Bold" panose="020F0704030504030204" pitchFamily="34" charset="0"/>
              </a:rPr>
              <a:t>interactive games, crafts, and activity stations that highlight </a:t>
            </a:r>
            <a:r>
              <a:rPr lang="en-US" sz="4700" u="sng" dirty="0">
                <a:solidFill>
                  <a:srgbClr val="FFFF66"/>
                </a:solidFill>
                <a:latin typeface="Arial Rounded MT Bold" panose="020F0704030504030204" pitchFamily="34" charset="0"/>
              </a:rPr>
              <a:t>Israeli culture, spirit, and creativity</a:t>
            </a:r>
            <a:r>
              <a:rPr lang="en-US" sz="4700" dirty="0">
                <a:solidFill>
                  <a:schemeClr val="tx1"/>
                </a:solidFill>
                <a:latin typeface="Arial Rounded MT Bold" panose="020F0704030504030204" pitchFamily="34" charset="0"/>
              </a:rPr>
              <a:t>.</a:t>
            </a:r>
          </a:p>
          <a:p>
            <a:pPr marL="231775" indent="-231775" algn="l">
              <a:buFont typeface="Arial" panose="020B0604020202020204" pitchFamily="34" charset="0"/>
              <a:buChar char="•"/>
            </a:pPr>
            <a:r>
              <a:rPr lang="en-US" sz="4700" dirty="0">
                <a:solidFill>
                  <a:schemeClr val="tx1"/>
                </a:solidFill>
                <a:latin typeface="Arial Rounded MT Bold" panose="020F0704030504030204" pitchFamily="34" charset="0"/>
              </a:rPr>
              <a:t>Guests are encouraged to wear white in honor of the holiday!</a:t>
            </a:r>
          </a:p>
          <a:p>
            <a:pPr marL="231775" indent="-231775" algn="l">
              <a:buFont typeface="Arial" panose="020B0604020202020204" pitchFamily="34" charset="0"/>
              <a:buChar char="•"/>
            </a:pPr>
            <a:r>
              <a:rPr lang="en-US" sz="3300" dirty="0">
                <a:solidFill>
                  <a:schemeClr val="tx1"/>
                </a:solidFill>
                <a:latin typeface="Arial Rounded MT Bold" panose="020F0704030504030204" pitchFamily="34" charset="0"/>
              </a:rPr>
              <a:t>https://www.thejkc.org/events/2026/04/jewish-experiences/26/yom-ha-atzmaut-community-celebration-2026/#registerNow</a:t>
            </a:r>
          </a:p>
        </p:txBody>
      </p:sp>
    </p:spTree>
    <p:extLst>
      <p:ext uri="{BB962C8B-B14F-4D97-AF65-F5344CB8AC3E}">
        <p14:creationId xmlns:p14="http://schemas.microsoft.com/office/powerpoint/2010/main" val="48275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FFE0-6467-99AD-3DCD-A3D5BCB8B2C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13DF28-8C95-5D9B-0D08-0D7153C5C1B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AFC6BB9-CB1B-FB84-8E63-088BCD947191}"/>
              </a:ext>
            </a:extLst>
          </p:cNvPr>
          <p:cNvPicPr>
            <a:picLocks noChangeAspect="1"/>
          </p:cNvPicPr>
          <p:nvPr/>
        </p:nvPicPr>
        <p:blipFill>
          <a:blip r:embed="rId3">
            <a:extLst>
              <a:ext uri="{28A0092B-C50C-407E-A947-70E740481C1C}">
                <a14:useLocalDpi xmlns:a14="http://schemas.microsoft.com/office/drawing/2010/main" val="0"/>
              </a:ext>
            </a:extLst>
          </a:blip>
          <a:srcRect t="6666" b="7037"/>
          <a:stretch>
            <a:fillRect/>
          </a:stretch>
        </p:blipFill>
        <p:spPr>
          <a:xfrm>
            <a:off x="1828800" y="-39591"/>
            <a:ext cx="5410200" cy="5131360"/>
          </a:xfrm>
          <a:prstGeom prst="rect">
            <a:avLst/>
          </a:prstGeom>
        </p:spPr>
      </p:pic>
    </p:spTree>
    <p:extLst>
      <p:ext uri="{BB962C8B-B14F-4D97-AF65-F5344CB8AC3E}">
        <p14:creationId xmlns:p14="http://schemas.microsoft.com/office/powerpoint/2010/main" val="3216182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C640-F274-9176-D35A-F40CC84433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BCC7759-AE10-3FBC-2F4B-95C09B612E2E}"/>
              </a:ext>
            </a:extLst>
          </p:cNvPr>
          <p:cNvSpPr>
            <a:spLocks noGrp="1"/>
          </p:cNvSpPr>
          <p:nvPr>
            <p:ph type="subTitle" idx="1"/>
          </p:nvPr>
        </p:nvSpPr>
        <p:spPr>
          <a:xfrm>
            <a:off x="228600" y="209550"/>
            <a:ext cx="8610600" cy="4800600"/>
          </a:xfrm>
        </p:spPr>
        <p:txBody>
          <a:bodyPr anchor="t">
            <a:normAutofit fontScale="92500" lnSpcReduction="10000"/>
          </a:bodyPr>
          <a:lstStyle/>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Food available for purchase:</a:t>
            </a:r>
          </a:p>
          <a:p>
            <a:pPr marL="574675" lvl="1" indent="-231775" algn="l">
              <a:buFont typeface="Arial" panose="020B0604020202020204" pitchFamily="34" charset="0"/>
              <a:buChar char="•"/>
            </a:pPr>
            <a:r>
              <a:rPr lang="en-US" sz="4000" dirty="0">
                <a:solidFill>
                  <a:schemeClr val="tx1"/>
                </a:solidFill>
                <a:latin typeface="Arial Rounded MT Bold" panose="020F0704030504030204" pitchFamily="34" charset="0"/>
              </a:rPr>
              <a:t>Hummus &amp; Pita Plate with Israeli Salad - $8</a:t>
            </a:r>
          </a:p>
          <a:p>
            <a:pPr marL="574675" lvl="1" indent="-231775" algn="l">
              <a:buFont typeface="Arial" panose="020B0604020202020204" pitchFamily="34" charset="0"/>
              <a:buChar char="•"/>
            </a:pPr>
            <a:r>
              <a:rPr lang="en-US" sz="4000" dirty="0">
                <a:solidFill>
                  <a:schemeClr val="tx1"/>
                </a:solidFill>
                <a:latin typeface="Arial Rounded MT Bold" panose="020F0704030504030204" pitchFamily="34" charset="0"/>
              </a:rPr>
              <a:t>Falafel with Israeli Salad - $12</a:t>
            </a:r>
          </a:p>
          <a:p>
            <a:pPr marL="574675" lvl="1" indent="-231775" algn="l">
              <a:buFont typeface="Arial" panose="020B0604020202020204" pitchFamily="34" charset="0"/>
              <a:buChar char="•"/>
            </a:pPr>
            <a:r>
              <a:rPr lang="en-US" sz="4000" dirty="0">
                <a:solidFill>
                  <a:schemeClr val="tx1"/>
                </a:solidFill>
                <a:latin typeface="Arial Rounded MT Bold" panose="020F0704030504030204" pitchFamily="34" charset="0"/>
              </a:rPr>
              <a:t>Chicken Shawarma - $14</a:t>
            </a:r>
          </a:p>
          <a:p>
            <a:pPr algn="l"/>
            <a:r>
              <a:rPr lang="en-US" sz="4000" dirty="0">
                <a:solidFill>
                  <a:schemeClr val="tx1"/>
                </a:solidFill>
                <a:latin typeface="Arial Rounded MT Bold" panose="020F0704030504030204" pitchFamily="34" charset="0"/>
              </a:rPr>
              <a:t>Food available for purchase until Monday, April 20, at 10 p.m. Food must be purchased in advance and is not available on-site.</a:t>
            </a:r>
          </a:p>
        </p:txBody>
      </p:sp>
    </p:spTree>
    <p:extLst>
      <p:ext uri="{BB962C8B-B14F-4D97-AF65-F5344CB8AC3E}">
        <p14:creationId xmlns:p14="http://schemas.microsoft.com/office/powerpoint/2010/main" val="607266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53D7-135B-CA2F-B3D0-4FAA208437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EED70FD-6CA2-9C41-6168-208F4C332CDF}"/>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Why should we care about Israel’s huge number of war deaths, </a:t>
            </a:r>
          </a:p>
          <a:p>
            <a:pPr algn="ctr"/>
            <a:r>
              <a:rPr lang="en-US" sz="4000" dirty="0">
                <a:solidFill>
                  <a:schemeClr val="tx1"/>
                </a:solidFill>
                <a:latin typeface="Arial Rounded MT Bold" panose="020F0704030504030204" pitchFamily="34" charset="0"/>
              </a:rPr>
              <a:t>and amazing national renewal?</a:t>
            </a:r>
          </a:p>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There are 195 countries recognized globally, including 193 UN member states and 2 observer states.</a:t>
            </a:r>
          </a:p>
        </p:txBody>
      </p:sp>
    </p:spTree>
    <p:extLst>
      <p:ext uri="{BB962C8B-B14F-4D97-AF65-F5344CB8AC3E}">
        <p14:creationId xmlns:p14="http://schemas.microsoft.com/office/powerpoint/2010/main" val="770115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2E593-5C44-CC31-410C-F3DB6D0276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617AACE-1812-4994-F64F-0F55DDD0B24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9D30904-7332-55FF-12B7-BFC8639D0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00024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2DB1-283D-2478-6C0B-9ED849C664D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B6793C-E585-94DA-AAA8-69C2752BC18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9337C64-8FC0-2FAC-D945-FE4100D10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9AEA09DE-CFCB-FD80-0CBA-D258F3E53C21}"/>
              </a:ext>
            </a:extLst>
          </p:cNvPr>
          <p:cNvSpPr txBox="1"/>
          <p:nvPr/>
        </p:nvSpPr>
        <p:spPr>
          <a:xfrm>
            <a:off x="205509" y="142009"/>
            <a:ext cx="8637173" cy="378565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Covenantal Identification Yer 31.</a:t>
            </a:r>
          </a:p>
          <a:p>
            <a:pPr algn="l"/>
            <a:r>
              <a:rPr lang="en-US" dirty="0">
                <a:solidFill>
                  <a:schemeClr val="tx1"/>
                </a:solidFill>
                <a:effectLst>
                  <a:outerShdw blurRad="38100" dist="38100" dir="2700000" algn="tl">
                    <a:srgbClr val="000000">
                      <a:alpha val="43137"/>
                    </a:srgbClr>
                  </a:outerShdw>
                </a:effectLst>
              </a:rPr>
              <a:t>30-36</a:t>
            </a:r>
          </a:p>
          <a:p>
            <a:pPr marL="230188" indent="-23018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Israel’s history (–) and (+)</a:t>
            </a:r>
          </a:p>
          <a:p>
            <a:pPr marL="230188" indent="-230188" algn="l">
              <a:buFont typeface="Arial" panose="020B0604020202020204" pitchFamily="34" charset="0"/>
              <a:buChar char="•"/>
            </a:pPr>
            <a:r>
              <a:rPr lang="en-US" u="sng" dirty="0">
                <a:solidFill>
                  <a:srgbClr val="FFFF66"/>
                </a:solidFill>
                <a:cs typeface="+mn-cs"/>
              </a:rPr>
              <a:t>Covenant and contract</a:t>
            </a:r>
          </a:p>
          <a:p>
            <a:pPr marL="230188" indent="-23018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Covenantal restoration and help?</a:t>
            </a:r>
          </a:p>
          <a:p>
            <a:pPr marL="230188" indent="-23018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Covenants in our lives</a:t>
            </a:r>
          </a:p>
        </p:txBody>
      </p:sp>
    </p:spTree>
    <p:extLst>
      <p:ext uri="{BB962C8B-B14F-4D97-AF65-F5344CB8AC3E}">
        <p14:creationId xmlns:p14="http://schemas.microsoft.com/office/powerpoint/2010/main" val="3118750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FC1D2-4393-7BA8-4BCC-9F0713F495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0AFB19B-544F-FFB5-24A8-9336B54D4873}"/>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All past history </a:t>
            </a:r>
          </a:p>
          <a:p>
            <a:pPr algn="ctr"/>
            <a:r>
              <a:rPr lang="en-US" sz="4000" dirty="0">
                <a:solidFill>
                  <a:schemeClr val="tx1"/>
                </a:solidFill>
                <a:latin typeface="Arial Rounded MT Bold" panose="020F0704030504030204" pitchFamily="34" charset="0"/>
              </a:rPr>
              <a:t>and prophetic future </a:t>
            </a:r>
          </a:p>
          <a:p>
            <a:pPr algn="ctr"/>
            <a:r>
              <a:rPr lang="en-US" sz="4000" dirty="0">
                <a:solidFill>
                  <a:schemeClr val="tx1"/>
                </a:solidFill>
                <a:latin typeface="Arial Rounded MT Bold" panose="020F0704030504030204" pitchFamily="34" charset="0"/>
              </a:rPr>
              <a:t>hinges on </a:t>
            </a:r>
          </a:p>
          <a:p>
            <a:pPr algn="ctr"/>
            <a:r>
              <a:rPr lang="en-US" sz="4000" u="sng" dirty="0">
                <a:solidFill>
                  <a:srgbClr val="FFFF66"/>
                </a:solidFill>
                <a:latin typeface="Arial Rounded MT Bold" panose="020F0704030504030204" pitchFamily="34" charset="0"/>
              </a:rPr>
              <a:t>covenants</a:t>
            </a:r>
            <a:r>
              <a:rPr lang="en-US" sz="4000" dirty="0">
                <a:solidFill>
                  <a:schemeClr val="tx1"/>
                </a:solidFill>
                <a:latin typeface="Arial Rounded MT Bold" panose="020F0704030504030204" pitchFamily="34" charset="0"/>
              </a:rPr>
              <a:t> G-d made.</a:t>
            </a:r>
          </a:p>
        </p:txBody>
      </p:sp>
    </p:spTree>
    <p:extLst>
      <p:ext uri="{BB962C8B-B14F-4D97-AF65-F5344CB8AC3E}">
        <p14:creationId xmlns:p14="http://schemas.microsoft.com/office/powerpoint/2010/main" val="866369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80B5D-7E5A-3874-7792-F223006B748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102750-75CF-9E49-3F67-553C3F12BE15}"/>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Yermiyahu 31.30-36  </a:t>
            </a:r>
            <a:r>
              <a:rPr lang="en-US" sz="4000" dirty="0">
                <a:solidFill>
                  <a:schemeClr val="tx1"/>
                </a:solidFill>
                <a:latin typeface="Arial Rounded MT Bold" panose="020F0704030504030204" pitchFamily="34" charset="0"/>
              </a:rPr>
              <a:t>“Here, the days are coming,”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“when I will make a </a:t>
            </a:r>
            <a:r>
              <a:rPr lang="en-US" sz="4000" u="sng" dirty="0">
                <a:solidFill>
                  <a:srgbClr val="FFFF66"/>
                </a:solidFill>
                <a:latin typeface="Arial Rounded MT Bold" panose="020F0704030504030204" pitchFamily="34" charset="0"/>
              </a:rPr>
              <a:t>new covenant</a:t>
            </a:r>
            <a:r>
              <a:rPr lang="en-US" sz="4000" dirty="0">
                <a:solidFill>
                  <a:schemeClr val="tx1"/>
                </a:solidFill>
                <a:latin typeface="Arial Rounded MT Bold" panose="020F0704030504030204" pitchFamily="34" charset="0"/>
              </a:rPr>
              <a:t> with the house of Isra’el and with the house of Y’hudah. It will not be like the </a:t>
            </a:r>
            <a:r>
              <a:rPr lang="en-US" sz="4000" u="sng" dirty="0">
                <a:solidFill>
                  <a:srgbClr val="FFFF66"/>
                </a:solidFill>
                <a:latin typeface="Arial Rounded MT Bold" panose="020F0704030504030204" pitchFamily="34" charset="0"/>
              </a:rPr>
              <a:t>covenant</a:t>
            </a:r>
            <a:r>
              <a:rPr lang="en-US" sz="4000" dirty="0">
                <a:solidFill>
                  <a:schemeClr val="tx1"/>
                </a:solidFill>
                <a:latin typeface="Arial Rounded MT Bold" panose="020F0704030504030204" pitchFamily="34" charset="0"/>
              </a:rPr>
              <a:t> I made with their fathers on the day I took them by their hand and brought them out of the land of Egypt; </a:t>
            </a:r>
          </a:p>
        </p:txBody>
      </p:sp>
    </p:spTree>
    <p:extLst>
      <p:ext uri="{BB962C8B-B14F-4D97-AF65-F5344CB8AC3E}">
        <p14:creationId xmlns:p14="http://schemas.microsoft.com/office/powerpoint/2010/main" val="2379787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65F1-BE10-36F6-8106-CA3177E4BC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C5766E-BA97-646F-558B-B62B9749D73C}"/>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Yermiyahu 31.30-36  </a:t>
            </a:r>
            <a:r>
              <a:rPr lang="en-US" sz="4000" dirty="0">
                <a:solidFill>
                  <a:schemeClr val="tx1"/>
                </a:solidFill>
                <a:latin typeface="Arial Rounded MT Bold" panose="020F0704030504030204" pitchFamily="34" charset="0"/>
              </a:rPr>
              <a:t>because they, for their part, violated my covenant, even though I, for my part, was a husband to them,”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“For this is the </a:t>
            </a:r>
            <a:r>
              <a:rPr lang="en-US" sz="4300" u="sng" dirty="0">
                <a:solidFill>
                  <a:srgbClr val="FFFF66"/>
                </a:solidFill>
                <a:latin typeface="Arial Rounded MT Bold" panose="020F0704030504030204" pitchFamily="34" charset="0"/>
              </a:rPr>
              <a:t>covenant</a:t>
            </a:r>
            <a:r>
              <a:rPr lang="en-US" sz="4000" dirty="0">
                <a:solidFill>
                  <a:schemeClr val="tx1"/>
                </a:solidFill>
                <a:latin typeface="Arial Rounded MT Bold" panose="020F0704030504030204" pitchFamily="34" charset="0"/>
              </a:rPr>
              <a:t> I will make with the house of Isra’el after those days,” says </a:t>
            </a:r>
            <a:r>
              <a:rPr lang="en-US" sz="4000" cap="small" dirty="0">
                <a:solidFill>
                  <a:schemeClr val="tx1"/>
                </a:solidFill>
                <a:latin typeface="Arial Rounded MT Bold" panose="020F0704030504030204" pitchFamily="34" charset="0"/>
              </a:rPr>
              <a:t>Adoni </a:t>
            </a:r>
            <a:r>
              <a:rPr lang="en-US" sz="4000" dirty="0">
                <a:solidFill>
                  <a:schemeClr val="tx1"/>
                </a:solidFill>
                <a:latin typeface="Arial Rounded MT Bold" panose="020F0704030504030204" pitchFamily="34" charset="0"/>
              </a:rPr>
              <a:t>: “I will put my Torah within them and write it on their hearts; I will be their God, and they will be my people.  </a:t>
            </a:r>
          </a:p>
        </p:txBody>
      </p:sp>
    </p:spTree>
    <p:extLst>
      <p:ext uri="{BB962C8B-B14F-4D97-AF65-F5344CB8AC3E}">
        <p14:creationId xmlns:p14="http://schemas.microsoft.com/office/powerpoint/2010/main" val="72910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C38C-762F-1534-CD89-8748F060E16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59973A-62B2-EE36-3D58-946174E10B0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Yermiyahu 31.30-36  </a:t>
            </a:r>
            <a:r>
              <a:rPr lang="en-US" sz="4000" dirty="0">
                <a:solidFill>
                  <a:schemeClr val="tx1"/>
                </a:solidFill>
                <a:latin typeface="Arial Rounded MT Bold" panose="020F0704030504030204" pitchFamily="34" charset="0"/>
              </a:rPr>
              <a:t>No longer will any of them teach his fellow community member or his brother, ‘Know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for all will know me, from the least of them to the greatest; because I will forgive their </a:t>
            </a:r>
            <a:r>
              <a:rPr lang="en-US" sz="4000" dirty="0" err="1">
                <a:solidFill>
                  <a:schemeClr val="tx1"/>
                </a:solidFill>
                <a:latin typeface="Arial Rounded MT Bold" panose="020F0704030504030204" pitchFamily="34" charset="0"/>
              </a:rPr>
              <a:t>wickednesses</a:t>
            </a:r>
            <a:r>
              <a:rPr lang="en-US" sz="4000" dirty="0">
                <a:solidFill>
                  <a:schemeClr val="tx1"/>
                </a:solidFill>
                <a:latin typeface="Arial Rounded MT Bold" panose="020F0704030504030204" pitchFamily="34" charset="0"/>
              </a:rPr>
              <a:t> and remember their sins no more.”</a:t>
            </a:r>
          </a:p>
        </p:txBody>
      </p:sp>
    </p:spTree>
    <p:extLst>
      <p:ext uri="{BB962C8B-B14F-4D97-AF65-F5344CB8AC3E}">
        <p14:creationId xmlns:p14="http://schemas.microsoft.com/office/powerpoint/2010/main" val="124726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CC893-1F30-BD07-25B4-3EB125FFE25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F86122-F070-518C-0F7A-C1639D6B55C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Yermiyahu 31.30-36  </a:t>
            </a:r>
            <a:r>
              <a:rPr lang="en-US" sz="4000" dirty="0">
                <a:solidFill>
                  <a:schemeClr val="tx1"/>
                </a:solidFill>
                <a:latin typeface="Arial Rounded MT Bold" panose="020F0704030504030204" pitchFamily="34" charset="0"/>
              </a:rPr>
              <a:t>This is what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says, who gives the sun as light for the day, who ordained the laws for the moon and stars to provide light for the night, who stirs up the sea until its waves roar —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r>
              <a:rPr lang="en-US" sz="4000" dirty="0" err="1">
                <a:solidFill>
                  <a:schemeClr val="tx1"/>
                </a:solidFill>
                <a:latin typeface="Arial Rounded MT Bold" panose="020F0704030504030204" pitchFamily="34" charset="0"/>
              </a:rPr>
              <a:t>Tzva’ot</a:t>
            </a:r>
            <a:r>
              <a:rPr lang="en-US" sz="4000" dirty="0">
                <a:solidFill>
                  <a:schemeClr val="tx1"/>
                </a:solidFill>
                <a:latin typeface="Arial Rounded MT Bold" panose="020F0704030504030204" pitchFamily="34" charset="0"/>
              </a:rPr>
              <a:t> is his name:) “If these laws leave my presence,”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4287944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6A50-D840-1977-51EB-976CE027832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3CEFD46-BC3C-4C03-8EDA-7124D066574F}"/>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Yermiyahu 31.30-36 </a:t>
            </a:r>
            <a:r>
              <a:rPr lang="en-US" sz="4000" dirty="0">
                <a:solidFill>
                  <a:schemeClr val="tx1"/>
                </a:solidFill>
                <a:latin typeface="Arial Rounded MT Bold" panose="020F0704030504030204" pitchFamily="34" charset="0"/>
              </a:rPr>
              <a:t>“then the offspring of Isra’el will stop being a nation in my presence forever.” This is what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says: “If the sky above can be measured and the foundations of the earth be fathomed, then I will reject all the offspring of Isra’el for all that they have done,”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43359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B8BEF-108F-B96C-EED0-F580A4611F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4DF535-14C7-FC28-4011-7B1AED026D9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 name="Picture 4">
            <a:extLst>
              <a:ext uri="{FF2B5EF4-FFF2-40B4-BE49-F238E27FC236}">
                <a16:creationId xmlns:a16="http://schemas.microsoft.com/office/drawing/2014/main" id="{5520B295-D45D-CD83-D565-408CA0E13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953" y="0"/>
            <a:ext cx="6922093" cy="5143500"/>
          </a:xfrm>
          <a:prstGeom prst="rect">
            <a:avLst/>
          </a:prstGeom>
        </p:spPr>
      </p:pic>
      <p:sp>
        <p:nvSpPr>
          <p:cNvPr id="6" name="Rectangle: Rounded Corners 5">
            <a:extLst>
              <a:ext uri="{FF2B5EF4-FFF2-40B4-BE49-F238E27FC236}">
                <a16:creationId xmlns:a16="http://schemas.microsoft.com/office/drawing/2014/main" id="{64EE9E80-00A3-3544-F0F1-B7E33C5DAB7C}"/>
              </a:ext>
            </a:extLst>
          </p:cNvPr>
          <p:cNvSpPr/>
          <p:nvPr/>
        </p:nvSpPr>
        <p:spPr>
          <a:xfrm>
            <a:off x="1676400" y="666750"/>
            <a:ext cx="3429000" cy="3048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141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40B16-9195-365B-2504-CA935D3C10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CA85424-9F06-7DCB-81DB-50009BBA2E38}"/>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This covenant, </a:t>
            </a:r>
          </a:p>
          <a:p>
            <a:pPr algn="ctr"/>
            <a:r>
              <a:rPr lang="en-US" sz="4000" dirty="0">
                <a:solidFill>
                  <a:schemeClr val="tx1"/>
                </a:solidFill>
                <a:latin typeface="Arial Rounded MT Bold" panose="020F0704030504030204" pitchFamily="34" charset="0"/>
              </a:rPr>
              <a:t>that we just read,</a:t>
            </a:r>
          </a:p>
          <a:p>
            <a:pPr algn="ctr"/>
            <a:r>
              <a:rPr lang="en-US" sz="4000" dirty="0">
                <a:solidFill>
                  <a:schemeClr val="tx1"/>
                </a:solidFill>
                <a:latin typeface="Arial Rounded MT Bold" panose="020F0704030504030204" pitchFamily="34" charset="0"/>
              </a:rPr>
              <a:t>is the key to understanding</a:t>
            </a:r>
          </a:p>
          <a:p>
            <a:pPr algn="ctr"/>
            <a:r>
              <a:rPr lang="en-US" sz="4000" dirty="0">
                <a:solidFill>
                  <a:schemeClr val="tx1"/>
                </a:solidFill>
                <a:latin typeface="Arial Rounded MT Bold" panose="020F0704030504030204" pitchFamily="34" charset="0"/>
              </a:rPr>
              <a:t>current human history.</a:t>
            </a:r>
          </a:p>
        </p:txBody>
      </p:sp>
    </p:spTree>
    <p:extLst>
      <p:ext uri="{BB962C8B-B14F-4D97-AF65-F5344CB8AC3E}">
        <p14:creationId xmlns:p14="http://schemas.microsoft.com/office/powerpoint/2010/main" val="2987123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A359-2963-4F2C-86B3-D4C78C008E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B1DA3C8-DCDE-C69C-24DB-DA64F95ABE63}"/>
              </a:ext>
            </a:extLst>
          </p:cNvPr>
          <p:cNvSpPr>
            <a:spLocks noGrp="1"/>
          </p:cNvSpPr>
          <p:nvPr>
            <p:ph type="subTitle" idx="1"/>
          </p:nvPr>
        </p:nvSpPr>
        <p:spPr>
          <a:xfrm>
            <a:off x="228600" y="209550"/>
            <a:ext cx="7162800" cy="4800600"/>
          </a:xfrm>
        </p:spPr>
        <p:txBody>
          <a:bodyPr anchor="t">
            <a:normAutofit fontScale="92500" lnSpcReduction="10000"/>
          </a:bodyPr>
          <a:lstStyle/>
          <a:p>
            <a:pPr algn="l"/>
            <a:r>
              <a:rPr lang="en-US" sz="4300" u="sng" dirty="0">
                <a:solidFill>
                  <a:srgbClr val="FFFF66"/>
                </a:solidFill>
                <a:latin typeface="Arial Rounded MT Bold" panose="020F0704030504030204" pitchFamily="34" charset="0"/>
              </a:rPr>
              <a:t>What Is the Difference Between a Contract and</a:t>
            </a:r>
          </a:p>
          <a:p>
            <a:pPr algn="l"/>
            <a:r>
              <a:rPr lang="en-US" sz="4300" u="sng" dirty="0">
                <a:solidFill>
                  <a:srgbClr val="FFFF66"/>
                </a:solidFill>
                <a:latin typeface="Arial Rounded MT Bold" panose="020F0704030504030204" pitchFamily="34" charset="0"/>
              </a:rPr>
              <a:t>a Covenant?</a:t>
            </a:r>
          </a:p>
          <a:p>
            <a:pPr algn="l"/>
            <a:r>
              <a:rPr lang="en-US" sz="4000" dirty="0">
                <a:solidFill>
                  <a:schemeClr val="tx1"/>
                </a:solidFill>
                <a:latin typeface="Arial Rounded MT Bold" panose="020F0704030504030204" pitchFamily="34" charset="0"/>
              </a:rPr>
              <a:t>A contract is an entire agreement between parties, built on mutual promises and an exchange of value. A </a:t>
            </a:r>
            <a:r>
              <a:rPr lang="en-US" sz="4300" u="sng" dirty="0">
                <a:solidFill>
                  <a:srgbClr val="FFFF66"/>
                </a:solidFill>
                <a:latin typeface="Arial Rounded MT Bold" panose="020F0704030504030204" pitchFamily="34" charset="0"/>
              </a:rPr>
              <a:t>covenant</a:t>
            </a:r>
            <a:r>
              <a:rPr lang="en-US" sz="4000" dirty="0">
                <a:solidFill>
                  <a:schemeClr val="tx1"/>
                </a:solidFill>
                <a:latin typeface="Arial Rounded MT Bold" panose="020F0704030504030204" pitchFamily="34" charset="0"/>
              </a:rPr>
              <a:t> is a specific promise or restriction.</a:t>
            </a:r>
          </a:p>
        </p:txBody>
      </p:sp>
      <p:sp>
        <p:nvSpPr>
          <p:cNvPr id="2" name="TextBox 1">
            <a:extLst>
              <a:ext uri="{FF2B5EF4-FFF2-40B4-BE49-F238E27FC236}">
                <a16:creationId xmlns:a16="http://schemas.microsoft.com/office/drawing/2014/main" id="{5BDF2A5A-A1FA-FC9D-6683-CEDC63C4880B}"/>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1C0186E6-E046-44FB-A25C-73727CFC7CEF}"/>
              </a:ext>
            </a:extLst>
          </p:cNvPr>
          <p:cNvPicPr>
            <a:picLocks noChangeAspect="1"/>
          </p:cNvPicPr>
          <p:nvPr/>
        </p:nvPicPr>
        <p:blipFill>
          <a:blip r:embed="rId3"/>
          <a:stretch>
            <a:fillRect/>
          </a:stretch>
        </p:blipFill>
        <p:spPr>
          <a:xfrm>
            <a:off x="6415811" y="127134"/>
            <a:ext cx="2720168" cy="1540844"/>
          </a:xfrm>
          <a:prstGeom prst="rect">
            <a:avLst/>
          </a:prstGeom>
        </p:spPr>
      </p:pic>
    </p:spTree>
    <p:extLst>
      <p:ext uri="{BB962C8B-B14F-4D97-AF65-F5344CB8AC3E}">
        <p14:creationId xmlns:p14="http://schemas.microsoft.com/office/powerpoint/2010/main" val="3174817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CEEC-0A7A-B093-2066-BB87D80EC81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C6FC4C-8C9A-DA94-4131-833B257879E0}"/>
              </a:ext>
            </a:extLst>
          </p:cNvPr>
          <p:cNvSpPr>
            <a:spLocks noGrp="1"/>
          </p:cNvSpPr>
          <p:nvPr>
            <p:ph type="subTitle" idx="1"/>
          </p:nvPr>
        </p:nvSpPr>
        <p:spPr>
          <a:xfrm>
            <a:off x="228600" y="209550"/>
            <a:ext cx="8610600" cy="4800600"/>
          </a:xfrm>
        </p:spPr>
        <p:txBody>
          <a:bodyPr anchor="t">
            <a:normAutofit/>
          </a:bodyPr>
          <a:lstStyle/>
          <a:p>
            <a:pPr algn="l"/>
            <a:r>
              <a:rPr lang="en-US" sz="4000" u="sng" dirty="0">
                <a:solidFill>
                  <a:srgbClr val="FFFF66"/>
                </a:solidFill>
                <a:latin typeface="Arial Rounded MT Bold" panose="020F0704030504030204" pitchFamily="34" charset="0"/>
              </a:rPr>
              <a:t>What a Covenant Is</a:t>
            </a:r>
          </a:p>
          <a:p>
            <a:pPr algn="l"/>
            <a:r>
              <a:rPr lang="en-US" sz="4000" dirty="0">
                <a:solidFill>
                  <a:schemeClr val="tx1"/>
                </a:solidFill>
                <a:latin typeface="Arial Rounded MT Bold" panose="020F0704030504030204" pitchFamily="34" charset="0"/>
              </a:rPr>
              <a:t>A covenant is a formal promise to do something or to refrain from doing something. Unlike a contract, which encompasses the entire deal between parties, a covenant is a single obligation or restriction.</a:t>
            </a:r>
          </a:p>
        </p:txBody>
      </p:sp>
      <p:sp>
        <p:nvSpPr>
          <p:cNvPr id="2" name="TextBox 1">
            <a:extLst>
              <a:ext uri="{FF2B5EF4-FFF2-40B4-BE49-F238E27FC236}">
                <a16:creationId xmlns:a16="http://schemas.microsoft.com/office/drawing/2014/main" id="{3AA347DF-A071-B39C-3FD1-187F8D20DBEA}"/>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5354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9F82-9857-B52B-D1ED-5623346377F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3FEE29D-D381-0512-1EAB-504A4247044B}"/>
              </a:ext>
            </a:extLst>
          </p:cNvPr>
          <p:cNvSpPr>
            <a:spLocks noGrp="1"/>
          </p:cNvSpPr>
          <p:nvPr>
            <p:ph type="subTitle" idx="1"/>
          </p:nvPr>
        </p:nvSpPr>
        <p:spPr>
          <a:xfrm>
            <a:off x="228600" y="209550"/>
            <a:ext cx="8610600" cy="4800600"/>
          </a:xfrm>
        </p:spPr>
        <p:txBody>
          <a:bodyPr anchor="t">
            <a:normAutofit/>
          </a:bodyPr>
          <a:lstStyle/>
          <a:p>
            <a:pPr marL="231775" indent="-231775" algn="l">
              <a:buFont typeface="Arial" panose="020B0604020202020204" pitchFamily="34" charset="0"/>
              <a:buChar char="•"/>
              <a:tabLst>
                <a:tab pos="231775" algn="l"/>
              </a:tabLst>
            </a:pPr>
            <a:endParaRPr lang="en-US" sz="4000">
              <a:solidFill>
                <a:schemeClr val="tx1"/>
              </a:solidFill>
              <a:latin typeface="Arial Rounded MT Bold" panose="020F0704030504030204" pitchFamily="34" charset="0"/>
            </a:endParaRPr>
          </a:p>
          <a:p>
            <a:pPr marL="231775" indent="-231775" algn="l">
              <a:buFont typeface="Arial" panose="020B0604020202020204" pitchFamily="34" charset="0"/>
              <a:buChar char="•"/>
              <a:tabLst>
                <a:tab pos="231775" algn="l"/>
              </a:tabLst>
            </a:pPr>
            <a:r>
              <a:rPr lang="en-US" sz="4000">
                <a:solidFill>
                  <a:schemeClr val="tx1"/>
                </a:solidFill>
                <a:latin typeface="Arial Rounded MT Bold" panose="020F0704030504030204" pitchFamily="34" charset="0"/>
              </a:rPr>
              <a:t>A contract is contingent on the other party’s compliance.</a:t>
            </a:r>
          </a:p>
          <a:p>
            <a:pPr marL="231775" indent="-231775" algn="l">
              <a:buFont typeface="Arial" panose="020B0604020202020204" pitchFamily="34" charset="0"/>
              <a:buChar char="•"/>
              <a:tabLst>
                <a:tab pos="231775" algn="l"/>
              </a:tabLst>
            </a:pPr>
            <a:r>
              <a:rPr lang="en-US" sz="4000">
                <a:solidFill>
                  <a:schemeClr val="tx1"/>
                </a:solidFill>
                <a:latin typeface="Arial Rounded MT Bold" panose="020F0704030504030204" pitchFamily="34" charset="0"/>
              </a:rPr>
              <a:t>A covenant is a commitment, regardless of the other party.</a:t>
            </a:r>
            <a:endParaRPr lang="en-US" sz="4000" dirty="0">
              <a:solidFill>
                <a:schemeClr val="tx1"/>
              </a:solidFill>
              <a:latin typeface="Arial Rounded MT Bold" panose="020F0704030504030204" pitchFamily="34" charset="0"/>
            </a:endParaRPr>
          </a:p>
        </p:txBody>
      </p:sp>
      <p:sp>
        <p:nvSpPr>
          <p:cNvPr id="2" name="TextBox 1">
            <a:extLst>
              <a:ext uri="{FF2B5EF4-FFF2-40B4-BE49-F238E27FC236}">
                <a16:creationId xmlns:a16="http://schemas.microsoft.com/office/drawing/2014/main" id="{88A72240-3434-4B10-FDCA-44490F916C35}"/>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145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00AFB-4E56-FFD5-BBBD-EBA1B84181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D7FA7D-0805-244D-0B76-4BC4F2CFE42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In scripture, G-d made many relational promises to people.  </a:t>
            </a:r>
          </a:p>
          <a:p>
            <a:pPr algn="l"/>
            <a:r>
              <a:rPr lang="en-US" sz="4000" dirty="0">
                <a:solidFill>
                  <a:schemeClr val="tx1"/>
                </a:solidFill>
                <a:latin typeface="Arial Rounded MT Bold" panose="020F0704030504030204" pitchFamily="34" charset="0"/>
              </a:rPr>
              <a:t>Termed </a:t>
            </a:r>
            <a:r>
              <a:rPr lang="en-US" sz="4000" u="sng" dirty="0">
                <a:solidFill>
                  <a:srgbClr val="FFFF66"/>
                </a:solidFill>
                <a:latin typeface="Arial Rounded MT Bold" panose="020F0704030504030204" pitchFamily="34" charset="0"/>
              </a:rPr>
              <a:t>conditional</a:t>
            </a:r>
            <a:r>
              <a:rPr lang="en-US" sz="4000" dirty="0">
                <a:solidFill>
                  <a:schemeClr val="tx1"/>
                </a:solidFill>
                <a:latin typeface="Arial Rounded MT Bold" panose="020F0704030504030204" pitchFamily="34" charset="0"/>
              </a:rPr>
              <a:t> covenants, or really contracts.</a:t>
            </a:r>
          </a:p>
          <a:p>
            <a:pPr marL="231775" indent="-231775" algn="l">
              <a:buFont typeface="Arial" panose="020B0604020202020204" pitchFamily="34" charset="0"/>
              <a:buChar char="•"/>
              <a:tabLst>
                <a:tab pos="231775" algn="l"/>
              </a:tabLst>
            </a:pPr>
            <a:r>
              <a:rPr lang="en-US" sz="4000" dirty="0">
                <a:solidFill>
                  <a:schemeClr val="tx1"/>
                </a:solidFill>
                <a:latin typeface="Arial Rounded MT Bold" panose="020F0704030504030204" pitchFamily="34" charset="0"/>
              </a:rPr>
              <a:t>Eden, Adam, Moshe, David </a:t>
            </a:r>
          </a:p>
          <a:p>
            <a:pPr marL="231775" indent="-231775" algn="l">
              <a:buFont typeface="Arial" panose="020B0604020202020204" pitchFamily="34" charset="0"/>
              <a:buChar char="•"/>
              <a:tabLst>
                <a:tab pos="231775" algn="l"/>
              </a:tabLst>
            </a:pPr>
            <a:r>
              <a:rPr lang="en-US" sz="4000" dirty="0">
                <a:solidFill>
                  <a:schemeClr val="tx1"/>
                </a:solidFill>
                <a:latin typeface="Arial Rounded MT Bold" panose="020F0704030504030204" pitchFamily="34" charset="0"/>
              </a:rPr>
              <a:t>The covenants with </a:t>
            </a:r>
            <a:r>
              <a:rPr lang="en-US" sz="4000" dirty="0" err="1">
                <a:solidFill>
                  <a:schemeClr val="tx1"/>
                </a:solidFill>
                <a:latin typeface="Arial Rounded MT Bold" panose="020F0704030504030204" pitchFamily="34" charset="0"/>
              </a:rPr>
              <a:t>Noakh</a:t>
            </a:r>
            <a:r>
              <a:rPr lang="en-US" sz="4000" dirty="0">
                <a:solidFill>
                  <a:schemeClr val="tx1"/>
                </a:solidFill>
                <a:latin typeface="Arial Rounded MT Bold" panose="020F0704030504030204" pitchFamily="34" charset="0"/>
              </a:rPr>
              <a:t>, Avraham and the renewed were </a:t>
            </a:r>
            <a:r>
              <a:rPr lang="en-US" sz="4000" u="sng" dirty="0">
                <a:solidFill>
                  <a:srgbClr val="FFFF66"/>
                </a:solidFill>
                <a:latin typeface="Arial Rounded MT Bold" panose="020F0704030504030204" pitchFamily="34" charset="0"/>
              </a:rPr>
              <a:t>unconditional</a:t>
            </a:r>
            <a:r>
              <a:rPr lang="en-US" sz="4000" dirty="0">
                <a:solidFill>
                  <a:schemeClr val="tx1"/>
                </a:solidFill>
                <a:latin typeface="Arial Rounded MT Bold" panose="020F0704030504030204" pitchFamily="34" charset="0"/>
              </a:rPr>
              <a:t>.</a:t>
            </a:r>
          </a:p>
          <a:p>
            <a:pPr marL="231775" indent="-231775" algn="l">
              <a:buFont typeface="Arial" panose="020B0604020202020204" pitchFamily="34" charset="0"/>
              <a:buChar char="•"/>
              <a:tabLst>
                <a:tab pos="231775" algn="l"/>
              </a:tabLst>
            </a:pPr>
            <a:endParaRPr lang="en-US" sz="4000" dirty="0">
              <a:solidFill>
                <a:schemeClr val="tx1"/>
              </a:solidFill>
              <a:latin typeface="Arial Rounded MT Bold" panose="020F0704030504030204" pitchFamily="34" charset="0"/>
            </a:endParaRPr>
          </a:p>
        </p:txBody>
      </p:sp>
      <p:sp>
        <p:nvSpPr>
          <p:cNvPr id="2" name="TextBox 1">
            <a:extLst>
              <a:ext uri="{FF2B5EF4-FFF2-40B4-BE49-F238E27FC236}">
                <a16:creationId xmlns:a16="http://schemas.microsoft.com/office/drawing/2014/main" id="{33152A58-43DF-034D-DA65-380789D3CDF2}"/>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5875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3858" name="Rectangle 2"/>
          <p:cNvSpPr>
            <a:spLocks noGrp="1" noChangeArrowheads="1"/>
          </p:cNvSpPr>
          <p:nvPr>
            <p:ph type="subTitle" idx="1"/>
          </p:nvPr>
        </p:nvSpPr>
        <p:spPr>
          <a:xfrm>
            <a:off x="1143000" y="0"/>
            <a:ext cx="6858000" cy="5143500"/>
          </a:xfrm>
        </p:spPr>
        <p:txBody>
          <a:bodyPr/>
          <a:lstStyle/>
          <a:p>
            <a:pPr algn="l"/>
            <a:r>
              <a:rPr lang="en-US" altLang="en-US"/>
              <a:t> </a:t>
            </a:r>
          </a:p>
        </p:txBody>
      </p:sp>
      <p:graphicFrame>
        <p:nvGraphicFramePr>
          <p:cNvPr id="6393893" name="Group 37"/>
          <p:cNvGraphicFramePr>
            <a:graphicFrameLocks noGrp="1"/>
          </p:cNvGraphicFramePr>
          <p:nvPr/>
        </p:nvGraphicFramePr>
        <p:xfrm>
          <a:off x="1257300" y="165502"/>
          <a:ext cx="6629400" cy="4806555"/>
        </p:xfrm>
        <a:graphic>
          <a:graphicData uri="http://schemas.openxmlformats.org/drawingml/2006/table">
            <a:tbl>
              <a:tblPr/>
              <a:tblGrid>
                <a:gridCol w="2171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709613">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Name: 	</a:t>
                      </a:r>
                      <a:endParaRPr kumimoji="0" lang="en-US" altLang="en-US" sz="2700" b="0" i="0" u="none" strike="noStrike" cap="none" normalizeH="0" baseline="0" dirty="0">
                        <a:ln>
                          <a:noFill/>
                        </a:ln>
                        <a:solidFill>
                          <a:schemeClr val="bg1"/>
                        </a:solidFill>
                        <a:effectLst/>
                        <a:latin typeface="Arial Rounded MT Bold" pitchFamily="34" charset="0"/>
                      </a:endParaRP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err="1">
                          <a:ln>
                            <a:noFill/>
                          </a:ln>
                          <a:solidFill>
                            <a:srgbClr val="FFFF66"/>
                          </a:solidFill>
                          <a:effectLst/>
                          <a:latin typeface="Arial Rounded MT Bold" pitchFamily="34" charset="0"/>
                        </a:rPr>
                        <a:t>Noakhic</a:t>
                      </a:r>
                      <a:r>
                        <a:rPr kumimoji="0" lang="en-US" altLang="en-US" sz="2700" b="0" i="0" u="none" strike="noStrike" cap="none" normalizeH="0" baseline="0" dirty="0">
                          <a:ln>
                            <a:noFill/>
                          </a:ln>
                          <a:solidFill>
                            <a:srgbClr val="FFFF66"/>
                          </a:solidFill>
                          <a:effectLst/>
                          <a:latin typeface="Arial Rounded MT Bold" pitchFamily="34" charset="0"/>
                        </a:rPr>
                        <a:t>  [Noah]</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Verses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Ber / Gen </a:t>
                      </a:r>
                      <a:r>
                        <a:rPr kumimoji="0" lang="en-US" altLang="en-US" sz="2700" b="0" i="0" u="none" strike="noStrike" cap="none" normalizeH="0" baseline="0">
                          <a:ln>
                            <a:noFill/>
                          </a:ln>
                          <a:solidFill>
                            <a:schemeClr val="bg1"/>
                          </a:solidFill>
                          <a:effectLst/>
                          <a:latin typeface="Arial Rounded MT Bold" pitchFamily="34" charset="0"/>
                          <a:cs typeface="Arial" charset="0"/>
                        </a:rPr>
                        <a:t>8.20-9.13 </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8897">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Provisions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Seasons, no flood</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7706">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Type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Unconditional</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8897">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Response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Capital punishment</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5313">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Sign</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rainbow</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1729">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Participants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all humanity</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17322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5906" name="Rectangle 2"/>
          <p:cNvSpPr>
            <a:spLocks noGrp="1" noChangeArrowheads="1"/>
          </p:cNvSpPr>
          <p:nvPr>
            <p:ph type="subTitle" idx="1"/>
          </p:nvPr>
        </p:nvSpPr>
        <p:spPr>
          <a:xfrm>
            <a:off x="1143000" y="0"/>
            <a:ext cx="6858000" cy="5143500"/>
          </a:xfrm>
        </p:spPr>
        <p:txBody>
          <a:bodyPr/>
          <a:lstStyle/>
          <a:p>
            <a:pPr algn="l"/>
            <a:r>
              <a:rPr lang="en-US" altLang="en-US"/>
              <a:t> </a:t>
            </a:r>
          </a:p>
        </p:txBody>
      </p:sp>
      <p:graphicFrame>
        <p:nvGraphicFramePr>
          <p:cNvPr id="6395935" name="Group 31"/>
          <p:cNvGraphicFramePr>
            <a:graphicFrameLocks noGrp="1"/>
          </p:cNvGraphicFramePr>
          <p:nvPr/>
        </p:nvGraphicFramePr>
        <p:xfrm>
          <a:off x="1257300" y="165501"/>
          <a:ext cx="6629400" cy="4863466"/>
        </p:xfrm>
        <a:graphic>
          <a:graphicData uri="http://schemas.openxmlformats.org/drawingml/2006/table">
            <a:tbl>
              <a:tblPr/>
              <a:tblGrid>
                <a:gridCol w="2171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709613">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Name: 	</a:t>
                      </a:r>
                      <a:endParaRPr kumimoji="0" lang="en-US" altLang="en-US" sz="2700" b="0" i="0" u="none" strike="noStrike" cap="none" normalizeH="0" baseline="0" dirty="0">
                        <a:ln>
                          <a:noFill/>
                        </a:ln>
                        <a:solidFill>
                          <a:schemeClr val="bg1"/>
                        </a:solidFill>
                        <a:effectLst/>
                        <a:latin typeface="Arial Rounded MT Bold" pitchFamily="34" charset="0"/>
                      </a:endParaRP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err="1">
                          <a:ln>
                            <a:noFill/>
                          </a:ln>
                          <a:solidFill>
                            <a:srgbClr val="FFFF66"/>
                          </a:solidFill>
                          <a:effectLst/>
                          <a:latin typeface="Arial Rounded MT Bold" pitchFamily="34" charset="0"/>
                        </a:rPr>
                        <a:t>Avrahamic</a:t>
                      </a:r>
                      <a:endParaRPr kumimoji="0" lang="en-US" altLang="en-US" sz="2700" b="0" i="0" u="none" strike="noStrike" cap="none" normalizeH="0" baseline="0" dirty="0">
                        <a:ln>
                          <a:noFill/>
                        </a:ln>
                        <a:solidFill>
                          <a:srgbClr val="FFFF66"/>
                        </a:solidFill>
                        <a:effectLst/>
                        <a:latin typeface="Arial Rounded MT Bold" pitchFamily="34" charset="0"/>
                      </a:endParaRP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791">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Verses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cs typeface="Arial" charset="0"/>
                        </a:rPr>
                        <a:t>Ber / Gen 12, 15, 17</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1540">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Provisions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Blessings and curses, Land</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7706">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Type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Unconditional</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8897">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Response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Avraham’s obedience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5313">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Sign</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Circumcision</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9606">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Participants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Avraham’s descendents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60926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4098" name="Rectangle 2"/>
          <p:cNvSpPr>
            <a:spLocks noGrp="1" noChangeArrowheads="1"/>
          </p:cNvSpPr>
          <p:nvPr>
            <p:ph type="subTitle" idx="1"/>
          </p:nvPr>
        </p:nvSpPr>
        <p:spPr>
          <a:xfrm>
            <a:off x="1143000" y="0"/>
            <a:ext cx="6858000" cy="5143500"/>
          </a:xfrm>
        </p:spPr>
        <p:txBody>
          <a:bodyPr/>
          <a:lstStyle/>
          <a:p>
            <a:pPr algn="l"/>
            <a:r>
              <a:rPr lang="en-US" altLang="en-US"/>
              <a:t> </a:t>
            </a:r>
          </a:p>
        </p:txBody>
      </p:sp>
      <p:graphicFrame>
        <p:nvGraphicFramePr>
          <p:cNvPr id="6404125" name="Group 29"/>
          <p:cNvGraphicFramePr>
            <a:graphicFrameLocks noGrp="1"/>
          </p:cNvGraphicFramePr>
          <p:nvPr>
            <p:extLst>
              <p:ext uri="{D42A27DB-BD31-4B8C-83A1-F6EECF244321}">
                <p14:modId xmlns:p14="http://schemas.microsoft.com/office/powerpoint/2010/main" val="2887090257"/>
              </p:ext>
            </p:extLst>
          </p:nvPr>
        </p:nvGraphicFramePr>
        <p:xfrm>
          <a:off x="1257300" y="165497"/>
          <a:ext cx="6629400" cy="5572364"/>
        </p:xfrm>
        <a:graphic>
          <a:graphicData uri="http://schemas.openxmlformats.org/drawingml/2006/table">
            <a:tbl>
              <a:tblPr/>
              <a:tblGrid>
                <a:gridCol w="2171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709613">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Name: 	</a:t>
                      </a:r>
                      <a:endParaRPr kumimoji="0" lang="en-US" altLang="en-US" sz="2700" b="0" i="0" u="none" strike="noStrike" cap="none" normalizeH="0" baseline="0" dirty="0">
                        <a:ln>
                          <a:noFill/>
                        </a:ln>
                        <a:solidFill>
                          <a:schemeClr val="bg1"/>
                        </a:solidFill>
                        <a:effectLst/>
                        <a:latin typeface="Arial Rounded MT Bold" pitchFamily="34" charset="0"/>
                      </a:endParaRP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Renewed</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791">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Verses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cs typeface="Arial" charset="0"/>
                        </a:rPr>
                        <a:t>Yermiyahu/Jer 31.31-34</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8897">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Provisions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chemeClr val="bg1"/>
                          </a:solidFill>
                          <a:effectLst/>
                          <a:latin typeface="Arial Rounded MT Bold" pitchFamily="34" charset="0"/>
                        </a:rPr>
                        <a:t>Torah in our hearts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7706">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Type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rgbClr val="FFFF66"/>
                          </a:solidFill>
                          <a:effectLst/>
                          <a:latin typeface="Arial Rounded MT Bold" pitchFamily="34" charset="0"/>
                        </a:rPr>
                        <a:t>Unconditional for the nation, but not necessarily EVERY Jew</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8897">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Response</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dirty="0">
                        <a:ln>
                          <a:noFill/>
                        </a:ln>
                        <a:solidFill>
                          <a:schemeClr val="bg1"/>
                        </a:solidFill>
                        <a:effectLst/>
                        <a:latin typeface="Arial Rounded MT Bold" pitchFamily="34" charset="0"/>
                      </a:endParaRP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1540">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Sign</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chemeClr val="bg1"/>
                          </a:solidFill>
                          <a:effectLst/>
                          <a:latin typeface="Arial Rounded MT Bold" pitchFamily="34" charset="0"/>
                        </a:rPr>
                        <a:t>Seder of Messiah [communion]</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9606">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a:ln>
                            <a:noFill/>
                          </a:ln>
                          <a:solidFill>
                            <a:srgbClr val="FFFF66"/>
                          </a:solidFill>
                          <a:effectLst/>
                          <a:latin typeface="Arial Rounded MT Bold" pitchFamily="34" charset="0"/>
                        </a:rPr>
                        <a:t>Participants</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3600">
                          <a:solidFill>
                            <a:schemeClr val="bg1"/>
                          </a:solidFill>
                          <a:latin typeface="Arial Rounded MT Bold" pitchFamily="34" charset="0"/>
                        </a:defRPr>
                      </a:lvl1pPr>
                      <a:lvl2pPr>
                        <a:spcBef>
                          <a:spcPct val="20000"/>
                        </a:spcBef>
                        <a:defRPr sz="3600">
                          <a:solidFill>
                            <a:schemeClr val="bg1"/>
                          </a:solidFill>
                          <a:latin typeface="Arial Rounded MT Bold" pitchFamily="34"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0" i="0" u="none" strike="noStrike" cap="none" normalizeH="0" baseline="0" dirty="0">
                          <a:ln>
                            <a:noFill/>
                          </a:ln>
                          <a:solidFill>
                            <a:schemeClr val="bg1"/>
                          </a:solidFill>
                          <a:effectLst/>
                          <a:latin typeface="Arial Rounded MT Bold" pitchFamily="34" charset="0"/>
                        </a:rPr>
                        <a:t>Israel &amp; Judah, grafted</a:t>
                      </a:r>
                    </a:p>
                  </a:txBody>
                  <a:tcPr marL="68580" marR="68580" marT="34290" marB="34290"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36046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589E7-5324-981B-3523-746434ECCF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1A2F8B1-7404-B14D-8E9F-EF62F027EFF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988ADBD-0805-E096-4706-E3AC57BD7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36063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9336-91D7-EF95-AAB7-B681D98A08B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0E1DEB3-6B47-149C-D0DB-D50B7CE8911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49740D8-EDB6-2D26-CF59-ABE6D9B1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79843D46-B910-74A4-307A-3DEC5C2FCD56}"/>
              </a:ext>
            </a:extLst>
          </p:cNvPr>
          <p:cNvSpPr txBox="1"/>
          <p:nvPr/>
        </p:nvSpPr>
        <p:spPr>
          <a:xfrm>
            <a:off x="205509" y="142009"/>
            <a:ext cx="8637173" cy="378565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Covenantal Identification Yer 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30-36</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Israel’s history (–) and (+)</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 and contract</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Rounded MT Bold" pitchFamily="34" charset="0"/>
                <a:ea typeface="+mn-ea"/>
                <a:cs typeface="Arial" charset="0"/>
              </a:rPr>
              <a:t>Covenantal restoration and help?</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Covenants in our lives</a:t>
            </a:r>
          </a:p>
        </p:txBody>
      </p:sp>
    </p:spTree>
    <p:extLst>
      <p:ext uri="{BB962C8B-B14F-4D97-AF65-F5344CB8AC3E}">
        <p14:creationId xmlns:p14="http://schemas.microsoft.com/office/powerpoint/2010/main" val="296341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E253-97D7-F755-E9E9-BD5A3DFCAA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80C7A5-D69D-1B04-049C-A90B4EF5C8C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 name="Picture 4">
            <a:extLst>
              <a:ext uri="{FF2B5EF4-FFF2-40B4-BE49-F238E27FC236}">
                <a16:creationId xmlns:a16="http://schemas.microsoft.com/office/drawing/2014/main" id="{0F16A956-C3E6-099F-FFF1-5582084E6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953" y="0"/>
            <a:ext cx="6922093" cy="5143500"/>
          </a:xfrm>
          <a:prstGeom prst="rect">
            <a:avLst/>
          </a:prstGeom>
        </p:spPr>
      </p:pic>
    </p:spTree>
    <p:extLst>
      <p:ext uri="{BB962C8B-B14F-4D97-AF65-F5344CB8AC3E}">
        <p14:creationId xmlns:p14="http://schemas.microsoft.com/office/powerpoint/2010/main" val="1703112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05A0-C25E-E8B8-F851-79FB5A4B88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D279D36-BFAF-8DDD-484C-7E1C471AFB7B}"/>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Current Covenantal history in process before our eyes</a:t>
            </a:r>
          </a:p>
        </p:txBody>
      </p:sp>
    </p:spTree>
    <p:extLst>
      <p:ext uri="{BB962C8B-B14F-4D97-AF65-F5344CB8AC3E}">
        <p14:creationId xmlns:p14="http://schemas.microsoft.com/office/powerpoint/2010/main" val="1184550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4495-C3D1-773F-0B58-08A590D71F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BEA5627-3662-4D06-C4A4-03281E4208A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Yermiyahu New Covenant restores all the previous. </a:t>
            </a:r>
          </a:p>
          <a:p>
            <a:pPr algn="l"/>
            <a:r>
              <a:rPr lang="en-US" sz="4000" dirty="0">
                <a:solidFill>
                  <a:schemeClr val="tx1"/>
                </a:solidFill>
                <a:latin typeface="Arial Rounded MT Bold" panose="020F0704030504030204" pitchFamily="34" charset="0"/>
              </a:rPr>
              <a:t>Consider the context of Ch. 31</a:t>
            </a:r>
          </a:p>
        </p:txBody>
      </p:sp>
      <p:sp>
        <p:nvSpPr>
          <p:cNvPr id="2" name="TextBox 1">
            <a:extLst>
              <a:ext uri="{FF2B5EF4-FFF2-40B4-BE49-F238E27FC236}">
                <a16:creationId xmlns:a16="http://schemas.microsoft.com/office/drawing/2014/main" id="{4B65B039-832D-A0F2-3039-AEDCACAC6C47}"/>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71696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076E-23F6-8283-1BA4-F292D314DE5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EA1341B-E7C4-72EE-EB28-133F31E757D4}"/>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31.1</a:t>
            </a:r>
            <a:r>
              <a:rPr lang="en-US" sz="4000" dirty="0">
                <a:solidFill>
                  <a:schemeClr val="tx1"/>
                </a:solidFill>
                <a:latin typeface="Arial Rounded MT Bold" panose="020F0704030504030204" pitchFamily="34" charset="0"/>
              </a:rPr>
              <a:t> “The people escaping the sword found favor in the desert —</a:t>
            </a:r>
          </a:p>
          <a:p>
            <a:pPr algn="l"/>
            <a:r>
              <a:rPr lang="en-US" sz="4000" dirty="0">
                <a:solidFill>
                  <a:schemeClr val="tx1"/>
                </a:solidFill>
                <a:latin typeface="Arial Rounded MT Bold" panose="020F0704030504030204" pitchFamily="34" charset="0"/>
              </a:rPr>
              <a:t>I have brought Isra’el to its rest.”</a:t>
            </a:r>
          </a:p>
        </p:txBody>
      </p:sp>
      <p:sp>
        <p:nvSpPr>
          <p:cNvPr id="2" name="TextBox 1">
            <a:extLst>
              <a:ext uri="{FF2B5EF4-FFF2-40B4-BE49-F238E27FC236}">
                <a16:creationId xmlns:a16="http://schemas.microsoft.com/office/drawing/2014/main" id="{E835A5E9-ECDB-BFCA-5065-36A6D653C1E7}"/>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65686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C6BA8-1033-2EFA-FDE0-5DEC088D254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5E33255-5E0A-249A-574A-43D76C119F9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31.2-3a</a:t>
            </a:r>
            <a:r>
              <a:rPr lang="en-US" sz="4000" dirty="0">
                <a:solidFill>
                  <a:schemeClr val="tx1"/>
                </a:solidFill>
                <a:latin typeface="Arial Rounded MT Bold" panose="020F0704030504030204" pitchFamily="34" charset="0"/>
              </a:rPr>
              <a:t> From a distance Adonai appeared to me, [saying,] “I love you with an everlasting love; this is why in my grace I draw you to me.  Once again, I will build you; you will be rebuilt, virgin of Isra’el.</a:t>
            </a:r>
          </a:p>
        </p:txBody>
      </p:sp>
      <p:sp>
        <p:nvSpPr>
          <p:cNvPr id="2" name="TextBox 1">
            <a:extLst>
              <a:ext uri="{FF2B5EF4-FFF2-40B4-BE49-F238E27FC236}">
                <a16:creationId xmlns:a16="http://schemas.microsoft.com/office/drawing/2014/main" id="{08A7B703-7213-8226-7C17-71F71853BA31}"/>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85357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99224-E94D-C4AE-B827-3CF790CE88F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90FEAB-FE89-9146-1706-F93FF98CB70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1865956C-940B-4193-426B-A2E0FB6602DF}"/>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1026" name="Picture 2">
            <a:extLst>
              <a:ext uri="{FF2B5EF4-FFF2-40B4-BE49-F238E27FC236}">
                <a16:creationId xmlns:a16="http://schemas.microsoft.com/office/drawing/2014/main" id="{D92A73DA-3303-4DB4-A937-DF51EEC2E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2" y="38100"/>
            <a:ext cx="750887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BA5951-AD1F-C2E5-23A4-463580E99D6B}"/>
              </a:ext>
            </a:extLst>
          </p:cNvPr>
          <p:cNvSpPr txBox="1"/>
          <p:nvPr/>
        </p:nvSpPr>
        <p:spPr>
          <a:xfrm>
            <a:off x="1133686" y="3589152"/>
            <a:ext cx="6876626"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Lottery for the first Tel Aviv</a:t>
            </a:r>
          </a:p>
          <a:p>
            <a:pPr algn="l"/>
            <a:r>
              <a:rPr lang="en-US" dirty="0">
                <a:effectLst>
                  <a:outerShdw blurRad="38100" dist="38100" dir="2700000" algn="tl">
                    <a:srgbClr val="000000">
                      <a:alpha val="43137"/>
                    </a:srgbClr>
                  </a:outerShdw>
                </a:effectLst>
              </a:rPr>
              <a:t> lots, April 1909</a:t>
            </a:r>
          </a:p>
        </p:txBody>
      </p:sp>
    </p:spTree>
    <p:extLst>
      <p:ext uri="{BB962C8B-B14F-4D97-AF65-F5344CB8AC3E}">
        <p14:creationId xmlns:p14="http://schemas.microsoft.com/office/powerpoint/2010/main" val="12060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1E9F-0B4B-8139-2456-ABA538E3EF0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7E4E45B-776C-70D5-FC6B-15A893DF0E6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DD83EB56-CCAB-FE39-D5CF-AE59F88D2357}"/>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10244" name="Picture 4">
            <a:extLst>
              <a:ext uri="{FF2B5EF4-FFF2-40B4-BE49-F238E27FC236}">
                <a16:creationId xmlns:a16="http://schemas.microsoft.com/office/drawing/2014/main" id="{C7304309-6DC9-8F55-5CE0-74B25D470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C75041-01D1-8CED-B785-E61B1F98F8EE}"/>
              </a:ext>
            </a:extLst>
          </p:cNvPr>
          <p:cNvSpPr txBox="1"/>
          <p:nvPr/>
        </p:nvSpPr>
        <p:spPr>
          <a:xfrm>
            <a:off x="247774" y="361950"/>
            <a:ext cx="3609771" cy="707886"/>
          </a:xfrm>
          <a:prstGeom prst="rect">
            <a:avLst/>
          </a:prstGeom>
          <a:noFill/>
        </p:spPr>
        <p:txBody>
          <a:bodyPr wrap="none" rtlCol="0">
            <a:spAutoFit/>
          </a:bodyPr>
          <a:lstStyle/>
          <a:p>
            <a:pPr algn="l"/>
            <a:r>
              <a:rPr lang="en-US" dirty="0"/>
              <a:t>Tel Aviv today</a:t>
            </a:r>
          </a:p>
        </p:txBody>
      </p:sp>
    </p:spTree>
    <p:extLst>
      <p:ext uri="{BB962C8B-B14F-4D97-AF65-F5344CB8AC3E}">
        <p14:creationId xmlns:p14="http://schemas.microsoft.com/office/powerpoint/2010/main" val="3148719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77A2-D75C-E87E-60C8-0DFECCDF6C6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65F9780-904D-6872-D986-3B89998928F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31.3b</a:t>
            </a:r>
            <a:r>
              <a:rPr lang="en-US" sz="4000" dirty="0">
                <a:solidFill>
                  <a:schemeClr val="tx1"/>
                </a:solidFill>
                <a:latin typeface="Arial Rounded MT Bold" panose="020F0704030504030204" pitchFamily="34" charset="0"/>
              </a:rPr>
              <a:t> Once again, equipped with your tambourines, you will go out and dance with the merrymakers.</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There was and is NO dance or instruments in Orthodox or Traditional Jewish worship.  </a:t>
            </a:r>
          </a:p>
        </p:txBody>
      </p:sp>
      <p:sp>
        <p:nvSpPr>
          <p:cNvPr id="2" name="TextBox 1">
            <a:extLst>
              <a:ext uri="{FF2B5EF4-FFF2-40B4-BE49-F238E27FC236}">
                <a16:creationId xmlns:a16="http://schemas.microsoft.com/office/drawing/2014/main" id="{A002BFAE-92E6-108E-A5A6-E75C7A03815A}"/>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820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81683-03A9-817C-D1CA-7E002BC249C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CA8A83-D3A8-9E81-42F7-1D949373FA3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31.4</a:t>
            </a:r>
            <a:r>
              <a:rPr lang="en-US" sz="4000" dirty="0">
                <a:solidFill>
                  <a:schemeClr val="tx1"/>
                </a:solidFill>
                <a:latin typeface="Arial Rounded MT Bold" panose="020F0704030504030204" pitchFamily="34" charset="0"/>
              </a:rPr>
              <a:t> Once again, you will </a:t>
            </a:r>
            <a:r>
              <a:rPr lang="en-US" sz="4000" u="sng" dirty="0">
                <a:solidFill>
                  <a:srgbClr val="FFFF66"/>
                </a:solidFill>
                <a:latin typeface="Arial Rounded MT Bold" panose="020F0704030504030204" pitchFamily="34" charset="0"/>
              </a:rPr>
              <a:t>plant vineyards</a:t>
            </a:r>
            <a:r>
              <a:rPr lang="en-US" sz="4000" dirty="0">
                <a:solidFill>
                  <a:schemeClr val="tx1"/>
                </a:solidFill>
                <a:latin typeface="Arial Rounded MT Bold" panose="020F0704030504030204" pitchFamily="34" charset="0"/>
              </a:rPr>
              <a:t> on the hills of Shomron = Samaria.</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
        <p:nvSpPr>
          <p:cNvPr id="2" name="TextBox 1">
            <a:extLst>
              <a:ext uri="{FF2B5EF4-FFF2-40B4-BE49-F238E27FC236}">
                <a16:creationId xmlns:a16="http://schemas.microsoft.com/office/drawing/2014/main" id="{13A580B5-B63A-7408-EF7F-BAA5A9EC321E}"/>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99671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4A59-8247-8023-2FA7-8DC9A8835C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BC86874-42FD-3725-572F-1E84B473BE0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Tommy &amp; Zac Waller in the vineyards of Har Bracha, Samaria</a:t>
            </a:r>
          </a:p>
        </p:txBody>
      </p:sp>
      <p:sp>
        <p:nvSpPr>
          <p:cNvPr id="2" name="TextBox 1">
            <a:extLst>
              <a:ext uri="{FF2B5EF4-FFF2-40B4-BE49-F238E27FC236}">
                <a16:creationId xmlns:a16="http://schemas.microsoft.com/office/drawing/2014/main" id="{774CA2E7-8FC8-E287-8317-44C9101365D7}"/>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2050" name="Picture 2">
            <a:extLst>
              <a:ext uri="{FF2B5EF4-FFF2-40B4-BE49-F238E27FC236}">
                <a16:creationId xmlns:a16="http://schemas.microsoft.com/office/drawing/2014/main" id="{27034591-C207-E1DF-8754-6607A32CF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4300"/>
            <a:ext cx="91440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08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DA3D7-9430-D0F3-A140-84CF488A04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4A925B6-3637-DEB9-8B7C-B785825922B0}"/>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About 20 years ago, some young Jewish men, fresh out of their mandatory army service, recognized that no one was living on a portion of the Mount Gerizim. They believed that it was the time and season to revive it. They wanted to resettle the land of their forefathers on the empty hillside near the top of the mountain. </a:t>
            </a:r>
          </a:p>
        </p:txBody>
      </p:sp>
      <p:sp>
        <p:nvSpPr>
          <p:cNvPr id="2" name="TextBox 1">
            <a:extLst>
              <a:ext uri="{FF2B5EF4-FFF2-40B4-BE49-F238E27FC236}">
                <a16:creationId xmlns:a16="http://schemas.microsoft.com/office/drawing/2014/main" id="{DC7833FA-521E-A067-A51C-3790116D4632}"/>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460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F757A-EE91-AE07-F5E4-9BAB7C566D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7EE52BE-1CC3-20DE-8167-87418CB6EEA3}"/>
              </a:ext>
            </a:extLst>
          </p:cNvPr>
          <p:cNvSpPr>
            <a:spLocks noGrp="1"/>
          </p:cNvSpPr>
          <p:nvPr>
            <p:ph type="subTitle" idx="1"/>
          </p:nvPr>
        </p:nvSpPr>
        <p:spPr>
          <a:xfrm>
            <a:off x="228600" y="209550"/>
            <a:ext cx="30480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My Hebrew wall calendar for April, 2026</a:t>
            </a:r>
          </a:p>
        </p:txBody>
      </p:sp>
      <p:pic>
        <p:nvPicPr>
          <p:cNvPr id="6" name="Picture 5">
            <a:extLst>
              <a:ext uri="{FF2B5EF4-FFF2-40B4-BE49-F238E27FC236}">
                <a16:creationId xmlns:a16="http://schemas.microsoft.com/office/drawing/2014/main" id="{2F3AF9B8-F57C-3BF6-05B1-8C12DA78D3D7}"/>
              </a:ext>
            </a:extLst>
          </p:cNvPr>
          <p:cNvPicPr>
            <a:picLocks noChangeAspect="1"/>
          </p:cNvPicPr>
          <p:nvPr/>
        </p:nvPicPr>
        <p:blipFill>
          <a:blip r:embed="rId3" cstate="print">
            <a:extLst>
              <a:ext uri="{28A0092B-C50C-407E-A947-70E740481C1C}">
                <a14:useLocalDpi xmlns:a14="http://schemas.microsoft.com/office/drawing/2010/main" val="0"/>
              </a:ext>
            </a:extLst>
          </a:blip>
          <a:srcRect l="15333"/>
          <a:stretch>
            <a:fillRect/>
          </a:stretch>
        </p:blipFill>
        <p:spPr>
          <a:xfrm rot="10800000">
            <a:off x="3276600" y="33889"/>
            <a:ext cx="5806440" cy="5143500"/>
          </a:xfrm>
          <a:prstGeom prst="rect">
            <a:avLst/>
          </a:prstGeom>
        </p:spPr>
      </p:pic>
      <p:sp>
        <p:nvSpPr>
          <p:cNvPr id="2" name="Rectangle: Rounded Corners 1">
            <a:extLst>
              <a:ext uri="{FF2B5EF4-FFF2-40B4-BE49-F238E27FC236}">
                <a16:creationId xmlns:a16="http://schemas.microsoft.com/office/drawing/2014/main" id="{6BA7D5D7-80E3-8100-2653-FA680A14B459}"/>
              </a:ext>
            </a:extLst>
          </p:cNvPr>
          <p:cNvSpPr/>
          <p:nvPr/>
        </p:nvSpPr>
        <p:spPr>
          <a:xfrm>
            <a:off x="4800600" y="3181350"/>
            <a:ext cx="1600200" cy="914400"/>
          </a:xfrm>
          <a:prstGeom prst="round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21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FC272-A576-BA27-7FF2-38888E2854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E7BDCE-603B-29D6-C013-02396297712F}"/>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Looking for ways to bring in some income, they considered planting vineyards. Experts were brought in to evaluate the land, the soil, and topography to give their opinions on planting vineyards. Their conclusion was that the soil was terrible, the land had wrong elevation, and a host of other reasons why the vineyard idea would never work. </a:t>
            </a:r>
          </a:p>
        </p:txBody>
      </p:sp>
      <p:sp>
        <p:nvSpPr>
          <p:cNvPr id="2" name="TextBox 1">
            <a:extLst>
              <a:ext uri="{FF2B5EF4-FFF2-40B4-BE49-F238E27FC236}">
                <a16:creationId xmlns:a16="http://schemas.microsoft.com/office/drawing/2014/main" id="{700263FE-075E-FBC7-9908-E1A019663A3E}"/>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606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32801-8C95-5157-81C8-483D0247D0E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CA945A4-5522-54B2-E100-7A7F3AEE8652}"/>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Yet, as God fearing men, they prayed proclaiming this scripture: “</a:t>
            </a:r>
            <a:r>
              <a:rPr lang="en-US" sz="4000" u="sng" dirty="0">
                <a:solidFill>
                  <a:srgbClr val="FFFF66"/>
                </a:solidFill>
                <a:latin typeface="Arial Rounded MT Bold" panose="020F0704030504030204" pitchFamily="34" charset="0"/>
              </a:rPr>
              <a:t>Again you will plant vineyards, on the hills of Samaria; The planters will plant and will enjoy them.” </a:t>
            </a:r>
            <a:r>
              <a:rPr lang="en-US" sz="4000" u="sng" baseline="30000" dirty="0">
                <a:solidFill>
                  <a:srgbClr val="FFFF66"/>
                </a:solidFill>
                <a:latin typeface="Arial Rounded MT Bold" panose="020F0704030504030204" pitchFamily="34" charset="0"/>
              </a:rPr>
              <a:t>Yer. 31:5 </a:t>
            </a:r>
            <a:r>
              <a:rPr lang="en-US" sz="4000" dirty="0">
                <a:solidFill>
                  <a:schemeClr val="tx1"/>
                </a:solidFill>
                <a:latin typeface="Arial Rounded MT Bold" panose="020F0704030504030204" pitchFamily="34" charset="0"/>
              </a:rPr>
              <a:t>With faith in God, a biblical promise about vineyards in Samaria and a healthy dose of Israeli chutzpa (Yiddish slang term for “hardheaded nerve”) they refused to give up. </a:t>
            </a:r>
          </a:p>
        </p:txBody>
      </p:sp>
      <p:sp>
        <p:nvSpPr>
          <p:cNvPr id="2" name="TextBox 1">
            <a:extLst>
              <a:ext uri="{FF2B5EF4-FFF2-40B4-BE49-F238E27FC236}">
                <a16:creationId xmlns:a16="http://schemas.microsoft.com/office/drawing/2014/main" id="{B550EC36-8442-4703-7C31-ADD29D1422FB}"/>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42404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86BA-3B7B-EBCD-F094-8072300AA7D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EE2BB2F-E58B-36B0-C23D-AB60AF993BB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They randomly chose some grape varieties and planted vineyards in Samaria. For the first time in almost 2000 years there was now a vineyard on the Mount of Blessing. And within just a few years the vineyards exploded, producing an abundance of fruit that was in high demand. </a:t>
            </a:r>
          </a:p>
        </p:txBody>
      </p:sp>
      <p:sp>
        <p:nvSpPr>
          <p:cNvPr id="2" name="TextBox 1">
            <a:extLst>
              <a:ext uri="{FF2B5EF4-FFF2-40B4-BE49-F238E27FC236}">
                <a16:creationId xmlns:a16="http://schemas.microsoft.com/office/drawing/2014/main" id="{EE715E59-60D4-593E-4DFB-D7D06A719FFD}"/>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49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07C6-57E2-BDEE-1B5B-E9719E5273F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0A5A11-24C9-BCBC-66EA-A4DAD5ADAB8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With such great success with growth on the Mount of Blessing, they decided to begin making their own wine. Soon, it also became wildly successful under the label Har Bracha or the Mount of Blessing vineyards. After some local success, </a:t>
            </a:r>
          </a:p>
        </p:txBody>
      </p:sp>
      <p:sp>
        <p:nvSpPr>
          <p:cNvPr id="2" name="TextBox 1">
            <a:extLst>
              <a:ext uri="{FF2B5EF4-FFF2-40B4-BE49-F238E27FC236}">
                <a16:creationId xmlns:a16="http://schemas.microsoft.com/office/drawing/2014/main" id="{1300BA6D-FD59-40AE-262D-FBBD5A53FF89}"/>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7098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3F0DE-9865-9EEB-9BD4-D8B21956482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101B6A-47A1-55EA-0D82-7D9C72F03AE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Har Bracha decided to enter a few of their wines into a 14,500 blind bottle taste test in Europe. To everyone’s surprise, Har Bracha won #2 in one category, landed #3 in another, beating out famed and established wineries from France and Italy.</a:t>
            </a:r>
          </a:p>
        </p:txBody>
      </p:sp>
      <p:sp>
        <p:nvSpPr>
          <p:cNvPr id="2" name="TextBox 1">
            <a:extLst>
              <a:ext uri="{FF2B5EF4-FFF2-40B4-BE49-F238E27FC236}">
                <a16:creationId xmlns:a16="http://schemas.microsoft.com/office/drawing/2014/main" id="{8AF159A2-3266-CB10-F6E9-D726E6BE78F3}"/>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72943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14910-3149-8BDE-E2F6-9BD8D42601F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3B2C7CF-09B3-FA84-BC47-9E8CB9A57B4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A Christian organization called </a:t>
            </a:r>
            <a:r>
              <a:rPr lang="en-US" sz="4000" dirty="0" err="1">
                <a:solidFill>
                  <a:schemeClr val="tx1"/>
                </a:solidFill>
                <a:latin typeface="Arial Rounded MT Bold" panose="020F0704030504030204" pitchFamily="34" charset="0"/>
              </a:rPr>
              <a:t>HaYovel</a:t>
            </a:r>
            <a:r>
              <a:rPr lang="en-US" sz="4000" dirty="0">
                <a:solidFill>
                  <a:schemeClr val="tx1"/>
                </a:solidFill>
                <a:latin typeface="Arial Rounded MT Bold" panose="020F0704030504030204" pitchFamily="34" charset="0"/>
              </a:rPr>
              <a:t> reached out to the vineyards after seeing a prophetic connection in the Scriptures, found in Isaiah 61:5:</a:t>
            </a:r>
          </a:p>
          <a:p>
            <a:pPr algn="l"/>
            <a:r>
              <a:rPr lang="en-US" sz="4000" dirty="0">
                <a:solidFill>
                  <a:schemeClr val="tx1"/>
                </a:solidFill>
                <a:latin typeface="Arial Rounded MT Bold" panose="020F0704030504030204" pitchFamily="34" charset="0"/>
              </a:rPr>
              <a:t>“Strangers will stand and pasture your flocks and foreigners will be your farmers and your vinedressers.”</a:t>
            </a:r>
          </a:p>
          <a:p>
            <a:pPr algn="l"/>
            <a:endParaRPr lang="en-US" sz="4000" dirty="0">
              <a:solidFill>
                <a:schemeClr val="tx1"/>
              </a:solidFill>
              <a:latin typeface="Arial Rounded MT Bold" panose="020F0704030504030204" pitchFamily="34" charset="0"/>
            </a:endParaRPr>
          </a:p>
        </p:txBody>
      </p:sp>
      <p:sp>
        <p:nvSpPr>
          <p:cNvPr id="2" name="TextBox 1">
            <a:extLst>
              <a:ext uri="{FF2B5EF4-FFF2-40B4-BE49-F238E27FC236}">
                <a16:creationId xmlns:a16="http://schemas.microsoft.com/office/drawing/2014/main" id="{E369D888-E257-CBC6-EFDE-8A80586CA4E8}"/>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54430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F1830-F639-1DF2-3331-91EE8FB23C9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2FF8928-7AD9-8AF3-ACAC-F767099D790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8CF929A4-4017-2747-C343-72A0166F46BC}"/>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11268" name="Picture 4" descr="No photo description available.">
            <a:extLst>
              <a:ext uri="{FF2B5EF4-FFF2-40B4-BE49-F238E27FC236}">
                <a16:creationId xmlns:a16="http://schemas.microsoft.com/office/drawing/2014/main" id="{EFF603C2-708B-491A-D088-227E99EF98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4041"/>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788219-48F8-86D6-2C5E-2EF83ADBD7C0}"/>
              </a:ext>
            </a:extLst>
          </p:cNvPr>
          <p:cNvPicPr>
            <a:picLocks noChangeAspect="1"/>
          </p:cNvPicPr>
          <p:nvPr/>
        </p:nvPicPr>
        <p:blipFill>
          <a:blip r:embed="rId4"/>
          <a:stretch>
            <a:fillRect/>
          </a:stretch>
        </p:blipFill>
        <p:spPr>
          <a:xfrm>
            <a:off x="58224" y="1015498"/>
            <a:ext cx="3951857" cy="870452"/>
          </a:xfrm>
          <a:prstGeom prst="rect">
            <a:avLst/>
          </a:prstGeom>
        </p:spPr>
      </p:pic>
    </p:spTree>
    <p:extLst>
      <p:ext uri="{BB962C8B-B14F-4D97-AF65-F5344CB8AC3E}">
        <p14:creationId xmlns:p14="http://schemas.microsoft.com/office/powerpoint/2010/main" val="2439044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893E-1CA6-C9AB-41BE-D792111E63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8CB0A0-64BB-F731-DB7E-D8D9097F077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31.7  </a:t>
            </a:r>
            <a:r>
              <a:rPr lang="en-US" sz="4000" dirty="0">
                <a:solidFill>
                  <a:schemeClr val="tx1"/>
                </a:solidFill>
                <a:latin typeface="Arial Rounded MT Bold" panose="020F0704030504030204" pitchFamily="34" charset="0"/>
              </a:rPr>
              <a:t>Look! I am bringing them from the </a:t>
            </a:r>
            <a:r>
              <a:rPr lang="en-US" sz="4000" u="sng" dirty="0">
                <a:solidFill>
                  <a:srgbClr val="FFFF66"/>
                </a:solidFill>
                <a:latin typeface="Arial Rounded MT Bold" panose="020F0704030504030204" pitchFamily="34" charset="0"/>
              </a:rPr>
              <a:t>land in the north</a:t>
            </a:r>
            <a:r>
              <a:rPr lang="en-US" sz="4000" dirty="0">
                <a:solidFill>
                  <a:schemeClr val="tx1"/>
                </a:solidFill>
                <a:latin typeface="Arial Rounded MT Bold" panose="020F0704030504030204" pitchFamily="34" charset="0"/>
              </a:rPr>
              <a:t>, gathering them from the far ends of the earth; among them are the blind and lame, women with  children, women in labor, all together, a vast throng returning here.</a:t>
            </a:r>
          </a:p>
        </p:txBody>
      </p:sp>
      <p:sp>
        <p:nvSpPr>
          <p:cNvPr id="2" name="TextBox 1">
            <a:extLst>
              <a:ext uri="{FF2B5EF4-FFF2-40B4-BE49-F238E27FC236}">
                <a16:creationId xmlns:a16="http://schemas.microsoft.com/office/drawing/2014/main" id="{7A336862-58F1-EEB5-BE7E-F6686C586AA4}"/>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00230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B486B-74E8-8C09-5575-B8F941296F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F99FC93-2852-3ABE-A790-12DDC0C4EC2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BBDC8845-AA83-3AF9-89C5-0F83C94EBA2B}"/>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3B1FA5DF-FBB0-4C9A-9622-32811BDF5D31}"/>
              </a:ext>
            </a:extLst>
          </p:cNvPr>
          <p:cNvPicPr>
            <a:picLocks noChangeAspect="1"/>
          </p:cNvPicPr>
          <p:nvPr/>
        </p:nvPicPr>
        <p:blipFill>
          <a:blip r:embed="rId3"/>
          <a:stretch>
            <a:fillRect/>
          </a:stretch>
        </p:blipFill>
        <p:spPr>
          <a:xfrm>
            <a:off x="1132248" y="0"/>
            <a:ext cx="6879504" cy="5143500"/>
          </a:xfrm>
          <a:prstGeom prst="rect">
            <a:avLst/>
          </a:prstGeom>
        </p:spPr>
      </p:pic>
    </p:spTree>
    <p:extLst>
      <p:ext uri="{BB962C8B-B14F-4D97-AF65-F5344CB8AC3E}">
        <p14:creationId xmlns:p14="http://schemas.microsoft.com/office/powerpoint/2010/main" val="3257779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DB7AE-0DAB-F57D-8048-A11B05B75DF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4AD1CB6-DB23-CECA-32E9-374B3CABC5E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Post-Soviet Russian citizens immigrated to Israel and their descendants, as of 2022, Russian-speakers number around 1,300,000 people, or 15% of the Israeli population.</a:t>
            </a:r>
          </a:p>
        </p:txBody>
      </p:sp>
      <p:sp>
        <p:nvSpPr>
          <p:cNvPr id="2" name="TextBox 1">
            <a:extLst>
              <a:ext uri="{FF2B5EF4-FFF2-40B4-BE49-F238E27FC236}">
                <a16:creationId xmlns:a16="http://schemas.microsoft.com/office/drawing/2014/main" id="{B88BBF00-A046-DD33-73EF-84ACF21FD744}"/>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7012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F6B5E-F32B-37FB-FD7C-D55C8B2E3E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0E6D4D-6D6A-2752-5BF7-62DF992F9E9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09E2793-4FD6-062F-4A76-1DD93906A3E6}"/>
              </a:ext>
            </a:extLst>
          </p:cNvPr>
          <p:cNvPicPr>
            <a:picLocks noChangeAspect="1"/>
          </p:cNvPicPr>
          <p:nvPr/>
        </p:nvPicPr>
        <p:blipFill>
          <a:blip r:embed="rId3"/>
          <a:stretch>
            <a:fillRect/>
          </a:stretch>
        </p:blipFill>
        <p:spPr>
          <a:xfrm>
            <a:off x="648477" y="361949"/>
            <a:ext cx="7809723" cy="4398579"/>
          </a:xfrm>
          <a:prstGeom prst="rect">
            <a:avLst/>
          </a:prstGeom>
        </p:spPr>
      </p:pic>
    </p:spTree>
    <p:extLst>
      <p:ext uri="{BB962C8B-B14F-4D97-AF65-F5344CB8AC3E}">
        <p14:creationId xmlns:p14="http://schemas.microsoft.com/office/powerpoint/2010/main" val="828357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697A1-DCE9-C49F-6E1A-648D393AD9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05C4ACD-6CF6-2612-05BF-1892D7FB6BA0}"/>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Nearly 20,000 new immigrants are reported to have made Aliyah since last Passover. According to the data, a total of 19,386 people, including 11,216 families, have immigrated to Israel since April 20, 2025. While the largest number—over 6,000—came from Russia, more than 3,000 came from the U.S., and another 3,000 from France.</a:t>
            </a:r>
          </a:p>
        </p:txBody>
      </p:sp>
    </p:spTree>
    <p:extLst>
      <p:ext uri="{BB962C8B-B14F-4D97-AF65-F5344CB8AC3E}">
        <p14:creationId xmlns:p14="http://schemas.microsoft.com/office/powerpoint/2010/main" val="3429944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CFA10-4A9C-6EAD-D66E-214E3BF495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A9DD08-A8A8-3AF1-DAF8-6775B9A07D1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31.9-10 </a:t>
            </a:r>
            <a:r>
              <a:rPr lang="en-US" sz="4000" dirty="0">
                <a:solidFill>
                  <a:schemeClr val="tx1"/>
                </a:solidFill>
                <a:latin typeface="Arial Rounded MT Bold" panose="020F0704030504030204" pitchFamily="34" charset="0"/>
              </a:rPr>
              <a:t>Nations, hear the word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Proclaim it in the coastlands far away. Say: “He who scattered Isra’el is gathering him, guarding him like a shepherd his flock.” For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has ransomed Ya‘akov, </a:t>
            </a:r>
            <a:r>
              <a:rPr lang="en-US" sz="4000" u="sng" dirty="0">
                <a:solidFill>
                  <a:srgbClr val="FFFF66"/>
                </a:solidFill>
                <a:latin typeface="Arial Rounded MT Bold" panose="020F0704030504030204" pitchFamily="34" charset="0"/>
              </a:rPr>
              <a:t>redeemed him from hands too strong for him</a:t>
            </a:r>
            <a:r>
              <a:rPr lang="en-US" sz="4000" dirty="0">
                <a:solidFill>
                  <a:schemeClr val="tx1"/>
                </a:solidFill>
                <a:latin typeface="Arial Rounded MT Bold" panose="020F0704030504030204" pitchFamily="34" charset="0"/>
              </a:rPr>
              <a:t>.</a:t>
            </a:r>
          </a:p>
        </p:txBody>
      </p:sp>
      <p:sp>
        <p:nvSpPr>
          <p:cNvPr id="2" name="TextBox 1">
            <a:extLst>
              <a:ext uri="{FF2B5EF4-FFF2-40B4-BE49-F238E27FC236}">
                <a16:creationId xmlns:a16="http://schemas.microsoft.com/office/drawing/2014/main" id="{CFB47A51-9D8F-D20E-7FBE-DD612FA282AA}"/>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98894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D1DF-9E26-ED28-08D3-51ED0CDAFF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C3841EE-264F-7E16-4CF4-B1E9E229527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itchFamily="34" charset="0"/>
                <a:cs typeface="Arial" charset="0"/>
              </a:rPr>
              <a:t>The Nazis, then British, then Arab resistance to Jewish survival was </a:t>
            </a:r>
            <a:r>
              <a:rPr lang="en-US" sz="4000" u="sng" dirty="0">
                <a:solidFill>
                  <a:srgbClr val="FFFF66"/>
                </a:solidFill>
                <a:latin typeface="Arial Rounded MT Bold" pitchFamily="34" charset="0"/>
                <a:cs typeface="Arial" charset="0"/>
              </a:rPr>
              <a:t>too strong</a:t>
            </a:r>
            <a:r>
              <a:rPr lang="en-US" sz="4000" dirty="0">
                <a:solidFill>
                  <a:schemeClr val="tx1"/>
                </a:solidFill>
                <a:latin typeface="Arial Rounded MT Bold" pitchFamily="34" charset="0"/>
                <a:cs typeface="Arial" charset="0"/>
              </a:rPr>
              <a:t> for the survivors. </a:t>
            </a:r>
          </a:p>
        </p:txBody>
      </p:sp>
      <p:sp>
        <p:nvSpPr>
          <p:cNvPr id="2" name="TextBox 1">
            <a:extLst>
              <a:ext uri="{FF2B5EF4-FFF2-40B4-BE49-F238E27FC236}">
                <a16:creationId xmlns:a16="http://schemas.microsoft.com/office/drawing/2014/main" id="{21B1CCFE-7FE8-2E8E-F6D1-D44B0C7AAD69}"/>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7584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657E-F874-6DA1-770C-4A8CC4FBB39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BFDFEC-CC87-0616-D645-ECECC7427C5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itchFamily="34" charset="0"/>
                <a:cs typeface="Arial" charset="0"/>
              </a:rPr>
              <a:t>Tower and Stockade</a:t>
            </a:r>
            <a:r>
              <a:rPr lang="he-IL" sz="4000" b="1" dirty="0">
                <a:solidFill>
                  <a:schemeClr val="tx1"/>
                </a:solidFill>
                <a:latin typeface="David" panose="020E0502060401010101" pitchFamily="34" charset="-79"/>
                <a:cs typeface="David" panose="020E0502060401010101" pitchFamily="34" charset="-79"/>
              </a:rPr>
              <a:t>חוֹמָה וּמִגְדָּל </a:t>
            </a:r>
            <a:endParaRPr lang="en-US" sz="4000" dirty="0">
              <a:solidFill>
                <a:schemeClr val="tx1"/>
              </a:solidFill>
              <a:latin typeface="Arial Rounded MT Bold" pitchFamily="34" charset="0"/>
              <a:cs typeface="Arial" charset="0"/>
            </a:endParaRPr>
          </a:p>
          <a:p>
            <a:pPr algn="l"/>
            <a:r>
              <a:rPr lang="en-US" sz="4000" dirty="0">
                <a:solidFill>
                  <a:schemeClr val="tx1"/>
                </a:solidFill>
                <a:latin typeface="Arial Rounded MT Bold" pitchFamily="34" charset="0"/>
                <a:cs typeface="Arial" charset="0"/>
              </a:rPr>
              <a:t>was a defensive, pessimistic settlement method used by Zionist settlers in Mandatory Palestine during the 1936–39 Arab Revolt</a:t>
            </a:r>
            <a:endParaRPr lang="en-US" altLang="en-US" sz="4000" dirty="0"/>
          </a:p>
        </p:txBody>
      </p:sp>
      <p:sp>
        <p:nvSpPr>
          <p:cNvPr id="2" name="TextBox 1">
            <a:extLst>
              <a:ext uri="{FF2B5EF4-FFF2-40B4-BE49-F238E27FC236}">
                <a16:creationId xmlns:a16="http://schemas.microsoft.com/office/drawing/2014/main" id="{779D97E0-4E08-3F3B-4218-CD5D8E3C58FD}"/>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68085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617E-A9B4-4AA5-92BA-C79878F1AB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51D3BC-6C81-0916-C24E-118DD9934CD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CC1A5F73-377B-0175-292A-B775648DDF5B}"/>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8194" name="Picture 2">
            <a:extLst>
              <a:ext uri="{FF2B5EF4-FFF2-40B4-BE49-F238E27FC236}">
                <a16:creationId xmlns:a16="http://schemas.microsoft.com/office/drawing/2014/main" id="{9C029C4B-4E38-383B-8AB6-4A0F04E64F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363" y="0"/>
            <a:ext cx="63912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027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87985-6BED-0ABB-0A0C-10BA572062E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FC967D-9FAF-4609-1A72-55C31F636CB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7C7367DD-333F-B820-5AEA-DC32175941F4}"/>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9218" name="Picture 2">
            <a:extLst>
              <a:ext uri="{FF2B5EF4-FFF2-40B4-BE49-F238E27FC236}">
                <a16:creationId xmlns:a16="http://schemas.microsoft.com/office/drawing/2014/main" id="{19BA7471-0A07-C3D0-955A-58DDAE84C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0"/>
            <a:ext cx="69548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88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1BF1C86-2D63-3267-035E-F5460D3E0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86200" cy="51608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320C03-BC74-8906-7E61-DB0E4507A9FA}"/>
              </a:ext>
            </a:extLst>
          </p:cNvPr>
          <p:cNvSpPr txBox="1"/>
          <p:nvPr/>
        </p:nvSpPr>
        <p:spPr>
          <a:xfrm>
            <a:off x="152400" y="361950"/>
            <a:ext cx="5105400" cy="3970318"/>
          </a:xfrm>
          <a:prstGeom prst="rect">
            <a:avLst/>
          </a:prstGeom>
          <a:noFill/>
        </p:spPr>
        <p:txBody>
          <a:bodyPr wrap="square" rtlCol="0">
            <a:spAutoFit/>
          </a:bodyPr>
          <a:lstStyle/>
          <a:p>
            <a:pPr algn="l"/>
            <a:r>
              <a:rPr lang="en-US" sz="3600" dirty="0"/>
              <a:t>1903 - 1944 British Army officer known for his creation of the Special Ops deep-penetration missions in Japanese -held Burma Campaign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EFDFD9F-1248-942F-DF81-BA199D6C7B1D}"/>
              </a:ext>
            </a:extLst>
          </p:cNvPr>
          <p:cNvSpPr>
            <a:spLocks noGrp="1" noChangeArrowheads="1"/>
          </p:cNvSpPr>
          <p:nvPr>
            <p:ph type="subTitle" idx="1"/>
          </p:nvPr>
        </p:nvSpPr>
        <p:spPr>
          <a:xfrm>
            <a:off x="381000" y="209550"/>
            <a:ext cx="8382000" cy="4648200"/>
          </a:xfrm>
        </p:spPr>
        <p:txBody>
          <a:bodyPr/>
          <a:lstStyle/>
          <a:p>
            <a:pPr algn="l">
              <a:spcBef>
                <a:spcPct val="0"/>
              </a:spcBef>
            </a:pPr>
            <a:r>
              <a:rPr lang="en-US" altLang="en-US" sz="4000" dirty="0">
                <a:solidFill>
                  <a:schemeClr val="bg1"/>
                </a:solidFill>
                <a:ea typeface="Arial Unicode MS" pitchFamily="34" charset="-128"/>
              </a:rPr>
              <a:t>Until Wingate arrived in Palestine, the Jewish attitude towards Arab marauders and Arab terror was one of self-defense only. The establishment of the Special Night squads in 1936 marked a change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AE35-5FE2-BD26-A353-8EB3ED6A507B}"/>
            </a:ext>
          </a:extLst>
        </p:cNvPr>
        <p:cNvGrpSpPr/>
        <p:nvPr/>
      </p:nvGrpSpPr>
      <p:grpSpPr>
        <a:xfrm>
          <a:off x="0" y="0"/>
          <a:ext cx="0" cy="0"/>
          <a:chOff x="0" y="0"/>
          <a:chExt cx="0" cy="0"/>
        </a:xfrm>
      </p:grpSpPr>
      <p:sp>
        <p:nvSpPr>
          <p:cNvPr id="130050" name="Rectangle 2">
            <a:extLst>
              <a:ext uri="{FF2B5EF4-FFF2-40B4-BE49-F238E27FC236}">
                <a16:creationId xmlns:a16="http://schemas.microsoft.com/office/drawing/2014/main" id="{0C8F5039-01F1-1CA3-7926-5BF595361BE0}"/>
              </a:ext>
            </a:extLst>
          </p:cNvPr>
          <p:cNvSpPr>
            <a:spLocks noGrp="1" noChangeArrowheads="1"/>
          </p:cNvSpPr>
          <p:nvPr>
            <p:ph type="subTitle" idx="1"/>
          </p:nvPr>
        </p:nvSpPr>
        <p:spPr>
          <a:xfrm>
            <a:off x="381000" y="209550"/>
            <a:ext cx="8382000" cy="4648200"/>
          </a:xfrm>
        </p:spPr>
        <p:txBody>
          <a:bodyPr/>
          <a:lstStyle/>
          <a:p>
            <a:pPr algn="l">
              <a:spcBef>
                <a:spcPct val="0"/>
              </a:spcBef>
            </a:pPr>
            <a:r>
              <a:rPr lang="en-US" altLang="en-US" sz="4000" dirty="0">
                <a:solidFill>
                  <a:schemeClr val="bg1"/>
                </a:solidFill>
                <a:ea typeface="Arial Unicode MS" pitchFamily="34" charset="-128"/>
              </a:rPr>
              <a:t>in this attitude from a purely defensive to a more offensive ethos. After Wingate the night, which had previously belonged to the Arabs alone, no longer did so.</a:t>
            </a:r>
          </a:p>
        </p:txBody>
      </p:sp>
    </p:spTree>
    <p:extLst>
      <p:ext uri="{BB962C8B-B14F-4D97-AF65-F5344CB8AC3E}">
        <p14:creationId xmlns:p14="http://schemas.microsoft.com/office/powerpoint/2010/main" val="4098499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B52F-5C0E-49F2-C8A7-0B00371CA88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0F3137-422C-62F8-8086-FACC9543CD3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72C8521-F307-88FD-8498-2930D07D1693}"/>
              </a:ext>
            </a:extLst>
          </p:cNvPr>
          <p:cNvPicPr>
            <a:picLocks noChangeAspect="1"/>
          </p:cNvPicPr>
          <p:nvPr/>
        </p:nvPicPr>
        <p:blipFill>
          <a:blip r:embed="rId3"/>
          <a:stretch>
            <a:fillRect/>
          </a:stretch>
        </p:blipFill>
        <p:spPr>
          <a:xfrm>
            <a:off x="2790411" y="0"/>
            <a:ext cx="3563178" cy="5143500"/>
          </a:xfrm>
          <a:prstGeom prst="rect">
            <a:avLst/>
          </a:prstGeom>
        </p:spPr>
      </p:pic>
    </p:spTree>
    <p:extLst>
      <p:ext uri="{BB962C8B-B14F-4D97-AF65-F5344CB8AC3E}">
        <p14:creationId xmlns:p14="http://schemas.microsoft.com/office/powerpoint/2010/main" val="4057603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057BD-7F39-B4DB-9C84-2C25356042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287119-2F1D-7966-0B87-B02376D30AF7}"/>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Why these extra holidays?</a:t>
            </a:r>
          </a:p>
          <a:p>
            <a:pPr algn="l"/>
            <a:r>
              <a:rPr lang="en-US" sz="4000" dirty="0">
                <a:solidFill>
                  <a:schemeClr val="tx1"/>
                </a:solidFill>
                <a:latin typeface="Arial Rounded MT Bold" panose="020F0704030504030204" pitchFamily="34" charset="0"/>
              </a:rPr>
              <a:t>And why should we care?</a:t>
            </a:r>
          </a:p>
        </p:txBody>
      </p:sp>
    </p:spTree>
    <p:extLst>
      <p:ext uri="{BB962C8B-B14F-4D97-AF65-F5344CB8AC3E}">
        <p14:creationId xmlns:p14="http://schemas.microsoft.com/office/powerpoint/2010/main" val="498948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D1582-2A7E-B76A-A328-F73405E848D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34AB3F1-52D9-809D-094D-F0634B5C99A3}"/>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Yer 31.26-27  </a:t>
            </a:r>
            <a:r>
              <a:rPr lang="en-US" sz="4000" dirty="0">
                <a:solidFill>
                  <a:schemeClr val="tx1"/>
                </a:solidFill>
                <a:latin typeface="Arial Rounded MT Bold" panose="020F0704030504030204" pitchFamily="34" charset="0"/>
              </a:rPr>
              <a:t>“Here, the days are coming,”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when I will sow the house of Isra’el and the house of Y’hudah with the seed of humans and the seed of animals. At that time, just as I used to watch over them with the intent to uproot, break down, overthrow, destroy and do harm; so then </a:t>
            </a:r>
            <a:r>
              <a:rPr lang="en-US" sz="4000" u="sng" dirty="0">
                <a:solidFill>
                  <a:srgbClr val="FFFF66"/>
                </a:solidFill>
                <a:latin typeface="Arial Rounded MT Bold" panose="020F0704030504030204" pitchFamily="34" charset="0"/>
              </a:rPr>
              <a:t>I will watch over them to build and plant,” </a:t>
            </a:r>
            <a:r>
              <a:rPr lang="en-US" sz="4000" dirty="0">
                <a:solidFill>
                  <a:schemeClr val="tx1"/>
                </a:solidFill>
                <a:latin typeface="Arial Rounded MT Bold" panose="020F0704030504030204" pitchFamily="34" charset="0"/>
              </a:rPr>
              <a:t>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
        <p:nvSpPr>
          <p:cNvPr id="2" name="TextBox 1">
            <a:extLst>
              <a:ext uri="{FF2B5EF4-FFF2-40B4-BE49-F238E27FC236}">
                <a16:creationId xmlns:a16="http://schemas.microsoft.com/office/drawing/2014/main" id="{BBEA1E10-5858-ED38-6E30-99C23CC3B308}"/>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62981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A2E5-CDB9-E9F9-D95E-C3E9A8B639F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7EC4AC0-71EE-2BC1-8507-DFED5B37059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C0A4A2DA-F4C6-6D59-8F3A-E4FFEC060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123950"/>
            <a:ext cx="9144000" cy="37449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755229-8752-7229-643D-CEB1F6E6A7A3}"/>
              </a:ext>
            </a:extLst>
          </p:cNvPr>
          <p:cNvPicPr>
            <a:picLocks noChangeAspect="1"/>
          </p:cNvPicPr>
          <p:nvPr/>
        </p:nvPicPr>
        <p:blipFill>
          <a:blip r:embed="rId4"/>
          <a:stretch>
            <a:fillRect/>
          </a:stretch>
        </p:blipFill>
        <p:spPr>
          <a:xfrm>
            <a:off x="530988" y="3862944"/>
            <a:ext cx="8106906" cy="1181265"/>
          </a:xfrm>
          <a:prstGeom prst="rect">
            <a:avLst/>
          </a:prstGeom>
        </p:spPr>
      </p:pic>
      <p:pic>
        <p:nvPicPr>
          <p:cNvPr id="6" name="Picture 5">
            <a:extLst>
              <a:ext uri="{FF2B5EF4-FFF2-40B4-BE49-F238E27FC236}">
                <a16:creationId xmlns:a16="http://schemas.microsoft.com/office/drawing/2014/main" id="{550237DA-CBE4-7BC8-292B-0DAEDBC44504}"/>
              </a:ext>
            </a:extLst>
          </p:cNvPr>
          <p:cNvPicPr>
            <a:picLocks noChangeAspect="1"/>
          </p:cNvPicPr>
          <p:nvPr/>
        </p:nvPicPr>
        <p:blipFill>
          <a:blip r:embed="rId5"/>
          <a:stretch>
            <a:fillRect/>
          </a:stretch>
        </p:blipFill>
        <p:spPr>
          <a:xfrm>
            <a:off x="597672" y="76054"/>
            <a:ext cx="7973538" cy="1047896"/>
          </a:xfrm>
          <a:prstGeom prst="rect">
            <a:avLst/>
          </a:prstGeom>
        </p:spPr>
      </p:pic>
      <p:cxnSp>
        <p:nvCxnSpPr>
          <p:cNvPr id="5" name="Straight Connector 4">
            <a:extLst>
              <a:ext uri="{FF2B5EF4-FFF2-40B4-BE49-F238E27FC236}">
                <a16:creationId xmlns:a16="http://schemas.microsoft.com/office/drawing/2014/main" id="{97A4D49F-191E-2FD8-835D-56DDA9C5E291}"/>
              </a:ext>
            </a:extLst>
          </p:cNvPr>
          <p:cNvCxnSpPr/>
          <p:nvPr/>
        </p:nvCxnSpPr>
        <p:spPr>
          <a:xfrm flipH="1">
            <a:off x="1447800" y="2419350"/>
            <a:ext cx="304800" cy="1600200"/>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D7D4FE-765B-8E37-6F29-0E1387DB4410}"/>
              </a:ext>
            </a:extLst>
          </p:cNvPr>
          <p:cNvCxnSpPr>
            <a:cxnSpLocks/>
          </p:cNvCxnSpPr>
          <p:nvPr/>
        </p:nvCxnSpPr>
        <p:spPr>
          <a:xfrm>
            <a:off x="3352800" y="2038350"/>
            <a:ext cx="0" cy="1940214"/>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6C4952-13D3-5532-D250-825A8ECEB74F}"/>
              </a:ext>
            </a:extLst>
          </p:cNvPr>
          <p:cNvCxnSpPr>
            <a:cxnSpLocks/>
          </p:cNvCxnSpPr>
          <p:nvPr/>
        </p:nvCxnSpPr>
        <p:spPr>
          <a:xfrm>
            <a:off x="4648200" y="2038350"/>
            <a:ext cx="242247" cy="1981200"/>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EF413B-3846-1FF1-C484-039713099286}"/>
              </a:ext>
            </a:extLst>
          </p:cNvPr>
          <p:cNvCxnSpPr>
            <a:cxnSpLocks/>
          </p:cNvCxnSpPr>
          <p:nvPr/>
        </p:nvCxnSpPr>
        <p:spPr>
          <a:xfrm>
            <a:off x="6096000" y="3409950"/>
            <a:ext cx="464023" cy="598055"/>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828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638A0-D179-8B2A-812A-EB6526D627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DEF2244-94B9-8EBD-8516-7E230A53308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C1A4F625-78BA-4A9B-2DB1-FF93E5045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123950"/>
            <a:ext cx="9144000" cy="37449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174C44-EACD-F498-A0DC-7EBB6D7ADC39}"/>
              </a:ext>
            </a:extLst>
          </p:cNvPr>
          <p:cNvPicPr>
            <a:picLocks noChangeAspect="1"/>
          </p:cNvPicPr>
          <p:nvPr/>
        </p:nvPicPr>
        <p:blipFill>
          <a:blip r:embed="rId4"/>
          <a:stretch>
            <a:fillRect/>
          </a:stretch>
        </p:blipFill>
        <p:spPr>
          <a:xfrm>
            <a:off x="530988" y="3862944"/>
            <a:ext cx="8106906" cy="1181265"/>
          </a:xfrm>
          <a:prstGeom prst="rect">
            <a:avLst/>
          </a:prstGeom>
        </p:spPr>
      </p:pic>
      <p:pic>
        <p:nvPicPr>
          <p:cNvPr id="6" name="Picture 5">
            <a:extLst>
              <a:ext uri="{FF2B5EF4-FFF2-40B4-BE49-F238E27FC236}">
                <a16:creationId xmlns:a16="http://schemas.microsoft.com/office/drawing/2014/main" id="{BE3593D9-8377-E6DF-17A7-BDD016BB1F1B}"/>
              </a:ext>
            </a:extLst>
          </p:cNvPr>
          <p:cNvPicPr>
            <a:picLocks noChangeAspect="1"/>
          </p:cNvPicPr>
          <p:nvPr/>
        </p:nvPicPr>
        <p:blipFill>
          <a:blip r:embed="rId5"/>
          <a:stretch>
            <a:fillRect/>
          </a:stretch>
        </p:blipFill>
        <p:spPr>
          <a:xfrm>
            <a:off x="597672" y="76054"/>
            <a:ext cx="7973538" cy="1047896"/>
          </a:xfrm>
          <a:prstGeom prst="rect">
            <a:avLst/>
          </a:prstGeom>
        </p:spPr>
      </p:pic>
      <p:pic>
        <p:nvPicPr>
          <p:cNvPr id="5" name="Picture 4">
            <a:extLst>
              <a:ext uri="{FF2B5EF4-FFF2-40B4-BE49-F238E27FC236}">
                <a16:creationId xmlns:a16="http://schemas.microsoft.com/office/drawing/2014/main" id="{7CCCA794-AF24-18FF-84E5-1602C2E6EC52}"/>
              </a:ext>
            </a:extLst>
          </p:cNvPr>
          <p:cNvPicPr>
            <a:picLocks noChangeAspect="1"/>
          </p:cNvPicPr>
          <p:nvPr/>
        </p:nvPicPr>
        <p:blipFill>
          <a:blip r:embed="rId6"/>
          <a:stretch>
            <a:fillRect/>
          </a:stretch>
        </p:blipFill>
        <p:spPr>
          <a:xfrm>
            <a:off x="503279" y="3645280"/>
            <a:ext cx="8259328" cy="1409897"/>
          </a:xfrm>
          <a:prstGeom prst="rect">
            <a:avLst/>
          </a:prstGeom>
        </p:spPr>
      </p:pic>
    </p:spTree>
    <p:extLst>
      <p:ext uri="{BB962C8B-B14F-4D97-AF65-F5344CB8AC3E}">
        <p14:creationId xmlns:p14="http://schemas.microsoft.com/office/powerpoint/2010/main" val="1142073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0C3D9-0680-2BC8-4DA4-7C3CB9316AD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24E3D40-6343-896A-E2F7-D454996FBC16}"/>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Yer 31.12 </a:t>
            </a:r>
            <a:r>
              <a:rPr lang="en-US" sz="4000" dirty="0">
                <a:solidFill>
                  <a:schemeClr val="tx1"/>
                </a:solidFill>
                <a:latin typeface="Arial Rounded MT Bold" panose="020F0704030504030204" pitchFamily="34" charset="0"/>
              </a:rPr>
              <a:t>Then the virgin will dance for joy, young men and </a:t>
            </a:r>
            <a:r>
              <a:rPr lang="en-US" sz="4000" u="sng" dirty="0">
                <a:solidFill>
                  <a:srgbClr val="FFFF66"/>
                </a:solidFill>
                <a:latin typeface="Arial Rounded MT Bold" panose="020F0704030504030204" pitchFamily="34" charset="0"/>
              </a:rPr>
              <a:t>old men</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together</a:t>
            </a:r>
            <a:r>
              <a:rPr lang="en-US" sz="4000" dirty="0">
                <a:solidFill>
                  <a:schemeClr val="tx1"/>
                </a:solidFill>
                <a:latin typeface="Arial Rounded MT Bold" panose="020F0704030504030204" pitchFamily="34" charset="0"/>
              </a:rPr>
              <a:t>; for I will turn their mourning into joy, comfort and gladden them after their sorrow. </a:t>
            </a:r>
          </a:p>
        </p:txBody>
      </p:sp>
      <p:sp>
        <p:nvSpPr>
          <p:cNvPr id="2" name="TextBox 1">
            <a:extLst>
              <a:ext uri="{FF2B5EF4-FFF2-40B4-BE49-F238E27FC236}">
                <a16:creationId xmlns:a16="http://schemas.microsoft.com/office/drawing/2014/main" id="{1DDA4154-3F65-EC84-00B6-7581FEF5FCC8}"/>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344725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E435-43F4-4B23-24EE-62B7AB9D84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F5F10D-8882-53EA-C0D3-87DF4C44189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Conclusion: G-d is working covenantal restoration in our days in Israel and the Jewish people!</a:t>
            </a:r>
          </a:p>
        </p:txBody>
      </p:sp>
    </p:spTree>
    <p:extLst>
      <p:ext uri="{BB962C8B-B14F-4D97-AF65-F5344CB8AC3E}">
        <p14:creationId xmlns:p14="http://schemas.microsoft.com/office/powerpoint/2010/main" val="3671433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E7D8-E4FF-50F8-B3FE-26D1B4606EB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7F03ED9-FAE9-AB6F-EE92-53D7F7CB156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8F621CA-25A3-BCC1-4A72-90414973E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4209645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D48D-5F7F-4383-5F8D-80642BCE06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008FCD-60B8-1071-1A4A-19A2792D96B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A1CB98B-B32B-9B6D-A3B6-14370B245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A9D27876-FF2D-6375-D9F2-100671DEA971}"/>
              </a:ext>
            </a:extLst>
          </p:cNvPr>
          <p:cNvSpPr txBox="1"/>
          <p:nvPr/>
        </p:nvSpPr>
        <p:spPr>
          <a:xfrm>
            <a:off x="205509" y="142009"/>
            <a:ext cx="8637173" cy="563231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Covenantal Identification Yer 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30-36</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Israel’s history (–) and (+)</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Covenant and contract</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solidFill>
                  <a:prstClr val="white"/>
                </a:solidFill>
                <a:effectLst>
                  <a:outerShdw blurRad="38100" dist="38100" dir="2700000" algn="tl">
                    <a:srgbClr val="000000">
                      <a:alpha val="43137"/>
                    </a:srgbClr>
                  </a:outerShdw>
                </a:effectLst>
              </a:rPr>
              <a:t>Covenantal restoration and help?</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u="sng" dirty="0">
                <a:solidFill>
                  <a:srgbClr val="FFFF66"/>
                </a:solidFill>
                <a:effectLst>
                  <a:outerShdw blurRad="38100" dist="38100" dir="2700000" algn="tl">
                    <a:srgbClr val="000000">
                      <a:alpha val="43137"/>
                    </a:srgbClr>
                  </a:outerShdw>
                </a:effectLst>
              </a:rPr>
              <a:t>Covenants in our lives:</a:t>
            </a:r>
            <a:r>
              <a:rPr lang="en-US" dirty="0">
                <a:solidFill>
                  <a:schemeClr val="tx1"/>
                </a:solidFill>
                <a:effectLst>
                  <a:outerShdw blurRad="38100" dist="38100" dir="2700000" algn="tl">
                    <a:srgbClr val="000000">
                      <a:alpha val="43137"/>
                    </a:srgbClr>
                  </a:outerShdw>
                </a:effectLst>
              </a:rPr>
              <a:t> Israel, </a:t>
            </a:r>
          </a:p>
          <a:p>
            <a:pPr marR="0" lvl="0" algn="l" defTabSz="914400" rtl="0" eaLnBrk="1" fontAlgn="base" latinLnBrk="0" hangingPunct="1">
              <a:lnSpc>
                <a:spcPct val="100000"/>
              </a:lnSpc>
              <a:spcBef>
                <a:spcPct val="0"/>
              </a:spcBef>
              <a:spcAft>
                <a:spcPct val="0"/>
              </a:spcAft>
              <a:buClrTx/>
              <a:buSzTx/>
              <a:tabLst/>
              <a:defRPr/>
            </a:pPr>
            <a:r>
              <a:rPr lang="en-US" dirty="0">
                <a:solidFill>
                  <a:schemeClr val="tx1"/>
                </a:solidFill>
                <a:effectLst>
                  <a:outerShdw blurRad="38100" dist="38100" dir="2700000" algn="tl">
                    <a:srgbClr val="000000">
                      <a:alpha val="43137"/>
                    </a:srgbClr>
                  </a:outerShdw>
                </a:effectLst>
              </a:rPr>
              <a:t>  Shabbat, marriage, </a:t>
            </a:r>
          </a:p>
          <a:p>
            <a:pPr marR="0" lvl="0" algn="l" defTabSz="914400" rtl="0" eaLnBrk="1" fontAlgn="base" latinLnBrk="0" hangingPunct="1">
              <a:lnSpc>
                <a:spcPct val="100000"/>
              </a:lnSpc>
              <a:spcBef>
                <a:spcPct val="0"/>
              </a:spcBef>
              <a:spcAft>
                <a:spcPct val="0"/>
              </a:spcAft>
              <a:buClrTx/>
              <a:buSzTx/>
              <a:tabLst/>
              <a:defRPr/>
            </a:pPr>
            <a:r>
              <a:rPr lang="en-US" dirty="0">
                <a:solidFill>
                  <a:schemeClr val="tx1"/>
                </a:solidFill>
                <a:effectLst>
                  <a:outerShdw blurRad="38100" dist="38100" dir="2700000" algn="tl">
                    <a:srgbClr val="000000">
                      <a:alpha val="43137"/>
                    </a:srgbClr>
                  </a:outerShdw>
                </a:effectLst>
              </a:rPr>
              <a:t>  Outreach/Ingathering</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u="sng"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60280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E649-4C7F-0650-8D88-C79BFC2489C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869BD6-8AF5-C78D-720B-A4934E0AA7E4}"/>
              </a:ext>
            </a:extLst>
          </p:cNvPr>
          <p:cNvSpPr>
            <a:spLocks noGrp="1"/>
          </p:cNvSpPr>
          <p:nvPr>
            <p:ph type="subTitle" idx="1"/>
          </p:nvPr>
        </p:nvSpPr>
        <p:spPr>
          <a:xfrm>
            <a:off x="228600" y="209550"/>
            <a:ext cx="3755708"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6B88B1C-8A0E-9D79-5A88-40E21ADEFC1C}"/>
              </a:ext>
            </a:extLst>
          </p:cNvPr>
          <p:cNvPicPr>
            <a:picLocks noChangeAspect="1"/>
          </p:cNvPicPr>
          <p:nvPr/>
        </p:nvPicPr>
        <p:blipFill>
          <a:blip r:embed="rId3"/>
          <a:stretch>
            <a:fillRect/>
          </a:stretch>
        </p:blipFill>
        <p:spPr>
          <a:xfrm>
            <a:off x="1993308" y="0"/>
            <a:ext cx="5157383" cy="5143500"/>
          </a:xfrm>
          <a:prstGeom prst="rect">
            <a:avLst/>
          </a:prstGeom>
        </p:spPr>
      </p:pic>
    </p:spTree>
    <p:extLst>
      <p:ext uri="{BB962C8B-B14F-4D97-AF65-F5344CB8AC3E}">
        <p14:creationId xmlns:p14="http://schemas.microsoft.com/office/powerpoint/2010/main" val="3843220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082DB-8857-891C-3490-18CD4B4B90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72585E-D4A2-AD9A-630F-259BD009840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Help Israel</a:t>
            </a:r>
          </a:p>
          <a:p>
            <a:pPr marL="285750" indent="-285750" algn="l">
              <a:buFont typeface="Arial" panose="020B0604020202020204" pitchFamily="34" charset="0"/>
              <a:buChar char="•"/>
            </a:pPr>
            <a:r>
              <a:rPr lang="en-US" sz="4000" dirty="0">
                <a:solidFill>
                  <a:schemeClr val="tx1"/>
                </a:solidFill>
                <a:latin typeface="Arial Rounded MT Bold" panose="020F0704030504030204" pitchFamily="34" charset="0"/>
              </a:rPr>
              <a:t>Support Yom </a:t>
            </a:r>
            <a:r>
              <a:rPr lang="en-US" sz="4000" dirty="0" err="1">
                <a:solidFill>
                  <a:schemeClr val="tx1"/>
                </a:solidFill>
                <a:latin typeface="Arial Rounded MT Bold" panose="020F0704030504030204" pitchFamily="34" charset="0"/>
              </a:rPr>
              <a:t>Zikaron</a:t>
            </a:r>
            <a:r>
              <a:rPr lang="en-US" sz="4000" dirty="0">
                <a:solidFill>
                  <a:schemeClr val="tx1"/>
                </a:solidFill>
                <a:latin typeface="Arial Rounded MT Bold" panose="020F0704030504030204" pitchFamily="34" charset="0"/>
              </a:rPr>
              <a:t> </a:t>
            </a:r>
            <a:r>
              <a:rPr lang="he-IL" sz="4800" b="1" dirty="0">
                <a:solidFill>
                  <a:schemeClr val="tx1"/>
                </a:solidFill>
                <a:latin typeface="David" panose="020E0502060401010101" pitchFamily="34" charset="-79"/>
                <a:cs typeface="David" panose="020E0502060401010101" pitchFamily="34" charset="-79"/>
              </a:rPr>
              <a:t>יום הזיכרון </a:t>
            </a:r>
            <a:r>
              <a:rPr lang="en-US" sz="4000" dirty="0">
                <a:solidFill>
                  <a:schemeClr val="tx1"/>
                </a:solidFill>
                <a:latin typeface="Arial Rounded MT Bold" panose="020F0704030504030204" pitchFamily="34" charset="0"/>
              </a:rPr>
              <a:t>Israel Memorial Day Monday</a:t>
            </a:r>
          </a:p>
          <a:p>
            <a:pPr marL="285750" indent="-285750" algn="l">
              <a:buFont typeface="Arial" panose="020B0604020202020204" pitchFamily="34" charset="0"/>
              <a:buChar char="•"/>
            </a:pPr>
            <a:r>
              <a:rPr lang="en-US" sz="4000" dirty="0">
                <a:solidFill>
                  <a:schemeClr val="tx1"/>
                </a:solidFill>
                <a:latin typeface="Arial Rounded MT Bold" panose="020F0704030504030204" pitchFamily="34" charset="0"/>
              </a:rPr>
              <a:t>Support Yom </a:t>
            </a:r>
            <a:r>
              <a:rPr lang="en-US" sz="4000" dirty="0" err="1">
                <a:solidFill>
                  <a:schemeClr val="tx1"/>
                </a:solidFill>
                <a:latin typeface="Arial Rounded MT Bold" panose="020F0704030504030204" pitchFamily="34" charset="0"/>
              </a:rPr>
              <a:t>HaAtzmaut</a:t>
            </a:r>
            <a:r>
              <a:rPr lang="en-US" sz="4000" dirty="0">
                <a:solidFill>
                  <a:schemeClr val="tx1"/>
                </a:solidFill>
                <a:latin typeface="Arial Rounded MT Bold" panose="020F0704030504030204" pitchFamily="34" charset="0"/>
              </a:rPr>
              <a:t> </a:t>
            </a:r>
            <a:endParaRPr lang="he-IL" sz="4000" dirty="0">
              <a:solidFill>
                <a:schemeClr val="tx1"/>
              </a:solidFill>
              <a:latin typeface="Arial Rounded MT Bold" panose="020F0704030504030204" pitchFamily="34" charset="0"/>
            </a:endParaRPr>
          </a:p>
          <a:p>
            <a:pPr algn="l"/>
            <a:r>
              <a:rPr lang="en-US" sz="4000" b="1" dirty="0">
                <a:solidFill>
                  <a:schemeClr val="tx1"/>
                </a:solidFill>
                <a:latin typeface="David" panose="020E0502060401010101" pitchFamily="34" charset="-79"/>
                <a:cs typeface="David" panose="020E0502060401010101" pitchFamily="34" charset="-79"/>
              </a:rPr>
              <a:t> </a:t>
            </a:r>
            <a:r>
              <a:rPr lang="he-IL" sz="4400" b="1" dirty="0">
                <a:solidFill>
                  <a:schemeClr val="tx1"/>
                </a:solidFill>
                <a:latin typeface="David" panose="020E0502060401010101" pitchFamily="34" charset="-79"/>
                <a:cs typeface="David" panose="020E0502060401010101" pitchFamily="34" charset="-79"/>
              </a:rPr>
              <a:t>יום העצמאות </a:t>
            </a:r>
            <a:r>
              <a:rPr lang="en-US" sz="44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rPr>
              <a:t>Israel Ind</a:t>
            </a:r>
            <a:r>
              <a:rPr lang="he-IL" sz="4000"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Day Wed.</a:t>
            </a:r>
          </a:p>
          <a:p>
            <a:pPr marL="285750" indent="-285750" algn="l">
              <a:buFont typeface="Arial" panose="020B0604020202020204" pitchFamily="34" charset="0"/>
              <a:buChar char="•"/>
            </a:pPr>
            <a:r>
              <a:rPr lang="en-US" sz="4000" dirty="0">
                <a:solidFill>
                  <a:schemeClr val="tx1"/>
                </a:solidFill>
                <a:latin typeface="Arial Rounded MT Bold" panose="020F0704030504030204" pitchFamily="34" charset="0"/>
              </a:rPr>
              <a:t>Pray, attend Teerosh Tuesday</a:t>
            </a:r>
          </a:p>
          <a:p>
            <a:pPr marL="285750" indent="-285750" algn="l">
              <a:buFont typeface="Arial" panose="020B0604020202020204" pitchFamily="34" charset="0"/>
              <a:buChar char="•"/>
            </a:pPr>
            <a:r>
              <a:rPr lang="en-US" sz="4000" dirty="0">
                <a:solidFill>
                  <a:schemeClr val="tx1"/>
                </a:solidFill>
                <a:latin typeface="Arial Rounded MT Bold" panose="020F0704030504030204" pitchFamily="34" charset="0"/>
              </a:rPr>
              <a:t>Go to the Land, with me.</a:t>
            </a:r>
          </a:p>
          <a:p>
            <a:pPr marL="285750" indent="-285750" algn="l">
              <a:buFont typeface="Arial" panose="020B0604020202020204" pitchFamily="34" charset="0"/>
              <a:buChar char="•"/>
            </a:pPr>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
        <p:nvSpPr>
          <p:cNvPr id="2" name="TextBox 1">
            <a:extLst>
              <a:ext uri="{FF2B5EF4-FFF2-40B4-BE49-F238E27FC236}">
                <a16:creationId xmlns:a16="http://schemas.microsoft.com/office/drawing/2014/main" id="{D4506C29-58FC-974E-1A84-C65682163D78}"/>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903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A446-B660-13BA-216D-8AF507EED3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A9EC73-8B92-9588-33A4-DFFDEF49E61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Speaking at a Holocaust Remembrance Day ceremony, Mossad Director David Barnea said operatives worked “in the heart of Tehran,” providing precise intelligence that enabled Israeli airstrikes against missile systems threatening civilians.</a:t>
            </a:r>
          </a:p>
        </p:txBody>
      </p:sp>
    </p:spTree>
    <p:extLst>
      <p:ext uri="{BB962C8B-B14F-4D97-AF65-F5344CB8AC3E}">
        <p14:creationId xmlns:p14="http://schemas.microsoft.com/office/powerpoint/2010/main" val="254642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6D4C-79BB-9383-5459-BD0DE7D141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2855363-1998-DC5C-20C8-762B496BF0B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80CB9CC-CA09-42AF-9393-8D79ED1A0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5059191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02BD7-A011-FFFB-05F8-BAB3CDC2FC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E9D3DF4-FC17-8616-463B-8872E4070D7D}"/>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In one of his strongest public statements to date, Barnea declared that Mossad’s responsibility will end “only when this radical regime is replaced,” framing regime change in Iran as a central objective.</a:t>
            </a:r>
          </a:p>
          <a:p>
            <a:pPr algn="l"/>
            <a:r>
              <a:rPr lang="en-US" sz="4000" dirty="0">
                <a:solidFill>
                  <a:schemeClr val="tx1"/>
                </a:solidFill>
                <a:latin typeface="Arial Rounded MT Bold" panose="020F0704030504030204" pitchFamily="34" charset="0"/>
              </a:rPr>
              <a:t>“That regime, which seeks our destruction, must pass from the world. This is our mission,” he said. “We will not stand by in the face of another existential threat.”</a:t>
            </a:r>
          </a:p>
        </p:txBody>
      </p:sp>
    </p:spTree>
    <p:extLst>
      <p:ext uri="{BB962C8B-B14F-4D97-AF65-F5344CB8AC3E}">
        <p14:creationId xmlns:p14="http://schemas.microsoft.com/office/powerpoint/2010/main" val="13798597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CAE21-F079-EF9A-A97F-CE62EC4052D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FD5B39-B87F-ABB0-B3BD-5CEBC060A54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Institute for Intelligence and Special Operations </a:t>
            </a:r>
          </a:p>
          <a:p>
            <a:pPr algn="r" rtl="1"/>
            <a:r>
              <a:rPr lang="he-IL" sz="4400" b="1" dirty="0">
                <a:solidFill>
                  <a:schemeClr val="tx1"/>
                </a:solidFill>
                <a:latin typeface="David" panose="020E0502060401010101" pitchFamily="34" charset="-79"/>
                <a:cs typeface="David" panose="020E0502060401010101" pitchFamily="34" charset="-79"/>
              </a:rPr>
              <a:t>המוסד למודיעין ולתפקידים מיוחדים</a:t>
            </a:r>
            <a:endParaRPr lang="en-US" sz="4400" b="1" dirty="0">
              <a:solidFill>
                <a:schemeClr val="tx1"/>
              </a:solidFill>
              <a:latin typeface="David" panose="020E0502060401010101" pitchFamily="34" charset="-79"/>
              <a:cs typeface="David" panose="020E0502060401010101" pitchFamily="34" charset="-79"/>
            </a:endParaRPr>
          </a:p>
          <a:p>
            <a:pPr algn="l"/>
            <a:r>
              <a:rPr lang="en-US" sz="4000" i="1" dirty="0">
                <a:solidFill>
                  <a:schemeClr val="tx1"/>
                </a:solidFill>
                <a:latin typeface="Arial Rounded MT Bold" panose="020F0704030504030204" pitchFamily="34" charset="0"/>
              </a:rPr>
              <a:t>Mosád le-Modi-</a:t>
            </a:r>
            <a:r>
              <a:rPr lang="en-US" sz="4000" i="1" dirty="0" err="1">
                <a:solidFill>
                  <a:schemeClr val="tx1"/>
                </a:solidFill>
                <a:latin typeface="Arial Rounded MT Bold" panose="020F0704030504030204" pitchFamily="34" charset="0"/>
              </a:rPr>
              <a:t>ín</a:t>
            </a:r>
            <a:r>
              <a:rPr lang="en-US" sz="4000" i="1" dirty="0">
                <a:solidFill>
                  <a:schemeClr val="tx1"/>
                </a:solidFill>
                <a:latin typeface="Arial Rounded MT Bold" panose="020F0704030504030204" pitchFamily="34" charset="0"/>
              </a:rPr>
              <a:t> u-le-</a:t>
            </a:r>
            <a:r>
              <a:rPr lang="en-US" sz="4000" i="1" dirty="0" err="1">
                <a:solidFill>
                  <a:schemeClr val="tx1"/>
                </a:solidFill>
                <a:latin typeface="Arial Rounded MT Bold" panose="020F0704030504030204" pitchFamily="34" charset="0"/>
              </a:rPr>
              <a:t>Tafkidím</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Meyuḥadím</a:t>
            </a:r>
            <a:endParaRPr lang="en-US" sz="4000" i="1"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64205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3476D-A615-0DF6-2920-7198B48D60D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35DF27-DE8E-DA42-343F-262524E3A94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Remember Shabbat as a covenantal joy, a choreography of worship, NOT just an obligation.</a:t>
            </a:r>
          </a:p>
        </p:txBody>
      </p:sp>
    </p:spTree>
    <p:extLst>
      <p:ext uri="{BB962C8B-B14F-4D97-AF65-F5344CB8AC3E}">
        <p14:creationId xmlns:p14="http://schemas.microsoft.com/office/powerpoint/2010/main" val="1173693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78BF7-9B1A-A11F-F4A0-D2A73A53354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409D23-67BE-34CA-4811-587BC7C845CA}"/>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Shmot</a:t>
            </a:r>
            <a:r>
              <a:rPr lang="en-US" sz="4000" baseline="30000" dirty="0">
                <a:solidFill>
                  <a:schemeClr val="tx1"/>
                </a:solidFill>
                <a:latin typeface="Arial Rounded MT Bold" panose="020F0704030504030204" pitchFamily="34" charset="0"/>
              </a:rPr>
              <a:t> Ex 31.15-17</a:t>
            </a:r>
            <a:r>
              <a:rPr lang="en-US" sz="4000" dirty="0">
                <a:solidFill>
                  <a:schemeClr val="tx1"/>
                </a:solidFill>
                <a:latin typeface="Arial Rounded MT Bold" panose="020F0704030504030204" pitchFamily="34" charset="0"/>
              </a:rPr>
              <a:t> On six days work will get done; but the seventh day is Shabbat, for complete rest, set apart for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The people of Isra’el are to keep the Shabbat, to observe Shabbat through all their generations as a </a:t>
            </a:r>
            <a:r>
              <a:rPr lang="en-US" sz="4000" u="sng" dirty="0">
                <a:solidFill>
                  <a:srgbClr val="FFFF66"/>
                </a:solidFill>
                <a:latin typeface="Arial Rounded MT Bold" panose="020F0704030504030204" pitchFamily="34" charset="0"/>
              </a:rPr>
              <a:t>perpetual covenant</a:t>
            </a:r>
            <a:r>
              <a:rPr lang="en-US" sz="4000" dirty="0">
                <a:solidFill>
                  <a:schemeClr val="tx1"/>
                </a:solidFill>
                <a:latin typeface="Arial Rounded MT Bold" panose="020F0704030504030204" pitchFamily="34" charset="0"/>
              </a:rPr>
              <a:t>. </a:t>
            </a:r>
          </a:p>
        </p:txBody>
      </p:sp>
      <p:sp>
        <p:nvSpPr>
          <p:cNvPr id="2" name="TextBox 1">
            <a:extLst>
              <a:ext uri="{FF2B5EF4-FFF2-40B4-BE49-F238E27FC236}">
                <a16:creationId xmlns:a16="http://schemas.microsoft.com/office/drawing/2014/main" id="{89140A57-81AE-66EF-FECA-9D30F26A1C8F}"/>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93742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D5FC7-0C0E-00ED-3BEC-26D79F4453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07E0FAC-5B96-DFEB-500A-051F663986E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Shmot</a:t>
            </a:r>
            <a:r>
              <a:rPr lang="en-US" sz="4000" baseline="30000" dirty="0">
                <a:solidFill>
                  <a:schemeClr val="tx1"/>
                </a:solidFill>
                <a:latin typeface="Arial Rounded MT Bold" panose="020F0704030504030204" pitchFamily="34" charset="0"/>
              </a:rPr>
              <a:t> Ex 31.15-17</a:t>
            </a:r>
            <a:r>
              <a:rPr lang="en-US" sz="4000" dirty="0">
                <a:solidFill>
                  <a:schemeClr val="tx1"/>
                </a:solidFill>
                <a:latin typeface="Arial Rounded MT Bold" panose="020F0704030504030204" pitchFamily="34" charset="0"/>
              </a:rPr>
              <a:t> It is a sign between me and the people of Isra’el forever; for in six days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made heaven and earth, but on the seventh day he stopped working and rested.’”</a:t>
            </a:r>
          </a:p>
        </p:txBody>
      </p:sp>
      <p:sp>
        <p:nvSpPr>
          <p:cNvPr id="2" name="TextBox 1">
            <a:extLst>
              <a:ext uri="{FF2B5EF4-FFF2-40B4-BE49-F238E27FC236}">
                <a16:creationId xmlns:a16="http://schemas.microsoft.com/office/drawing/2014/main" id="{E6649247-E1D0-085B-5EA4-E7EABE8AEE96}"/>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7687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D2A7-30A2-27F3-ED3F-919B31A4BDD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1716537-DAEB-3B4B-2766-5FCB010AD76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Our marriages are an expression of covenantal joy.</a:t>
            </a:r>
          </a:p>
        </p:txBody>
      </p:sp>
    </p:spTree>
    <p:extLst>
      <p:ext uri="{BB962C8B-B14F-4D97-AF65-F5344CB8AC3E}">
        <p14:creationId xmlns:p14="http://schemas.microsoft.com/office/powerpoint/2010/main" val="132726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1046-AC72-1890-0E02-F6DDA13D7D4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675714-78FE-0AA2-EEF4-C6F59CFC9BB9}"/>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Mal 3.14-16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bears witness between you and the wife of your youth, whom you have treated deceitfully. Yet she had been your companion and </a:t>
            </a:r>
            <a:r>
              <a:rPr lang="en-US" sz="4000" u="sng" dirty="0">
                <a:solidFill>
                  <a:srgbClr val="FFFF66"/>
                </a:solidFill>
                <a:latin typeface="Arial Rounded MT Bold" panose="020F0704030504030204" pitchFamily="34" charset="0"/>
              </a:rPr>
              <a:t>your wife by covenant</a:t>
            </a:r>
            <a:r>
              <a:rPr lang="en-US" sz="4000" dirty="0">
                <a:solidFill>
                  <a:schemeClr val="tx1"/>
                </a:solidFill>
                <a:latin typeface="Arial Rounded MT Bold" panose="020F0704030504030204" pitchFamily="34" charset="0"/>
              </a:rPr>
              <a:t>. Did the One not make her with a remnant of Ruach? Then what is the One seeking? Offspring of God! </a:t>
            </a:r>
          </a:p>
        </p:txBody>
      </p:sp>
      <p:sp>
        <p:nvSpPr>
          <p:cNvPr id="2" name="TextBox 1">
            <a:extLst>
              <a:ext uri="{FF2B5EF4-FFF2-40B4-BE49-F238E27FC236}">
                <a16:creationId xmlns:a16="http://schemas.microsoft.com/office/drawing/2014/main" id="{2B128E81-1B04-3211-72F8-BC1BAB94C084}"/>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008407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9906-2153-F3BB-FFF1-E5CD117641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3C4F17D-7DAD-2FD8-72D1-183F33C804F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Mal 3.14-16 </a:t>
            </a:r>
            <a:r>
              <a:rPr lang="en-US" sz="4000" dirty="0">
                <a:solidFill>
                  <a:schemeClr val="tx1"/>
                </a:solidFill>
                <a:latin typeface="Arial Rounded MT Bold" panose="020F0704030504030204" pitchFamily="34" charset="0"/>
              </a:rPr>
              <a:t>So protect your spirit— do not betray the wife of your youth. “For I hate divorce,”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the God of Israel— “and the one who covers his garment with injustice,” says </a:t>
            </a:r>
            <a:r>
              <a:rPr lang="en-US" sz="4000" cap="small" dirty="0">
                <a:solidFill>
                  <a:schemeClr val="tx1"/>
                </a:solidFill>
                <a:latin typeface="Arial Rounded MT Bold" panose="020F0704030504030204" pitchFamily="34" charset="0"/>
              </a:rPr>
              <a:t>Adoni </a:t>
            </a:r>
            <a:r>
              <a:rPr lang="en-US" sz="4000" dirty="0">
                <a:solidFill>
                  <a:schemeClr val="tx1"/>
                </a:solidFill>
                <a:latin typeface="Arial Rounded MT Bold" panose="020F0704030504030204" pitchFamily="34" charset="0"/>
              </a:rPr>
              <a:t>-</a:t>
            </a:r>
            <a:r>
              <a:rPr lang="en-US" sz="4000" dirty="0" err="1">
                <a:solidFill>
                  <a:schemeClr val="tx1"/>
                </a:solidFill>
                <a:latin typeface="Arial Rounded MT Bold" panose="020F0704030504030204" pitchFamily="34" charset="0"/>
              </a:rPr>
              <a:t>Tzva’ot</a:t>
            </a:r>
            <a:r>
              <a:rPr lang="en-US" sz="4000" dirty="0">
                <a:solidFill>
                  <a:schemeClr val="tx1"/>
                </a:solidFill>
                <a:latin typeface="Arial Rounded MT Bold" panose="020F0704030504030204" pitchFamily="34" charset="0"/>
              </a:rPr>
              <a:t>. So protect your spirit—do not act treacherously.</a:t>
            </a:r>
          </a:p>
        </p:txBody>
      </p:sp>
      <p:sp>
        <p:nvSpPr>
          <p:cNvPr id="2" name="TextBox 1">
            <a:extLst>
              <a:ext uri="{FF2B5EF4-FFF2-40B4-BE49-F238E27FC236}">
                <a16:creationId xmlns:a16="http://schemas.microsoft.com/office/drawing/2014/main" id="{659D1099-3536-800E-1BC5-15C2098A9DB3}"/>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227669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B1A2E-6684-825D-27D0-E06148D4F1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C36EB9D-EFA3-8CEF-0B63-495ABD3EE043}"/>
              </a:ext>
            </a:extLst>
          </p:cNvPr>
          <p:cNvSpPr>
            <a:spLocks noGrp="1"/>
          </p:cNvSpPr>
          <p:nvPr>
            <p:ph type="subTitle" idx="1"/>
          </p:nvPr>
        </p:nvSpPr>
        <p:spPr>
          <a:xfrm>
            <a:off x="228600" y="209550"/>
            <a:ext cx="4701308"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An illuminated </a:t>
            </a:r>
          </a:p>
          <a:p>
            <a:pPr algn="l"/>
            <a:r>
              <a:rPr lang="en-US" sz="4000" dirty="0">
                <a:solidFill>
                  <a:schemeClr val="tx1"/>
                </a:solidFill>
                <a:latin typeface="Arial Rounded MT Bold" panose="020F0704030504030204" pitchFamily="34" charset="0"/>
              </a:rPr>
              <a:t>ketubah</a:t>
            </a:r>
            <a:endParaRPr lang="en-US" sz="6000" dirty="0">
              <a:solidFill>
                <a:schemeClr val="tx1"/>
              </a:solidFill>
              <a:latin typeface="Arial Rounded MT Bold" panose="020F0704030504030204" pitchFamily="34" charset="0"/>
            </a:endParaRPr>
          </a:p>
        </p:txBody>
      </p:sp>
      <p:sp>
        <p:nvSpPr>
          <p:cNvPr id="2" name="TextBox 1">
            <a:extLst>
              <a:ext uri="{FF2B5EF4-FFF2-40B4-BE49-F238E27FC236}">
                <a16:creationId xmlns:a16="http://schemas.microsoft.com/office/drawing/2014/main" id="{F63C101C-6DDC-DB33-C1C5-9892FC95A46F}"/>
              </a:ext>
            </a:extLst>
          </p:cNvPr>
          <p:cNvSpPr txBox="1"/>
          <p:nvPr/>
        </p:nvSpPr>
        <p:spPr>
          <a:xfrm>
            <a:off x="2498434" y="666750"/>
            <a:ext cx="184731" cy="707886"/>
          </a:xfrm>
          <a:prstGeom prst="rect">
            <a:avLst/>
          </a:prstGeom>
          <a:noFill/>
        </p:spPr>
        <p:txBody>
          <a:bodyPr wrap="none" rtlCol="0">
            <a:spAutoFit/>
          </a:bodyPr>
          <a:lstStyle/>
          <a:p>
            <a:endParaRPr lang="en-US" dirty="0"/>
          </a:p>
        </p:txBody>
      </p:sp>
      <p:pic>
        <p:nvPicPr>
          <p:cNvPr id="1026" name="Picture 2" descr="undefined">
            <a:extLst>
              <a:ext uri="{FF2B5EF4-FFF2-40B4-BE49-F238E27FC236}">
                <a16:creationId xmlns:a16="http://schemas.microsoft.com/office/drawing/2014/main" id="{8F6D2DBB-7931-3D93-842B-553F238423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908" y="-47764"/>
            <a:ext cx="34131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6515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B290-E335-A6E5-7C71-8D102021A8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8090D34-6D43-9B14-6C95-C64750F2BF6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 ketubah </a:t>
            </a:r>
            <a:r>
              <a:rPr lang="he-IL" sz="4000" dirty="0">
                <a:solidFill>
                  <a:schemeClr val="tx1"/>
                </a:solidFill>
                <a:latin typeface="Arial Rounded MT Bold" panose="020F0704030504030204" pitchFamily="34" charset="0"/>
              </a:rPr>
              <a:t> </a:t>
            </a:r>
            <a:r>
              <a:rPr lang="he-IL" sz="4400" b="1" dirty="0">
                <a:solidFill>
                  <a:schemeClr val="tx1"/>
                </a:solidFill>
                <a:latin typeface="David" panose="020E0502060401010101" pitchFamily="34" charset="-79"/>
                <a:cs typeface="David" panose="020E0502060401010101" pitchFamily="34" charset="-79"/>
              </a:rPr>
              <a:t>כְּתוּבָּה</a:t>
            </a:r>
            <a:r>
              <a:rPr lang="en-US" sz="4000" dirty="0">
                <a:solidFill>
                  <a:schemeClr val="tx1"/>
                </a:solidFill>
                <a:latin typeface="Arial Rounded MT Bold" panose="020F0704030504030204" pitchFamily="34" charset="0"/>
              </a:rPr>
              <a:t>is a Jewish marriage contract. It is considered an integral part of a traditional Jewish marriage, and outlines the rights and responsibilities of the groom, in relation to the bride. </a:t>
            </a:r>
          </a:p>
        </p:txBody>
      </p:sp>
      <p:sp>
        <p:nvSpPr>
          <p:cNvPr id="2" name="TextBox 1">
            <a:extLst>
              <a:ext uri="{FF2B5EF4-FFF2-40B4-BE49-F238E27FC236}">
                <a16:creationId xmlns:a16="http://schemas.microsoft.com/office/drawing/2014/main" id="{9335B78B-A1BB-F3B8-CEF7-9E239F9C9FAE}"/>
              </a:ext>
            </a:extLst>
          </p:cNvPr>
          <p:cNvSpPr txBox="1"/>
          <p:nvPr/>
        </p:nvSpPr>
        <p:spPr>
          <a:xfrm>
            <a:off x="2498434" y="666750"/>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625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C81B-CBB5-723D-0B0E-7BA221E24AF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3E7CF04-10CA-C23A-EC94-3DFE0181A38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9A3AA03-4339-419C-0A4B-E7C8973D4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8E2F3167-22C4-299A-8E27-0DED80A12CB5}"/>
              </a:ext>
            </a:extLst>
          </p:cNvPr>
          <p:cNvSpPr txBox="1"/>
          <p:nvPr/>
        </p:nvSpPr>
        <p:spPr>
          <a:xfrm>
            <a:off x="205509" y="142009"/>
            <a:ext cx="8637173" cy="378565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Covenantal Identification Yer 31.</a:t>
            </a:r>
          </a:p>
          <a:p>
            <a:pPr algn="l"/>
            <a:r>
              <a:rPr lang="en-US" dirty="0">
                <a:solidFill>
                  <a:schemeClr val="tx1"/>
                </a:solidFill>
                <a:effectLst>
                  <a:outerShdw blurRad="38100" dist="38100" dir="2700000" algn="tl">
                    <a:srgbClr val="000000">
                      <a:alpha val="43137"/>
                    </a:srgbClr>
                  </a:outerShdw>
                </a:effectLst>
              </a:rPr>
              <a:t>30-36</a:t>
            </a:r>
          </a:p>
          <a:p>
            <a:pPr marL="230188" indent="-230188" algn="l">
              <a:buFont typeface="Arial" panose="020B0604020202020204" pitchFamily="34" charset="0"/>
              <a:buChar char="•"/>
            </a:pPr>
            <a:r>
              <a:rPr lang="en-US" u="sng" dirty="0">
                <a:solidFill>
                  <a:srgbClr val="FFFF66"/>
                </a:solidFill>
                <a:cs typeface="+mn-cs"/>
              </a:rPr>
              <a:t>Israel’s history (–) and (+)</a:t>
            </a:r>
          </a:p>
          <a:p>
            <a:pPr marL="230188" indent="-23018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Covenant and contract</a:t>
            </a:r>
          </a:p>
          <a:p>
            <a:pPr marL="230188" indent="-23018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Covenantal restoration and help?</a:t>
            </a:r>
          </a:p>
          <a:p>
            <a:pPr marL="230188" indent="-23018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Covenants in our lives</a:t>
            </a:r>
          </a:p>
        </p:txBody>
      </p:sp>
    </p:spTree>
    <p:extLst>
      <p:ext uri="{BB962C8B-B14F-4D97-AF65-F5344CB8AC3E}">
        <p14:creationId xmlns:p14="http://schemas.microsoft.com/office/powerpoint/2010/main" val="1664901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811F9-CDCC-754A-B230-E6F8B56BA94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64EE127-AC1D-673C-4CCE-099FF3C9B9E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9068F8D-4FCE-DE74-AA76-64CF182B2106}"/>
              </a:ext>
            </a:extLst>
          </p:cNvPr>
          <p:cNvPicPr>
            <a:picLocks noChangeAspect="1"/>
          </p:cNvPicPr>
          <p:nvPr/>
        </p:nvPicPr>
        <p:blipFill>
          <a:blip r:embed="rId3"/>
          <a:stretch>
            <a:fillRect/>
          </a:stretch>
        </p:blipFill>
        <p:spPr>
          <a:xfrm>
            <a:off x="2235321" y="0"/>
            <a:ext cx="4673357" cy="5143500"/>
          </a:xfrm>
          <a:prstGeom prst="rect">
            <a:avLst/>
          </a:prstGeom>
        </p:spPr>
      </p:pic>
    </p:spTree>
    <p:extLst>
      <p:ext uri="{BB962C8B-B14F-4D97-AF65-F5344CB8AC3E}">
        <p14:creationId xmlns:p14="http://schemas.microsoft.com/office/powerpoint/2010/main" val="1432590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A052-FDA3-1B37-657D-FCA722CE0C0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704F22-D4F9-CBE9-3617-94989F25FF6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5D13AE8-B28E-D198-8D22-058EC4CD15FD}"/>
              </a:ext>
            </a:extLst>
          </p:cNvPr>
          <p:cNvPicPr>
            <a:picLocks noChangeAspect="1"/>
          </p:cNvPicPr>
          <p:nvPr/>
        </p:nvPicPr>
        <p:blipFill>
          <a:blip r:embed="rId3"/>
          <a:stretch>
            <a:fillRect/>
          </a:stretch>
        </p:blipFill>
        <p:spPr>
          <a:xfrm>
            <a:off x="123391" y="1123950"/>
            <a:ext cx="8897671" cy="2743200"/>
          </a:xfrm>
          <a:prstGeom prst="rect">
            <a:avLst/>
          </a:prstGeom>
        </p:spPr>
      </p:pic>
    </p:spTree>
    <p:extLst>
      <p:ext uri="{BB962C8B-B14F-4D97-AF65-F5344CB8AC3E}">
        <p14:creationId xmlns:p14="http://schemas.microsoft.com/office/powerpoint/2010/main" val="2323582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EB62C-2BD7-3BF4-3064-07DD5ABD34E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2D41B9-9CD1-C853-FC1B-15F7828B8152}"/>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Stand for truth in our nation.</a:t>
            </a:r>
          </a:p>
        </p:txBody>
      </p:sp>
    </p:spTree>
    <p:extLst>
      <p:ext uri="{BB962C8B-B14F-4D97-AF65-F5344CB8AC3E}">
        <p14:creationId xmlns:p14="http://schemas.microsoft.com/office/powerpoint/2010/main" val="23127118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8E016-07E6-E328-97A6-969145138E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858F837-3C1E-985F-DCCB-A2C9C981EB4D}"/>
              </a:ext>
            </a:extLst>
          </p:cNvPr>
          <p:cNvSpPr>
            <a:spLocks noGrp="1"/>
          </p:cNvSpPr>
          <p:nvPr>
            <p:ph type="subTitle" idx="1"/>
          </p:nvPr>
        </p:nvSpPr>
        <p:spPr>
          <a:xfrm>
            <a:off x="228600" y="1564826"/>
            <a:ext cx="8610600" cy="3445324"/>
          </a:xfrm>
        </p:spPr>
        <p:txBody>
          <a:bodyPr anchor="t">
            <a:normAutofit/>
          </a:bodyPr>
          <a:lstStyle/>
          <a:p>
            <a:pPr algn="l"/>
            <a:r>
              <a:rPr lang="en-US" sz="4000" dirty="0">
                <a:solidFill>
                  <a:schemeClr val="tx1"/>
                </a:solidFill>
                <a:latin typeface="Arial Rounded MT Bold" panose="020F0704030504030204" pitchFamily="34" charset="0"/>
              </a:rPr>
              <a:t>Greensboro, North Carolina abortion business announced it has killed its last baby...and will shut down completely by the end of the month of April! </a:t>
            </a:r>
          </a:p>
        </p:txBody>
      </p:sp>
      <p:pic>
        <p:nvPicPr>
          <p:cNvPr id="5" name="Picture 4">
            <a:extLst>
              <a:ext uri="{FF2B5EF4-FFF2-40B4-BE49-F238E27FC236}">
                <a16:creationId xmlns:a16="http://schemas.microsoft.com/office/drawing/2014/main" id="{679282FF-C3C6-FDAC-11F3-E032385BFF31}"/>
              </a:ext>
            </a:extLst>
          </p:cNvPr>
          <p:cNvPicPr>
            <a:picLocks noChangeAspect="1"/>
          </p:cNvPicPr>
          <p:nvPr/>
        </p:nvPicPr>
        <p:blipFill>
          <a:blip r:embed="rId3"/>
          <a:stretch>
            <a:fillRect/>
          </a:stretch>
        </p:blipFill>
        <p:spPr>
          <a:xfrm>
            <a:off x="1676001" y="-7018"/>
            <a:ext cx="5715798" cy="1571844"/>
          </a:xfrm>
          <a:prstGeom prst="rect">
            <a:avLst/>
          </a:prstGeom>
        </p:spPr>
      </p:pic>
    </p:spTree>
    <p:extLst>
      <p:ext uri="{BB962C8B-B14F-4D97-AF65-F5344CB8AC3E}">
        <p14:creationId xmlns:p14="http://schemas.microsoft.com/office/powerpoint/2010/main" val="19387968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8C4FB-CA19-50FE-AB3B-E2248AF711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24FC2E-18F3-5CF8-9589-34D4C741817E}"/>
              </a:ext>
            </a:extLst>
          </p:cNvPr>
          <p:cNvSpPr>
            <a:spLocks noGrp="1"/>
          </p:cNvSpPr>
          <p:nvPr>
            <p:ph type="subTitle" idx="1"/>
          </p:nvPr>
        </p:nvSpPr>
        <p:spPr>
          <a:xfrm>
            <a:off x="228600" y="1564826"/>
            <a:ext cx="8610600" cy="3445324"/>
          </a:xfrm>
        </p:spPr>
        <p:txBody>
          <a:bodyPr anchor="t">
            <a:normAutofit fontScale="92500"/>
          </a:bodyPr>
          <a:lstStyle/>
          <a:p>
            <a:pPr algn="l"/>
            <a:r>
              <a:rPr lang="en-US" sz="4000" dirty="0">
                <a:solidFill>
                  <a:schemeClr val="tx1"/>
                </a:solidFill>
                <a:latin typeface="Arial Rounded MT Bold" panose="020F0704030504030204" pitchFamily="34" charset="0"/>
              </a:rPr>
              <a:t>It's the 185th abortion facility closed following YOUR prayers at a 40 Days for Life vigil! The expected flood of abortion-bound women from pro-life states that border North Carolina never materialized.</a:t>
            </a:r>
          </a:p>
        </p:txBody>
      </p:sp>
      <p:pic>
        <p:nvPicPr>
          <p:cNvPr id="5" name="Picture 4">
            <a:extLst>
              <a:ext uri="{FF2B5EF4-FFF2-40B4-BE49-F238E27FC236}">
                <a16:creationId xmlns:a16="http://schemas.microsoft.com/office/drawing/2014/main" id="{7248328A-47CD-B6B5-FB51-611CF20FA5CA}"/>
              </a:ext>
            </a:extLst>
          </p:cNvPr>
          <p:cNvPicPr>
            <a:picLocks noChangeAspect="1"/>
          </p:cNvPicPr>
          <p:nvPr/>
        </p:nvPicPr>
        <p:blipFill>
          <a:blip r:embed="rId3"/>
          <a:stretch>
            <a:fillRect/>
          </a:stretch>
        </p:blipFill>
        <p:spPr>
          <a:xfrm>
            <a:off x="1676001" y="-7018"/>
            <a:ext cx="5715798" cy="1571844"/>
          </a:xfrm>
          <a:prstGeom prst="rect">
            <a:avLst/>
          </a:prstGeom>
        </p:spPr>
      </p:pic>
    </p:spTree>
    <p:extLst>
      <p:ext uri="{BB962C8B-B14F-4D97-AF65-F5344CB8AC3E}">
        <p14:creationId xmlns:p14="http://schemas.microsoft.com/office/powerpoint/2010/main" val="3717667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4A4E6-2041-1BF3-7322-34E48DCDD12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403621-D59D-68F8-688D-36FE743839C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65EC95D-2168-5A18-7B0E-D82186634490}"/>
              </a:ext>
            </a:extLst>
          </p:cNvPr>
          <p:cNvPicPr>
            <a:picLocks noChangeAspect="1"/>
          </p:cNvPicPr>
          <p:nvPr/>
        </p:nvPicPr>
        <p:blipFill>
          <a:blip r:embed="rId3"/>
          <a:stretch>
            <a:fillRect/>
          </a:stretch>
        </p:blipFill>
        <p:spPr>
          <a:xfrm>
            <a:off x="0" y="375514"/>
            <a:ext cx="9067800" cy="4355867"/>
          </a:xfrm>
          <a:prstGeom prst="rect">
            <a:avLst/>
          </a:prstGeom>
        </p:spPr>
      </p:pic>
    </p:spTree>
    <p:extLst>
      <p:ext uri="{BB962C8B-B14F-4D97-AF65-F5344CB8AC3E}">
        <p14:creationId xmlns:p14="http://schemas.microsoft.com/office/powerpoint/2010/main" val="13011778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EB93A-6F46-EA97-D540-949D7C4349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838ED17-B70B-213C-E092-9DD660209474}"/>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Outreach / Ingathering </a:t>
            </a:r>
          </a:p>
          <a:p>
            <a:pPr algn="ctr"/>
            <a:r>
              <a:rPr lang="en-US" sz="4000" dirty="0">
                <a:solidFill>
                  <a:schemeClr val="tx1"/>
                </a:solidFill>
                <a:latin typeface="Arial Rounded MT Bold" panose="020F0704030504030204" pitchFamily="34" charset="0"/>
              </a:rPr>
              <a:t>to extend the covenant</a:t>
            </a:r>
          </a:p>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From our website home page</a:t>
            </a:r>
          </a:p>
        </p:txBody>
      </p:sp>
    </p:spTree>
    <p:extLst>
      <p:ext uri="{BB962C8B-B14F-4D97-AF65-F5344CB8AC3E}">
        <p14:creationId xmlns:p14="http://schemas.microsoft.com/office/powerpoint/2010/main" val="1932274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EA6A6-73D4-8331-6E55-3E0018D022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E9A0397-34A6-4087-57B0-E6BFAD03688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Vision of Or HaOlam: Working to bring Jewish people, and those grafted in, to their </a:t>
            </a:r>
            <a:r>
              <a:rPr lang="en-US" sz="4000" u="sng" dirty="0">
                <a:solidFill>
                  <a:srgbClr val="FFFF66"/>
                </a:solidFill>
                <a:latin typeface="Arial Rounded MT Bold" panose="020F0704030504030204" pitchFamily="34" charset="0"/>
              </a:rPr>
              <a:t>covenantal identity in Messiah.</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1573484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CEBAE-7B0F-3ACA-443D-0460093468C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78A9A8F-9DC0-8D13-69BB-7E3419E7AAC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Implies: </a:t>
            </a:r>
          </a:p>
          <a:p>
            <a:pPr marL="509588" indent="-509588" algn="l">
              <a:buFont typeface="+mj-lt"/>
              <a:buAutoNum type="arabicPeriod"/>
            </a:pPr>
            <a:r>
              <a:rPr lang="en-US" sz="4000" dirty="0">
                <a:solidFill>
                  <a:schemeClr val="tx1"/>
                </a:solidFill>
                <a:latin typeface="Arial Rounded MT Bold" panose="020F0704030504030204" pitchFamily="34" charset="0"/>
              </a:rPr>
              <a:t>Salvation through the Atonement of the Messiah; personal faith in the atoning death and resurrection of Yeshua; it's all about the King.</a:t>
            </a:r>
          </a:p>
          <a:p>
            <a:pPr marL="509588" indent="-509588" algn="l">
              <a:buFont typeface="+mj-lt"/>
              <a:buAutoNum type="arabicPeriod"/>
            </a:pPr>
            <a:r>
              <a:rPr lang="en-US" sz="4000" dirty="0">
                <a:solidFill>
                  <a:schemeClr val="tx1"/>
                </a:solidFill>
                <a:latin typeface="Arial Rounded MT Bold" panose="020F0704030504030204" pitchFamily="34" charset="0"/>
              </a:rPr>
              <a:t>Covenantal identity of Jewish people, not replacement</a:t>
            </a:r>
          </a:p>
        </p:txBody>
      </p:sp>
    </p:spTree>
    <p:extLst>
      <p:ext uri="{BB962C8B-B14F-4D97-AF65-F5344CB8AC3E}">
        <p14:creationId xmlns:p14="http://schemas.microsoft.com/office/powerpoint/2010/main" val="35255959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1B5C4-6D57-5291-074C-95FFC63F83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61EB028-5789-F6C9-A451-8FEEBA18C42E}"/>
              </a:ext>
            </a:extLst>
          </p:cNvPr>
          <p:cNvSpPr>
            <a:spLocks noGrp="1"/>
          </p:cNvSpPr>
          <p:nvPr>
            <p:ph type="subTitle" idx="1"/>
          </p:nvPr>
        </p:nvSpPr>
        <p:spPr>
          <a:xfrm>
            <a:off x="228600" y="209550"/>
            <a:ext cx="8610600" cy="4800600"/>
          </a:xfrm>
        </p:spPr>
        <p:txBody>
          <a:bodyPr anchor="t">
            <a:normAutofit fontScale="92500" lnSpcReduction="10000"/>
          </a:bodyPr>
          <a:lstStyle/>
          <a:p>
            <a:pPr marL="509588" indent="-509588" algn="l">
              <a:buFont typeface="+mj-lt"/>
              <a:buAutoNum type="arabicPeriod" startAt="3"/>
            </a:pPr>
            <a:r>
              <a:rPr lang="en-US" sz="4000" dirty="0">
                <a:solidFill>
                  <a:schemeClr val="tx1"/>
                </a:solidFill>
                <a:latin typeface="Arial Rounded MT Bold" panose="020F0704030504030204" pitchFamily="34" charset="0"/>
              </a:rPr>
              <a:t>Restoration to Torah lifestyle</a:t>
            </a:r>
          </a:p>
          <a:p>
            <a:pPr marL="509588" indent="-509588" algn="l">
              <a:buFont typeface="+mj-lt"/>
              <a:buAutoNum type="arabicPeriod" startAt="3"/>
            </a:pPr>
            <a:r>
              <a:rPr lang="en-US" sz="4000" dirty="0">
                <a:solidFill>
                  <a:schemeClr val="tx1"/>
                </a:solidFill>
                <a:latin typeface="Arial Rounded MT Bold" panose="020F0704030504030204" pitchFamily="34" charset="0"/>
              </a:rPr>
              <a:t>Restoration/survival of the nation of Israel. </a:t>
            </a:r>
          </a:p>
          <a:p>
            <a:pPr algn="l"/>
            <a:r>
              <a:rPr lang="en-US" sz="4000" dirty="0">
                <a:solidFill>
                  <a:schemeClr val="tx1"/>
                </a:solidFill>
                <a:latin typeface="Arial Rounded MT Bold" panose="020F0704030504030204" pitchFamily="34" charset="0"/>
              </a:rPr>
              <a:t>(Covenantal identity, so Jewish believers don't assimilate.  Romans 11:15 "For if their casting Yeshua aside means reconciliation for the world, what will their accepting him mean?  It will be life from the dead!)</a:t>
            </a:r>
          </a:p>
        </p:txBody>
      </p:sp>
    </p:spTree>
    <p:extLst>
      <p:ext uri="{BB962C8B-B14F-4D97-AF65-F5344CB8AC3E}">
        <p14:creationId xmlns:p14="http://schemas.microsoft.com/office/powerpoint/2010/main" val="133696784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268995</TotalTime>
  <Words>5185</Words>
  <Application>Microsoft Office PowerPoint</Application>
  <PresentationFormat>On-screen Show (16:9)</PresentationFormat>
  <Paragraphs>663</Paragraphs>
  <Slides>106</Slides>
  <Notes>106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106</vt:i4>
      </vt:variant>
    </vt:vector>
  </HeadingPairs>
  <TitlesOfParts>
    <vt:vector size="114" baseType="lpstr">
      <vt:lpstr>Arial</vt:lpstr>
      <vt:lpstr>Arial Rounded MT Bold</vt:lpstr>
      <vt:lpstr>Arial Unicode MS</vt:lpstr>
      <vt:lpstr>Corbel</vt:lpstr>
      <vt:lpstr>David</vt:lpstr>
      <vt:lpstr>Depth</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5715</cp:revision>
  <dcterms:created xsi:type="dcterms:W3CDTF">2006-04-21T19:34:43Z</dcterms:created>
  <dcterms:modified xsi:type="dcterms:W3CDTF">2026-04-18T13:58:58Z</dcterms:modified>
</cp:coreProperties>
</file>