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39" r:id="rId2"/>
    <p:sldMasterId id="2147483857" r:id="rId3"/>
    <p:sldMasterId id="2147483860" r:id="rId4"/>
    <p:sldMasterId id="2147483863" r:id="rId5"/>
    <p:sldMasterId id="2147483865" r:id="rId6"/>
  </p:sldMasterIdLst>
  <p:notesMasterIdLst>
    <p:notesMasterId r:id="rId107"/>
  </p:notesMasterIdLst>
  <p:handoutMasterIdLst>
    <p:handoutMasterId r:id="rId108"/>
  </p:handoutMasterIdLst>
  <p:sldIdLst>
    <p:sldId id="67811" r:id="rId7"/>
    <p:sldId id="67731" r:id="rId8"/>
    <p:sldId id="67734" r:id="rId9"/>
    <p:sldId id="67735" r:id="rId10"/>
    <p:sldId id="67733" r:id="rId11"/>
    <p:sldId id="54962" r:id="rId12"/>
    <p:sldId id="54952" r:id="rId13"/>
    <p:sldId id="54953" r:id="rId14"/>
    <p:sldId id="54956" r:id="rId15"/>
    <p:sldId id="65040" r:id="rId16"/>
    <p:sldId id="67738" r:id="rId17"/>
    <p:sldId id="65041" r:id="rId18"/>
    <p:sldId id="65042" r:id="rId19"/>
    <p:sldId id="65016" r:id="rId20"/>
    <p:sldId id="67737" r:id="rId21"/>
    <p:sldId id="65056" r:id="rId22"/>
    <p:sldId id="54983" r:id="rId23"/>
    <p:sldId id="67732" r:id="rId24"/>
    <p:sldId id="67820" r:id="rId25"/>
    <p:sldId id="67821" r:id="rId26"/>
    <p:sldId id="67741" r:id="rId27"/>
    <p:sldId id="67746" r:id="rId28"/>
    <p:sldId id="67743" r:id="rId29"/>
    <p:sldId id="67742" r:id="rId30"/>
    <p:sldId id="67747" r:id="rId31"/>
    <p:sldId id="67744" r:id="rId32"/>
    <p:sldId id="67745" r:id="rId33"/>
    <p:sldId id="67804" r:id="rId34"/>
    <p:sldId id="67805" r:id="rId35"/>
    <p:sldId id="67750" r:id="rId36"/>
    <p:sldId id="67753" r:id="rId37"/>
    <p:sldId id="67658" r:id="rId38"/>
    <p:sldId id="67659" r:id="rId39"/>
    <p:sldId id="67660" r:id="rId40"/>
    <p:sldId id="67751" r:id="rId41"/>
    <p:sldId id="67752" r:id="rId42"/>
    <p:sldId id="67788" r:id="rId43"/>
    <p:sldId id="67797" r:id="rId44"/>
    <p:sldId id="67798" r:id="rId45"/>
    <p:sldId id="67799" r:id="rId46"/>
    <p:sldId id="67800" r:id="rId47"/>
    <p:sldId id="67822" r:id="rId48"/>
    <p:sldId id="67748" r:id="rId49"/>
    <p:sldId id="67749" r:id="rId50"/>
    <p:sldId id="67754" r:id="rId51"/>
    <p:sldId id="67755" r:id="rId52"/>
    <p:sldId id="67789" r:id="rId53"/>
    <p:sldId id="67756" r:id="rId54"/>
    <p:sldId id="67757" r:id="rId55"/>
    <p:sldId id="67758" r:id="rId56"/>
    <p:sldId id="67790" r:id="rId57"/>
    <p:sldId id="67760" r:id="rId58"/>
    <p:sldId id="67765" r:id="rId59"/>
    <p:sldId id="67761" r:id="rId60"/>
    <p:sldId id="67794" r:id="rId61"/>
    <p:sldId id="67793" r:id="rId62"/>
    <p:sldId id="67792" r:id="rId63"/>
    <p:sldId id="67787" r:id="rId64"/>
    <p:sldId id="67812" r:id="rId65"/>
    <p:sldId id="67795" r:id="rId66"/>
    <p:sldId id="67791" r:id="rId67"/>
    <p:sldId id="67796" r:id="rId68"/>
    <p:sldId id="67762" r:id="rId69"/>
    <p:sldId id="67763" r:id="rId70"/>
    <p:sldId id="67766" r:id="rId71"/>
    <p:sldId id="67769" r:id="rId72"/>
    <p:sldId id="67770" r:id="rId73"/>
    <p:sldId id="67771" r:id="rId74"/>
    <p:sldId id="67767" r:id="rId75"/>
    <p:sldId id="67772" r:id="rId76"/>
    <p:sldId id="67773" r:id="rId77"/>
    <p:sldId id="67764" r:id="rId78"/>
    <p:sldId id="67774" r:id="rId79"/>
    <p:sldId id="67775" r:id="rId80"/>
    <p:sldId id="67778" r:id="rId81"/>
    <p:sldId id="67768" r:id="rId82"/>
    <p:sldId id="67776" r:id="rId83"/>
    <p:sldId id="67781" r:id="rId84"/>
    <p:sldId id="67802" r:id="rId85"/>
    <p:sldId id="67815" r:id="rId86"/>
    <p:sldId id="67777" r:id="rId87"/>
    <p:sldId id="67823" r:id="rId88"/>
    <p:sldId id="67779" r:id="rId89"/>
    <p:sldId id="67783" r:id="rId90"/>
    <p:sldId id="67782" r:id="rId91"/>
    <p:sldId id="67784" r:id="rId92"/>
    <p:sldId id="67780" r:id="rId93"/>
    <p:sldId id="67816" r:id="rId94"/>
    <p:sldId id="67817" r:id="rId95"/>
    <p:sldId id="67809" r:id="rId96"/>
    <p:sldId id="67370" r:id="rId97"/>
    <p:sldId id="67371" r:id="rId98"/>
    <p:sldId id="67372" r:id="rId99"/>
    <p:sldId id="67373" r:id="rId100"/>
    <p:sldId id="67374" r:id="rId101"/>
    <p:sldId id="67810" r:id="rId102"/>
    <p:sldId id="67806" r:id="rId103"/>
    <p:sldId id="67818" r:id="rId104"/>
    <p:sldId id="67819" r:id="rId105"/>
    <p:sldId id="67813" r:id="rId10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2"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343" autoAdjust="0"/>
  </p:normalViewPr>
  <p:slideViewPr>
    <p:cSldViewPr>
      <p:cViewPr varScale="1">
        <p:scale>
          <a:sx n="99" d="100"/>
          <a:sy n="99" d="100"/>
        </p:scale>
        <p:origin x="78" y="2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7710"/>
    </p:cViewPr>
  </p:sorterViewPr>
  <p:notesViewPr>
    <p:cSldViewPr>
      <p:cViewPr varScale="1">
        <p:scale>
          <a:sx n="79" d="100"/>
          <a:sy n="79" d="100"/>
        </p:scale>
        <p:origin x="20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handoutMaster" Target="handoutMasters/handoutMaster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commentAuthors" Target="commen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Love Song Song of Songs 2.8-11</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4, 2026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Love Song Song of Songs 2.8-11</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4, 2026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60EAD-171B-BC5D-65D3-70BCCFB208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4992A8-10E1-7679-4A20-220776B9E1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Passover Love Song </a:t>
            </a:r>
            <a:r>
              <a:rPr kumimoji="0" lang="en-US" altLang="en-US" sz="1200" b="0" i="0" u="none" strike="noStrike" kern="1200" cap="none" spc="0" normalizeH="0" baseline="0" noProof="0" dirty="0" err="1">
                <a:ln>
                  <a:noFill/>
                </a:ln>
                <a:effectLst/>
                <a:uLnTx/>
                <a:uFillTx/>
                <a:latin typeface="Arial" charset="0"/>
                <a:ea typeface="+mn-ea"/>
                <a:cs typeface="Arial" charset="0"/>
              </a:rPr>
              <a:t>Song</a:t>
            </a:r>
            <a:r>
              <a:rPr kumimoji="0" lang="en-US" altLang="en-US" sz="1200" b="0" i="0" u="none" strike="noStrike" kern="1200" cap="none" spc="0" normalizeH="0" baseline="0" noProof="0" dirty="0">
                <a:ln>
                  <a:noFill/>
                </a:ln>
                <a:effectLst/>
                <a:uLnTx/>
                <a:uFillTx/>
                <a:latin typeface="Arial" charset="0"/>
                <a:ea typeface="+mn-ea"/>
                <a:cs typeface="Arial" charset="0"/>
              </a:rPr>
              <a:t> of Songs 2.8-11</a:t>
            </a:r>
          </a:p>
        </p:txBody>
      </p:sp>
      <p:sp>
        <p:nvSpPr>
          <p:cNvPr id="5" name="Rectangle 3">
            <a:extLst>
              <a:ext uri="{FF2B5EF4-FFF2-40B4-BE49-F238E27FC236}">
                <a16:creationId xmlns:a16="http://schemas.microsoft.com/office/drawing/2014/main" id="{487750A2-D3C4-094E-E7AD-59CE2D668A1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959331C-1601-9A0E-F080-E4BE7BBE8B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6F7929-C576-0E08-906A-3334A6D79F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64CC6B-6AF6-7371-082F-5BB3E68EB4A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884A108-FB40-417C-F4B8-C80617262B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15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Love Song Song of Songs 2.8-11</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4,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28225735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D74DF-D47A-D708-B627-E222884996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B274BE-46CF-4FBA-7AC1-688FC79692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664B8C7-E5A4-527D-97FE-B419374BC2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54D62708-01C4-5065-C8B5-A4131014CE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78CD65-7FA1-B298-35B2-32860992E0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C668B5C-DEFB-7C8F-5EA4-933C5BEBC2C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3DB8AF2-FA02-A02A-B54D-C1620507FB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6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9441-7969-C480-CDEB-A09FD5B36CE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5F03C7D-AE64-F5C5-1D94-2148E20A85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Love Song Song of Songs 2.8-11</a:t>
            </a:r>
          </a:p>
        </p:txBody>
      </p:sp>
      <p:sp>
        <p:nvSpPr>
          <p:cNvPr id="3" name="Rectangle 3">
            <a:extLst>
              <a:ext uri="{FF2B5EF4-FFF2-40B4-BE49-F238E27FC236}">
                <a16:creationId xmlns:a16="http://schemas.microsoft.com/office/drawing/2014/main" id="{58E0D453-A462-7D6D-DF92-27D0306773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4, 2026  5786</a:t>
            </a:r>
          </a:p>
        </p:txBody>
      </p:sp>
      <p:sp>
        <p:nvSpPr>
          <p:cNvPr id="4" name="Rectangle 7">
            <a:extLst>
              <a:ext uri="{FF2B5EF4-FFF2-40B4-BE49-F238E27FC236}">
                <a16:creationId xmlns:a16="http://schemas.microsoft.com/office/drawing/2014/main" id="{C9BE15A3-AE35-76AD-07C0-8C18AECBFC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30CD5BAE-BDA4-D373-4231-D932198B7C84}"/>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D4180347-D37B-EC7F-A879-A6D9EB163EED}"/>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a:p>
            <a:r>
              <a:rPr lang="en-US" altLang="en-US" dirty="0"/>
              <a:t>And Michael Rood.</a:t>
            </a:r>
          </a:p>
        </p:txBody>
      </p:sp>
    </p:spTree>
    <p:extLst>
      <p:ext uri="{BB962C8B-B14F-4D97-AF65-F5344CB8AC3E}">
        <p14:creationId xmlns:p14="http://schemas.microsoft.com/office/powerpoint/2010/main" val="91871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Love Song Song of Songs 2.8-11</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4,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198029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Love Song Song of Songs 2.8-11</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4,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actually counting the Omer, although this is the terminology.  Most of us don’t have any wheat to bundle into sheaves and count!</a:t>
            </a:r>
          </a:p>
        </p:txBody>
      </p:sp>
    </p:spTree>
    <p:extLst>
      <p:ext uri="{BB962C8B-B14F-4D97-AF65-F5344CB8AC3E}">
        <p14:creationId xmlns:p14="http://schemas.microsoft.com/office/powerpoint/2010/main" val="55890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Love Song Song of Songs 2.8-11</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4,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screenshots from my phone…</a:t>
            </a:r>
          </a:p>
        </p:txBody>
      </p:sp>
    </p:spTree>
    <p:extLst>
      <p:ext uri="{BB962C8B-B14F-4D97-AF65-F5344CB8AC3E}">
        <p14:creationId xmlns:p14="http://schemas.microsoft.com/office/powerpoint/2010/main" val="428445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85C3-8813-78D7-4A69-D35E737C07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22BAA0-AF9F-64A9-D270-6A9C3F0882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F40F81F7-EF2A-DFCE-72EA-E96B0F651B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26E5ED45-307E-0C44-35CB-62FD4EED61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26B436E-C51E-05CA-34B5-6889976A1FE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76F86A-BF6F-EDC3-570E-C21BE65D46B2}"/>
              </a:ext>
            </a:extLst>
          </p:cNvPr>
          <p:cNvSpPr>
            <a:spLocks noGrp="1" noChangeArrowheads="1"/>
          </p:cNvSpPr>
          <p:nvPr>
            <p:ph type="body" idx="1"/>
          </p:nvPr>
        </p:nvSpPr>
        <p:spPr>
          <a:xfrm>
            <a:off x="152400" y="4114800"/>
            <a:ext cx="6553200" cy="4876800"/>
          </a:xfrm>
        </p:spPr>
        <p:txBody>
          <a:bodyPr/>
          <a:lstStyle/>
          <a:p>
            <a:pPr algn="l"/>
            <a:r>
              <a:rPr lang="en-US" altLang="en-US" dirty="0"/>
              <a:t>Then you check off that you’ve counted to day, which reports to the Mossad that you are counted kosher.</a:t>
            </a:r>
          </a:p>
        </p:txBody>
      </p:sp>
      <p:cxnSp>
        <p:nvCxnSpPr>
          <p:cNvPr id="3" name="Straight Connector 2">
            <a:extLst>
              <a:ext uri="{FF2B5EF4-FFF2-40B4-BE49-F238E27FC236}">
                <a16:creationId xmlns:a16="http://schemas.microsoft.com/office/drawing/2014/main" id="{BDAF3ED3-F7E0-A91B-A627-B0F97D8CAFD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47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Love Song Song of Songs 2.8-11</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4, 2026  5786</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Say with me, if it’s large enough to read.</a:t>
            </a:r>
          </a:p>
        </p:txBody>
      </p:sp>
    </p:spTree>
    <p:extLst>
      <p:ext uri="{BB962C8B-B14F-4D97-AF65-F5344CB8AC3E}">
        <p14:creationId xmlns:p14="http://schemas.microsoft.com/office/powerpoint/2010/main" val="399646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Passover Love Song Song of Songs 2.8-11</a:t>
            </a:r>
          </a:p>
        </p:txBody>
      </p:sp>
      <p:sp>
        <p:nvSpPr>
          <p:cNvPr id="5" name="Date Placeholder 4"/>
          <p:cNvSpPr>
            <a:spLocks noGrp="1"/>
          </p:cNvSpPr>
          <p:nvPr>
            <p:ph type="dt" idx="1"/>
          </p:nvPr>
        </p:nvSpPr>
        <p:spPr/>
        <p:txBody>
          <a:bodyPr/>
          <a:lstStyle/>
          <a:p>
            <a:r>
              <a:rPr lang="en-US" altLang="en-US"/>
              <a:t>April 4,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64162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46A-8083-3B73-5B13-B25B025DE9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0591BE-6969-B66D-265F-1BD9CCFBFA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DCAF72F-E46C-867D-512C-A2901D236A9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ADB66BD6-8882-C2DE-813E-4F7D26DFCA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761CCB-68A2-1B5C-40A1-10FCD5E8FB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0861FE2-BE6B-0908-369C-31141397A499}"/>
              </a:ext>
            </a:extLst>
          </p:cNvPr>
          <p:cNvSpPr>
            <a:spLocks noGrp="1" noChangeArrowheads="1"/>
          </p:cNvSpPr>
          <p:nvPr>
            <p:ph type="body" idx="1"/>
          </p:nvPr>
        </p:nvSpPr>
        <p:spPr>
          <a:xfrm>
            <a:off x="152400" y="4114800"/>
            <a:ext cx="6553200" cy="4876800"/>
          </a:xfrm>
        </p:spPr>
        <p:txBody>
          <a:bodyPr/>
          <a:lstStyle/>
          <a:p>
            <a:pPr algn="l"/>
            <a:r>
              <a:rPr lang="en-US" altLang="en-US" dirty="0"/>
              <a:t>As I was contemplating the message, I checked the parasha, the weekly reading, and I found something to my surprise that the Ruakh seemed to breathe on…</a:t>
            </a:r>
          </a:p>
        </p:txBody>
      </p:sp>
      <p:cxnSp>
        <p:nvCxnSpPr>
          <p:cNvPr id="3" name="Straight Connector 2">
            <a:extLst>
              <a:ext uri="{FF2B5EF4-FFF2-40B4-BE49-F238E27FC236}">
                <a16:creationId xmlns:a16="http://schemas.microsoft.com/office/drawing/2014/main" id="{EB1BCA01-18A9-254A-B459-7BA9E56D20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20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291B7-EE2D-E4B6-7452-A672A5B72D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20BE92-290E-A601-DAA6-4E18BB6404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4898E152-F67C-8D4D-E910-B12F34CD28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C0FA2F43-93AB-0705-4271-03DCF0CE91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68141A-73B5-D4B9-C5E7-CC180D2B52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6F5EA4-66DC-CF52-46F4-A52DF408E235}"/>
              </a:ext>
            </a:extLst>
          </p:cNvPr>
          <p:cNvSpPr>
            <a:spLocks noGrp="1" noChangeArrowheads="1"/>
          </p:cNvSpPr>
          <p:nvPr>
            <p:ph type="body" idx="1"/>
          </p:nvPr>
        </p:nvSpPr>
        <p:spPr>
          <a:xfrm>
            <a:off x="152400" y="4114800"/>
            <a:ext cx="6553200" cy="4876800"/>
          </a:xfrm>
        </p:spPr>
        <p:txBody>
          <a:bodyPr/>
          <a:lstStyle/>
          <a:p>
            <a:pPr algn="l"/>
            <a:r>
              <a:rPr lang="en-US" altLang="en-US" dirty="0"/>
              <a:t>Like the Song of Songs is about passionate love</a:t>
            </a:r>
          </a:p>
        </p:txBody>
      </p:sp>
      <p:cxnSp>
        <p:nvCxnSpPr>
          <p:cNvPr id="3" name="Straight Connector 2">
            <a:extLst>
              <a:ext uri="{FF2B5EF4-FFF2-40B4-BE49-F238E27FC236}">
                <a16:creationId xmlns:a16="http://schemas.microsoft.com/office/drawing/2014/main" id="{ABCB6B61-D09E-876B-C237-6B4016BD5D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87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2089C-C918-B801-D463-798E69C409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4E855C-3E28-974D-3C88-B71213F005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Passover Love Song </a:t>
            </a:r>
            <a:r>
              <a:rPr kumimoji="0" lang="en-US" altLang="en-US" sz="1200" b="0" i="0" u="none" strike="noStrike" kern="1200" cap="none" spc="0" normalizeH="0" baseline="0" noProof="0" dirty="0" err="1">
                <a:ln>
                  <a:noFill/>
                </a:ln>
                <a:effectLst/>
                <a:uLnTx/>
                <a:uFillTx/>
                <a:latin typeface="Arial" charset="0"/>
                <a:ea typeface="+mn-ea"/>
                <a:cs typeface="Arial" charset="0"/>
              </a:rPr>
              <a:t>Song</a:t>
            </a:r>
            <a:r>
              <a:rPr kumimoji="0" lang="en-US" altLang="en-US" sz="1200" b="0" i="0" u="none" strike="noStrike" kern="1200" cap="none" spc="0" normalizeH="0" baseline="0" noProof="0" dirty="0">
                <a:ln>
                  <a:noFill/>
                </a:ln>
                <a:effectLst/>
                <a:uLnTx/>
                <a:uFillTx/>
                <a:latin typeface="Arial" charset="0"/>
                <a:ea typeface="+mn-ea"/>
                <a:cs typeface="Arial" charset="0"/>
              </a:rPr>
              <a:t> of Songs 2.8-11</a:t>
            </a:r>
          </a:p>
        </p:txBody>
      </p:sp>
      <p:sp>
        <p:nvSpPr>
          <p:cNvPr id="5" name="Rectangle 3">
            <a:extLst>
              <a:ext uri="{FF2B5EF4-FFF2-40B4-BE49-F238E27FC236}">
                <a16:creationId xmlns:a16="http://schemas.microsoft.com/office/drawing/2014/main" id="{7038028B-A748-D81A-6985-7F0E34E4D3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5FDB4387-C2E7-0613-8198-C849FAB529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45E22E-E4D1-D688-F40F-28220737DA5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312ED4-FE95-0080-C527-0DC3113863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16B4706-BFF2-C85C-B026-F3EBAC580E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60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EBB9-AAF8-51D1-21C8-7CEDF1409E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2CBD1A-4D57-0959-008A-7B819E422E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94EE078D-4740-431F-08C3-5C8A609934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426C1AFA-FDAB-C4FD-6B58-C0561386DC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AE9E1E-58A1-05A3-71B3-9ED2A9A0B80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9A69DF-CF90-C978-E68B-33B78EAA33BE}"/>
              </a:ext>
            </a:extLst>
          </p:cNvPr>
          <p:cNvSpPr>
            <a:spLocks noGrp="1" noChangeArrowheads="1"/>
          </p:cNvSpPr>
          <p:nvPr>
            <p:ph type="body" idx="1"/>
          </p:nvPr>
        </p:nvSpPr>
        <p:spPr>
          <a:xfrm>
            <a:off x="152400" y="4114800"/>
            <a:ext cx="6553200" cy="4876800"/>
          </a:xfrm>
        </p:spPr>
        <p:txBody>
          <a:bodyPr/>
          <a:lstStyle/>
          <a:p>
            <a:pPr algn="l"/>
            <a:r>
              <a:rPr lang="en-US" altLang="en-US" dirty="0"/>
              <a:t>Like the Song of Songs is about passionate love</a:t>
            </a:r>
          </a:p>
        </p:txBody>
      </p:sp>
      <p:cxnSp>
        <p:nvCxnSpPr>
          <p:cNvPr id="3" name="Straight Connector 2">
            <a:extLst>
              <a:ext uri="{FF2B5EF4-FFF2-40B4-BE49-F238E27FC236}">
                <a16:creationId xmlns:a16="http://schemas.microsoft.com/office/drawing/2014/main" id="{21A1957A-6591-10D7-DD07-68F941DD5F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7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A46CE-73F9-533D-2F6A-849163AFEC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6DF8EE-7DA2-8AE6-06BA-15F0A0F3BD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B9117768-EE30-2F79-FDD2-57D92AF50D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74B5F22C-842E-6F27-9A82-292B8004F9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1DF507-E831-64DB-8B49-80020541299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85B60DB-99F2-29F6-898F-A3A847F1E7BF}"/>
              </a:ext>
            </a:extLst>
          </p:cNvPr>
          <p:cNvSpPr>
            <a:spLocks noGrp="1" noChangeArrowheads="1"/>
          </p:cNvSpPr>
          <p:nvPr>
            <p:ph type="body" idx="1"/>
          </p:nvPr>
        </p:nvSpPr>
        <p:spPr>
          <a:xfrm>
            <a:off x="152400" y="4114800"/>
            <a:ext cx="6553200" cy="4876800"/>
          </a:xfrm>
        </p:spPr>
        <p:txBody>
          <a:bodyPr/>
          <a:lstStyle/>
          <a:p>
            <a:pPr algn="l"/>
            <a:r>
              <a:rPr lang="en-US" altLang="en-US" dirty="0"/>
              <a:t>Hebcal.com</a:t>
            </a:r>
          </a:p>
          <a:p>
            <a:pPr algn="l"/>
            <a:r>
              <a:rPr lang="en-US" altLang="en-US" dirty="0"/>
              <a:t>Note: </a:t>
            </a:r>
          </a:p>
          <a:p>
            <a:pPr marL="231775" indent="-231775" algn="l">
              <a:buFont typeface="+mj-lt"/>
              <a:buAutoNum type="arabicPeriod"/>
            </a:pPr>
            <a:r>
              <a:rPr lang="en-US" altLang="en-US" dirty="0"/>
              <a:t> Passover = Unleavened bread 14</a:t>
            </a:r>
            <a:r>
              <a:rPr lang="en-US" altLang="en-US" baseline="30000" dirty="0"/>
              <a:t>th</a:t>
            </a:r>
            <a:r>
              <a:rPr lang="en-US" altLang="en-US" dirty="0"/>
              <a:t> &amp; 15</a:t>
            </a:r>
            <a:r>
              <a:rPr lang="en-US" altLang="en-US" baseline="30000" dirty="0"/>
              <a:t>th</a:t>
            </a:r>
            <a:r>
              <a:rPr lang="en-US" altLang="en-US" dirty="0"/>
              <a:t> Nisan, because usually people will slaughter a lamb Nisan 14, before eating it Nisan 15.</a:t>
            </a:r>
          </a:p>
          <a:p>
            <a:pPr marL="231775" indent="-231775" algn="l">
              <a:buFont typeface="+mj-lt"/>
              <a:buAutoNum type="arabicPeriod"/>
            </a:pPr>
            <a:r>
              <a:rPr lang="en-US" altLang="en-US" dirty="0"/>
              <a:t> 2</a:t>
            </a:r>
            <a:r>
              <a:rPr lang="en-US" altLang="en-US" baseline="30000" dirty="0"/>
              <a:t>nd</a:t>
            </a:r>
            <a:r>
              <a:rPr lang="en-US" altLang="en-US" dirty="0"/>
              <a:t> day of the Omer = 3</a:t>
            </a:r>
            <a:r>
              <a:rPr lang="en-US" altLang="en-US" baseline="30000" dirty="0"/>
              <a:t>rd</a:t>
            </a:r>
            <a:r>
              <a:rPr lang="en-US" altLang="en-US" dirty="0"/>
              <a:t> day of Passover</a:t>
            </a:r>
          </a:p>
          <a:p>
            <a:pPr marL="231775" indent="-231775" algn="l">
              <a:buFont typeface="+mj-lt"/>
              <a:buAutoNum type="arabicPeriod"/>
            </a:pPr>
            <a:r>
              <a:rPr lang="en-US" altLang="en-US" dirty="0"/>
              <a:t>Almost NOTHING that all Jews agree on, except the weekly readings.  Any synagogue around the world.  Reading Song of Songs</a:t>
            </a:r>
          </a:p>
          <a:p>
            <a:pPr algn="l"/>
            <a:r>
              <a:rPr lang="en-US" altLang="en-US" dirty="0"/>
              <a:t>Passover is about FREEDOM</a:t>
            </a:r>
          </a:p>
          <a:p>
            <a:pPr algn="l"/>
            <a:r>
              <a:rPr lang="en-US" altLang="en-US" dirty="0"/>
              <a:t>The ancient rabbis associated that Passover freedom with the Song of Songs  !!??</a:t>
            </a:r>
          </a:p>
        </p:txBody>
      </p:sp>
      <p:cxnSp>
        <p:nvCxnSpPr>
          <p:cNvPr id="3" name="Straight Connector 2">
            <a:extLst>
              <a:ext uri="{FF2B5EF4-FFF2-40B4-BE49-F238E27FC236}">
                <a16:creationId xmlns:a16="http://schemas.microsoft.com/office/drawing/2014/main" id="{7BF855A6-0B6F-13BC-89E1-9E6F7CFA0E1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61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0E836-2133-71FD-D41A-4C708D9BB5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46DBC1-6476-A273-296D-C9DF10CDF4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048200C-5584-4C5A-904C-BF4A20A2DC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54F92EC-946F-579B-F930-654C3A6BDD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0F75EE8-EE3E-1421-4B68-FF6BF4C58E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7C82F75-80DB-38ED-B870-B635C113A299}"/>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https://en.wikipedia.org/wiki/Hebrew_Bible</a:t>
            </a:r>
          </a:p>
          <a:p>
            <a:pPr algn="l"/>
            <a:r>
              <a:rPr lang="en-US" altLang="en-US" dirty="0"/>
              <a:t>Note T, N, K</a:t>
            </a:r>
          </a:p>
        </p:txBody>
      </p:sp>
      <p:cxnSp>
        <p:nvCxnSpPr>
          <p:cNvPr id="3" name="Straight Connector 2">
            <a:extLst>
              <a:ext uri="{FF2B5EF4-FFF2-40B4-BE49-F238E27FC236}">
                <a16:creationId xmlns:a16="http://schemas.microsoft.com/office/drawing/2014/main" id="{50A974FB-BB7A-EFA7-18BA-561F496548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50D8-10C6-ECDC-52B1-5437DDFB41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4CD5D7-AB37-EE21-54FD-FC5969487BC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21597C88-8026-55C6-C936-D60B601F08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220626DE-1F0F-DFC2-5891-2678E4C051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BDD89F-551D-1CB1-8F9D-D8F0817FCDF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9480FC-656C-550A-45D2-04C410A1DC7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BEAD1B1-429A-D91A-FE52-CAC9497D75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552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21E1-8DA8-B3C3-E47C-0A85589CAD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00605C-EACA-80F3-7B9D-E200711D0A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E8A44F2F-B982-36FE-224A-1603170361E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D8413ED1-409A-7D63-D655-B8A58AE858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C43888-32E3-97CF-9F39-EF14DDDB65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59C051-F4AF-7378-12D7-C01AA11B6F54}"/>
              </a:ext>
            </a:extLst>
          </p:cNvPr>
          <p:cNvSpPr>
            <a:spLocks noGrp="1" noChangeArrowheads="1"/>
          </p:cNvSpPr>
          <p:nvPr>
            <p:ph type="body" idx="1"/>
          </p:nvPr>
        </p:nvSpPr>
        <p:spPr>
          <a:xfrm>
            <a:off x="152400" y="4114800"/>
            <a:ext cx="6553200" cy="4876800"/>
          </a:xfrm>
        </p:spPr>
        <p:txBody>
          <a:bodyPr/>
          <a:lstStyle/>
          <a:p>
            <a:pPr algn="l"/>
            <a:r>
              <a:rPr lang="en-US" altLang="en-US" sz="1050" dirty="0"/>
              <a:t>https://www.myjewishlearning.com/article/why-jews-read-the-song-of-songs-on-passover/</a:t>
            </a:r>
          </a:p>
        </p:txBody>
      </p:sp>
      <p:cxnSp>
        <p:nvCxnSpPr>
          <p:cNvPr id="3" name="Straight Connector 2">
            <a:extLst>
              <a:ext uri="{FF2B5EF4-FFF2-40B4-BE49-F238E27FC236}">
                <a16:creationId xmlns:a16="http://schemas.microsoft.com/office/drawing/2014/main" id="{15FAB097-CD08-58E4-2AF2-EFEFB2E741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37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EDF5B-5FB9-4742-25E9-BB0E504FCF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7BC5DF-8400-7A61-16D9-A3DD26B0F0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6B474B53-12DB-2547-41A4-CFC825E9C6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89DB2CC3-15B6-DF33-5647-CF11735550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7C7F77-9796-F627-83FB-9C3CF0C110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9DC6ED2-18A8-92CC-3A91-FE704FD54573}"/>
              </a:ext>
            </a:extLst>
          </p:cNvPr>
          <p:cNvSpPr>
            <a:spLocks noGrp="1" noChangeArrowheads="1"/>
          </p:cNvSpPr>
          <p:nvPr>
            <p:ph type="body" idx="1"/>
          </p:nvPr>
        </p:nvSpPr>
        <p:spPr>
          <a:xfrm>
            <a:off x="152400" y="4114800"/>
            <a:ext cx="6553200" cy="4876800"/>
          </a:xfrm>
        </p:spPr>
        <p:txBody>
          <a:bodyPr/>
          <a:lstStyle/>
          <a:p>
            <a:pPr algn="l"/>
            <a:r>
              <a:rPr lang="en-US" altLang="en-US" sz="1050" dirty="0"/>
              <a:t>https://www.myjewishlearning.com/article/why-jews-read-the-song-of-songs-on-passover/</a:t>
            </a:r>
          </a:p>
        </p:txBody>
      </p:sp>
      <p:cxnSp>
        <p:nvCxnSpPr>
          <p:cNvPr id="3" name="Straight Connector 2">
            <a:extLst>
              <a:ext uri="{FF2B5EF4-FFF2-40B4-BE49-F238E27FC236}">
                <a16:creationId xmlns:a16="http://schemas.microsoft.com/office/drawing/2014/main" id="{C123B6C9-60D9-49FD-5EA5-6483F70866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031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1251-49D5-8A5A-7DD8-FF03F263AC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0C362D-9D99-0D8B-0741-7FC23E5BF8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EC7CA2D-5198-38A5-0A09-CDAD4444AD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1639D49-0F91-DC44-4A7A-7E5DD0F4E6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7DEFBB-7949-BDC8-81B4-48AE72FBC7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1984EE-6D48-F4CC-E2E3-EB282FDE8B1A}"/>
              </a:ext>
            </a:extLst>
          </p:cNvPr>
          <p:cNvSpPr>
            <a:spLocks noGrp="1" noChangeArrowheads="1"/>
          </p:cNvSpPr>
          <p:nvPr>
            <p:ph type="body" idx="1"/>
          </p:nvPr>
        </p:nvSpPr>
        <p:spPr>
          <a:xfrm>
            <a:off x="152400" y="4114800"/>
            <a:ext cx="6553200" cy="4876800"/>
          </a:xfrm>
        </p:spPr>
        <p:txBody>
          <a:bodyPr/>
          <a:lstStyle/>
          <a:p>
            <a:pPr algn="l"/>
            <a:r>
              <a:rPr lang="en-US" altLang="en-US" dirty="0"/>
              <a:t>Why is this megillah/scroll read on Passover week, and how can we apply this to our lives?</a:t>
            </a:r>
          </a:p>
        </p:txBody>
      </p:sp>
      <p:cxnSp>
        <p:nvCxnSpPr>
          <p:cNvPr id="3" name="Straight Connector 2">
            <a:extLst>
              <a:ext uri="{FF2B5EF4-FFF2-40B4-BE49-F238E27FC236}">
                <a16:creationId xmlns:a16="http://schemas.microsoft.com/office/drawing/2014/main" id="{E7DA1F7C-0A40-9216-7FEF-26004D8DF44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22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D9EE-C17C-69EF-90CD-CCAE18B0DC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01196C-5ED1-D38E-693C-52514DEBFFA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E75AC154-FF52-BDE1-AC9F-9C9E8B615B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5FDB756-471C-2E61-AEE8-ABEF6682A3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055423C-D677-DE63-35FE-954E1A2297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61FB12-9DB9-DE30-7823-4FB66FC5340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F6A01D1-CF53-73DE-81D1-E62F11461D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87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DB16-D300-7CC1-786C-17634ABAD8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9746D2-3300-2B06-54AD-489A3A2E88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9D399D4-7292-9CBD-1155-36B7DE30DA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E2A18F78-8FFD-63CE-3A7B-645C586DE03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6BC006-66DF-DFA0-636B-E985A1F6C8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1B92EF-98C6-C2D0-49BE-287F47DD58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A528BC3-82FF-3F8C-D618-D2C7BD9216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564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730A-AF71-7095-D5FC-B5213B58A0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99137D-2051-07D0-0C2D-0EC4C4E5F3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90676B78-E2CF-EF90-58B3-7097F6BB53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A33B45DA-3ABC-A600-4E88-1F2EB4500A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A1DBE7-9A62-4618-53FA-F6910EB41C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041094-B3FF-5A74-98CF-B074A4329FC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752CA10-1B4F-A7BF-CD1C-3E52BDF4B7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99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6CB3-0E4C-8FA4-D70E-448E130E98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336849-74A3-A9CF-5BC2-82DD8E0BFA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B7AAE1B1-059C-8ECC-6CB8-541A037C0B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1F0B745-2495-B47D-90AE-2A6F2DDE24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FFC52BC-FE78-5AD2-0496-78BBB32513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47831C-833D-B603-78B8-6D8DE32A329F}"/>
              </a:ext>
            </a:extLst>
          </p:cNvPr>
          <p:cNvSpPr>
            <a:spLocks noGrp="1" noChangeArrowheads="1"/>
          </p:cNvSpPr>
          <p:nvPr>
            <p:ph type="body" idx="1"/>
          </p:nvPr>
        </p:nvSpPr>
        <p:spPr>
          <a:xfrm>
            <a:off x="152400" y="4114800"/>
            <a:ext cx="6553200" cy="4876800"/>
          </a:xfrm>
        </p:spPr>
        <p:txBody>
          <a:bodyPr/>
          <a:lstStyle/>
          <a:p>
            <a:pPr algn="l"/>
            <a:r>
              <a:rPr lang="en-US" altLang="en-US" dirty="0"/>
              <a:t>Some say this was part of the original blessing by G-d of Adam and Hava in the Garden.</a:t>
            </a:r>
          </a:p>
        </p:txBody>
      </p:sp>
      <p:cxnSp>
        <p:nvCxnSpPr>
          <p:cNvPr id="3" name="Straight Connector 2">
            <a:extLst>
              <a:ext uri="{FF2B5EF4-FFF2-40B4-BE49-F238E27FC236}">
                <a16:creationId xmlns:a16="http://schemas.microsoft.com/office/drawing/2014/main" id="{486F30B0-49A6-5128-ECA9-690D993FED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59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442F1-42B9-8B2C-BF58-DA476DD4B17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419320-AA0E-60AB-542A-823EC262C99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E6B7A41-658A-A947-C0D5-0CE55535F2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57DBA76A-3530-0DE9-56D8-0DA694E0B6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479EDF-2288-7CF2-7D8E-A02CA8DABA6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05327C-22E6-FBC1-1303-2AF7C0F334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E0CDA8-6503-8A26-8F5F-412DA175D6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740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64FF6-550F-0CBC-2A91-DD2BED8A3E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C1897F-7009-B03F-A043-DC22FFCF65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B99464EA-B85F-4B37-EC66-9559C50D3F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F3D94917-4A79-1CD6-8538-7766EF9A68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E2CF08A-22AC-61AA-5F67-4B0E40E91087}"/>
              </a:ext>
            </a:extLst>
          </p:cNvPr>
          <p:cNvSpPr>
            <a:spLocks noGrp="1" noRot="1" noChangeAspect="1" noChangeArrowheads="1" noTextEdit="1"/>
          </p:cNvSpPr>
          <p:nvPr>
            <p:ph type="sldImg"/>
          </p:nvPr>
        </p:nvSpPr>
        <p:spPr>
          <a:xfrm>
            <a:off x="381000" y="685800"/>
            <a:ext cx="6096000" cy="3429000"/>
          </a:xfrm>
          <a:ln/>
        </p:spPr>
        <p:txBody>
          <a:bodyPr/>
          <a:lstStyle/>
          <a:p>
            <a:endParaRPr lang="en-US" dirty="0"/>
          </a:p>
        </p:txBody>
      </p:sp>
      <p:sp>
        <p:nvSpPr>
          <p:cNvPr id="840707" name="Rectangle 3">
            <a:extLst>
              <a:ext uri="{FF2B5EF4-FFF2-40B4-BE49-F238E27FC236}">
                <a16:creationId xmlns:a16="http://schemas.microsoft.com/office/drawing/2014/main" id="{2B480B2D-B1C4-56B0-7843-94012C836D4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58E796-4C92-DD7C-9C7D-E06346DBC5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159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F873-9D17-2F28-075B-E23F0394E6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83E73A-D6A3-044B-7802-1325302C2C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3D65E247-3D1F-0417-D314-6A9ECFC2DD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F1B23251-A67F-3502-3D79-401DCE99B82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D4442F-75CE-98CC-5291-4CBFA538A693}"/>
              </a:ext>
            </a:extLst>
          </p:cNvPr>
          <p:cNvSpPr>
            <a:spLocks noGrp="1" noRot="1" noChangeAspect="1" noChangeArrowheads="1" noTextEdit="1"/>
          </p:cNvSpPr>
          <p:nvPr>
            <p:ph type="sldImg"/>
          </p:nvPr>
        </p:nvSpPr>
        <p:spPr>
          <a:xfrm>
            <a:off x="381000" y="685800"/>
            <a:ext cx="6096000" cy="3429000"/>
          </a:xfrm>
          <a:ln/>
        </p:spPr>
        <p:txBody>
          <a:bodyPr/>
          <a:lstStyle/>
          <a:p>
            <a:endParaRPr lang="en-US" dirty="0"/>
          </a:p>
        </p:txBody>
      </p:sp>
      <p:sp>
        <p:nvSpPr>
          <p:cNvPr id="840707" name="Rectangle 3">
            <a:extLst>
              <a:ext uri="{FF2B5EF4-FFF2-40B4-BE49-F238E27FC236}">
                <a16:creationId xmlns:a16="http://schemas.microsoft.com/office/drawing/2014/main" id="{C7347CC9-0553-9D5E-904D-B368EDCBD41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76ADC5A-CCDD-6E91-1E26-E31796E35C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474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4A73-638E-AFBB-E2CE-E765B7A5D4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69ADEF-81E5-CA4B-477C-63E2CD4A58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D3DCDC5D-A6D1-0364-8F6A-9060C0B601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6E1914A9-2DD6-7FFB-6111-B05F5EEA6C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B0E70B-9ECB-7D55-D69A-F0BD17DF8849}"/>
              </a:ext>
            </a:extLst>
          </p:cNvPr>
          <p:cNvSpPr>
            <a:spLocks noGrp="1" noRot="1" noChangeAspect="1" noChangeArrowheads="1" noTextEdit="1"/>
          </p:cNvSpPr>
          <p:nvPr>
            <p:ph type="sldImg"/>
          </p:nvPr>
        </p:nvSpPr>
        <p:spPr>
          <a:xfrm>
            <a:off x="381000" y="685800"/>
            <a:ext cx="6096000" cy="3429000"/>
          </a:xfrm>
          <a:ln/>
        </p:spPr>
        <p:txBody>
          <a:bodyPr/>
          <a:lstStyle/>
          <a:p>
            <a:endParaRPr lang="en-US" dirty="0"/>
          </a:p>
        </p:txBody>
      </p:sp>
      <p:sp>
        <p:nvSpPr>
          <p:cNvPr id="840707" name="Rectangle 3">
            <a:extLst>
              <a:ext uri="{FF2B5EF4-FFF2-40B4-BE49-F238E27FC236}">
                <a16:creationId xmlns:a16="http://schemas.microsoft.com/office/drawing/2014/main" id="{1BDCA512-6D00-6C27-0B74-D8E86B13CEB3}"/>
              </a:ext>
            </a:extLst>
          </p:cNvPr>
          <p:cNvSpPr>
            <a:spLocks noGrp="1" noChangeArrowheads="1"/>
          </p:cNvSpPr>
          <p:nvPr>
            <p:ph type="body" idx="1"/>
          </p:nvPr>
        </p:nvSpPr>
        <p:spPr>
          <a:xfrm>
            <a:off x="152400" y="4114800"/>
            <a:ext cx="6553200" cy="4876800"/>
          </a:xfrm>
        </p:spPr>
        <p:txBody>
          <a:bodyPr/>
          <a:lstStyle/>
          <a:p>
            <a:pPr algn="l"/>
            <a:r>
              <a:rPr lang="en-US" altLang="en-US" dirty="0"/>
              <a:t>Some say that this is a picture of the rapture of believers.</a:t>
            </a:r>
          </a:p>
        </p:txBody>
      </p:sp>
      <p:cxnSp>
        <p:nvCxnSpPr>
          <p:cNvPr id="3" name="Straight Connector 2">
            <a:extLst>
              <a:ext uri="{FF2B5EF4-FFF2-40B4-BE49-F238E27FC236}">
                <a16:creationId xmlns:a16="http://schemas.microsoft.com/office/drawing/2014/main" id="{D77E9A17-BD93-05DB-F71A-3C56ACFE32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100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E4867-A3A3-029B-8AD9-B779433BF5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C30734A-49E9-C5FA-422A-487371709E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a:extLst>
              <a:ext uri="{FF2B5EF4-FFF2-40B4-BE49-F238E27FC236}">
                <a16:creationId xmlns:a16="http://schemas.microsoft.com/office/drawing/2014/main" id="{49FA2506-2F19-BE9D-655F-D4DEADF1F9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52454A36-3BC5-3EDA-2916-70FB8676AE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483E1F4-99FD-C2ED-D3C5-F9BD5D767740}"/>
              </a:ext>
            </a:extLst>
          </p:cNvPr>
          <p:cNvSpPr>
            <a:spLocks noGrp="1" noRot="1" noChangeAspect="1" noChangeArrowheads="1" noTextEdit="1"/>
          </p:cNvSpPr>
          <p:nvPr>
            <p:ph type="sldImg"/>
          </p:nvPr>
        </p:nvSpPr>
        <p:spPr>
          <a:xfrm>
            <a:off x="381000" y="685800"/>
            <a:ext cx="6096000" cy="3429000"/>
          </a:xfrm>
          <a:ln/>
        </p:spPr>
        <p:txBody>
          <a:bodyPr/>
          <a:lstStyle/>
          <a:p>
            <a:endParaRPr lang="en-US" dirty="0"/>
          </a:p>
        </p:txBody>
      </p:sp>
      <p:sp>
        <p:nvSpPr>
          <p:cNvPr id="840707" name="Rectangle 3">
            <a:extLst>
              <a:ext uri="{FF2B5EF4-FFF2-40B4-BE49-F238E27FC236}">
                <a16:creationId xmlns:a16="http://schemas.microsoft.com/office/drawing/2014/main" id="{0C8DC75A-1BDA-F19E-45CE-013CD315A26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0DFBDE-A358-C4B2-AFC5-37CF797208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84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0CBC-F335-4DB5-3D2C-78E77C44C4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6BE35A-1327-61A5-30A5-81EEF7DD02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3130A1D3-D29C-95E9-25EA-0A1CE4541E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CFBE8DB-B3D5-86EA-B2D9-007346201A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523CAA-5587-ABAE-692D-06E1F4412A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56672A-0D7F-303C-96B3-52498A59D30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https://en.wikipedia.org/wiki/Hebrew_Bible</a:t>
            </a:r>
          </a:p>
          <a:p>
            <a:pPr algn="l"/>
            <a:endParaRPr lang="en-US" altLang="en-US" dirty="0"/>
          </a:p>
        </p:txBody>
      </p:sp>
      <p:cxnSp>
        <p:nvCxnSpPr>
          <p:cNvPr id="3" name="Straight Connector 2">
            <a:extLst>
              <a:ext uri="{FF2B5EF4-FFF2-40B4-BE49-F238E27FC236}">
                <a16:creationId xmlns:a16="http://schemas.microsoft.com/office/drawing/2014/main" id="{C9A8AA81-FA70-E920-3643-F99A7799118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85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0D55A-8D39-A7CB-FEB6-FA6D5DAABD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5B948D-2E26-739B-4F22-B241828C91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DAD9A239-0CFA-C3F9-A09B-58E103AB20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229FF915-95C6-F70C-7145-5D694CD039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77B4928-CC59-8645-8181-0F3692B9CF8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445B7D2-5459-8C3B-B296-D391F03A4D2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3DF14C6-0AAD-144D-34A7-2E33BEB307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489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3C6A2-E434-8BAD-5637-71773A44CF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EC242C6-00BB-3CBB-4092-B64268994C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EDBA214-9749-080B-F227-5101BD2215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D2281065-7CED-7C37-FC03-7B6E24B2A4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656CE30-27F3-2624-2F8E-842A4390F6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9534B97-AF0B-2ED2-0B8C-8B25E0B841D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27409D7-DBAB-B347-CBCD-038077F2C8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62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4BE0C-35BD-CFA8-977F-2A8FA8836C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4AD53D-A541-6FFC-5DCD-FF97905F54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77A11309-FD82-D075-1DEE-A5FB13E759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7A210CCF-FA3C-6A45-68C5-E0A4CF8C34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8A5759-DBF6-C52D-3465-140B4D2716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F4257B-98A3-ECDC-79F3-1B193984F9E2}"/>
              </a:ext>
            </a:extLst>
          </p:cNvPr>
          <p:cNvSpPr>
            <a:spLocks noGrp="1" noChangeArrowheads="1"/>
          </p:cNvSpPr>
          <p:nvPr>
            <p:ph type="body" idx="1"/>
          </p:nvPr>
        </p:nvSpPr>
        <p:spPr>
          <a:xfrm>
            <a:off x="152400" y="4114800"/>
            <a:ext cx="6553200" cy="4876800"/>
          </a:xfrm>
        </p:spPr>
        <p:txBody>
          <a:bodyPr/>
          <a:lstStyle/>
          <a:p>
            <a:pPr algn="l"/>
            <a:r>
              <a:rPr lang="en-US" altLang="en-US" dirty="0"/>
              <a:t>Winter grains, come up in the Spring.</a:t>
            </a:r>
          </a:p>
          <a:p>
            <a:pPr algn="l"/>
            <a:r>
              <a:rPr lang="en-US" altLang="en-US" dirty="0"/>
              <a:t>I’m a city boy, surprised to hear this, but grain harvest can be twice, </a:t>
            </a:r>
          </a:p>
          <a:p>
            <a:pPr algn="l"/>
            <a:r>
              <a:rPr lang="en-US" altLang="en-US" dirty="0"/>
              <a:t>Fall planting </a:t>
            </a:r>
            <a:r>
              <a:rPr lang="en-US" altLang="en-US" dirty="0">
                <a:sym typeface="Wingdings" panose="05000000000000000000" pitchFamily="2" charset="2"/>
              </a:rPr>
              <a:t> Spring harvest [biggest] </a:t>
            </a:r>
          </a:p>
          <a:p>
            <a:pPr algn="l"/>
            <a:r>
              <a:rPr lang="en-US" altLang="en-US" dirty="0">
                <a:sym typeface="Wingdings" panose="05000000000000000000" pitchFamily="2" charset="2"/>
              </a:rPr>
              <a:t>Spring planting  Fall harvest</a:t>
            </a:r>
            <a:endParaRPr lang="en-US" altLang="en-US" dirty="0"/>
          </a:p>
        </p:txBody>
      </p:sp>
      <p:cxnSp>
        <p:nvCxnSpPr>
          <p:cNvPr id="3" name="Straight Connector 2">
            <a:extLst>
              <a:ext uri="{FF2B5EF4-FFF2-40B4-BE49-F238E27FC236}">
                <a16:creationId xmlns:a16="http://schemas.microsoft.com/office/drawing/2014/main" id="{70949523-A711-308E-351F-A2CABE4AF9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819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A636-098B-32EE-6EA5-CC0FC062F2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2EAD49-F94F-BE56-B6BE-36E32805C6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A0413B00-5220-608E-4832-BD5EB6D61F0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063C158-257F-96F7-B874-2953C8EECD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04F36D-BAA2-09B0-BC78-A2EB469101E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CC7B26-3E91-CBAB-F773-99D3304A76D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14F9F60-3D3A-A681-2A2E-CED2BFD01E9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0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2C02B-A0A6-F29B-7999-E62588169B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448373-B6F6-005F-CA35-198DAF0483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3920C44-5170-8B1F-FD7F-6B96837E72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86EAC699-CE22-885D-C951-407C86AD77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DF734A-C7D4-F9ED-800D-097FD188F02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2528B0-F30D-18EA-63D0-F34CD82DD37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26C9D3A-5900-3493-2840-EC3A78E5C59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01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425B-1D03-4A0F-596A-710F5BC015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8C14FB-FDD5-C635-1198-1C0E913FCC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CEBF9F8-00FD-5158-58D8-5DD3E4B964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98F1D4E-1B8A-78A4-AD1D-11FDE0F74C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DB06CA-B5CE-661E-A0C7-1EB77CB16B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4EDF86-1D64-A52C-C722-C86F6FF4FE32}"/>
              </a:ext>
            </a:extLst>
          </p:cNvPr>
          <p:cNvSpPr>
            <a:spLocks noGrp="1" noChangeArrowheads="1"/>
          </p:cNvSpPr>
          <p:nvPr>
            <p:ph type="body" idx="1"/>
          </p:nvPr>
        </p:nvSpPr>
        <p:spPr>
          <a:xfrm>
            <a:off x="152400" y="4114800"/>
            <a:ext cx="6553200" cy="4876800"/>
          </a:xfrm>
        </p:spPr>
        <p:txBody>
          <a:bodyPr/>
          <a:lstStyle/>
          <a:p>
            <a:pPr algn="l"/>
            <a:r>
              <a:rPr lang="en-US" altLang="en-US" dirty="0"/>
              <a:t>Freedom in company of those you love.  Rescue!</a:t>
            </a:r>
          </a:p>
        </p:txBody>
      </p:sp>
      <p:cxnSp>
        <p:nvCxnSpPr>
          <p:cNvPr id="3" name="Straight Connector 2">
            <a:extLst>
              <a:ext uri="{FF2B5EF4-FFF2-40B4-BE49-F238E27FC236}">
                <a16:creationId xmlns:a16="http://schemas.microsoft.com/office/drawing/2014/main" id="{DF7ECCB8-E81D-961C-0D9A-AB5CE1BD6BA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937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D1EB-14CE-9000-5736-191F93CC3C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B1D0F4-3C48-6A6F-9617-E5D2220A7D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2CD346A-DB55-FC08-948C-4E9DC961405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96DDB92-6392-5BEB-BA0E-2DB2C2AF7A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B77336-970B-C641-0D23-81FF6187E4C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9AECBD-F031-E970-6982-57DEC8B02DB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A739617-90E3-6E2C-30DB-0E55E4CAC3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35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3E32-F9CB-940C-E5F6-6B19C78B60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BA096E-727B-8FA6-FA5E-F8E3CD5F72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46679BB-078F-C32B-ADAE-EC175D635E9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1E85EC54-2D60-527C-3C5A-8887E6665C5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F5815C-45AD-356E-5924-372B3D829E6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43E72CE-0D44-E64D-D8F8-979F1DB136F4}"/>
              </a:ext>
            </a:extLst>
          </p:cNvPr>
          <p:cNvSpPr>
            <a:spLocks noGrp="1" noChangeArrowheads="1"/>
          </p:cNvSpPr>
          <p:nvPr>
            <p:ph type="body" idx="1"/>
          </p:nvPr>
        </p:nvSpPr>
        <p:spPr>
          <a:xfrm>
            <a:off x="152400" y="4114800"/>
            <a:ext cx="6553200" cy="4876800"/>
          </a:xfrm>
        </p:spPr>
        <p:txBody>
          <a:bodyPr/>
          <a:lstStyle/>
          <a:p>
            <a:pPr algn="l"/>
            <a:r>
              <a:rPr lang="en-US" altLang="en-US" dirty="0"/>
              <a:t>Like the Song of Songs is about passionate love</a:t>
            </a:r>
          </a:p>
        </p:txBody>
      </p:sp>
      <p:cxnSp>
        <p:nvCxnSpPr>
          <p:cNvPr id="3" name="Straight Connector 2">
            <a:extLst>
              <a:ext uri="{FF2B5EF4-FFF2-40B4-BE49-F238E27FC236}">
                <a16:creationId xmlns:a16="http://schemas.microsoft.com/office/drawing/2014/main" id="{095DC1EF-0447-B129-0F63-2CED95C503E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78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F835-EEE3-AA0E-136B-3D380B3C79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41DFAC-022C-FE5B-7772-F160ABE65C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364EF81-A32C-8DE0-7F82-29E48D191D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6A1D00DC-6237-228E-92A5-9A6AEB1EFC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A4ACBCE-5350-C145-9CD9-40B1F12294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B96B53-7572-F6DD-AFAF-F7E99E66775B}"/>
              </a:ext>
            </a:extLst>
          </p:cNvPr>
          <p:cNvSpPr>
            <a:spLocks noGrp="1" noChangeArrowheads="1"/>
          </p:cNvSpPr>
          <p:nvPr>
            <p:ph type="body" idx="1"/>
          </p:nvPr>
        </p:nvSpPr>
        <p:spPr>
          <a:xfrm>
            <a:off x="152400" y="4114800"/>
            <a:ext cx="6553200" cy="4876800"/>
          </a:xfrm>
        </p:spPr>
        <p:txBody>
          <a:bodyPr/>
          <a:lstStyle/>
          <a:p>
            <a:pPr lvl="0">
              <a:defRPr/>
            </a:pPr>
            <a:r>
              <a:rPr lang="en-US" altLang="en-US" dirty="0"/>
              <a:t>https://www.myjewishlearning.com/article/why-jews-read-the-song-of-songs-on-passover/</a:t>
            </a:r>
          </a:p>
          <a:p>
            <a:pPr algn="l"/>
            <a:endParaRPr lang="en-US" altLang="en-US" dirty="0"/>
          </a:p>
        </p:txBody>
      </p:sp>
      <p:cxnSp>
        <p:nvCxnSpPr>
          <p:cNvPr id="3" name="Straight Connector 2">
            <a:extLst>
              <a:ext uri="{FF2B5EF4-FFF2-40B4-BE49-F238E27FC236}">
                <a16:creationId xmlns:a16="http://schemas.microsoft.com/office/drawing/2014/main" id="{90C4ACC1-5EAE-6E85-9A76-EFE1C00CE41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876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120B-0152-A4DD-FE17-E3071B36CD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8DD9B3-08B7-182D-D91A-7A8C33850B1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659B0FD-98AC-18D4-D903-746BEF2959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621408B4-7B83-86BE-A881-C6C35BCC1E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DA3EB3-FDC7-8251-B7E1-1927FCF65E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E053EE-3207-6079-9F19-71CDB934676D}"/>
              </a:ext>
            </a:extLst>
          </p:cNvPr>
          <p:cNvSpPr>
            <a:spLocks noGrp="1" noChangeArrowheads="1"/>
          </p:cNvSpPr>
          <p:nvPr>
            <p:ph type="body" idx="1"/>
          </p:nvPr>
        </p:nvSpPr>
        <p:spPr>
          <a:xfrm>
            <a:off x="152400" y="4114800"/>
            <a:ext cx="6553200" cy="4876800"/>
          </a:xfrm>
        </p:spPr>
        <p:txBody>
          <a:bodyPr/>
          <a:lstStyle/>
          <a:p>
            <a:pPr lvl="0">
              <a:defRPr/>
            </a:pPr>
            <a:r>
              <a:rPr lang="en-US" altLang="en-US" dirty="0"/>
              <a:t>https://www.myjewishlearning.com/article/why-jews-read-the-song-of-songs-on-passover/</a:t>
            </a:r>
          </a:p>
          <a:p>
            <a:pPr algn="l"/>
            <a:endParaRPr lang="en-US" altLang="en-US" dirty="0"/>
          </a:p>
        </p:txBody>
      </p:sp>
      <p:cxnSp>
        <p:nvCxnSpPr>
          <p:cNvPr id="3" name="Straight Connector 2">
            <a:extLst>
              <a:ext uri="{FF2B5EF4-FFF2-40B4-BE49-F238E27FC236}">
                <a16:creationId xmlns:a16="http://schemas.microsoft.com/office/drawing/2014/main" id="{95FD6956-C58E-1B6A-3101-971ACC455B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149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7B87-B77B-C66F-F832-6B1B1F3017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C8251B-2569-233F-E3F1-30C62668CF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E7E34E96-298A-BBDD-1667-4B65120E452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18EDC3EF-362F-593D-3571-053BD7BF49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EAB00C-2AC4-BBC4-0313-CE5DD3F385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4EF30E-3A65-39B5-0D90-E3E6389D8D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3EAE40E-0FDC-7E7F-0992-AFE7AB6C09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447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221B-D705-B703-6139-944DD271F3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029572-3449-99F1-B03E-64312CA8E0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034A4A4-5788-70F6-70CB-0C022082E7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E57961A5-9310-EF2F-362F-1E601A881F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22A26D-446A-0B5D-8B68-E4AF4F92FA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5D047C-6905-1505-7359-0E7865F6B906}"/>
              </a:ext>
            </a:extLst>
          </p:cNvPr>
          <p:cNvSpPr>
            <a:spLocks noGrp="1" noChangeArrowheads="1"/>
          </p:cNvSpPr>
          <p:nvPr>
            <p:ph type="body" idx="1"/>
          </p:nvPr>
        </p:nvSpPr>
        <p:spPr>
          <a:xfrm>
            <a:off x="152400" y="4114800"/>
            <a:ext cx="6553200" cy="4876800"/>
          </a:xfrm>
        </p:spPr>
        <p:txBody>
          <a:bodyPr/>
          <a:lstStyle/>
          <a:p>
            <a:pPr algn="l"/>
            <a:r>
              <a:rPr lang="en-US" altLang="en-US" dirty="0"/>
              <a:t>Love of G-d for Israel and all of us, </a:t>
            </a:r>
          </a:p>
          <a:p>
            <a:pPr algn="l"/>
            <a:r>
              <a:rPr lang="en-US" altLang="en-US" dirty="0"/>
              <a:t>Hoshea for his errant wife Gomer, and all husbands</a:t>
            </a:r>
          </a:p>
        </p:txBody>
      </p:sp>
      <p:cxnSp>
        <p:nvCxnSpPr>
          <p:cNvPr id="3" name="Straight Connector 2">
            <a:extLst>
              <a:ext uri="{FF2B5EF4-FFF2-40B4-BE49-F238E27FC236}">
                <a16:creationId xmlns:a16="http://schemas.microsoft.com/office/drawing/2014/main" id="{29364FF4-1371-6503-530B-8D6B388E2D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282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32C6-9EFE-2DEA-5EE4-283AEC26E3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EEC832-54CB-2650-2A38-10842475C0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827BFC1-70BE-BAB5-A761-97213532803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19F40445-4369-7297-2ACA-E1BB3C39A1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2EE0FC-B67F-7CF6-1B3A-AA9DFE51D9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A1AA940-BD3B-D27C-4D19-3B67AA0ECD6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372A610-8EAB-D2D2-F7C3-4CAB42D90F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224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8E44A-CDC4-6E71-DD50-C410E9E10E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118CE8-1CF4-F45B-27F2-A26BAB2B66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27D84E9C-827B-87E0-564B-C0DAE73E2F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490D58D-F65A-279B-82A2-5AA3D7B270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1114A1-A138-A3D3-E166-010792432D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7F102BA-52B2-0A52-CB1B-AF1B53ECCC7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4A0FC5A-5EDD-F75C-6C2C-921D0580086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017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A921-2508-32C2-03E3-4E07CF0266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175935-4683-ABAE-95B6-8A54443EEE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66A45794-BBAC-C447-5719-C918BAB201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EE8893DD-1F72-608E-EED7-77E38CBC7C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F3C0C9-2510-199C-0F84-296664722D2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700240-E73C-BD44-5B99-053175D3D0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4E08D91-93BD-FE2F-B80E-067301C1C2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01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A38CA-F469-B4EE-7AE9-153E52296C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C9F310-3FEF-793D-1022-D3EA823010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00F8A1A6-CF33-8FF5-0B25-1FC521AE54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A7A5939-9001-39DE-5B1F-4E8A6322E9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1E8169-76D3-5162-FF26-CE472321D5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DB3423-A39F-42E7-79B2-9B8B479312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1D2D9BD-1368-F491-FBDC-C8330D1DE2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43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C34BB-A799-BE21-C17C-7C881821A3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1E90C9-71E9-90F4-FFB6-4F4180FFA0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A959C5A8-2268-2395-6857-56DD05BE15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F94EDD02-0F5D-8D3B-0C86-041CCD228B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58A599-119D-CD2D-7DE0-7CB29CFA7C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44D3FC-7E25-4C00-6C6B-39A75EBA222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35005D6-D666-6E5E-7ACB-8C9B4EE721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197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A302-0DC0-67D5-0C44-1353B108D9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B6C7A9-0523-BEC8-9A73-E2EDACCDEE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4DFAD4B-A510-5D9C-9137-2C97CB4BD1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BC56DC1-EC71-893B-BBFE-D7625B18F7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BC5D60-E78D-13D0-FF2D-692D82A5D3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C9D7C5-BD5A-09C7-647F-B5CFFDA24F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F88CA69-FFB3-1122-9F9C-CAFF83DD7E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996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61F5-E8B4-6118-EC7E-7AD30C285A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8BD0F4-A1DF-39B1-8C9B-EB308A3D4FF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6D7C5CE4-C2DF-872F-4866-83A61B10EC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615DB524-2348-D3DA-0E52-12E0ACFE82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E16660-974F-AF19-77A8-EAA27CF2297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C98192-4150-C8D6-F265-8ACDE10E576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8F4CFE1-7B4D-DDF5-29B3-C2BFD04B650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595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F7899-5A10-5CEF-AF2A-2A12D8F43C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0C1461-087D-05C4-9863-AA427FEF72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EC70F1C1-E500-8C51-8B9F-17B7860E55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EB8D39D1-7BBE-400D-2791-A1EAC9F1FA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4B8CCE-D635-FF58-AE1C-85058CED1D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8B4C5B-8066-D90D-8042-AA493659A21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https://www.myjewishlearning.com/article/why-jews-read-the-song-of-songs-on-passover/</a:t>
            </a:r>
          </a:p>
        </p:txBody>
      </p:sp>
      <p:cxnSp>
        <p:nvCxnSpPr>
          <p:cNvPr id="3" name="Straight Connector 2">
            <a:extLst>
              <a:ext uri="{FF2B5EF4-FFF2-40B4-BE49-F238E27FC236}">
                <a16:creationId xmlns:a16="http://schemas.microsoft.com/office/drawing/2014/main" id="{DE45EA26-B506-2889-8A3B-FA4897FF0CB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98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9C2B-0AD1-7A15-E73D-D0342CB2F6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AA081D-2083-8DF1-A07D-803F576CF1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8DA41732-4C2A-AB6F-C82F-06766C52E6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4A4E12E7-A355-6BD8-CE9A-C6327784755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5525FCA-45FE-3C8C-8194-2E35172811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DBCC07B-9B98-9585-213B-058166A24A9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https://www.myjewishlearning.com/article/why-jews-read-the-song-of-songs-on-passover/</a:t>
            </a:r>
          </a:p>
        </p:txBody>
      </p:sp>
      <p:cxnSp>
        <p:nvCxnSpPr>
          <p:cNvPr id="3" name="Straight Connector 2">
            <a:extLst>
              <a:ext uri="{FF2B5EF4-FFF2-40B4-BE49-F238E27FC236}">
                <a16:creationId xmlns:a16="http://schemas.microsoft.com/office/drawing/2014/main" id="{A9F2A16A-16B3-7D5E-786B-F243421F97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507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31644-475F-B501-C273-7C555D8290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E3EBE7-BB19-58AE-E026-0965B43BBA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DC5B5A36-30B9-5FB9-56AB-94CAACCE5E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5F63ED7-E2E0-DF35-1AB8-81D65A0114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346381-3AE2-1B85-1D6A-F1DF35C316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D9FE398-F706-5435-1105-BFC4AB11B28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C3A4D3A-3DD9-7014-F456-36C2A0196C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0277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77E5-6E71-0CF1-BABD-4B32CB3DCF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B20E12-4371-DCF4-BE02-63306944D8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848363B5-F6A3-F6DD-F743-0319D83253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174CFA7C-EB5B-7C52-68F9-B8211791AF0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0AC5CC-A23C-B18F-7893-B7989C1054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844759-1733-E683-7125-1C82ED30BB0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A7B6E23-7750-0208-F8EF-BDAFEB1AED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467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B7B2E-C5ED-99EB-FD30-14947D7BA4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8E18B5-97FF-62B2-E4E1-31E1EAEF7F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449C9402-B76D-A06E-76A8-01D0A5CB4A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75878CC2-DE7C-9A79-EFFA-7B76EAAC16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8D32FC-9E48-6B0E-CF4D-51BBE7A4ED8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C832BD-2E75-3E81-1A2E-CF29156CA10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22E36A2-0B9A-84FA-B350-62C382E754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053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62F53-404D-651F-8BCC-86CCD39930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AE26ACA-9E44-2B51-472F-298321356A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69628A97-B495-549D-A4EE-832558948F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2D1B11BE-8E57-8CC8-CD28-1C0ABFBCC4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63A771-5CE2-7F70-1B4A-802597FB2A9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B96CCB-890E-11E7-8EA0-2BBC2B7CB92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DC911B6-D55F-8504-F739-9D0EAF4844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541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A80D-F964-1EA3-D5FD-3A1408542B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333BD4-E771-4EA1-567B-01BF7503C49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2DC26B6-0ADB-1358-26C6-A1A5704F03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1F74DA4-A328-CD31-6348-EFD4CED2EA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E318B5-9AEB-9D23-1789-B90685C9DE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6D65FCE-62AA-BF91-C808-CC6A34CF90E9}"/>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https://www.myjewishlearning.com/article/why-jews-read-the-song-of-songs-on-passover/</a:t>
            </a:r>
          </a:p>
        </p:txBody>
      </p:sp>
      <p:cxnSp>
        <p:nvCxnSpPr>
          <p:cNvPr id="3" name="Straight Connector 2">
            <a:extLst>
              <a:ext uri="{FF2B5EF4-FFF2-40B4-BE49-F238E27FC236}">
                <a16:creationId xmlns:a16="http://schemas.microsoft.com/office/drawing/2014/main" id="{3564AE8B-5B36-9464-E165-8E8C84000B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03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Passover Love Song Song of Songs 2.8-11</a:t>
            </a:r>
          </a:p>
        </p:txBody>
      </p:sp>
      <p:sp>
        <p:nvSpPr>
          <p:cNvPr id="5" name="Date Placeholder 4"/>
          <p:cNvSpPr>
            <a:spLocks noGrp="1"/>
          </p:cNvSpPr>
          <p:nvPr>
            <p:ph type="dt" idx="1"/>
          </p:nvPr>
        </p:nvSpPr>
        <p:spPr/>
        <p:txBody>
          <a:bodyPr/>
          <a:lstStyle/>
          <a:p>
            <a:r>
              <a:rPr lang="en-US" altLang="en-US"/>
              <a:t>April 4, 2026  5786</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6467581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6B21-313B-B320-0EEE-77F01B4525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14D796-8E65-682B-725F-AF0DF549E74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D8834B1-39B8-49E6-47C1-6F4BCD2BB90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28035E2-732C-98D8-DA54-E0B6817387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1C6243-1B69-21F1-2FCB-257477ABEE1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8D7A6B7-B29B-0E6D-7F9D-DCBB31C67C5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CDC389F-0B36-5B92-2918-36C761B9DE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1650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E4625-2DEE-15E4-93CF-82D1DAF68E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315B2E-E7DD-6805-1147-875D6C6756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1E2E95BC-9835-8646-EA53-E1C88AEB12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2531A79-5DDF-60C5-8D18-EE92083E62E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209642-A354-9257-57EA-668100B428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5AAAE9-BE6E-EDC9-3834-51411428BC1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https://www.myjewishlearning.com/article/why-jews-read-the-song-of-songs-on-passover/</a:t>
            </a:r>
          </a:p>
        </p:txBody>
      </p:sp>
      <p:cxnSp>
        <p:nvCxnSpPr>
          <p:cNvPr id="3" name="Straight Connector 2">
            <a:extLst>
              <a:ext uri="{FF2B5EF4-FFF2-40B4-BE49-F238E27FC236}">
                <a16:creationId xmlns:a16="http://schemas.microsoft.com/office/drawing/2014/main" id="{2874D62F-8DFE-5FF3-7FAF-2BC773D090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39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9F6A3-6CF3-7977-949B-BA111CB795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4BC941-CB79-BD4F-0B29-C33420AA9E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B450C8C2-901A-8EC9-233E-22D3BE997E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9CB8A04-D596-032E-E6AE-022B60E531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D22115-F6CF-594F-7F42-C0F5A8BEAF3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51CF841-2AF0-AE84-CBB3-979212905B8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A8985C-CA6B-8D3A-8876-0AB5BA235F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060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1EF55-29A5-AA14-3A02-BC753F545A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BF0129-4041-F446-2AEE-7FEF4798B9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29CE7D0A-BEAA-9C37-791B-86DAA72885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6365D45-0EC6-8C97-FB4D-0FF10085EE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62F8B1-4393-6613-F98B-93652ACC50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207F48-D8AE-2830-41A9-772A6DD44EE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D76CB27-3758-DCAF-4A44-675C6028427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6691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5323C-4A1B-62EB-5A02-3F4481CBF7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F19C1B-6254-52AF-2F08-FC4C8F2DFD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6F7800E7-5637-8822-B5E1-A24D54C814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68F519C0-3DDB-C38C-2988-CCD36F19FE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43C88A-2C3E-5A71-CC99-C2E77C1867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5F9637A-C7A3-9C84-26C7-67F9B846558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DD64D28-3EE1-A423-D749-3D6A62CDB5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711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8588-7719-91E9-0E1E-5CDA5B9D83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41EA6B-85E6-D291-B989-4C7B45F484E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0F7566A9-A9FC-A23C-5D16-2BB8FA702F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8D6943D2-547A-5E01-DE55-B4FF2D8BC8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68ABFD-102A-B0DF-EF71-3EF96983C12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EF94E88-D93F-5A7E-4F0A-F6B7D13554A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EB49F94-6A15-0572-F9C1-BFDB9C9C3A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8052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BDBF4-C985-FE78-67A9-A98BF2D9AC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0E6213-8B52-BBA7-D7D2-6B290E4EF35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0144E4F1-3A80-3989-5214-DDFAF575099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E12AF4A9-7D83-94B4-2CA4-6D091F9D4A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36D2FC-8FEE-7068-E63C-5B1DB293355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2B200E-7E0B-98F8-C296-673861DC711D}"/>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https://www.myjewishlearning.com/article/why-jews-read-the-song-of-songs-on-passover/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G-d rescued us with the plagues that convinced Pharaoh, then the splitting of the Sea of Reed.</a:t>
            </a:r>
          </a:p>
        </p:txBody>
      </p:sp>
      <p:cxnSp>
        <p:nvCxnSpPr>
          <p:cNvPr id="3" name="Straight Connector 2">
            <a:extLst>
              <a:ext uri="{FF2B5EF4-FFF2-40B4-BE49-F238E27FC236}">
                <a16:creationId xmlns:a16="http://schemas.microsoft.com/office/drawing/2014/main" id="{08C92DCF-AC69-1629-ECDC-F0DF4F3475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5203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0FD9-0652-8DC7-1875-41E60F6B6B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A3098E-619B-BA67-742D-91C7CE1996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4DED87E-D9D6-57FC-30B0-69D911045B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44AE4EC1-BCD3-1BCC-24EB-870FA573C89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2DE4A1-12A8-E39A-372C-0BC3A8AB82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51B35B4-F446-47B0-7CE6-F30F276F12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87C09B1-7AEA-50E5-5E39-F6D280C2875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2587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9AB6-077B-02CF-D79D-D63FC49227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9422FB-8BE3-39DC-3F0D-58AFCBCF71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F565865C-5AD8-3269-2C02-87FDAA7F51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154F3DAD-4A31-282C-8D99-78A55DD97C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0280FB9-65CD-16C8-EE82-454BC73B46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5B3A94C-654D-0318-4EDB-7974A7A97FF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F0A345-3256-D925-E0F7-6D76A45C74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9211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5D4F-DC1A-8F89-93EF-D6A10EFE21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12C562-C188-2EB5-092B-D1DB1F6B899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FEEE9EE5-C5E1-B71C-683C-3B8A173BF7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238C483-DD32-8B7E-DC23-DBB3BC1495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D2BEE8-809B-80D5-8C18-3C55550FA26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B66D51-23A2-45AD-4142-D27476F9CF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54D1C1-2D17-DE76-FE12-3EEE8DCFC2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3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Love Song Song of Songs 2.8-11</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2026  5786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918969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20B7-B67A-4792-8AEF-ABA3FE31DC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135F5C-D745-2158-AD73-62F351CC2DD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36F6CC3F-66EA-92A1-46DF-6BD788D2D2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352A15D-CED4-2EA3-DFBE-36FED61781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25EF0F-3CC4-2F04-E8AD-4ACF7EFB68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1BF9915-21B5-3D7C-CD27-6E06767586A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9056D3-34D8-074B-6AF2-1F4A875C09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561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E61D-9B0C-A2E1-E016-32E8983F97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850C8F-2C5E-835E-A4E9-7DF525D5C0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E3F03804-0434-0EF3-DB8C-DA39F9069E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B0CAF250-3270-DAE5-FA94-19E4D2394D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29D5A9B-CB93-CA8A-4C34-7DC42BB70F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94BCDDE-EA71-DBAF-4021-99894EC7CE64}"/>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https://www.myjewishlearning.com/article/why-jews-read-the-song-of-songs-on-passover/</a:t>
            </a:r>
          </a:p>
        </p:txBody>
      </p:sp>
      <p:cxnSp>
        <p:nvCxnSpPr>
          <p:cNvPr id="3" name="Straight Connector 2">
            <a:extLst>
              <a:ext uri="{FF2B5EF4-FFF2-40B4-BE49-F238E27FC236}">
                <a16:creationId xmlns:a16="http://schemas.microsoft.com/office/drawing/2014/main" id="{E4D2CDB0-0050-12BD-646F-9ACAC6F6B5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8731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EBAB-0228-4B2E-A616-3C5D15BA67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6981C9-1C1A-1D62-5113-99A36FDB3A7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AFB3D1D9-5AF7-66AA-DBCC-D167D0E61AC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5386D3C-A7C0-3037-E415-38E52B07B4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1B8AC8-9971-F174-1C43-8050113997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7DF6728-A890-34C9-FD50-D619157B560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D0682F2-C667-54ED-1513-E011007D4E7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314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564D-364C-A3C5-A04C-A75CDFDFDE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C713DB-F8A7-FAA7-2D71-66FC25E76CD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A5B8B807-CA1C-FBB4-51D3-AB539F6EBC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C6D808A1-7D1E-4055-223F-647EBA9746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3AD9D4-9BEC-A26D-A566-B3B51C7348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8C33AD-FAF9-0009-F40B-CD013C25FDC5}"/>
              </a:ext>
            </a:extLst>
          </p:cNvPr>
          <p:cNvSpPr>
            <a:spLocks noGrp="1" noChangeArrowheads="1"/>
          </p:cNvSpPr>
          <p:nvPr>
            <p:ph type="body" idx="1"/>
          </p:nvPr>
        </p:nvSpPr>
        <p:spPr>
          <a:xfrm>
            <a:off x="152400" y="4114800"/>
            <a:ext cx="6553200" cy="4876800"/>
          </a:xfrm>
        </p:spPr>
        <p:txBody>
          <a:bodyPr/>
          <a:lstStyle/>
          <a:p>
            <a:pPr algn="l"/>
            <a:r>
              <a:rPr lang="en-US" altLang="en-US" dirty="0"/>
              <a:t>Israel’s covenantal marriage with G-d at Mt Sinai</a:t>
            </a:r>
          </a:p>
        </p:txBody>
      </p:sp>
      <p:cxnSp>
        <p:nvCxnSpPr>
          <p:cNvPr id="3" name="Straight Connector 2">
            <a:extLst>
              <a:ext uri="{FF2B5EF4-FFF2-40B4-BE49-F238E27FC236}">
                <a16:creationId xmlns:a16="http://schemas.microsoft.com/office/drawing/2014/main" id="{2A0BA8ED-5125-B8BF-3A96-2B5EFF02FA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8748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910C7-FB50-1A20-6931-AF4A1389DD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68CDE6-0EC5-B8B8-5717-D3CD188E24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360C622D-C43E-249C-60FE-EFBE23B06B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6B3AC93E-CF80-EB8E-8DAD-961941D5E64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6E5606-D751-82EE-1479-B5AF724263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48E39E9-8570-B6F1-CCE8-A8A9FABDB86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7877AC-23FF-1310-3840-F7EACE1C44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70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2D7D4-32FC-93EB-680B-E265C8B9EB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64E097-F240-A2ED-83C0-66F44D8F10A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37EE4B73-462B-107B-F46E-446D3D7484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6569C56-802C-C0C5-418B-CE1EC709AE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B340921-04A3-23CA-8741-4CD3517293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D332BB-FF84-B369-B3DF-274605DB5EA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BCD247E-6EB4-D8DE-B7DC-26E1273A85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963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5918-2517-8EF6-1376-8B427F8EA6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78473B-C0AF-DDED-AA60-983179E09C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0426A377-FAAA-388B-7A4A-C2EBC75DACD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81E935C-2CDF-1426-889C-A864F82E6D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62E4D4-759C-217F-360C-590DB2A7BB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7C4B35-9D1A-B058-B992-CABED6D5530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005E5E3-8E4F-95C9-5D4B-95E2548395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6428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364E-A34D-17A1-3250-7EA2EF712D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F0A45D-9E5C-3488-11E5-DACC451E155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F873C1C4-7EC3-BEA6-360E-B0053BBB9B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2645837-BD44-2BBB-24FD-E03869395F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D6E871-A49A-8E75-B7DD-1705ACD1A86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D59BA5-024C-A551-B0D6-7BF7315FF481}"/>
              </a:ext>
            </a:extLst>
          </p:cNvPr>
          <p:cNvSpPr>
            <a:spLocks noGrp="1" noChangeArrowheads="1"/>
          </p:cNvSpPr>
          <p:nvPr>
            <p:ph type="body" idx="1"/>
          </p:nvPr>
        </p:nvSpPr>
        <p:spPr>
          <a:xfrm>
            <a:off x="152400" y="4114800"/>
            <a:ext cx="6553200" cy="4876800"/>
          </a:xfrm>
        </p:spPr>
        <p:txBody>
          <a:bodyPr/>
          <a:lstStyle/>
          <a:p>
            <a:pPr algn="l"/>
            <a:r>
              <a:rPr lang="en-US" altLang="en-US" dirty="0"/>
              <a:t>Passover is a love fest of family and friends.    Exodus is like a Song of Songs betrothal</a:t>
            </a:r>
          </a:p>
        </p:txBody>
      </p:sp>
      <p:cxnSp>
        <p:nvCxnSpPr>
          <p:cNvPr id="3" name="Straight Connector 2">
            <a:extLst>
              <a:ext uri="{FF2B5EF4-FFF2-40B4-BE49-F238E27FC236}">
                <a16:creationId xmlns:a16="http://schemas.microsoft.com/office/drawing/2014/main" id="{84DB6D6B-CB79-760D-D9E8-8CD7627D69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4014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F292-EF96-7798-CDB7-F51C800FCC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3CF11C-3FC2-55A0-3AC6-32BF2A22B2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2B4E9D37-3306-E633-2EE7-02639622A7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3AB94CA-B9A7-8BF4-1D3D-3030F492FD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FAAFC51-FDFA-2559-C69F-27C8280E769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E7A7F1-55B4-D973-A11D-F1AA4F601B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816F9E-01FE-7BC9-BE54-F517004B65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8318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B02D-C812-2E94-C405-4726248C69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028806-1AF3-31A5-8FBB-892193CFAC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721C7D9A-52EF-3D1C-FBDA-2D71AF7091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CEEAAE85-06A3-D9B8-571A-675FA8CD6D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85F20B-E7A7-3CAD-8B2C-CBEF4076E4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CCD54F-740A-932D-4437-6D93F341A5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A623739-BEFA-2AC0-4676-50ED09DBE4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58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Love Song Song of Songs 2.8-11</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2026  5786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86368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CC2E9-370C-F94F-B39B-FFC89ECEA1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4205C5-7337-A7B1-5BE9-19472E85D3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7742955-10EE-C4DF-C754-58166AFAAD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402112A1-0DBB-2187-13C2-B9601001B8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EC37DB-0F12-DE59-9EC5-9004EB74ECF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6D08755-9DC7-17EE-81AB-873ABD2B0BAA}"/>
              </a:ext>
            </a:extLst>
          </p:cNvPr>
          <p:cNvSpPr>
            <a:spLocks noGrp="1" noChangeArrowheads="1"/>
          </p:cNvSpPr>
          <p:nvPr>
            <p:ph type="body" idx="1"/>
          </p:nvPr>
        </p:nvSpPr>
        <p:spPr>
          <a:xfrm>
            <a:off x="152400" y="4114800"/>
            <a:ext cx="6553200" cy="4876800"/>
          </a:xfrm>
        </p:spPr>
        <p:txBody>
          <a:bodyPr/>
          <a:lstStyle/>
          <a:p>
            <a:pPr algn="l"/>
            <a:r>
              <a:rPr lang="en-US" altLang="en-US" dirty="0"/>
              <a:t>Like the Song of Songs is about passionate love</a:t>
            </a:r>
          </a:p>
        </p:txBody>
      </p:sp>
      <p:cxnSp>
        <p:nvCxnSpPr>
          <p:cNvPr id="3" name="Straight Connector 2">
            <a:extLst>
              <a:ext uri="{FF2B5EF4-FFF2-40B4-BE49-F238E27FC236}">
                <a16:creationId xmlns:a16="http://schemas.microsoft.com/office/drawing/2014/main" id="{CE817136-D5A5-A824-B714-B5CA173093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979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826-A3F8-96A7-FA4C-60F0CF92FC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A5CD9F-A957-F0FB-77CA-3FBC8367D8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E1797B62-326E-0286-5DAA-D9E35DBC19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597C9AC-CF13-F277-0258-97D90F4F02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FD79AB-C945-E934-86F5-81E64D8B48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E26A04E-78CF-8176-0ADA-D2A99719C0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CE48C3-7E12-024E-C9DB-7656C227E3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58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9C5CF-DAE9-3088-3C95-AFA2BAF7C8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CF48F7-CDBA-3D7C-6140-F7FEFBDECD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84486BD3-3ED8-8C71-5C50-C107013D26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C295544E-1809-FCAB-7BAF-6592A6FF22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BCA5391-7FC4-E695-72CA-4ABE00F43C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DAE687-B102-51AB-01A1-288C939A222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56FA22B-5F9C-971E-0D51-A8431A3BC8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4126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3DADB-0461-9049-ED68-966BDF14CC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7DFC74-7A36-0E8C-E7DE-5C66F90C51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E5826DD-6EF0-344C-BE05-A60AA48A76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7BFFA3C5-571E-9A1E-7809-74121D0E96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17E3E9-5F2C-E25E-48BA-CB62F353D9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2BF602-3762-E593-BA39-C008704EA5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BF5ADE8-7D90-1A4E-2943-407440F584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4756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8010-D26D-DDC5-1BD7-BFF070CEC6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AB47D8-1B4C-4070-3B50-0997A5B111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F5314E47-362E-E28B-5634-F0386B8614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A1F17D0-BF90-40CF-0635-C54E5563D6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E3161F-D5B9-3B21-C1E6-5AEC85206E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17D91A-7449-CD80-2524-8DF40F1B785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CC0F50-46D5-F01C-8AC2-5ECA84D26A7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80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7A19-4294-CC54-35E8-A306EB91D5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CA835D-8437-3E7F-B72A-3294EF573F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708F5B61-C085-4861-EDDF-1FF1DD4EC7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2DBD94B8-DC36-7A7B-BD49-FC2B61CC31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A5C728-563C-5806-6E6A-5F4DD3183A9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6B9AEC-4021-5B10-8D3E-9EA643A3737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A46CF32-2F7F-AA85-E9C7-E55990E1F42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212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EC9C-6971-AC96-655B-BF2A4C74D2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6D3729-CE42-5700-8D8E-BFEC268556B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957CA0EB-A97E-8950-A6C3-9827636A84F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4A75EB3F-8955-4F0B-6712-B89763FD1F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162D34-E58E-FE08-05C5-D4C714D6742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3F0CF6-71EC-54B4-2A4C-08176814B30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496EC4A-A41B-C0AA-4DA4-168519291DC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293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05317-6327-7FC0-D43A-5297F7152A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852D26-F622-801D-BB0E-95EE219E69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82BA5501-96F4-4FE8-557D-F6A87CCC21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238BA0B1-9327-91A6-F84C-D11320FD8F6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076FFA-ED56-CEE8-8028-0397FF11AC4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CD553C-0254-FFB9-0991-85DE880FE7FC}"/>
              </a:ext>
            </a:extLst>
          </p:cNvPr>
          <p:cNvSpPr>
            <a:spLocks noGrp="1" noChangeArrowheads="1"/>
          </p:cNvSpPr>
          <p:nvPr>
            <p:ph type="body" idx="1"/>
          </p:nvPr>
        </p:nvSpPr>
        <p:spPr>
          <a:xfrm>
            <a:off x="152400" y="4114800"/>
            <a:ext cx="6553200" cy="4876800"/>
          </a:xfrm>
        </p:spPr>
        <p:txBody>
          <a:bodyPr/>
          <a:lstStyle/>
          <a:p>
            <a:pPr algn="l"/>
            <a:r>
              <a:rPr lang="en-US" altLang="en-US" dirty="0"/>
              <a:t>https://www.myjewishlearning.com/article/why-jews-read-the-song-of-songs-on-passover/</a:t>
            </a:r>
          </a:p>
        </p:txBody>
      </p:sp>
      <p:cxnSp>
        <p:nvCxnSpPr>
          <p:cNvPr id="3" name="Straight Connector 2">
            <a:extLst>
              <a:ext uri="{FF2B5EF4-FFF2-40B4-BE49-F238E27FC236}">
                <a16:creationId xmlns:a16="http://schemas.microsoft.com/office/drawing/2014/main" id="{8375E7C3-8CE0-D97C-FECD-50C9402EFE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9113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8743-CBBF-D27D-BFBD-BF15F03315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66C1FB-08E6-4D21-3D88-F4D8D316B4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47BB41A2-A5C3-6478-22F5-6C031A2DED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FEA8D3DB-9246-303B-5B96-431C87F9FD6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4F7198-839C-2CDF-86B4-8FB6D3FE09E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1AB201-A6D0-F1E7-BD3A-D56357E4052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8184A87-967C-B024-818C-65AFE5F541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78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B9E8-CDAE-FDBB-5E94-2056716496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0920C7-133E-3041-CA36-324F3F9E57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BF7D63B-E02E-46F8-8A2D-73E97D750AB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C360AD78-B59D-D590-454F-A11EC55BD6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4E6146-E4FA-9B87-655E-8815C7F371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5D2637-A17F-94B3-A66E-DADD67010111}"/>
              </a:ext>
            </a:extLst>
          </p:cNvPr>
          <p:cNvSpPr>
            <a:spLocks noGrp="1" noChangeArrowheads="1"/>
          </p:cNvSpPr>
          <p:nvPr>
            <p:ph type="body" idx="1"/>
          </p:nvPr>
        </p:nvSpPr>
        <p:spPr>
          <a:xfrm>
            <a:off x="152400" y="4114800"/>
            <a:ext cx="6553200" cy="4876800"/>
          </a:xfrm>
        </p:spPr>
        <p:txBody>
          <a:bodyPr/>
          <a:lstStyle/>
          <a:p>
            <a:pPr algn="l"/>
            <a:r>
              <a:rPr lang="en-US" altLang="en-US" dirty="0"/>
              <a:t>Like the Song of Songs is about passionate love</a:t>
            </a:r>
          </a:p>
        </p:txBody>
      </p:sp>
      <p:cxnSp>
        <p:nvCxnSpPr>
          <p:cNvPr id="3" name="Straight Connector 2">
            <a:extLst>
              <a:ext uri="{FF2B5EF4-FFF2-40B4-BE49-F238E27FC236}">
                <a16:creationId xmlns:a16="http://schemas.microsoft.com/office/drawing/2014/main" id="{234F8D0C-F160-C3B8-0DB3-DD68D52D1D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6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Love Song Song of Songs 2.8-11</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4, 2026  5786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19138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7508-AAEC-7BA5-33DB-1AA9BBD6EC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602B74-6C5D-A5F3-93F5-AE317B1D4E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6EC36600-5186-A2E5-D042-6E315411BA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0DEB19B-6656-A1A5-8622-4923E12881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9F390D-EB77-1BFC-C147-9D8DB6AD19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FA357E-B6BC-086E-46CF-7C426C1B1CA7}"/>
              </a:ext>
            </a:extLst>
          </p:cNvPr>
          <p:cNvSpPr>
            <a:spLocks noGrp="1" noChangeArrowheads="1"/>
          </p:cNvSpPr>
          <p:nvPr>
            <p:ph type="body" idx="1"/>
          </p:nvPr>
        </p:nvSpPr>
        <p:spPr>
          <a:xfrm>
            <a:off x="152400" y="4114800"/>
            <a:ext cx="6553200" cy="4876800"/>
          </a:xfrm>
        </p:spPr>
        <p:txBody>
          <a:bodyPr/>
          <a:lstStyle/>
          <a:p>
            <a:pPr algn="l"/>
            <a:r>
              <a:rPr lang="en-US" altLang="en-US" dirty="0"/>
              <a:t>We have hosted his mom, Carolyn Hyde, for a concert in our old building.  We ALL ate in their home on a tour about 10 years ago.   </a:t>
            </a:r>
          </a:p>
          <a:p>
            <a:pPr algn="l"/>
            <a:r>
              <a:rPr lang="en-US" altLang="en-US" dirty="0"/>
              <a:t>https://youtu.be/hZAPuOThXpw</a:t>
            </a:r>
          </a:p>
          <a:p>
            <a:pPr algn="l"/>
            <a:endParaRPr lang="en-US" altLang="en-US" dirty="0"/>
          </a:p>
          <a:p>
            <a:pPr algn="l"/>
            <a:r>
              <a:rPr lang="en-US" altLang="en-US" dirty="0"/>
              <a:t>https://youtu.be/oIbGl5GwNvw</a:t>
            </a:r>
          </a:p>
        </p:txBody>
      </p:sp>
      <p:cxnSp>
        <p:nvCxnSpPr>
          <p:cNvPr id="3" name="Straight Connector 2">
            <a:extLst>
              <a:ext uri="{FF2B5EF4-FFF2-40B4-BE49-F238E27FC236}">
                <a16:creationId xmlns:a16="http://schemas.microsoft.com/office/drawing/2014/main" id="{CE2A2C39-3E55-FA29-D6C3-6C8AA683C6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149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4C8FE-C707-95BE-D0DC-B00131A4F2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5C7562-7DE6-8CD2-A64E-AEA5BD3BCE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0BB10AB2-6E40-58D9-8C67-43E5A70482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5F46F6AD-B739-156F-C53C-6D64FB5BC6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5C9BA8-D225-9C28-15AA-1242ADFE71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06CDAF9-8EDD-3DCE-9BE8-5FDF45AC4A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67ECD2B-CAD2-AAF9-055A-76650E7ADE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9081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B785-51A8-5B60-6081-028B646423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8C703D-5604-6491-0D3C-4F19D1DE82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513E6974-A7AA-975B-C1B4-9294D657D1C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BA4CB49-45B9-2009-D18E-8153085485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FE0E180-A709-8043-AD65-6933BB2AF5E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AF7066-78E6-B3AF-C4A5-E5404EDC305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E5F328-5A33-335B-FE99-87B1F3DBC4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7911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005E3-7304-DE8E-CBE2-802B40E1F1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4A65B8-5FB2-1849-15BB-DCCAD10D21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26BE586F-68EB-AF65-116F-FF37F85E0C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CDECFDFC-A5FC-DE21-D620-1D4CB1F2C4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A084DB0-4336-949A-C2F2-C9E087A49B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425C03-B38E-441C-F26C-8850FEDEE9A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BC2F543-5E3E-906B-97FF-8FA1E47BEB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8978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AD2D-1233-49F9-1C88-5708F2E790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813EA2-E729-9883-AAE2-FBE3F67EB14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8A9EB1DB-6A25-E32A-F074-8E972BD044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690E704A-D989-EB2C-2B4E-BB83C54125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31647FE-945F-83F5-22F7-E03FA20515B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A9882FA-5A1D-8A98-799A-136DFAC3FB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C0758E4-A1A7-6213-B1AF-24D83B28FFC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172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B4E3-E256-EDA9-D5B7-28CDD7ABD0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644171-71BF-32E4-167E-502123BE48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CF28FC6A-BC81-A195-0CDD-FB309148B9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3FB94AA3-4633-A32F-F879-165EDAAA20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3DC0C3F-4260-E5AC-D9BF-106D4B53E0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30E698-6E1E-2A47-4A28-1E6CC79D203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776761-B931-703C-FC2E-8E327A1D1F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361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C27F3-BDD7-CD3D-68DE-0D20913677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8658BC-E724-6D79-2DCE-BCA3D24441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FC6F25A7-1C49-BC16-1E76-827E74F801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966A064D-7DF6-9B3F-387D-354B1AD7CF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6BD13F-2E08-08C8-DD42-DD7CAE9DF7A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E7BECE6-0822-E935-5FB7-313AD6E7E94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E7B0D9-83FF-07F4-E667-B17AFC3E08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442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B2A8A-991E-A3CA-409D-6A01F6D3C0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F2B280-518A-1536-6450-4911CA47C4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8251E6AF-BAD3-2516-9D69-0A0631EA575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589AA0F8-32B4-963D-29A0-B0D3C22B48A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38518C3-91F1-8534-DF15-1D63C363CE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AED047-CEFA-5748-E5FB-E5E8053A1D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E7B90DB-6B36-946D-FA43-BADA1B9DEC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0235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E5744-05A7-77AC-7773-E7A8B42E53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D4C33C-C777-F576-D0ED-6A708D23A6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242EE72D-21F7-26B7-61D2-3ED00799F9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80CB7A4E-596B-6A1D-C030-F146577424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852A4A-CC87-3600-98E9-97E83756C6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681EFE-2937-53DE-7582-11D080E163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AF8F5F2-1F42-2238-E780-70C13C7905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0718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D327C-C2D3-0033-5AED-C584D3BACF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3EC92B-F9AC-8E41-7954-0B359FAF4A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Love Song Song of Songs 2.8-11</a:t>
            </a:r>
          </a:p>
        </p:txBody>
      </p:sp>
      <p:sp>
        <p:nvSpPr>
          <p:cNvPr id="5" name="Rectangle 3">
            <a:extLst>
              <a:ext uri="{FF2B5EF4-FFF2-40B4-BE49-F238E27FC236}">
                <a16:creationId xmlns:a16="http://schemas.microsoft.com/office/drawing/2014/main" id="{7B5F28B2-8E6B-B8FD-B54E-6B889E24A2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4, 2026  5786</a:t>
            </a:r>
          </a:p>
        </p:txBody>
      </p:sp>
      <p:sp>
        <p:nvSpPr>
          <p:cNvPr id="6" name="Rectangle 7">
            <a:extLst>
              <a:ext uri="{FF2B5EF4-FFF2-40B4-BE49-F238E27FC236}">
                <a16:creationId xmlns:a16="http://schemas.microsoft.com/office/drawing/2014/main" id="{0802B07D-B4C2-7A8C-5A84-A461E2D0D6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E7932E-B171-B5E0-2C68-0B2F960A054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EB69D56-5F4C-B70F-E557-DE1A4E088F87}"/>
              </a:ext>
            </a:extLst>
          </p:cNvPr>
          <p:cNvSpPr>
            <a:spLocks noGrp="1" noChangeArrowheads="1"/>
          </p:cNvSpPr>
          <p:nvPr>
            <p:ph type="body" idx="1"/>
          </p:nvPr>
        </p:nvSpPr>
        <p:spPr>
          <a:xfrm>
            <a:off x="152400" y="4114800"/>
            <a:ext cx="6553200" cy="4876800"/>
          </a:xfrm>
        </p:spPr>
        <p:txBody>
          <a:bodyPr/>
          <a:lstStyle/>
          <a:p>
            <a:pPr algn="l"/>
            <a:r>
              <a:rPr lang="en-US" altLang="en-US" dirty="0"/>
              <a:t>Like the Song of Songs is about passionate love</a:t>
            </a:r>
          </a:p>
        </p:txBody>
      </p:sp>
      <p:cxnSp>
        <p:nvCxnSpPr>
          <p:cNvPr id="3" name="Straight Connector 2">
            <a:extLst>
              <a:ext uri="{FF2B5EF4-FFF2-40B4-BE49-F238E27FC236}">
                <a16:creationId xmlns:a16="http://schemas.microsoft.com/office/drawing/2014/main" id="{CE747C8E-C801-4F46-772B-30BAADB7B5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2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432098-4FCD-4621-B266-77E620A9B51E}"/>
              </a:ext>
            </a:extLst>
          </p:cNvPr>
          <p:cNvSpPr>
            <a:spLocks noGrp="1" noChangeArrowheads="1"/>
          </p:cNvSpPr>
          <p:nvPr>
            <p:ph type="dt" sz="half" idx="10"/>
          </p:nvPr>
        </p:nvSpPr>
        <p:spPr>
          <a:ln/>
        </p:spPr>
        <p:txBody>
          <a:bodyPr/>
          <a:lstStyle>
            <a:lvl1pPr>
              <a:defRPr/>
            </a:lvl1pPr>
          </a:lstStyle>
          <a:p>
            <a:pPr algn="l" defTabSz="685800">
              <a:defRPr/>
            </a:pPr>
            <a:endParaRPr lang="en-US" altLang="en-US">
              <a:solidFill>
                <a:srgbClr val="000000"/>
              </a:solidFill>
            </a:endParaRPr>
          </a:p>
        </p:txBody>
      </p:sp>
      <p:sp>
        <p:nvSpPr>
          <p:cNvPr id="5" name="Rectangle 5">
            <a:extLst>
              <a:ext uri="{FF2B5EF4-FFF2-40B4-BE49-F238E27FC236}">
                <a16:creationId xmlns:a16="http://schemas.microsoft.com/office/drawing/2014/main" id="{F73D8F41-1E12-46C4-B93A-792ECBF0084D}"/>
              </a:ext>
            </a:extLst>
          </p:cNvPr>
          <p:cNvSpPr>
            <a:spLocks noGrp="1" noChangeArrowheads="1"/>
          </p:cNvSpPr>
          <p:nvPr>
            <p:ph type="ftr" sz="quarter" idx="11"/>
          </p:nvPr>
        </p:nvSpPr>
        <p:spPr>
          <a:ln/>
        </p:spPr>
        <p:txBody>
          <a:bodyPr/>
          <a:lstStyle>
            <a:lvl1pPr>
              <a:defRPr/>
            </a:lvl1pPr>
          </a:lstStyle>
          <a:p>
            <a:pPr defTabSz="685800">
              <a:defRPr/>
            </a:pPr>
            <a:endParaRPr lang="en-US" altLang="en-US">
              <a:solidFill>
                <a:srgbClr val="000000"/>
              </a:solidFill>
            </a:endParaRPr>
          </a:p>
        </p:txBody>
      </p:sp>
      <p:sp>
        <p:nvSpPr>
          <p:cNvPr id="6" name="Rectangle 6">
            <a:extLst>
              <a:ext uri="{FF2B5EF4-FFF2-40B4-BE49-F238E27FC236}">
                <a16:creationId xmlns:a16="http://schemas.microsoft.com/office/drawing/2014/main" id="{6237021D-7337-46B4-8143-D23252B6764E}"/>
              </a:ext>
            </a:extLst>
          </p:cNvPr>
          <p:cNvSpPr>
            <a:spLocks noGrp="1" noChangeArrowheads="1"/>
          </p:cNvSpPr>
          <p:nvPr>
            <p:ph type="sldNum" sz="quarter" idx="12"/>
          </p:nvPr>
        </p:nvSpPr>
        <p:spPr>
          <a:ln/>
        </p:spPr>
        <p:txBody>
          <a:bodyPr/>
          <a:lstStyle>
            <a:lvl1pPr>
              <a:defRPr/>
            </a:lvl1pPr>
          </a:lstStyle>
          <a:p>
            <a:pPr defTabSz="685800">
              <a:defRPr/>
            </a:pPr>
            <a:fld id="{72C69B15-344B-438A-AA82-D05AD8857E10}" type="slidenum">
              <a:rPr lang="en-US" altLang="en-US" smtClean="0">
                <a:solidFill>
                  <a:srgbClr val="000000"/>
                </a:solidFill>
                <a:latin typeface="Arial" pitchFamily="34" charset="0"/>
                <a:cs typeface="Arial" pitchFamily="34" charset="0"/>
              </a:rPr>
              <a:pPr defTabSz="685800">
                <a:defRPr/>
              </a:pPr>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0385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320316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BFD7-36F3-4B5B-BF1B-3FA6FDB00670}"/>
              </a:ext>
            </a:extLst>
          </p:cNvPr>
          <p:cNvSpPr>
            <a:spLocks noGrp="1"/>
          </p:cNvSpPr>
          <p:nvPr>
            <p:ph type="dt" sz="half" idx="10"/>
          </p:nvPr>
        </p:nvSpPr>
        <p:spPr/>
        <p:txBody>
          <a:bodyPr/>
          <a:lstStyle>
            <a:lvl1pPr>
              <a:defRPr>
                <a:solidFill>
                  <a:srgbClr val="000000"/>
                </a:solidFill>
                <a:latin typeface="Arial" charset="0"/>
                <a:cs typeface="Arial" charset="0"/>
              </a:defRPr>
            </a:lvl1pPr>
          </a:lstStyle>
          <a:p>
            <a:pPr algn="l" defTabSz="685800" eaLnBrk="0" hangingPunct="0">
              <a:defRPr/>
            </a:pPr>
            <a:endParaRPr lang="en-US"/>
          </a:p>
        </p:txBody>
      </p:sp>
      <p:sp>
        <p:nvSpPr>
          <p:cNvPr id="5" name="Footer Placeholder 4">
            <a:extLst>
              <a:ext uri="{FF2B5EF4-FFF2-40B4-BE49-F238E27FC236}">
                <a16:creationId xmlns:a16="http://schemas.microsoft.com/office/drawing/2014/main" id="{E41C6871-3F5B-434E-9308-FD373FFD4F27}"/>
              </a:ext>
            </a:extLst>
          </p:cNvPr>
          <p:cNvSpPr>
            <a:spLocks noGrp="1"/>
          </p:cNvSpPr>
          <p:nvPr>
            <p:ph type="ftr" sz="quarter" idx="11"/>
          </p:nvPr>
        </p:nvSpPr>
        <p:spPr/>
        <p:txBody>
          <a:bodyPr/>
          <a:lstStyle>
            <a:lvl1pPr>
              <a:defRPr>
                <a:solidFill>
                  <a:srgbClr val="000000"/>
                </a:solidFill>
                <a:latin typeface="Arial" charset="0"/>
                <a:cs typeface="Arial" charset="0"/>
              </a:defRPr>
            </a:lvl1pPr>
          </a:lstStyle>
          <a:p>
            <a:pPr defTabSz="685800" eaLnBrk="0" hangingPunct="0">
              <a:defRPr/>
            </a:pPr>
            <a:endParaRPr lang="en-US"/>
          </a:p>
        </p:txBody>
      </p:sp>
      <p:sp>
        <p:nvSpPr>
          <p:cNvPr id="6" name="Slide Number Placeholder 5">
            <a:extLst>
              <a:ext uri="{FF2B5EF4-FFF2-40B4-BE49-F238E27FC236}">
                <a16:creationId xmlns:a16="http://schemas.microsoft.com/office/drawing/2014/main" id="{E2EA70AB-F80F-4492-AE77-3F1A71F74DED}"/>
              </a:ext>
            </a:extLst>
          </p:cNvPr>
          <p:cNvSpPr>
            <a:spLocks noGrp="1"/>
          </p:cNvSpPr>
          <p:nvPr>
            <p:ph type="sldNum" sz="quarter" idx="12"/>
          </p:nvPr>
        </p:nvSpPr>
        <p:spPr/>
        <p:txBody>
          <a:bodyPr/>
          <a:lstStyle>
            <a:lvl1pPr>
              <a:defRPr smtClean="0">
                <a:solidFill>
                  <a:srgbClr val="000000"/>
                </a:solidFill>
                <a:latin typeface="Arial" charset="0"/>
                <a:cs typeface="Arial" charset="0"/>
              </a:defRPr>
            </a:lvl1pPr>
          </a:lstStyle>
          <a:p>
            <a:pPr defTabSz="685800" eaLnBrk="0" hangingPunct="0">
              <a:defRPr/>
            </a:pPr>
            <a:fld id="{E2D9B43E-589A-4C9C-BABD-F49DD40FF5F4}" type="slidenum">
              <a:rPr lang="en-US" smtClean="0"/>
              <a:pPr defTabSz="685800" eaLnBrk="0" hangingPunct="0">
                <a:defRPr/>
              </a:pPr>
              <a:t>‹#›</a:t>
            </a:fld>
            <a:endParaRPr lang="en-US"/>
          </a:p>
        </p:txBody>
      </p:sp>
    </p:spTree>
    <p:extLst>
      <p:ext uri="{BB962C8B-B14F-4D97-AF65-F5344CB8AC3E}">
        <p14:creationId xmlns:p14="http://schemas.microsoft.com/office/powerpoint/2010/main" val="87831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6026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2"/>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3"/>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defTabSz="914378">
              <a:defRPr/>
            </a:pPr>
            <a:endParaRPr lang="en-US" altLang="en-US" dirty="0">
              <a:solidFill>
                <a:srgbClr val="000000"/>
              </a:solidFill>
            </a:endParaRPr>
          </a:p>
        </p:txBody>
      </p:sp>
      <p:sp>
        <p:nvSpPr>
          <p:cNvPr id="8" name="Footer Placeholder 7"/>
          <p:cNvSpPr>
            <a:spLocks noGrp="1"/>
          </p:cNvSpPr>
          <p:nvPr>
            <p:ph type="ftr" sz="quarter" idx="11"/>
          </p:nvPr>
        </p:nvSpPr>
        <p:spPr/>
        <p:txBody>
          <a:bodyPr/>
          <a:lstStyle/>
          <a:p>
            <a:pPr defTabSz="914378">
              <a:defRPr/>
            </a:pPr>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p>
            <a:pPr defTabSz="914378">
              <a:defRPr/>
            </a:pPr>
            <a:fld id="{B26EB06D-C9AC-4BAA-90E1-11627B68CA46}" type="slidenum">
              <a:rPr lang="en-US" altLang="en-US" smtClean="0">
                <a:solidFill>
                  <a:srgbClr val="000000"/>
                </a:solidFill>
              </a:rPr>
              <a:pPr defTabSz="914378">
                <a:defRPr/>
              </a:pPr>
              <a:t>‹#›</a:t>
            </a:fld>
            <a:endParaRPr lang="en-US" altLang="en-US" dirty="0">
              <a:solidFill>
                <a:srgbClr val="000000"/>
              </a:solidFill>
            </a:endParaRPr>
          </a:p>
        </p:txBody>
      </p:sp>
    </p:spTree>
    <p:extLst>
      <p:ext uri="{BB962C8B-B14F-4D97-AF65-F5344CB8AC3E}">
        <p14:creationId xmlns:p14="http://schemas.microsoft.com/office/powerpoint/2010/main" val="23687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D1691-5FA6-4941-9A58-93715B9FD559}"/>
              </a:ext>
            </a:extLst>
          </p:cNvPr>
          <p:cNvSpPr>
            <a:spLocks noGrp="1"/>
          </p:cNvSpPr>
          <p:nvPr>
            <p:ph type="dt" sz="half" idx="10"/>
          </p:nvPr>
        </p:nvSpPr>
        <p:spPr/>
        <p:txBody>
          <a:bodyPr/>
          <a:lstStyle>
            <a:lvl1pPr>
              <a:defRPr>
                <a:solidFill>
                  <a:srgbClr val="000000"/>
                </a:solidFill>
                <a:latin typeface="Arial" charset="0"/>
                <a:cs typeface="Arial" charset="0"/>
              </a:defRPr>
            </a:lvl1pPr>
          </a:lstStyle>
          <a:p>
            <a:pPr algn="l" defTabSz="685800" eaLnBrk="0" hangingPunct="0">
              <a:defRPr/>
            </a:pPr>
            <a:endParaRPr lang="en-US"/>
          </a:p>
        </p:txBody>
      </p:sp>
      <p:sp>
        <p:nvSpPr>
          <p:cNvPr id="5" name="Footer Placeholder 4">
            <a:extLst>
              <a:ext uri="{FF2B5EF4-FFF2-40B4-BE49-F238E27FC236}">
                <a16:creationId xmlns:a16="http://schemas.microsoft.com/office/drawing/2014/main" id="{C571248E-5542-4C4E-96EB-A65637F15C7D}"/>
              </a:ext>
            </a:extLst>
          </p:cNvPr>
          <p:cNvSpPr>
            <a:spLocks noGrp="1"/>
          </p:cNvSpPr>
          <p:nvPr>
            <p:ph type="ftr" sz="quarter" idx="11"/>
          </p:nvPr>
        </p:nvSpPr>
        <p:spPr/>
        <p:txBody>
          <a:bodyPr/>
          <a:lstStyle>
            <a:lvl1pPr>
              <a:defRPr>
                <a:solidFill>
                  <a:srgbClr val="000000"/>
                </a:solidFill>
                <a:latin typeface="Arial" charset="0"/>
                <a:cs typeface="Arial" charset="0"/>
              </a:defRPr>
            </a:lvl1pPr>
          </a:lstStyle>
          <a:p>
            <a:pPr defTabSz="685800" eaLnBrk="0" hangingPunct="0">
              <a:defRPr/>
            </a:pPr>
            <a:endParaRPr lang="en-US"/>
          </a:p>
        </p:txBody>
      </p:sp>
      <p:sp>
        <p:nvSpPr>
          <p:cNvPr id="6" name="Slide Number Placeholder 5">
            <a:extLst>
              <a:ext uri="{FF2B5EF4-FFF2-40B4-BE49-F238E27FC236}">
                <a16:creationId xmlns:a16="http://schemas.microsoft.com/office/drawing/2014/main" id="{06E288FE-66D0-4CAF-8B9E-BD32DC97E045}"/>
              </a:ext>
            </a:extLst>
          </p:cNvPr>
          <p:cNvSpPr>
            <a:spLocks noGrp="1"/>
          </p:cNvSpPr>
          <p:nvPr>
            <p:ph type="sldNum" sz="quarter" idx="12"/>
          </p:nvPr>
        </p:nvSpPr>
        <p:spPr/>
        <p:txBody>
          <a:bodyPr/>
          <a:lstStyle>
            <a:lvl1pPr>
              <a:defRPr smtClean="0">
                <a:solidFill>
                  <a:srgbClr val="000000"/>
                </a:solidFill>
                <a:latin typeface="Arial" charset="0"/>
                <a:cs typeface="Arial" charset="0"/>
              </a:defRPr>
            </a:lvl1pPr>
          </a:lstStyle>
          <a:p>
            <a:pPr defTabSz="685800" eaLnBrk="0" hangingPunct="0">
              <a:defRPr/>
            </a:pPr>
            <a:fld id="{B2A9C918-0FE2-4670-A350-1756A6402834}" type="slidenum">
              <a:rPr lang="en-US" smtClean="0"/>
              <a:pPr defTabSz="685800" eaLnBrk="0" hangingPunct="0">
                <a:defRPr/>
              </a:pPr>
              <a:t>‹#›</a:t>
            </a:fld>
            <a:endParaRPr lang="en-US"/>
          </a:p>
        </p:txBody>
      </p:sp>
    </p:spTree>
    <p:extLst>
      <p:ext uri="{BB962C8B-B14F-4D97-AF65-F5344CB8AC3E}">
        <p14:creationId xmlns:p14="http://schemas.microsoft.com/office/powerpoint/2010/main" val="162980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AC27CA-EB5F-4FFD-AFE1-585C5AC13B6F}"/>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5324A3-8BCA-47FF-888C-12CFC4C97DBE}"/>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ACBF4EDB-BC03-408B-A6C4-B250A939CED4}"/>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8157C8ED-182D-479E-981A-6A7AF155CC18}"/>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ltLang="en-US"/>
          </a:p>
        </p:txBody>
      </p:sp>
      <p:sp>
        <p:nvSpPr>
          <p:cNvPr id="3078" name="Rectangle 6">
            <a:extLst>
              <a:ext uri="{FF2B5EF4-FFF2-40B4-BE49-F238E27FC236}">
                <a16:creationId xmlns:a16="http://schemas.microsoft.com/office/drawing/2014/main" id="{3ED73AFF-67A9-4CD8-9E27-A3975DFBC0DD}"/>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3A682856-861A-426C-97E8-7291350175EF}" type="slidenum">
              <a:rPr lang="en-US" altLang="en-US"/>
              <a:pPr>
                <a:defRPr/>
              </a:pPr>
              <a:t>‹#›</a:t>
            </a:fld>
            <a:endParaRPr lang="en-US" altLang="en-US"/>
          </a:p>
        </p:txBody>
      </p:sp>
    </p:spTree>
    <p:extLst>
      <p:ext uri="{BB962C8B-B14F-4D97-AF65-F5344CB8AC3E}">
        <p14:creationId xmlns:p14="http://schemas.microsoft.com/office/powerpoint/2010/main" val="1823636426"/>
      </p:ext>
    </p:extLst>
  </p:cSld>
  <p:clrMap bg1="lt1" tx1="dk1" bg2="lt2" tx2="dk2" accent1="accent1" accent2="accent2" accent3="accent3" accent4="accent4" accent5="accent5" accent6="accent6" hlink="hlink" folHlink="folHlink"/>
  <p:sldLayoutIdLst>
    <p:sldLayoutId id="2147483858" r:id="rId1"/>
    <p:sldLayoutId id="2147483859"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1C56FB7-1D6F-45A4-BE2F-1F2BD4421020}"/>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17D28763-21CF-4CD5-8739-63A11D4E1C1F}"/>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3CF03711-A080-46A0-96F2-9CEFA51ED5F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a:lvl1pPr>
          </a:lstStyle>
          <a:p>
            <a:pPr>
              <a:defRPr/>
            </a:pPr>
            <a:endParaRPr lang="en-US"/>
          </a:p>
        </p:txBody>
      </p:sp>
      <p:sp>
        <p:nvSpPr>
          <p:cNvPr id="5125" name="Rectangle 5">
            <a:extLst>
              <a:ext uri="{FF2B5EF4-FFF2-40B4-BE49-F238E27FC236}">
                <a16:creationId xmlns:a16="http://schemas.microsoft.com/office/drawing/2014/main" id="{A66574B3-CC05-4E95-9439-D1EEDDD4239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vl1pPr>
          </a:lstStyle>
          <a:p>
            <a:pPr>
              <a:defRPr/>
            </a:pPr>
            <a:endParaRPr lang="en-US"/>
          </a:p>
        </p:txBody>
      </p:sp>
      <p:sp>
        <p:nvSpPr>
          <p:cNvPr id="5126" name="Rectangle 6">
            <a:extLst>
              <a:ext uri="{FF2B5EF4-FFF2-40B4-BE49-F238E27FC236}">
                <a16:creationId xmlns:a16="http://schemas.microsoft.com/office/drawing/2014/main" id="{2A009B1E-C965-4A4A-B567-A1703CCB1EE4}"/>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a:lvl1pPr>
          </a:lstStyle>
          <a:p>
            <a:pPr>
              <a:defRPr/>
            </a:pPr>
            <a:fld id="{B3671A63-785C-4635-9F9B-6F010DA9C851}" type="slidenum">
              <a:rPr lang="en-US"/>
              <a:pPr>
                <a:defRPr/>
              </a:pPr>
              <a:t>‹#›</a:t>
            </a:fld>
            <a:endParaRPr lang="en-US"/>
          </a:p>
        </p:txBody>
      </p:sp>
    </p:spTree>
    <p:extLst>
      <p:ext uri="{BB962C8B-B14F-4D97-AF65-F5344CB8AC3E}">
        <p14:creationId xmlns:p14="http://schemas.microsoft.com/office/powerpoint/2010/main" val="826009425"/>
      </p:ext>
    </p:extLst>
  </p:cSld>
  <p:clrMap bg1="lt1" tx1="dk1" bg2="lt2" tx2="dk2" accent1="accent1" accent2="accent2" accent3="accent3" accent4="accent4" accent5="accent5" accent6="accent6" hlink="hlink" folHlink="folHlink"/>
  <p:sldLayoutIdLst>
    <p:sldLayoutId id="2147483861" r:id="rId1"/>
    <p:sldLayoutId id="2147483862" r:id="rId2"/>
  </p:sldLayoutIdLst>
  <p:txStyles>
    <p:titleStyle>
      <a:lvl1pPr algn="ctr" rtl="0" eaLnBrk="0" fontAlgn="base" hangingPunct="0">
        <a:spcBef>
          <a:spcPct val="0"/>
        </a:spcBef>
        <a:spcAft>
          <a:spcPct val="0"/>
        </a:spcAft>
        <a:defRPr sz="2475">
          <a:solidFill>
            <a:schemeClr val="bg1"/>
          </a:solidFill>
          <a:latin typeface="+mj-lt"/>
          <a:ea typeface="+mj-ea"/>
          <a:cs typeface="+mj-cs"/>
        </a:defRPr>
      </a:lvl1pPr>
      <a:lvl2pPr algn="ctr" rtl="0" eaLnBrk="0" fontAlgn="base" hangingPunct="0">
        <a:spcBef>
          <a:spcPct val="0"/>
        </a:spcBef>
        <a:spcAft>
          <a:spcPct val="0"/>
        </a:spcAft>
        <a:defRPr sz="2475">
          <a:solidFill>
            <a:schemeClr val="bg1"/>
          </a:solidFill>
          <a:latin typeface="Arial Rounded MT Bold" pitchFamily="34" charset="0"/>
          <a:cs typeface="Arial" charset="0"/>
        </a:defRPr>
      </a:lvl2pPr>
      <a:lvl3pPr algn="ctr" rtl="0" eaLnBrk="0" fontAlgn="base" hangingPunct="0">
        <a:spcBef>
          <a:spcPct val="0"/>
        </a:spcBef>
        <a:spcAft>
          <a:spcPct val="0"/>
        </a:spcAft>
        <a:defRPr sz="2475">
          <a:solidFill>
            <a:schemeClr val="bg1"/>
          </a:solidFill>
          <a:latin typeface="Arial Rounded MT Bold" pitchFamily="34" charset="0"/>
          <a:cs typeface="Arial" charset="0"/>
        </a:defRPr>
      </a:lvl3pPr>
      <a:lvl4pPr algn="ctr" rtl="0" eaLnBrk="0" fontAlgn="base" hangingPunct="0">
        <a:spcBef>
          <a:spcPct val="0"/>
        </a:spcBef>
        <a:spcAft>
          <a:spcPct val="0"/>
        </a:spcAft>
        <a:defRPr sz="2475">
          <a:solidFill>
            <a:schemeClr val="bg1"/>
          </a:solidFill>
          <a:latin typeface="Arial Rounded MT Bold" pitchFamily="34" charset="0"/>
          <a:cs typeface="Arial" charset="0"/>
        </a:defRPr>
      </a:lvl4pPr>
      <a:lvl5pPr algn="ctr" rtl="0" eaLnBrk="0" fontAlgn="base" hangingPunct="0">
        <a:spcBef>
          <a:spcPct val="0"/>
        </a:spcBef>
        <a:spcAft>
          <a:spcPct val="0"/>
        </a:spcAft>
        <a:defRPr sz="2475">
          <a:solidFill>
            <a:schemeClr val="bg1"/>
          </a:solidFill>
          <a:latin typeface="Arial Rounded MT Bold" pitchFamily="34" charset="0"/>
          <a:cs typeface="Arial" charset="0"/>
        </a:defRPr>
      </a:lvl5pPr>
      <a:lvl6pPr marL="257175" algn="ctr" rtl="0" fontAlgn="base">
        <a:spcBef>
          <a:spcPct val="0"/>
        </a:spcBef>
        <a:spcAft>
          <a:spcPct val="0"/>
        </a:spcAft>
        <a:defRPr sz="2475">
          <a:solidFill>
            <a:schemeClr val="bg1"/>
          </a:solidFill>
          <a:latin typeface="Arial Rounded MT Bold" pitchFamily="34" charset="0"/>
          <a:cs typeface="Arial" charset="0"/>
        </a:defRPr>
      </a:lvl6pPr>
      <a:lvl7pPr marL="514350" algn="ctr" rtl="0" fontAlgn="base">
        <a:spcBef>
          <a:spcPct val="0"/>
        </a:spcBef>
        <a:spcAft>
          <a:spcPct val="0"/>
        </a:spcAft>
        <a:defRPr sz="2475">
          <a:solidFill>
            <a:schemeClr val="bg1"/>
          </a:solidFill>
          <a:latin typeface="Arial Rounded MT Bold" pitchFamily="34" charset="0"/>
          <a:cs typeface="Arial" charset="0"/>
        </a:defRPr>
      </a:lvl7pPr>
      <a:lvl8pPr marL="771525" algn="ctr" rtl="0" fontAlgn="base">
        <a:spcBef>
          <a:spcPct val="0"/>
        </a:spcBef>
        <a:spcAft>
          <a:spcPct val="0"/>
        </a:spcAft>
        <a:defRPr sz="2475">
          <a:solidFill>
            <a:schemeClr val="bg1"/>
          </a:solidFill>
          <a:latin typeface="Arial Rounded MT Bold" pitchFamily="34" charset="0"/>
          <a:cs typeface="Arial" charset="0"/>
        </a:defRPr>
      </a:lvl8pPr>
      <a:lvl9pPr marL="1028700" algn="ctr" rtl="0" fontAlgn="base">
        <a:spcBef>
          <a:spcPct val="0"/>
        </a:spcBef>
        <a:spcAft>
          <a:spcPct val="0"/>
        </a:spcAft>
        <a:defRPr sz="2475">
          <a:solidFill>
            <a:schemeClr val="bg1"/>
          </a:solidFill>
          <a:latin typeface="Arial Rounded MT Bold" pitchFamily="34" charset="0"/>
          <a:cs typeface="Arial" charset="0"/>
        </a:defRPr>
      </a:lvl9pPr>
    </p:titleStyle>
    <p:bodyStyle>
      <a:lvl1pPr marL="192881" indent="-192881" algn="l" rtl="0" eaLnBrk="0" fontAlgn="base" hangingPunct="0">
        <a:spcBef>
          <a:spcPct val="20000"/>
        </a:spcBef>
        <a:spcAft>
          <a:spcPct val="0"/>
        </a:spcAft>
        <a:defRPr sz="2475">
          <a:solidFill>
            <a:schemeClr val="bg1"/>
          </a:solidFill>
          <a:latin typeface="+mn-lt"/>
          <a:ea typeface="+mn-ea"/>
          <a:cs typeface="+mn-cs"/>
        </a:defRPr>
      </a:lvl1pPr>
      <a:lvl2pPr marL="417910" indent="-160735" algn="l" rtl="0" eaLnBrk="0" fontAlgn="base" hangingPunct="0">
        <a:spcBef>
          <a:spcPct val="20000"/>
        </a:spcBef>
        <a:spcAft>
          <a:spcPct val="0"/>
        </a:spcAft>
        <a:defRPr sz="2250">
          <a:solidFill>
            <a:schemeClr val="tx1"/>
          </a:solidFill>
          <a:latin typeface="+mn-lt"/>
          <a:cs typeface="+mn-cs"/>
        </a:defRPr>
      </a:lvl2pPr>
      <a:lvl3pPr marL="642938" indent="-128588" algn="l" rtl="0" eaLnBrk="0" fontAlgn="base" hangingPunct="0">
        <a:spcBef>
          <a:spcPct val="20000"/>
        </a:spcBef>
        <a:spcAft>
          <a:spcPct val="0"/>
        </a:spcAft>
        <a:defRPr sz="2250">
          <a:solidFill>
            <a:schemeClr val="tx1"/>
          </a:solidFill>
          <a:latin typeface="+mn-lt"/>
          <a:cs typeface="+mn-cs"/>
        </a:defRPr>
      </a:lvl3pPr>
      <a:lvl4pPr marL="900113" indent="-128588" algn="l" rtl="0" eaLnBrk="0" fontAlgn="base" hangingPunct="0">
        <a:spcBef>
          <a:spcPct val="20000"/>
        </a:spcBef>
        <a:spcAft>
          <a:spcPct val="0"/>
        </a:spcAft>
        <a:defRPr sz="2250">
          <a:solidFill>
            <a:schemeClr val="tx1"/>
          </a:solidFill>
          <a:latin typeface="+mn-lt"/>
          <a:cs typeface="+mn-cs"/>
        </a:defRPr>
      </a:lvl4pPr>
      <a:lvl5pPr marL="1157288" indent="-128588" algn="l" rtl="0" eaLnBrk="0" fontAlgn="base" hangingPunct="0">
        <a:spcBef>
          <a:spcPct val="20000"/>
        </a:spcBef>
        <a:spcAft>
          <a:spcPct val="0"/>
        </a:spcAft>
        <a:defRPr sz="2250">
          <a:solidFill>
            <a:schemeClr val="tx1"/>
          </a:solidFill>
          <a:latin typeface="+mn-lt"/>
          <a:cs typeface="+mn-cs"/>
        </a:defRPr>
      </a:lvl5pPr>
      <a:lvl6pPr marL="1414463" indent="-128588" algn="l" rtl="0" fontAlgn="base">
        <a:spcBef>
          <a:spcPct val="20000"/>
        </a:spcBef>
        <a:spcAft>
          <a:spcPct val="0"/>
        </a:spcAft>
        <a:defRPr sz="2250">
          <a:solidFill>
            <a:schemeClr val="tx1"/>
          </a:solidFill>
          <a:latin typeface="+mn-lt"/>
          <a:cs typeface="+mn-cs"/>
        </a:defRPr>
      </a:lvl6pPr>
      <a:lvl7pPr marL="1671638" indent="-128588" algn="l" rtl="0" fontAlgn="base">
        <a:spcBef>
          <a:spcPct val="20000"/>
        </a:spcBef>
        <a:spcAft>
          <a:spcPct val="0"/>
        </a:spcAft>
        <a:defRPr sz="2250">
          <a:solidFill>
            <a:schemeClr val="tx1"/>
          </a:solidFill>
          <a:latin typeface="+mn-lt"/>
          <a:cs typeface="+mn-cs"/>
        </a:defRPr>
      </a:lvl7pPr>
      <a:lvl8pPr marL="1928813" indent="-128588" algn="l" rtl="0" fontAlgn="base">
        <a:spcBef>
          <a:spcPct val="20000"/>
        </a:spcBef>
        <a:spcAft>
          <a:spcPct val="0"/>
        </a:spcAft>
        <a:defRPr sz="2250">
          <a:solidFill>
            <a:schemeClr val="tx1"/>
          </a:solidFill>
          <a:latin typeface="+mn-lt"/>
          <a:cs typeface="+mn-cs"/>
        </a:defRPr>
      </a:lvl8pPr>
      <a:lvl9pPr marL="2185988" indent="-128588" algn="l" rtl="0" fontAlgn="base">
        <a:spcBef>
          <a:spcPct val="20000"/>
        </a:spcBef>
        <a:spcAft>
          <a:spcPct val="0"/>
        </a:spcAft>
        <a:defRPr sz="2250">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dirty="0">
              <a:solidFill>
                <a:srgbClr val="00000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dirty="0">
              <a:solidFill>
                <a:srgbClr val="000000"/>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83134708"/>
      </p:ext>
    </p:extLst>
  </p:cSld>
  <p:clrMap bg1="dk1" tx1="lt1" bg2="dk2" tx2="lt2" accent1="accent1" accent2="accent2" accent3="accent3" accent4="accent4" accent5="accent5" accent6="accent6" hlink="hlink" folHlink="folHlink"/>
  <p:sldLayoutIdLst>
    <p:sldLayoutId id="214748386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783"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A8F6C1D-6D43-4C23-AE23-51C6F75622A0}"/>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0A0E1B4C-D5DD-4322-B1A4-1E0036F3284B}"/>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698887CC-6113-4B2B-A533-F7F403FDA6F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a:lvl1pPr>
          </a:lstStyle>
          <a:p>
            <a:pPr>
              <a:defRPr/>
            </a:pPr>
            <a:endParaRPr lang="en-US"/>
          </a:p>
        </p:txBody>
      </p:sp>
      <p:sp>
        <p:nvSpPr>
          <p:cNvPr id="3077" name="Rectangle 5">
            <a:extLst>
              <a:ext uri="{FF2B5EF4-FFF2-40B4-BE49-F238E27FC236}">
                <a16:creationId xmlns:a16="http://schemas.microsoft.com/office/drawing/2014/main" id="{62B8AAFC-4651-4794-B913-6CF0CA147991}"/>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vl1pPr>
          </a:lstStyle>
          <a:p>
            <a:pPr>
              <a:defRPr/>
            </a:pPr>
            <a:endParaRPr lang="en-US"/>
          </a:p>
        </p:txBody>
      </p:sp>
      <p:sp>
        <p:nvSpPr>
          <p:cNvPr id="3078" name="Rectangle 6">
            <a:extLst>
              <a:ext uri="{FF2B5EF4-FFF2-40B4-BE49-F238E27FC236}">
                <a16:creationId xmlns:a16="http://schemas.microsoft.com/office/drawing/2014/main" id="{6F3874C3-4EFB-4D18-901E-76BA56559997}"/>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a:lvl1pPr>
          </a:lstStyle>
          <a:p>
            <a:pPr>
              <a:defRPr/>
            </a:pPr>
            <a:fld id="{E547A66A-59DB-49F3-B644-AF886B84E8B8}" type="slidenum">
              <a:rPr lang="en-US"/>
              <a:pPr>
                <a:defRPr/>
              </a:pPr>
              <a:t>‹#›</a:t>
            </a:fld>
            <a:endParaRPr lang="en-US"/>
          </a:p>
        </p:txBody>
      </p:sp>
    </p:spTree>
    <p:extLst>
      <p:ext uri="{BB962C8B-B14F-4D97-AF65-F5344CB8AC3E}">
        <p14:creationId xmlns:p14="http://schemas.microsoft.com/office/powerpoint/2010/main" val="2466814193"/>
      </p:ext>
    </p:extLst>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2475">
          <a:solidFill>
            <a:schemeClr val="bg1"/>
          </a:solidFill>
          <a:latin typeface="+mj-lt"/>
          <a:ea typeface="+mj-ea"/>
          <a:cs typeface="+mj-cs"/>
        </a:defRPr>
      </a:lvl1pPr>
      <a:lvl2pPr algn="ctr" rtl="0" eaLnBrk="0" fontAlgn="base" hangingPunct="0">
        <a:spcBef>
          <a:spcPct val="0"/>
        </a:spcBef>
        <a:spcAft>
          <a:spcPct val="0"/>
        </a:spcAft>
        <a:defRPr sz="2475">
          <a:solidFill>
            <a:schemeClr val="bg1"/>
          </a:solidFill>
          <a:latin typeface="Arial" charset="0"/>
          <a:cs typeface="Arial" charset="0"/>
        </a:defRPr>
      </a:lvl2pPr>
      <a:lvl3pPr algn="ctr" rtl="0" eaLnBrk="0" fontAlgn="base" hangingPunct="0">
        <a:spcBef>
          <a:spcPct val="0"/>
        </a:spcBef>
        <a:spcAft>
          <a:spcPct val="0"/>
        </a:spcAft>
        <a:defRPr sz="2475">
          <a:solidFill>
            <a:schemeClr val="bg1"/>
          </a:solidFill>
          <a:latin typeface="Arial" charset="0"/>
          <a:cs typeface="Arial" charset="0"/>
        </a:defRPr>
      </a:lvl3pPr>
      <a:lvl4pPr algn="ctr" rtl="0" eaLnBrk="0" fontAlgn="base" hangingPunct="0">
        <a:spcBef>
          <a:spcPct val="0"/>
        </a:spcBef>
        <a:spcAft>
          <a:spcPct val="0"/>
        </a:spcAft>
        <a:defRPr sz="2475">
          <a:solidFill>
            <a:schemeClr val="bg1"/>
          </a:solidFill>
          <a:latin typeface="Arial" charset="0"/>
          <a:cs typeface="Arial" charset="0"/>
        </a:defRPr>
      </a:lvl4pPr>
      <a:lvl5pPr algn="ctr" rtl="0" eaLnBrk="0" fontAlgn="base" hangingPunct="0">
        <a:spcBef>
          <a:spcPct val="0"/>
        </a:spcBef>
        <a:spcAft>
          <a:spcPct val="0"/>
        </a:spcAft>
        <a:defRPr sz="2475">
          <a:solidFill>
            <a:schemeClr val="bg1"/>
          </a:solidFill>
          <a:latin typeface="Arial" charset="0"/>
          <a:cs typeface="Arial" charset="0"/>
        </a:defRPr>
      </a:lvl5pPr>
      <a:lvl6pPr marL="257175" algn="ctr" rtl="0" eaLnBrk="0" fontAlgn="base" hangingPunct="0">
        <a:spcBef>
          <a:spcPct val="0"/>
        </a:spcBef>
        <a:spcAft>
          <a:spcPct val="0"/>
        </a:spcAft>
        <a:defRPr sz="2475">
          <a:solidFill>
            <a:schemeClr val="bg1"/>
          </a:solidFill>
          <a:latin typeface="Arial" charset="0"/>
          <a:cs typeface="Arial" charset="0"/>
        </a:defRPr>
      </a:lvl6pPr>
      <a:lvl7pPr marL="514350" algn="ctr" rtl="0" eaLnBrk="0" fontAlgn="base" hangingPunct="0">
        <a:spcBef>
          <a:spcPct val="0"/>
        </a:spcBef>
        <a:spcAft>
          <a:spcPct val="0"/>
        </a:spcAft>
        <a:defRPr sz="2475">
          <a:solidFill>
            <a:schemeClr val="bg1"/>
          </a:solidFill>
          <a:latin typeface="Arial" charset="0"/>
          <a:cs typeface="Arial" charset="0"/>
        </a:defRPr>
      </a:lvl7pPr>
      <a:lvl8pPr marL="771525" algn="ctr" rtl="0" eaLnBrk="0" fontAlgn="base" hangingPunct="0">
        <a:spcBef>
          <a:spcPct val="0"/>
        </a:spcBef>
        <a:spcAft>
          <a:spcPct val="0"/>
        </a:spcAft>
        <a:defRPr sz="2475">
          <a:solidFill>
            <a:schemeClr val="bg1"/>
          </a:solidFill>
          <a:latin typeface="Arial" charset="0"/>
          <a:cs typeface="Arial" charset="0"/>
        </a:defRPr>
      </a:lvl8pPr>
      <a:lvl9pPr marL="1028700" algn="ctr" rtl="0" eaLnBrk="0" fontAlgn="base" hangingPunct="0">
        <a:spcBef>
          <a:spcPct val="0"/>
        </a:spcBef>
        <a:spcAft>
          <a:spcPct val="0"/>
        </a:spcAft>
        <a:defRPr sz="2475">
          <a:solidFill>
            <a:schemeClr val="bg1"/>
          </a:solidFill>
          <a:latin typeface="Arial" charset="0"/>
          <a:cs typeface="Arial" charset="0"/>
        </a:defRPr>
      </a:lvl9pPr>
    </p:titleStyle>
    <p:bodyStyle>
      <a:lvl1pPr marL="192881" indent="-192881" algn="l" rtl="0" eaLnBrk="0" fontAlgn="base" hangingPunct="0">
        <a:spcBef>
          <a:spcPct val="20000"/>
        </a:spcBef>
        <a:spcAft>
          <a:spcPct val="0"/>
        </a:spcAft>
        <a:defRPr sz="2475">
          <a:solidFill>
            <a:schemeClr val="bg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cs typeface="+mn-cs"/>
        </a:defRPr>
      </a:lvl2pPr>
      <a:lvl3pPr marL="642938" indent="-128588" algn="l" rtl="0" eaLnBrk="0" fontAlgn="base" hangingPunct="0">
        <a:spcBef>
          <a:spcPct val="20000"/>
        </a:spcBef>
        <a:spcAft>
          <a:spcPct val="0"/>
        </a:spcAft>
        <a:buChar char="•"/>
        <a:defRPr>
          <a:solidFill>
            <a:schemeClr val="tx1"/>
          </a:solidFill>
          <a:latin typeface="+mn-lt"/>
          <a:cs typeface="+mn-cs"/>
        </a:defRPr>
      </a:lvl3pPr>
      <a:lvl4pPr marL="900113" indent="-128588" algn="l" rtl="0" eaLnBrk="0" fontAlgn="base" hangingPunct="0">
        <a:spcBef>
          <a:spcPct val="20000"/>
        </a:spcBef>
        <a:spcAft>
          <a:spcPct val="0"/>
        </a:spcAft>
        <a:buChar char="–"/>
        <a:defRPr sz="1125">
          <a:solidFill>
            <a:schemeClr val="tx1"/>
          </a:solidFill>
          <a:latin typeface="+mn-lt"/>
          <a:cs typeface="+mn-cs"/>
        </a:defRPr>
      </a:lvl4pPr>
      <a:lvl5pPr marL="1157288" indent="-128588" algn="l" rtl="0" eaLnBrk="0" fontAlgn="base" hangingPunct="0">
        <a:spcBef>
          <a:spcPct val="20000"/>
        </a:spcBef>
        <a:spcAft>
          <a:spcPct val="0"/>
        </a:spcAft>
        <a:buChar char="»"/>
        <a:defRPr sz="1125">
          <a:solidFill>
            <a:schemeClr val="tx1"/>
          </a:solidFill>
          <a:latin typeface="+mn-lt"/>
          <a:cs typeface="+mn-cs"/>
        </a:defRPr>
      </a:lvl5pPr>
      <a:lvl6pPr marL="1414463" indent="-128588" algn="l" rtl="0" eaLnBrk="0" fontAlgn="base" hangingPunct="0">
        <a:spcBef>
          <a:spcPct val="20000"/>
        </a:spcBef>
        <a:spcAft>
          <a:spcPct val="0"/>
        </a:spcAft>
        <a:buChar char="»"/>
        <a:defRPr sz="1125">
          <a:solidFill>
            <a:schemeClr val="tx1"/>
          </a:solidFill>
          <a:latin typeface="+mn-lt"/>
          <a:cs typeface="+mn-cs"/>
        </a:defRPr>
      </a:lvl6pPr>
      <a:lvl7pPr marL="1671638" indent="-128588" algn="l" rtl="0" eaLnBrk="0" fontAlgn="base" hangingPunct="0">
        <a:spcBef>
          <a:spcPct val="20000"/>
        </a:spcBef>
        <a:spcAft>
          <a:spcPct val="0"/>
        </a:spcAft>
        <a:buChar char="»"/>
        <a:defRPr sz="1125">
          <a:solidFill>
            <a:schemeClr val="tx1"/>
          </a:solidFill>
          <a:latin typeface="+mn-lt"/>
          <a:cs typeface="+mn-cs"/>
        </a:defRPr>
      </a:lvl7pPr>
      <a:lvl8pPr marL="1928813" indent="-128588" algn="l" rtl="0" eaLnBrk="0" fontAlgn="base" hangingPunct="0">
        <a:spcBef>
          <a:spcPct val="20000"/>
        </a:spcBef>
        <a:spcAft>
          <a:spcPct val="0"/>
        </a:spcAft>
        <a:buChar char="»"/>
        <a:defRPr sz="1125">
          <a:solidFill>
            <a:schemeClr val="tx1"/>
          </a:solidFill>
          <a:latin typeface="+mn-lt"/>
          <a:cs typeface="+mn-cs"/>
        </a:defRPr>
      </a:lvl8pPr>
      <a:lvl9pPr marL="2185988" indent="-128588" algn="l" rtl="0" eaLnBrk="0" fontAlgn="base" hangingPunct="0">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BA970-F1C2-7BEF-CBA6-D0C87DE564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0BEA44-220C-FE00-A1CF-32438AE61F05}"/>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6607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Counting of the Omer begins on the second day of Passover (the 16th of Nisan) for Rabbinic Jews (Orthodox, Conservative, Reform), April 2 in the evening or all day, April 3.</a:t>
            </a:r>
          </a:p>
        </p:txBody>
      </p:sp>
    </p:spTree>
    <p:extLst>
      <p:ext uri="{BB962C8B-B14F-4D97-AF65-F5344CB8AC3E}">
        <p14:creationId xmlns:p14="http://schemas.microsoft.com/office/powerpoint/2010/main" val="907740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D5830-2DE0-1E48-4665-BEF6B5BB09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827F61-F8F1-6AA0-5BF4-941DE9C6709C}"/>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8082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2340B-140C-FAB5-5405-640AF3B95771}"/>
            </a:ext>
          </a:extLst>
        </p:cNvPr>
        <p:cNvGrpSpPr/>
        <p:nvPr/>
      </p:nvGrpSpPr>
      <p:grpSpPr>
        <a:xfrm>
          <a:off x="0" y="0"/>
          <a:ext cx="0" cy="0"/>
          <a:chOff x="0" y="0"/>
          <a:chExt cx="0" cy="0"/>
        </a:xfrm>
      </p:grpSpPr>
      <p:sp>
        <p:nvSpPr>
          <p:cNvPr id="7182338" name="Rectangle 2">
            <a:extLst>
              <a:ext uri="{FF2B5EF4-FFF2-40B4-BE49-F238E27FC236}">
                <a16:creationId xmlns:a16="http://schemas.microsoft.com/office/drawing/2014/main" id="{29C1DD8E-ADDA-6AFF-FF90-1787A57F43EE}"/>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and after the weekly Shabbat during Passover for Karaite, Samaritan, Sadducean Jews.  [April 5]  </a:t>
            </a:r>
          </a:p>
        </p:txBody>
      </p:sp>
    </p:spTree>
    <p:extLst>
      <p:ext uri="{BB962C8B-B14F-4D97-AF65-F5344CB8AC3E}">
        <p14:creationId xmlns:p14="http://schemas.microsoft.com/office/powerpoint/2010/main" val="35009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counting is preferably done at night, at the beginning of the Jewish day. If one realizes the next morning or afternoon that they have not yet counted, the count may still be made, but [Rabbinic law] without a blessing. </a:t>
            </a:r>
          </a:p>
        </p:txBody>
      </p:sp>
    </p:spTree>
    <p:extLst>
      <p:ext uri="{BB962C8B-B14F-4D97-AF65-F5344CB8AC3E}">
        <p14:creationId xmlns:p14="http://schemas.microsoft.com/office/powerpoint/2010/main" val="278173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152400" y="209550"/>
            <a:ext cx="2121023" cy="4648200"/>
          </a:xfrm>
        </p:spPr>
        <p:txBody>
          <a:bodyPr/>
          <a:lstStyle/>
          <a:p>
            <a:pPr algn="l">
              <a:lnSpc>
                <a:spcPct val="90000"/>
              </a:lnSpc>
            </a:pPr>
            <a:r>
              <a:rPr lang="en-US" altLang="en-US" sz="3600" dirty="0"/>
              <a:t>Modern day wheat </a:t>
            </a:r>
            <a:r>
              <a:rPr lang="en-US" altLang="en-US" sz="3200" dirty="0"/>
              <a:t>sheaves.</a:t>
            </a:r>
          </a:p>
          <a:p>
            <a:pPr algn="l">
              <a:lnSpc>
                <a:spcPct val="90000"/>
              </a:lnSpc>
            </a:pPr>
            <a:r>
              <a:rPr lang="en-US" altLang="en-US" sz="3200" dirty="0"/>
              <a:t>Counting during the Omer gathering</a:t>
            </a:r>
            <a:endParaRPr lang="en-US" altLang="en-US" sz="3600" dirty="0"/>
          </a:p>
        </p:txBody>
      </p:sp>
      <p:pic>
        <p:nvPicPr>
          <p:cNvPr id="4098" name="Picture 2" descr="undefined">
            <a:extLst>
              <a:ext uri="{FF2B5EF4-FFF2-40B4-BE49-F238E27FC236}">
                <a16:creationId xmlns:a16="http://schemas.microsoft.com/office/drawing/2014/main" id="{696DFDB5-33D5-6025-602E-2CFDF53AA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423"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0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401649" cy="4648200"/>
          </a:xfrm>
        </p:spPr>
        <p:txBody>
          <a:bodyPr/>
          <a:lstStyle/>
          <a:p>
            <a:pPr algn="l">
              <a:lnSpc>
                <a:spcPct val="90000"/>
              </a:lnSpc>
            </a:pPr>
            <a:r>
              <a:rPr lang="en-US" altLang="en-US" sz="4000" dirty="0"/>
              <a:t>Omer counting app, available at the Google play store, </a:t>
            </a:r>
          </a:p>
          <a:p>
            <a:pPr algn="l">
              <a:lnSpc>
                <a:spcPct val="90000"/>
              </a:lnSpc>
            </a:pPr>
            <a:r>
              <a:rPr lang="en-US" altLang="en-US" sz="4000" dirty="0"/>
              <a:t>iPhone App Store.</a:t>
            </a:r>
          </a:p>
          <a:p>
            <a:pPr algn="l">
              <a:lnSpc>
                <a:spcPct val="90000"/>
              </a:lnSpc>
            </a:pPr>
            <a:endParaRPr lang="en-US" altLang="en-US" sz="4000" dirty="0"/>
          </a:p>
        </p:txBody>
      </p:sp>
      <p:pic>
        <p:nvPicPr>
          <p:cNvPr id="3" name="Picture 2">
            <a:extLst>
              <a:ext uri="{FF2B5EF4-FFF2-40B4-BE49-F238E27FC236}">
                <a16:creationId xmlns:a16="http://schemas.microsoft.com/office/drawing/2014/main" id="{8DD626A4-80AF-A998-20B1-E20F723D29A6}"/>
              </a:ext>
            </a:extLst>
          </p:cNvPr>
          <p:cNvPicPr>
            <a:picLocks noChangeAspect="1"/>
          </p:cNvPicPr>
          <p:nvPr/>
        </p:nvPicPr>
        <p:blipFill>
          <a:blip r:embed="rId3"/>
          <a:stretch>
            <a:fillRect/>
          </a:stretch>
        </p:blipFill>
        <p:spPr>
          <a:xfrm>
            <a:off x="4742351" y="0"/>
            <a:ext cx="4401649" cy="5143500"/>
          </a:xfrm>
          <a:prstGeom prst="rect">
            <a:avLst/>
          </a:prstGeom>
        </p:spPr>
      </p:pic>
      <p:pic>
        <p:nvPicPr>
          <p:cNvPr id="5" name="Picture 4">
            <a:extLst>
              <a:ext uri="{FF2B5EF4-FFF2-40B4-BE49-F238E27FC236}">
                <a16:creationId xmlns:a16="http://schemas.microsoft.com/office/drawing/2014/main" id="{65215F5B-E846-2340-086A-F6CCBC488BD6}"/>
              </a:ext>
            </a:extLst>
          </p:cNvPr>
          <p:cNvPicPr>
            <a:picLocks noChangeAspect="1"/>
          </p:cNvPicPr>
          <p:nvPr/>
        </p:nvPicPr>
        <p:blipFill>
          <a:blip r:embed="rId4"/>
          <a:stretch>
            <a:fillRect/>
          </a:stretch>
        </p:blipFill>
        <p:spPr>
          <a:xfrm>
            <a:off x="533400" y="3867150"/>
            <a:ext cx="3439005" cy="562053"/>
          </a:xfrm>
          <a:prstGeom prst="rect">
            <a:avLst/>
          </a:prstGeom>
        </p:spPr>
      </p:pic>
    </p:spTree>
    <p:extLst>
      <p:ext uri="{BB962C8B-B14F-4D97-AF65-F5344CB8AC3E}">
        <p14:creationId xmlns:p14="http://schemas.microsoft.com/office/powerpoint/2010/main" val="135544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7E2B-0FF9-1ABA-C2F9-FBB6564814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D5F231-33A1-FCC2-3D1B-ADFCC94AEDC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1257C7A-A2A3-B9E6-25B1-846717C3E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463" y="0"/>
            <a:ext cx="2373074" cy="5143500"/>
          </a:xfrm>
          <a:prstGeom prst="rect">
            <a:avLst/>
          </a:prstGeom>
        </p:spPr>
      </p:pic>
      <p:cxnSp>
        <p:nvCxnSpPr>
          <p:cNvPr id="6" name="Straight Arrow Connector 5">
            <a:extLst>
              <a:ext uri="{FF2B5EF4-FFF2-40B4-BE49-F238E27FC236}">
                <a16:creationId xmlns:a16="http://schemas.microsoft.com/office/drawing/2014/main" id="{DF53A4E6-EB20-3F3B-57B3-BF025E8145C2}"/>
              </a:ext>
            </a:extLst>
          </p:cNvPr>
          <p:cNvCxnSpPr/>
          <p:nvPr/>
        </p:nvCxnSpPr>
        <p:spPr>
          <a:xfrm>
            <a:off x="762000" y="3105150"/>
            <a:ext cx="2362200" cy="0"/>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53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AF03FD8-C7A5-2642-D2C8-D611048593CD}"/>
              </a:ext>
            </a:extLst>
          </p:cNvPr>
          <p:cNvPicPr>
            <a:picLocks noChangeAspect="1"/>
          </p:cNvPicPr>
          <p:nvPr/>
        </p:nvPicPr>
        <p:blipFill rotWithShape="1">
          <a:blip r:embed="rId3">
            <a:extLst>
              <a:ext uri="{28A0092B-C50C-407E-A947-70E740481C1C}">
                <a14:useLocalDpi xmlns:a14="http://schemas.microsoft.com/office/drawing/2010/main" val="0"/>
              </a:ext>
            </a:extLst>
          </a:blip>
          <a:srcRect l="1596" t="11482" b="44074"/>
          <a:stretch/>
        </p:blipFill>
        <p:spPr>
          <a:xfrm>
            <a:off x="3517859" y="1550"/>
            <a:ext cx="5538490" cy="5141950"/>
          </a:xfrm>
          <a:prstGeom prst="rect">
            <a:avLst/>
          </a:prstGeom>
        </p:spPr>
      </p:pic>
      <p:pic>
        <p:nvPicPr>
          <p:cNvPr id="4" name="Picture 3">
            <a:extLst>
              <a:ext uri="{FF2B5EF4-FFF2-40B4-BE49-F238E27FC236}">
                <a16:creationId xmlns:a16="http://schemas.microsoft.com/office/drawing/2014/main" id="{DE3027BF-4F46-2D40-10CD-89D1311D8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2502243" cy="5143500"/>
          </a:xfrm>
          <a:prstGeom prst="rect">
            <a:avLst/>
          </a:prstGeom>
        </p:spPr>
      </p:pic>
    </p:spTree>
    <p:extLst>
      <p:ext uri="{BB962C8B-B14F-4D97-AF65-F5344CB8AC3E}">
        <p14:creationId xmlns:p14="http://schemas.microsoft.com/office/powerpoint/2010/main" val="70845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796335-4146-4692-8565-2813C632537B}"/>
              </a:ext>
            </a:extLst>
          </p:cNvPr>
          <p:cNvSpPr>
            <a:spLocks noGrp="1" noChangeArrowheads="1"/>
          </p:cNvSpPr>
          <p:nvPr>
            <p:ph type="body" idx="1"/>
          </p:nvPr>
        </p:nvSpPr>
        <p:spPr>
          <a:xfrm>
            <a:off x="400051" y="0"/>
            <a:ext cx="8336756" cy="5143500"/>
          </a:xfrm>
        </p:spPr>
        <p:txBody>
          <a:bodyPr>
            <a:normAutofit/>
          </a:bodyPr>
          <a:lstStyle/>
          <a:p>
            <a:pPr marL="0" indent="0" algn="ctr" eaLnBrk="1" hangingPunct="1">
              <a:spcBef>
                <a:spcPct val="0"/>
              </a:spcBef>
              <a:defRPr/>
            </a:pPr>
            <a:endParaRPr lang="en-US" sz="3600" dirty="0"/>
          </a:p>
          <a:p>
            <a:pPr marL="0" indent="0" algn="ctr" eaLnBrk="1" hangingPunct="1">
              <a:spcBef>
                <a:spcPct val="0"/>
              </a:spcBef>
              <a:defRPr/>
            </a:pPr>
            <a:r>
              <a:rPr lang="en-US" sz="3600" dirty="0"/>
              <a:t>This is the second day </a:t>
            </a:r>
          </a:p>
          <a:p>
            <a:pPr marL="0" indent="0" algn="ctr" eaLnBrk="1" hangingPunct="1">
              <a:spcBef>
                <a:spcPct val="0"/>
              </a:spcBef>
              <a:defRPr/>
            </a:pPr>
            <a:r>
              <a:rPr lang="en-US" sz="3600" dirty="0"/>
              <a:t>of the Omer count.  </a:t>
            </a:r>
          </a:p>
          <a:p>
            <a:pPr marL="0" indent="0" algn="ctr" eaLnBrk="1" hangingPunct="1">
              <a:spcBef>
                <a:spcPct val="0"/>
              </a:spcBef>
              <a:defRPr/>
            </a:pPr>
            <a:endParaRPr lang="en-US" sz="3600" dirty="0"/>
          </a:p>
          <a:p>
            <a:pPr marL="0" indent="0" algn="ctr" rtl="1" eaLnBrk="1" hangingPunct="1">
              <a:spcBef>
                <a:spcPct val="0"/>
              </a:spcBef>
              <a:defRPr/>
            </a:pPr>
            <a:r>
              <a:rPr lang="he-IL" sz="4050" b="1" dirty="0"/>
              <a:t>הַיוֹם שִׁנֵי יָמִים לָעֹמֶר</a:t>
            </a:r>
            <a:r>
              <a:rPr lang="ar-SA" sz="3300" dirty="0"/>
              <a:t>:</a:t>
            </a:r>
            <a:r>
              <a:rPr lang="en-US" sz="3300" i="1" dirty="0"/>
              <a:t> 2. </a:t>
            </a:r>
          </a:p>
          <a:p>
            <a:pPr marL="0" indent="0" algn="ctr" eaLnBrk="1" hangingPunct="1">
              <a:spcBef>
                <a:spcPct val="0"/>
              </a:spcBef>
              <a:defRPr/>
            </a:pPr>
            <a:r>
              <a:rPr lang="en-US" sz="3300" i="1" dirty="0"/>
              <a:t>Ha-</a:t>
            </a:r>
            <a:r>
              <a:rPr lang="en-US" sz="3300" i="1" dirty="0" err="1"/>
              <a:t>yom</a:t>
            </a:r>
            <a:r>
              <a:rPr lang="en-US" sz="3300" i="1" dirty="0"/>
              <a:t> </a:t>
            </a:r>
            <a:r>
              <a:rPr lang="en-US" sz="3300" i="1" dirty="0" err="1"/>
              <a:t>shnay</a:t>
            </a:r>
            <a:r>
              <a:rPr lang="en-US" sz="3300" i="1" dirty="0"/>
              <a:t> </a:t>
            </a:r>
            <a:r>
              <a:rPr lang="en-US" sz="3300" i="1" dirty="0" err="1"/>
              <a:t>ya-meem</a:t>
            </a:r>
            <a:r>
              <a:rPr lang="en-US" sz="3300" i="1" dirty="0"/>
              <a:t> la-Omer.</a:t>
            </a:r>
            <a:r>
              <a:rPr lang="en-US" sz="3300" dirty="0"/>
              <a:t>  </a:t>
            </a:r>
          </a:p>
          <a:p>
            <a:pPr marL="0" indent="0" algn="ctr" eaLnBrk="1" hangingPunct="1">
              <a:spcBef>
                <a:spcPct val="0"/>
              </a:spcBef>
              <a:defRPr/>
            </a:pPr>
            <a:endParaRPr lang="en-US" sz="3300" dirty="0"/>
          </a:p>
          <a:p>
            <a:pPr marL="0" indent="0" algn="ctr" eaLnBrk="1" hangingPunct="1">
              <a:spcBef>
                <a:spcPct val="0"/>
              </a:spcBef>
              <a:defRPr/>
            </a:pPr>
            <a:endParaRPr lang="en-US" sz="4500" dirty="0"/>
          </a:p>
        </p:txBody>
      </p:sp>
    </p:spTree>
    <p:extLst>
      <p:ext uri="{BB962C8B-B14F-4D97-AF65-F5344CB8AC3E}">
        <p14:creationId xmlns:p14="http://schemas.microsoft.com/office/powerpoint/2010/main" val="175299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F714F-5A74-2D63-8D1A-C81CE9816D0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CBC403C-D8DB-E28F-80EF-B618AA308F8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76A2D42-1BB4-6DA0-B772-2641C72B6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19771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C0B86-7D5F-0C11-3771-DA9BE7370F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B35EF21-D7DA-27E7-A73C-579F763D588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2D0E6E8-4BB1-17A0-A39E-76BBF4113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274E1C4C-9518-5209-FFC5-1D7EDBAB8ED0}"/>
              </a:ext>
            </a:extLst>
          </p:cNvPr>
          <p:cNvSpPr txBox="1"/>
          <p:nvPr/>
        </p:nvSpPr>
        <p:spPr>
          <a:xfrm>
            <a:off x="193307" y="209550"/>
            <a:ext cx="8910901" cy="501675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Passover Love Song</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Hebrew organization of scripture</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Song and Pesakh in the Spring</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G-d has passionate love for Israel</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Song, Pesakh, Yeshua Abduction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    and Rescue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5. Apple analogy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6. Current Rescue</a:t>
            </a:r>
          </a:p>
        </p:txBody>
      </p:sp>
    </p:spTree>
    <p:extLst>
      <p:ext uri="{BB962C8B-B14F-4D97-AF65-F5344CB8AC3E}">
        <p14:creationId xmlns:p14="http://schemas.microsoft.com/office/powerpoint/2010/main" val="281055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47158-6A67-0797-E8E2-0126BCFA66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8E2BA04-463F-4194-70E3-A617EC46A214}"/>
              </a:ext>
            </a:extLst>
          </p:cNvPr>
          <p:cNvSpPr>
            <a:spLocks noGrp="1"/>
          </p:cNvSpPr>
          <p:nvPr>
            <p:ph type="subTitle" idx="1"/>
          </p:nvPr>
        </p:nvSpPr>
        <p:spPr>
          <a:xfrm>
            <a:off x="228600" y="209550"/>
            <a:ext cx="4953000" cy="4800600"/>
          </a:xfrm>
        </p:spPr>
        <p:txBody>
          <a:bodyPr anchor="t">
            <a:normAutofit/>
          </a:bodyPr>
          <a:lstStyle/>
          <a:p>
            <a:pPr algn="l"/>
            <a:r>
              <a:rPr lang="en-US" sz="4000" dirty="0">
                <a:solidFill>
                  <a:schemeClr val="tx1"/>
                </a:solidFill>
                <a:latin typeface="Arial Rounded MT Bold" panose="020F0704030504030204" pitchFamily="34" charset="0"/>
              </a:rPr>
              <a:t>I introduce to you Mr. &amp; Mrs. Grady and Rachel Merritt, married Sunday evening, </a:t>
            </a:r>
          </a:p>
          <a:p>
            <a:pPr algn="l"/>
            <a:r>
              <a:rPr lang="en-US" sz="4000" dirty="0">
                <a:solidFill>
                  <a:schemeClr val="tx1"/>
                </a:solidFill>
                <a:latin typeface="Arial Rounded MT Bold" panose="020F0704030504030204" pitchFamily="34" charset="0"/>
              </a:rPr>
              <a:t>Mar. 29, 2026 by Rabbi Jeremy Walla.</a:t>
            </a:r>
          </a:p>
        </p:txBody>
      </p:sp>
      <p:pic>
        <p:nvPicPr>
          <p:cNvPr id="4" name="Picture 3">
            <a:extLst>
              <a:ext uri="{FF2B5EF4-FFF2-40B4-BE49-F238E27FC236}">
                <a16:creationId xmlns:a16="http://schemas.microsoft.com/office/drawing/2014/main" id="{957641B0-B856-ED1E-5F36-CC1507E04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0"/>
            <a:ext cx="3853717" cy="5143500"/>
          </a:xfrm>
          <a:prstGeom prst="rect">
            <a:avLst/>
          </a:prstGeom>
        </p:spPr>
      </p:pic>
    </p:spTree>
    <p:extLst>
      <p:ext uri="{BB962C8B-B14F-4D97-AF65-F5344CB8AC3E}">
        <p14:creationId xmlns:p14="http://schemas.microsoft.com/office/powerpoint/2010/main" val="366250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920CE-7341-20C4-1781-2F7514E716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B74F11-A347-CD32-58AD-82E53D82543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CD64592-0A03-238C-BB88-799F221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80F178EC-68DB-245B-FCCA-F7A83DCFA626}"/>
              </a:ext>
            </a:extLst>
          </p:cNvPr>
          <p:cNvSpPr txBox="1"/>
          <p:nvPr/>
        </p:nvSpPr>
        <p:spPr>
          <a:xfrm>
            <a:off x="193307" y="209550"/>
            <a:ext cx="8910901" cy="501675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Passover Love Song</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lang="en-US" u="sng" dirty="0">
                <a:solidFill>
                  <a:srgbClr val="FFFF66"/>
                </a:solidFill>
                <a:effectLst>
                  <a:outerShdw blurRad="38100" dist="38100" dir="2700000" algn="tl">
                    <a:srgbClr val="000000">
                      <a:alpha val="43137"/>
                    </a:srgbClr>
                  </a:outerShdw>
                </a:effectLst>
              </a:rPr>
              <a:t>Hebrew organization of scripture</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Song and Pesakh in the Spring</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G-d has passionate love for Israel</a:t>
            </a:r>
          </a:p>
          <a:p>
            <a:pPr marL="461963" marR="0" lvl="0" indent="-461963"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Song, Pesakh, Yeshua Abduction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    and Rescue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5. Apple analogy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Arial" charset="0"/>
              </a:rPr>
              <a:t>6. Current Rescue</a:t>
            </a:r>
          </a:p>
        </p:txBody>
      </p:sp>
    </p:spTree>
    <p:extLst>
      <p:ext uri="{BB962C8B-B14F-4D97-AF65-F5344CB8AC3E}">
        <p14:creationId xmlns:p14="http://schemas.microsoft.com/office/powerpoint/2010/main" val="407099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6095-3A12-9617-519B-EECA6B32D1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3B2152-CAF5-5252-3152-E5D9C5C40E09}"/>
              </a:ext>
            </a:extLst>
          </p:cNvPr>
          <p:cNvSpPr>
            <a:spLocks noGrp="1"/>
          </p:cNvSpPr>
          <p:nvPr>
            <p:ph type="subTitle" idx="1"/>
          </p:nvPr>
        </p:nvSpPr>
        <p:spPr>
          <a:xfrm>
            <a:off x="266700" y="1714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From </a:t>
            </a:r>
            <a:r>
              <a:rPr lang="en-US" altLang="en-US" sz="4000" dirty="0">
                <a:solidFill>
                  <a:schemeClr val="tx1"/>
                </a:solidFill>
                <a:latin typeface="Arial Rounded MT Bold" panose="020F0704030504030204" pitchFamily="34" charset="0"/>
              </a:rPr>
              <a:t>Hebcal.com</a:t>
            </a:r>
            <a:endParaRPr lang="en-US" sz="4000" dirty="0">
              <a:solidFill>
                <a:schemeClr val="tx1"/>
              </a:solidFill>
              <a:latin typeface="Arial Rounded MT Bold" panose="020F0704030504030204" pitchFamily="34" charset="0"/>
            </a:endParaRPr>
          </a:p>
          <a:p>
            <a:pPr algn="l"/>
            <a:r>
              <a:rPr lang="en-US" sz="4000" u="sng" dirty="0">
                <a:solidFill>
                  <a:srgbClr val="FFFF66"/>
                </a:solidFill>
                <a:latin typeface="Arial Rounded MT Bold" panose="020F0704030504030204" pitchFamily="34" charset="0"/>
              </a:rPr>
              <a:t>Pesach III   Saturday, April 4</a:t>
            </a:r>
          </a:p>
          <a:p>
            <a:pPr algn="l"/>
            <a:r>
              <a:rPr lang="en-US" sz="4000" dirty="0">
                <a:solidFill>
                  <a:schemeClr val="tx1"/>
                </a:solidFill>
                <a:latin typeface="Arial Rounded MT Bold" panose="020F0704030504030204" pitchFamily="34" charset="0"/>
              </a:rPr>
              <a:t>Passover, the Feast of Unleavened Bread. Also called Hag </a:t>
            </a:r>
            <a:r>
              <a:rPr lang="en-US" sz="4000" dirty="0" err="1">
                <a:solidFill>
                  <a:schemeClr val="tx1"/>
                </a:solidFill>
                <a:latin typeface="Arial Rounded MT Bold" panose="020F0704030504030204" pitchFamily="34" charset="0"/>
              </a:rPr>
              <a:t>HaMatzot</a:t>
            </a:r>
            <a:r>
              <a:rPr lang="en-US" sz="4000" dirty="0">
                <a:solidFill>
                  <a:schemeClr val="tx1"/>
                </a:solidFill>
                <a:latin typeface="Arial Rounded MT Bold" panose="020F0704030504030204" pitchFamily="34" charset="0"/>
              </a:rPr>
              <a:t> (the Festival of Matzah), it commemorates the Exodus and </a:t>
            </a:r>
            <a:r>
              <a:rPr lang="en-US" sz="4000" u="sng" dirty="0">
                <a:solidFill>
                  <a:srgbClr val="FFFF66"/>
                </a:solidFill>
                <a:latin typeface="Arial Rounded MT Bold" panose="020F0704030504030204" pitchFamily="34" charset="0"/>
              </a:rPr>
              <a:t>freedom</a:t>
            </a:r>
            <a:r>
              <a:rPr lang="en-US" sz="4000" dirty="0">
                <a:solidFill>
                  <a:schemeClr val="tx1"/>
                </a:solidFill>
                <a:latin typeface="Arial Rounded MT Bold" panose="020F0704030504030204" pitchFamily="34" charset="0"/>
              </a:rPr>
              <a:t> of the Israelites from ancient Egypt</a:t>
            </a:r>
          </a:p>
          <a:p>
            <a:pPr algn="l"/>
            <a:r>
              <a:rPr lang="en-US" sz="4000" dirty="0">
                <a:solidFill>
                  <a:schemeClr val="tx1"/>
                </a:solidFill>
                <a:latin typeface="Arial Rounded MT Bold" panose="020F0704030504030204" pitchFamily="34" charset="0"/>
              </a:rPr>
              <a:t>Torah: Exodus 33:12-34:26; Numbers 28:19-25; </a:t>
            </a:r>
            <a:r>
              <a:rPr lang="en-US" sz="4000" u="sng" dirty="0">
                <a:solidFill>
                  <a:srgbClr val="FFFF66"/>
                </a:solidFill>
                <a:latin typeface="Arial Rounded MT Bold" panose="020F0704030504030204" pitchFamily="34" charset="0"/>
              </a:rPr>
              <a:t>Song of Songs 1:1-8:14</a:t>
            </a:r>
          </a:p>
        </p:txBody>
      </p:sp>
    </p:spTree>
    <p:extLst>
      <p:ext uri="{BB962C8B-B14F-4D97-AF65-F5344CB8AC3E}">
        <p14:creationId xmlns:p14="http://schemas.microsoft.com/office/powerpoint/2010/main" val="223590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F7308-32A5-042B-7FA2-1FD05EEAC0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710EA7-121D-5026-FF4A-F081486F955C}"/>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Context: </a:t>
            </a:r>
          </a:p>
          <a:p>
            <a:pPr algn="l"/>
            <a:r>
              <a:rPr lang="en-US" sz="4000" dirty="0">
                <a:solidFill>
                  <a:schemeClr val="tx1"/>
                </a:solidFill>
                <a:latin typeface="Arial Rounded MT Bold" pitchFamily="34" charset="0"/>
                <a:cs typeface="Arial" charset="0"/>
              </a:rPr>
              <a:t>The Hebrew Bible or Jewish Bible or Tanakh</a:t>
            </a:r>
            <a:r>
              <a:rPr lang="he-IL" sz="4400" b="1" dirty="0">
                <a:solidFill>
                  <a:schemeClr val="tx1"/>
                </a:solidFill>
                <a:latin typeface="David" panose="020E0502060401010101" pitchFamily="34" charset="-79"/>
                <a:cs typeface="David" panose="020E0502060401010101" pitchFamily="34" charset="-79"/>
              </a:rPr>
              <a:t>תַּנַ״ךְ</a:t>
            </a:r>
            <a:r>
              <a:rPr lang="he-IL" sz="4000" dirty="0">
                <a:solidFill>
                  <a:schemeClr val="tx1"/>
                </a:solidFill>
                <a:latin typeface="Arial Rounded MT Bold" pitchFamily="34" charset="0"/>
                <a:cs typeface="Arial" charset="0"/>
              </a:rPr>
              <a:t>, </a:t>
            </a:r>
            <a:r>
              <a:rPr lang="en-US" sz="4000" dirty="0">
                <a:solidFill>
                  <a:schemeClr val="tx1"/>
                </a:solidFill>
                <a:latin typeface="Arial Rounded MT Bold" pitchFamily="34" charset="0"/>
                <a:cs typeface="Arial" charset="0"/>
              </a:rPr>
              <a:t> [</a:t>
            </a:r>
            <a:r>
              <a:rPr lang="en-US" sz="4000" dirty="0" err="1">
                <a:solidFill>
                  <a:schemeClr val="tx1"/>
                </a:solidFill>
                <a:latin typeface="Arial Rounded MT Bold" pitchFamily="34" charset="0"/>
                <a:cs typeface="Arial" charset="0"/>
              </a:rPr>
              <a:t>acronymn</a:t>
            </a:r>
            <a:r>
              <a:rPr lang="en-US" sz="4000" dirty="0">
                <a:solidFill>
                  <a:schemeClr val="tx1"/>
                </a:solidFill>
                <a:latin typeface="Arial Rounded MT Bold" pitchFamily="34" charset="0"/>
                <a:cs typeface="Arial" charset="0"/>
              </a:rPr>
              <a:t>]</a:t>
            </a:r>
            <a:r>
              <a:rPr lang="en-US" sz="4000" dirty="0"/>
              <a:t>: </a:t>
            </a:r>
          </a:p>
          <a:p>
            <a:pPr algn="l"/>
            <a:r>
              <a:rPr lang="en-US" sz="4000" dirty="0">
                <a:solidFill>
                  <a:schemeClr val="tx1"/>
                </a:solidFill>
                <a:latin typeface="Arial Rounded MT Bold" pitchFamily="34" charset="0"/>
                <a:cs typeface="Arial" charset="0"/>
              </a:rPr>
              <a:t>the canonical collection of Hebrew scriptures, comprising </a:t>
            </a:r>
          </a:p>
          <a:p>
            <a:pPr marL="173038" indent="-173038" algn="l">
              <a:buFont typeface="Arial" panose="020B0604020202020204" pitchFamily="34" charset="0"/>
              <a:buChar char="•"/>
            </a:pPr>
            <a:r>
              <a:rPr lang="en-US" sz="4000" dirty="0">
                <a:solidFill>
                  <a:schemeClr val="tx1"/>
                </a:solidFill>
                <a:latin typeface="Arial Rounded MT Bold" pitchFamily="34" charset="0"/>
                <a:cs typeface="Arial" charset="0"/>
              </a:rPr>
              <a:t>the </a:t>
            </a:r>
            <a:r>
              <a:rPr lang="en-US" sz="4000" u="sng" dirty="0">
                <a:solidFill>
                  <a:srgbClr val="FFFF66"/>
                </a:solidFill>
                <a:latin typeface="Arial Rounded MT Bold" pitchFamily="34" charset="0"/>
                <a:cs typeface="Arial" charset="0"/>
              </a:rPr>
              <a:t>Torah</a:t>
            </a:r>
            <a:r>
              <a:rPr lang="en-US" sz="4000" dirty="0">
                <a:solidFill>
                  <a:schemeClr val="tx1"/>
                </a:solidFill>
                <a:latin typeface="Arial Rounded MT Bold" pitchFamily="34" charset="0"/>
                <a:cs typeface="Arial" charset="0"/>
              </a:rPr>
              <a:t> (the five Books of Moses)</a:t>
            </a:r>
          </a:p>
          <a:p>
            <a:pPr marL="173038" indent="-173038" algn="l">
              <a:buFont typeface="Arial" panose="020B0604020202020204" pitchFamily="34" charset="0"/>
              <a:buChar char="•"/>
            </a:pPr>
            <a:r>
              <a:rPr lang="en-US" sz="4000" dirty="0">
                <a:solidFill>
                  <a:schemeClr val="tx1"/>
                </a:solidFill>
                <a:latin typeface="Arial Rounded MT Bold" pitchFamily="34" charset="0"/>
                <a:cs typeface="Arial" charset="0"/>
              </a:rPr>
              <a:t>the </a:t>
            </a:r>
            <a:r>
              <a:rPr lang="en-US" sz="4000" u="sng" dirty="0">
                <a:solidFill>
                  <a:srgbClr val="FFFF66"/>
                </a:solidFill>
                <a:latin typeface="Arial Rounded MT Bold" pitchFamily="34" charset="0"/>
                <a:cs typeface="Arial" charset="0"/>
              </a:rPr>
              <a:t>Nevi'im</a:t>
            </a:r>
            <a:r>
              <a:rPr lang="en-US" sz="4000" dirty="0">
                <a:solidFill>
                  <a:schemeClr val="tx1"/>
                </a:solidFill>
                <a:latin typeface="Arial Rounded MT Bold" pitchFamily="34" charset="0"/>
                <a:cs typeface="Arial" charset="0"/>
              </a:rPr>
              <a:t> (the Books of the </a:t>
            </a:r>
            <a:r>
              <a:rPr lang="en-US" sz="4000" u="sng" dirty="0">
                <a:solidFill>
                  <a:srgbClr val="FFFF66"/>
                </a:solidFill>
                <a:latin typeface="Arial Rounded MT Bold" pitchFamily="34" charset="0"/>
                <a:cs typeface="Arial" charset="0"/>
              </a:rPr>
              <a:t>Prophets</a:t>
            </a:r>
            <a:r>
              <a:rPr lang="en-US" sz="4000" dirty="0">
                <a:solidFill>
                  <a:schemeClr val="tx1"/>
                </a:solidFill>
                <a:latin typeface="Arial Rounded MT Bold" pitchFamily="34" charset="0"/>
                <a:cs typeface="Arial" charset="0"/>
              </a:rPr>
              <a:t>), and</a:t>
            </a:r>
          </a:p>
          <a:p>
            <a:pPr marL="173038" indent="-173038" algn="l">
              <a:buFont typeface="Arial" panose="020B0604020202020204" pitchFamily="34" charset="0"/>
              <a:buChar char="•"/>
            </a:pPr>
            <a:r>
              <a:rPr lang="en-US" sz="4000" dirty="0">
                <a:solidFill>
                  <a:schemeClr val="tx1"/>
                </a:solidFill>
                <a:latin typeface="Arial Rounded MT Bold" pitchFamily="34" charset="0"/>
                <a:cs typeface="Arial" charset="0"/>
              </a:rPr>
              <a:t>the </a:t>
            </a:r>
            <a:r>
              <a:rPr lang="en-US" sz="4000" u="sng" dirty="0">
                <a:solidFill>
                  <a:srgbClr val="FFFF66"/>
                </a:solidFill>
                <a:latin typeface="Arial Rounded MT Bold" pitchFamily="34" charset="0"/>
                <a:cs typeface="Arial" charset="0"/>
              </a:rPr>
              <a:t>Ketuvim</a:t>
            </a:r>
            <a:r>
              <a:rPr lang="en-US" sz="4000" dirty="0">
                <a:solidFill>
                  <a:schemeClr val="tx1"/>
                </a:solidFill>
                <a:latin typeface="Arial Rounded MT Bold" pitchFamily="34" charset="0"/>
                <a:cs typeface="Arial" charset="0"/>
              </a:rPr>
              <a:t> (</a:t>
            </a:r>
            <a:r>
              <a:rPr lang="en-US" sz="4000" u="sng" dirty="0">
                <a:solidFill>
                  <a:srgbClr val="FFFF66"/>
                </a:solidFill>
                <a:latin typeface="Arial Rounded MT Bold" pitchFamily="34" charset="0"/>
                <a:cs typeface="Arial" charset="0"/>
              </a:rPr>
              <a:t>'Writings</a:t>
            </a:r>
            <a:r>
              <a:rPr lang="en-US" sz="4000" dirty="0">
                <a:solidFill>
                  <a:schemeClr val="tx1"/>
                </a:solidFill>
                <a:latin typeface="Arial Rounded MT Bold" pitchFamily="34" charset="0"/>
                <a:cs typeface="Arial" charset="0"/>
              </a:rPr>
              <a:t>', eleven books).</a:t>
            </a:r>
            <a:endParaRPr lang="en-US" altLang="en-US" sz="4000" dirty="0"/>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48674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A0E76-2D24-449C-0F3D-7086CE91DD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C19E3D6-A528-9C93-0E4E-46CB606C587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Yeshua understood and used this organization of the scriptures</a:t>
            </a:r>
          </a:p>
          <a:p>
            <a:pPr algn="l"/>
            <a:endParaRPr lang="en-US" sz="4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Lk 24.27</a:t>
            </a:r>
            <a:r>
              <a:rPr lang="en-US" sz="4000" dirty="0">
                <a:solidFill>
                  <a:schemeClr val="tx1"/>
                </a:solidFill>
                <a:latin typeface="Arial Rounded MT Bold" panose="020F0704030504030204" pitchFamily="34" charset="0"/>
              </a:rPr>
              <a:t> Then beginning with [Torah] </a:t>
            </a:r>
            <a:r>
              <a:rPr lang="en-US" sz="4000" u="sng" dirty="0">
                <a:solidFill>
                  <a:srgbClr val="FFFF66"/>
                </a:solidFill>
                <a:latin typeface="Arial Rounded MT Bold" panose="020F0704030504030204" pitchFamily="34" charset="0"/>
              </a:rPr>
              <a:t>Moshe</a:t>
            </a:r>
            <a:r>
              <a:rPr lang="en-US" sz="4000" dirty="0">
                <a:solidFill>
                  <a:schemeClr val="tx1"/>
                </a:solidFill>
                <a:latin typeface="Arial Rounded MT Bold" panose="020F0704030504030204" pitchFamily="34" charset="0"/>
              </a:rPr>
              <a:t> and all </a:t>
            </a:r>
            <a:r>
              <a:rPr lang="en-US" sz="4000" u="sng" dirty="0">
                <a:solidFill>
                  <a:srgbClr val="FFFF66"/>
                </a:solidFill>
                <a:latin typeface="Arial Rounded MT Bold" panose="020F0704030504030204" pitchFamily="34" charset="0"/>
              </a:rPr>
              <a:t>the Prophets</a:t>
            </a:r>
            <a:r>
              <a:rPr lang="en-US" sz="4000" dirty="0">
                <a:solidFill>
                  <a:schemeClr val="tx1"/>
                </a:solidFill>
                <a:latin typeface="Arial Rounded MT Bold" panose="020F0704030504030204" pitchFamily="34" charset="0"/>
              </a:rPr>
              <a:t>, He explained to them the things written about Himself in all the Scriptures.</a:t>
            </a:r>
          </a:p>
        </p:txBody>
      </p:sp>
    </p:spTree>
    <p:extLst>
      <p:ext uri="{BB962C8B-B14F-4D97-AF65-F5344CB8AC3E}">
        <p14:creationId xmlns:p14="http://schemas.microsoft.com/office/powerpoint/2010/main" val="314767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3B87-B0EA-BCD7-1AA4-8C84F256CA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F849A9-26A3-6AB2-1D72-CF90EAF2C6F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third and final section of the Hebrew Bible, Writings (Ketuvim), contains five scrolls called megillahs [</a:t>
            </a:r>
            <a:r>
              <a:rPr lang="en-US" sz="4000" dirty="0" err="1">
                <a:solidFill>
                  <a:schemeClr val="tx1"/>
                </a:solidFill>
                <a:latin typeface="Arial Rounded MT Bold" panose="020F0704030504030204" pitchFamily="34" charset="0"/>
              </a:rPr>
              <a:t>megillot</a:t>
            </a:r>
            <a:r>
              <a:rPr lang="en-US" sz="4000" dirty="0">
                <a:solidFill>
                  <a:schemeClr val="tx1"/>
                </a:solidFill>
                <a:latin typeface="Arial Rounded MT Bold" panose="020F0704030504030204" pitchFamily="34" charset="0"/>
              </a:rPr>
              <a:t>] that are read in synagogues on different Jewish holidays. </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Esther is read on Purim — it tells the Purim story </a:t>
            </a:r>
          </a:p>
        </p:txBody>
      </p:sp>
    </p:spTree>
    <p:extLst>
      <p:ext uri="{BB962C8B-B14F-4D97-AF65-F5344CB8AC3E}">
        <p14:creationId xmlns:p14="http://schemas.microsoft.com/office/powerpoint/2010/main" val="163497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A464-73AE-FBD1-5724-5E4A51B10E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511AC8-F512-455E-C767-3A28CA5E353F}"/>
              </a:ext>
            </a:extLst>
          </p:cNvPr>
          <p:cNvSpPr>
            <a:spLocks noGrp="1"/>
          </p:cNvSpPr>
          <p:nvPr>
            <p:ph type="subTitle" idx="1"/>
          </p:nvPr>
        </p:nvSpPr>
        <p:spPr>
          <a:xfrm>
            <a:off x="228600" y="209550"/>
            <a:ext cx="8610600" cy="4800600"/>
          </a:xfrm>
        </p:spPr>
        <p:txBody>
          <a:bodyPr anchor="t">
            <a:normAutofit/>
          </a:bodyPr>
          <a:lstStyle/>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Lamentations, is read on Tisha </a:t>
            </a:r>
            <a:r>
              <a:rPr lang="en-US" sz="4000" dirty="0" err="1">
                <a:solidFill>
                  <a:schemeClr val="tx1"/>
                </a:solidFill>
                <a:latin typeface="Arial Rounded MT Bold" panose="020F0704030504030204" pitchFamily="34" charset="0"/>
              </a:rPr>
              <a:t>B’Av</a:t>
            </a:r>
            <a:r>
              <a:rPr lang="en-US" sz="4000" dirty="0">
                <a:solidFill>
                  <a:schemeClr val="tx1"/>
                </a:solidFill>
                <a:latin typeface="Arial Rounded MT Bold" panose="020F0704030504030204" pitchFamily="34" charset="0"/>
              </a:rPr>
              <a:t> because describes the prophets Yermiyahu / Jeremiah’s lament over the destruction of the Temple. </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Ruth is read on Shavuot and </a:t>
            </a:r>
          </a:p>
          <a:p>
            <a:pPr marL="231775" indent="-231775" algn="l">
              <a:buFont typeface="Arial" panose="020B0604020202020204" pitchFamily="34" charset="0"/>
              <a:buChar char="•"/>
            </a:pPr>
            <a:r>
              <a:rPr lang="en-US" sz="4000" dirty="0">
                <a:solidFill>
                  <a:schemeClr val="tx1"/>
                </a:solidFill>
                <a:latin typeface="Arial Rounded MT Bold" panose="020F0704030504030204" pitchFamily="34" charset="0"/>
              </a:rPr>
              <a:t>Ecclesiastes is read by some communities on Sukkot.</a:t>
            </a:r>
          </a:p>
        </p:txBody>
      </p:sp>
    </p:spTree>
    <p:extLst>
      <p:ext uri="{BB962C8B-B14F-4D97-AF65-F5344CB8AC3E}">
        <p14:creationId xmlns:p14="http://schemas.microsoft.com/office/powerpoint/2010/main" val="328548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C3B4B-39C0-6A81-254C-02C924A09F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51FD98-4717-6F9A-742A-EF7D8ECC10A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Perhaps the most elusive connection of all is the one between Song of Songs (Shir </a:t>
            </a:r>
            <a:r>
              <a:rPr lang="en-US" sz="4000" dirty="0" err="1">
                <a:solidFill>
                  <a:schemeClr val="tx1"/>
                </a:solidFill>
                <a:latin typeface="Arial Rounded MT Bold" panose="020F0704030504030204" pitchFamily="34" charset="0"/>
              </a:rPr>
              <a:t>Hashirim</a:t>
            </a:r>
            <a:r>
              <a:rPr lang="en-US" sz="4000" dirty="0">
                <a:solidFill>
                  <a:schemeClr val="tx1"/>
                </a:solidFill>
                <a:latin typeface="Arial Rounded MT Bold" panose="020F0704030504030204" pitchFamily="34" charset="0"/>
              </a:rPr>
              <a:t> in Hebrew) and Passover. </a:t>
            </a:r>
          </a:p>
        </p:txBody>
      </p:sp>
    </p:spTree>
    <p:extLst>
      <p:ext uri="{BB962C8B-B14F-4D97-AF65-F5344CB8AC3E}">
        <p14:creationId xmlns:p14="http://schemas.microsoft.com/office/powerpoint/2010/main" val="290087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0A3C-2751-1FD6-8327-616200C183D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DD255AD-B0A9-B784-831F-9231EBFAC05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Song of Songs is an erotic poem, Passover is a celebration of the freeing of the Israelites from Egyptian bondage. So, what’s the deep connection between the two, between passionate love, and Passover freedom?</a:t>
            </a:r>
          </a:p>
        </p:txBody>
      </p:sp>
    </p:spTree>
    <p:extLst>
      <p:ext uri="{BB962C8B-B14F-4D97-AF65-F5344CB8AC3E}">
        <p14:creationId xmlns:p14="http://schemas.microsoft.com/office/powerpoint/2010/main" val="147761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7D5B-54CA-8545-7310-447FD8ED77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A19F08-C6A2-6AEB-CD2E-5FAFBFBC067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C5C04A6-3169-8A72-65CA-71A0ACC76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43849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7915A-C7D3-9CFC-1AEA-E6D1B5086D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F5552E-2731-0B23-0A5E-EA28357B680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E182AA6-1EE7-855B-E63C-AAAE3D4E6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C13EEEC1-D1F3-7347-E782-3820664C2F99}"/>
              </a:ext>
            </a:extLst>
          </p:cNvPr>
          <p:cNvSpPr txBox="1"/>
          <p:nvPr/>
        </p:nvSpPr>
        <p:spPr>
          <a:xfrm>
            <a:off x="193307" y="209550"/>
            <a:ext cx="8910901" cy="4401205"/>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Passover Love Song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Hebrew organization of scripture</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Song and Pesakh in the Spring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G-d has passionate love for Israel</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Pesakh, Yeshua Abduction</a:t>
            </a:r>
          </a:p>
          <a:p>
            <a:pPr algn="l"/>
            <a:r>
              <a:rPr lang="en-US" dirty="0">
                <a:solidFill>
                  <a:schemeClr val="tx1"/>
                </a:solidFill>
                <a:effectLst>
                  <a:outerShdw blurRad="38100" dist="38100" dir="2700000" algn="tl">
                    <a:srgbClr val="000000">
                      <a:alpha val="43137"/>
                    </a:srgbClr>
                  </a:outerShdw>
                </a:effectLst>
              </a:rPr>
              <a:t>    and Rescue</a:t>
            </a:r>
          </a:p>
          <a:p>
            <a:pPr algn="l"/>
            <a:r>
              <a:rPr lang="en-US" dirty="0">
                <a:solidFill>
                  <a:schemeClr val="tx1"/>
                </a:solidFill>
                <a:effectLst>
                  <a:outerShdw blurRad="38100" dist="38100" dir="2700000" algn="tl">
                    <a:srgbClr val="000000">
                      <a:alpha val="43137"/>
                    </a:srgbClr>
                  </a:outerShdw>
                </a:effectLst>
              </a:rPr>
              <a:t>5. Current Rescue</a:t>
            </a:r>
          </a:p>
        </p:txBody>
      </p:sp>
    </p:spTree>
    <p:extLst>
      <p:ext uri="{BB962C8B-B14F-4D97-AF65-F5344CB8AC3E}">
        <p14:creationId xmlns:p14="http://schemas.microsoft.com/office/powerpoint/2010/main" val="55731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B9E72-7EF9-ADB7-709F-502C044C12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83F9873-6026-E2BF-6229-C17796B158F8}"/>
              </a:ext>
            </a:extLst>
          </p:cNvPr>
          <p:cNvSpPr>
            <a:spLocks noGrp="1"/>
          </p:cNvSpPr>
          <p:nvPr>
            <p:ph type="subTitle" idx="1"/>
          </p:nvPr>
        </p:nvSpPr>
        <p:spPr>
          <a:xfrm>
            <a:off x="228600" y="209550"/>
            <a:ext cx="8610600" cy="4800600"/>
          </a:xfrm>
        </p:spPr>
        <p:txBody>
          <a:bodyPr anchor="t">
            <a:normAutofit fontScale="92500"/>
          </a:bodyPr>
          <a:lstStyle/>
          <a:p>
            <a:pPr algn="l"/>
            <a:r>
              <a:rPr lang="en-US" sz="4000" u="sng" dirty="0">
                <a:solidFill>
                  <a:schemeClr val="tx1"/>
                </a:solidFill>
                <a:latin typeface="Arial Rounded MT Bold" panose="020F0704030504030204" pitchFamily="34" charset="0"/>
              </a:rPr>
              <a:t>7</a:t>
            </a:r>
            <a:r>
              <a:rPr lang="en-US" sz="4000" u="sng" baseline="30000" dirty="0">
                <a:solidFill>
                  <a:schemeClr val="tx1"/>
                </a:solidFill>
                <a:latin typeface="Arial Rounded MT Bold" panose="020F0704030504030204" pitchFamily="34" charset="0"/>
              </a:rPr>
              <a:t>th</a:t>
            </a:r>
            <a:r>
              <a:rPr lang="en-US" sz="4000" u="sng" dirty="0">
                <a:solidFill>
                  <a:schemeClr val="tx1"/>
                </a:solidFill>
                <a:latin typeface="Arial Rounded MT Bold" panose="020F0704030504030204" pitchFamily="34" charset="0"/>
              </a:rPr>
              <a:t> Wedding Blessing</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Blessed are You,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our G-d, King of the universe, Who has created </a:t>
            </a:r>
            <a:r>
              <a:rPr lang="en-US" sz="4000" dirty="0">
                <a:solidFill>
                  <a:srgbClr val="FFFF66"/>
                </a:solidFill>
                <a:latin typeface="Arial Rounded MT Bold" panose="020F0704030504030204" pitchFamily="34" charset="0"/>
              </a:rPr>
              <a:t>joy</a:t>
            </a:r>
            <a:r>
              <a:rPr lang="en-US" sz="4000" dirty="0">
                <a:solidFill>
                  <a:schemeClr val="tx1"/>
                </a:solidFill>
                <a:latin typeface="Arial Rounded MT Bold" panose="020F0704030504030204" pitchFamily="34" charset="0"/>
              </a:rPr>
              <a:t> and </a:t>
            </a:r>
            <a:r>
              <a:rPr lang="en-US" sz="4000" dirty="0">
                <a:solidFill>
                  <a:srgbClr val="FFFF66"/>
                </a:solidFill>
                <a:latin typeface="Arial Rounded MT Bold" panose="020F0704030504030204" pitchFamily="34" charset="0"/>
              </a:rPr>
              <a:t>gladness</a:t>
            </a:r>
            <a:r>
              <a:rPr lang="en-US" sz="4000" dirty="0">
                <a:solidFill>
                  <a:schemeClr val="tx1"/>
                </a:solidFill>
                <a:latin typeface="Arial Rounded MT Bold" panose="020F0704030504030204" pitchFamily="34" charset="0"/>
              </a:rPr>
              <a:t>, bridegroom and bride, </a:t>
            </a:r>
            <a:r>
              <a:rPr lang="en-US" sz="4000" dirty="0">
                <a:solidFill>
                  <a:srgbClr val="FFFF66"/>
                </a:solidFill>
                <a:latin typeface="Arial Rounded MT Bold" panose="020F0704030504030204" pitchFamily="34" charset="0"/>
              </a:rPr>
              <a:t>mirth</a:t>
            </a:r>
            <a:r>
              <a:rPr lang="en-US" sz="4000" dirty="0">
                <a:solidFill>
                  <a:schemeClr val="tx1"/>
                </a:solidFill>
                <a:latin typeface="Arial Rounded MT Bold" panose="020F0704030504030204" pitchFamily="34" charset="0"/>
              </a:rPr>
              <a:t> and </a:t>
            </a:r>
            <a:r>
              <a:rPr lang="en-US" sz="4000" dirty="0">
                <a:solidFill>
                  <a:srgbClr val="FFFF66"/>
                </a:solidFill>
                <a:latin typeface="Arial Rounded MT Bold" panose="020F0704030504030204" pitchFamily="34" charset="0"/>
              </a:rPr>
              <a:t>exultation</a:t>
            </a:r>
            <a:r>
              <a:rPr lang="en-US" sz="4000" dirty="0">
                <a:solidFill>
                  <a:schemeClr val="tx1"/>
                </a:solidFill>
                <a:latin typeface="Arial Rounded MT Bold" panose="020F0704030504030204" pitchFamily="34" charset="0"/>
              </a:rPr>
              <a:t>, </a:t>
            </a:r>
            <a:r>
              <a:rPr lang="en-US" sz="4000" dirty="0">
                <a:solidFill>
                  <a:srgbClr val="FFFF66"/>
                </a:solidFill>
                <a:latin typeface="Arial Rounded MT Bold" panose="020F0704030504030204" pitchFamily="34" charset="0"/>
              </a:rPr>
              <a:t>pleasure</a:t>
            </a:r>
            <a:r>
              <a:rPr lang="en-US" sz="4000" dirty="0">
                <a:solidFill>
                  <a:schemeClr val="tx1"/>
                </a:solidFill>
                <a:latin typeface="Arial Rounded MT Bold" panose="020F0704030504030204" pitchFamily="34" charset="0"/>
              </a:rPr>
              <a:t> and </a:t>
            </a:r>
            <a:r>
              <a:rPr lang="en-US" sz="4000" dirty="0">
                <a:solidFill>
                  <a:srgbClr val="FFFF66"/>
                </a:solidFill>
                <a:latin typeface="Arial Rounded MT Bold" panose="020F0704030504030204" pitchFamily="34" charset="0"/>
              </a:rPr>
              <a:t>delight</a:t>
            </a:r>
            <a:r>
              <a:rPr lang="en-US" sz="4000" dirty="0">
                <a:solidFill>
                  <a:schemeClr val="tx1"/>
                </a:solidFill>
                <a:latin typeface="Arial Rounded MT Bold" panose="020F0704030504030204" pitchFamily="34" charset="0"/>
              </a:rPr>
              <a:t>, </a:t>
            </a:r>
            <a:r>
              <a:rPr lang="en-US" sz="4000" dirty="0">
                <a:solidFill>
                  <a:srgbClr val="FFFF66"/>
                </a:solidFill>
                <a:latin typeface="Arial Rounded MT Bold" panose="020F0704030504030204" pitchFamily="34" charset="0"/>
              </a:rPr>
              <a:t>love</a:t>
            </a:r>
            <a:r>
              <a:rPr lang="en-US" sz="4000" dirty="0">
                <a:solidFill>
                  <a:schemeClr val="tx1"/>
                </a:solidFill>
                <a:latin typeface="Arial Rounded MT Bold" panose="020F0704030504030204" pitchFamily="34" charset="0"/>
              </a:rPr>
              <a:t>, </a:t>
            </a:r>
            <a:r>
              <a:rPr lang="en-US" sz="4000" dirty="0">
                <a:solidFill>
                  <a:srgbClr val="FFFF66"/>
                </a:solidFill>
                <a:latin typeface="Arial Rounded MT Bold" panose="020F0704030504030204" pitchFamily="34" charset="0"/>
              </a:rPr>
              <a:t>brotherhood</a:t>
            </a:r>
            <a:r>
              <a:rPr lang="en-US" sz="4000" dirty="0">
                <a:solidFill>
                  <a:schemeClr val="tx1"/>
                </a:solidFill>
                <a:latin typeface="Arial Rounded MT Bold" panose="020F0704030504030204" pitchFamily="34" charset="0"/>
              </a:rPr>
              <a:t>, </a:t>
            </a:r>
            <a:r>
              <a:rPr lang="en-US" sz="4000" dirty="0">
                <a:solidFill>
                  <a:srgbClr val="FFFF66"/>
                </a:solidFill>
                <a:latin typeface="Arial Rounded MT Bold" panose="020F0704030504030204" pitchFamily="34" charset="0"/>
              </a:rPr>
              <a:t>peace</a:t>
            </a:r>
            <a:r>
              <a:rPr lang="en-US" sz="4000" dirty="0">
                <a:solidFill>
                  <a:schemeClr val="tx1"/>
                </a:solidFill>
                <a:latin typeface="Arial Rounded MT Bold" panose="020F0704030504030204" pitchFamily="34" charset="0"/>
              </a:rPr>
              <a:t> and </a:t>
            </a:r>
            <a:r>
              <a:rPr lang="en-US" sz="4000" dirty="0">
                <a:solidFill>
                  <a:srgbClr val="FFFF66"/>
                </a:solidFill>
                <a:latin typeface="Arial Rounded MT Bold" panose="020F0704030504030204" pitchFamily="34" charset="0"/>
              </a:rPr>
              <a:t>fellowship</a:t>
            </a:r>
            <a:r>
              <a:rPr lang="en-US" sz="4000" dirty="0">
                <a:solidFill>
                  <a:schemeClr val="tx1"/>
                </a:solidFill>
                <a:latin typeface="Arial Rounded MT Bold" panose="020F0704030504030204" pitchFamily="34" charset="0"/>
              </a:rPr>
              <a:t>.  Adoni our G-d, soon may there be heard in the cities of Judah, </a:t>
            </a:r>
          </a:p>
        </p:txBody>
      </p:sp>
    </p:spTree>
    <p:extLst>
      <p:ext uri="{BB962C8B-B14F-4D97-AF65-F5344CB8AC3E}">
        <p14:creationId xmlns:p14="http://schemas.microsoft.com/office/powerpoint/2010/main" val="385115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0B6C-A27F-B98F-39ED-9999B03352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9761CB-9C01-7554-C7BC-5A3FBCF2F7B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Song of Songs is set in springtime, just as Passover is.</a:t>
            </a:r>
          </a:p>
        </p:txBody>
      </p:sp>
    </p:spTree>
    <p:extLst>
      <p:ext uri="{BB962C8B-B14F-4D97-AF65-F5344CB8AC3E}">
        <p14:creationId xmlns:p14="http://schemas.microsoft.com/office/powerpoint/2010/main" val="1683957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26B6-59EE-2557-0BD1-BC5D76EB16F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60B107D-90D5-6954-9BE2-40A69E84E852}"/>
              </a:ext>
            </a:extLst>
          </p:cNvPr>
          <p:cNvSpPr txBox="1">
            <a:spLocks noChangeArrowheads="1"/>
          </p:cNvSpPr>
          <p:nvPr/>
        </p:nvSpPr>
        <p:spPr>
          <a:xfrm>
            <a:off x="1485900" y="299311"/>
            <a:ext cx="6172200" cy="422672"/>
          </a:xfrm>
          <a:prstGeom prst="rect">
            <a:avLst/>
          </a:prstGeom>
        </p:spPr>
        <p:txBody>
          <a:bodyPr vert="horz" wrap="none" lIns="68580" tIns="34290" rIns="68580" bIns="34290" rtlCol="0" anchor="t">
            <a:normAutofit/>
          </a:bodyPr>
          <a:lstStyle>
            <a:lvl1pPr algn="r" defTabSz="914377"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defTabSz="685783" fontAlgn="auto">
              <a:spcAft>
                <a:spcPts val="0"/>
              </a:spcAft>
              <a:defRPr/>
            </a:pPr>
            <a:r>
              <a:rPr lang="en-US" altLang="en-US" sz="2100" spc="0" dirty="0">
                <a:solidFill>
                  <a:prstClr val="white"/>
                </a:solidFill>
                <a:latin typeface="Arial Rounded MT Bold" panose="020F0704030504030204" pitchFamily="34" charset="0"/>
              </a:rPr>
              <a:t>Shir HaShirim (Song of Songs) 2:8</a:t>
            </a:r>
            <a:endParaRPr lang="en-US" altLang="en-US" sz="2100" spc="0" dirty="0">
              <a:solidFill>
                <a:prstClr val="white"/>
              </a:solidFill>
              <a:latin typeface="Arial Rounded MT Bold" panose="020F0704030504030204" pitchFamily="34" charset="0"/>
              <a:cs typeface="Vilna" pitchFamily="2" charset="-79"/>
            </a:endParaRPr>
          </a:p>
        </p:txBody>
      </p:sp>
      <p:sp>
        <p:nvSpPr>
          <p:cNvPr id="3" name="TextBox 2">
            <a:extLst>
              <a:ext uri="{FF2B5EF4-FFF2-40B4-BE49-F238E27FC236}">
                <a16:creationId xmlns:a16="http://schemas.microsoft.com/office/drawing/2014/main" id="{FEDCF68E-C16E-4CC2-4BAB-2B56D484309B}"/>
              </a:ext>
            </a:extLst>
          </p:cNvPr>
          <p:cNvSpPr txBox="1"/>
          <p:nvPr/>
        </p:nvSpPr>
        <p:spPr>
          <a:xfrm>
            <a:off x="264440" y="721983"/>
            <a:ext cx="8615120" cy="1685077"/>
          </a:xfrm>
          <a:prstGeom prst="rect">
            <a:avLst/>
          </a:prstGeom>
          <a:noFill/>
        </p:spPr>
        <p:txBody>
          <a:bodyPr wrap="square" rtlCol="0">
            <a:spAutoFit/>
          </a:bodyPr>
          <a:lstStyle/>
          <a:p>
            <a:pPr algn="r" defTabSz="685800" rtl="1" fontAlgn="auto">
              <a:spcBef>
                <a:spcPts val="0"/>
              </a:spcBef>
              <a:spcAft>
                <a:spcPts val="0"/>
              </a:spcAft>
              <a:defRPr/>
            </a:pPr>
            <a:r>
              <a:rPr lang="he-IL" sz="4500" b="1" dirty="0">
                <a:solidFill>
                  <a:prstClr val="white"/>
                </a:solidFill>
                <a:latin typeface="David" panose="020E0502060401010101" pitchFamily="34" charset="-79"/>
                <a:cs typeface="David" panose="020E0502060401010101" pitchFamily="34" charset="-79"/>
              </a:rPr>
              <a:t>ק֣וֹל דּוֹדִ֔י הִנֵּה־זֶ֖ה בָּ֑א מְדַלֵּג֙ עַל־הֶ֣הָרִ֔ים מְקַפֵּ֖ץ עַל־הַגְּבָעֽוֹת׃ </a:t>
            </a:r>
          </a:p>
          <a:p>
            <a:pPr algn="l" defTabSz="685800" fontAlgn="auto">
              <a:spcBef>
                <a:spcPts val="0"/>
              </a:spcBef>
              <a:spcAft>
                <a:spcPts val="0"/>
              </a:spcAft>
              <a:defRPr/>
            </a:pPr>
            <a:endParaRPr lang="en-US" sz="1350" dirty="0">
              <a:solidFill>
                <a:prstClr val="white"/>
              </a:solidFill>
              <a:latin typeface="Corbel" panose="020B0503020204020204"/>
              <a:cs typeface="+mn-cs"/>
            </a:endParaRPr>
          </a:p>
        </p:txBody>
      </p:sp>
      <p:sp>
        <p:nvSpPr>
          <p:cNvPr id="4" name="TextBox 3">
            <a:extLst>
              <a:ext uri="{FF2B5EF4-FFF2-40B4-BE49-F238E27FC236}">
                <a16:creationId xmlns:a16="http://schemas.microsoft.com/office/drawing/2014/main" id="{2211BCC4-28C8-A9D2-3574-BA06777F081E}"/>
              </a:ext>
            </a:extLst>
          </p:cNvPr>
          <p:cNvSpPr txBox="1"/>
          <p:nvPr/>
        </p:nvSpPr>
        <p:spPr>
          <a:xfrm>
            <a:off x="569562" y="2759525"/>
            <a:ext cx="7088538" cy="2123658"/>
          </a:xfrm>
          <a:prstGeom prst="rect">
            <a:avLst/>
          </a:prstGeom>
          <a:noFill/>
        </p:spPr>
        <p:txBody>
          <a:bodyPr wrap="square" rtlCol="0">
            <a:spAutoFit/>
          </a:bodyPr>
          <a:lstStyle/>
          <a:p>
            <a:pPr algn="l" defTabSz="685800" fontAlgn="auto">
              <a:spcBef>
                <a:spcPts val="0"/>
              </a:spcBef>
              <a:spcAft>
                <a:spcPts val="0"/>
              </a:spcAft>
              <a:defRPr/>
            </a:pPr>
            <a:r>
              <a:rPr lang="en-US" sz="3300" dirty="0">
                <a:solidFill>
                  <a:prstClr val="white"/>
                </a:solidFill>
                <a:effectLst>
                  <a:outerShdw blurRad="38100" dist="38100" dir="2700000" algn="tl">
                    <a:srgbClr val="000000">
                      <a:alpha val="43137"/>
                    </a:srgbClr>
                  </a:outerShdw>
                </a:effectLst>
                <a:cs typeface="+mn-cs"/>
              </a:rPr>
              <a:t>The voice of the man I love! </a:t>
            </a:r>
          </a:p>
          <a:p>
            <a:pPr algn="l" defTabSz="685800" fontAlgn="auto">
              <a:spcBef>
                <a:spcPts val="0"/>
              </a:spcBef>
              <a:spcAft>
                <a:spcPts val="0"/>
              </a:spcAft>
              <a:defRPr/>
            </a:pPr>
            <a:r>
              <a:rPr lang="en-US" sz="3300" dirty="0">
                <a:solidFill>
                  <a:prstClr val="white"/>
                </a:solidFill>
                <a:effectLst>
                  <a:outerShdw blurRad="38100" dist="38100" dir="2700000" algn="tl">
                    <a:srgbClr val="000000">
                      <a:alpha val="43137"/>
                    </a:srgbClr>
                  </a:outerShdw>
                </a:effectLst>
                <a:cs typeface="+mn-cs"/>
              </a:rPr>
              <a:t>Here he comes, bounding over the mountains, skipping over the hills!</a:t>
            </a:r>
          </a:p>
        </p:txBody>
      </p:sp>
    </p:spTree>
    <p:extLst>
      <p:ext uri="{BB962C8B-B14F-4D97-AF65-F5344CB8AC3E}">
        <p14:creationId xmlns:p14="http://schemas.microsoft.com/office/powerpoint/2010/main" val="118842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EB64-8702-36DF-2F83-BD6C82BF681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DBCDDEE-AA1A-BAF7-CEB3-2D28EFA17FB7}"/>
              </a:ext>
            </a:extLst>
          </p:cNvPr>
          <p:cNvSpPr txBox="1">
            <a:spLocks noChangeArrowheads="1"/>
          </p:cNvSpPr>
          <p:nvPr/>
        </p:nvSpPr>
        <p:spPr>
          <a:xfrm>
            <a:off x="1485900" y="299311"/>
            <a:ext cx="6172200" cy="422672"/>
          </a:xfrm>
          <a:prstGeom prst="rect">
            <a:avLst/>
          </a:prstGeom>
        </p:spPr>
        <p:txBody>
          <a:bodyPr vert="horz" wrap="none" lIns="68580" tIns="34290" rIns="68580" bIns="34290" rtlCol="0" anchor="t">
            <a:normAutofit/>
          </a:bodyPr>
          <a:lstStyle>
            <a:lvl1pPr algn="r" defTabSz="914377"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defTabSz="685783" fontAlgn="auto">
              <a:spcAft>
                <a:spcPts val="0"/>
              </a:spcAft>
              <a:defRPr/>
            </a:pPr>
            <a:r>
              <a:rPr lang="en-US" altLang="en-US" sz="2100" spc="0" dirty="0">
                <a:solidFill>
                  <a:prstClr val="white"/>
                </a:solidFill>
                <a:latin typeface="Arial Rounded MT Bold" panose="020F0704030504030204" pitchFamily="34" charset="0"/>
              </a:rPr>
              <a:t>Shir HaShirim (Song of Songs) 2:9</a:t>
            </a:r>
            <a:endParaRPr lang="en-US" altLang="en-US" sz="2100" spc="0" dirty="0">
              <a:solidFill>
                <a:prstClr val="white"/>
              </a:solidFill>
              <a:latin typeface="Arial Rounded MT Bold" panose="020F0704030504030204" pitchFamily="34" charset="0"/>
              <a:cs typeface="Vilna" pitchFamily="2" charset="-79"/>
            </a:endParaRPr>
          </a:p>
        </p:txBody>
      </p:sp>
      <p:sp>
        <p:nvSpPr>
          <p:cNvPr id="3" name="TextBox 2">
            <a:extLst>
              <a:ext uri="{FF2B5EF4-FFF2-40B4-BE49-F238E27FC236}">
                <a16:creationId xmlns:a16="http://schemas.microsoft.com/office/drawing/2014/main" id="{70EA02FA-A2B1-C575-261F-2C0BFF471090}"/>
              </a:ext>
            </a:extLst>
          </p:cNvPr>
          <p:cNvSpPr txBox="1"/>
          <p:nvPr/>
        </p:nvSpPr>
        <p:spPr>
          <a:xfrm>
            <a:off x="264440" y="721983"/>
            <a:ext cx="8615120" cy="2377574"/>
          </a:xfrm>
          <a:prstGeom prst="rect">
            <a:avLst/>
          </a:prstGeom>
          <a:noFill/>
        </p:spPr>
        <p:txBody>
          <a:bodyPr wrap="square" rtlCol="0">
            <a:spAutoFit/>
          </a:bodyPr>
          <a:lstStyle/>
          <a:p>
            <a:pPr algn="r" defTabSz="685800" rtl="1" fontAlgn="auto">
              <a:spcBef>
                <a:spcPts val="0"/>
              </a:spcBef>
              <a:spcAft>
                <a:spcPts val="0"/>
              </a:spcAft>
              <a:defRPr/>
            </a:pPr>
            <a:r>
              <a:rPr lang="he-IL" sz="4500" b="1" dirty="0">
                <a:solidFill>
                  <a:prstClr val="white"/>
                </a:solidFill>
                <a:latin typeface="David" panose="020E0502060401010101" pitchFamily="34" charset="-79"/>
                <a:cs typeface="David" panose="020E0502060401010101" pitchFamily="34" charset="-79"/>
              </a:rPr>
              <a:t>דּוֹמֶ֤ה דוֹדִי֙ לִצְבִ֔י א֖וֹ לְעֹ֣פֶר הָאַיָּלִ֑ים הִנֵּה־זֶ֤ה עוֹמֵד֙ אַחַ֣ר כׇּתְלֵ֔נוּ מַשְׁגִּ֙יחַ֙ מִן־הַֽחַלֹּנ֔וֹת מֵצִ֖יץ מִן־הַחֲרַכִּֽים׃ </a:t>
            </a:r>
          </a:p>
          <a:p>
            <a:pPr algn="l" defTabSz="685800" fontAlgn="auto">
              <a:spcBef>
                <a:spcPts val="0"/>
              </a:spcBef>
              <a:spcAft>
                <a:spcPts val="0"/>
              </a:spcAft>
              <a:defRPr/>
            </a:pPr>
            <a:endParaRPr lang="en-US" sz="1350" dirty="0">
              <a:solidFill>
                <a:prstClr val="white"/>
              </a:solidFill>
              <a:latin typeface="Corbel" panose="020B0503020204020204"/>
              <a:cs typeface="+mn-cs"/>
            </a:endParaRPr>
          </a:p>
        </p:txBody>
      </p:sp>
      <p:sp>
        <p:nvSpPr>
          <p:cNvPr id="4" name="TextBox 3">
            <a:extLst>
              <a:ext uri="{FF2B5EF4-FFF2-40B4-BE49-F238E27FC236}">
                <a16:creationId xmlns:a16="http://schemas.microsoft.com/office/drawing/2014/main" id="{6B0AB2CC-444C-41E4-096B-481A2210D74B}"/>
              </a:ext>
            </a:extLst>
          </p:cNvPr>
          <p:cNvSpPr txBox="1"/>
          <p:nvPr/>
        </p:nvSpPr>
        <p:spPr>
          <a:xfrm>
            <a:off x="264440" y="2841289"/>
            <a:ext cx="8615120" cy="2123658"/>
          </a:xfrm>
          <a:prstGeom prst="rect">
            <a:avLst/>
          </a:prstGeom>
          <a:noFill/>
        </p:spPr>
        <p:txBody>
          <a:bodyPr wrap="square" rtlCol="0">
            <a:spAutoFit/>
          </a:bodyPr>
          <a:lstStyle/>
          <a:p>
            <a:pPr algn="l" defTabSz="685800" fontAlgn="auto">
              <a:spcBef>
                <a:spcPts val="0"/>
              </a:spcBef>
              <a:spcAft>
                <a:spcPts val="0"/>
              </a:spcAft>
              <a:defRPr/>
            </a:pPr>
            <a:r>
              <a:rPr lang="en-US" sz="3300" dirty="0">
                <a:solidFill>
                  <a:prstClr val="white"/>
                </a:solidFill>
                <a:effectLst>
                  <a:outerShdw blurRad="38100" dist="38100" dir="2700000" algn="tl">
                    <a:srgbClr val="000000">
                      <a:alpha val="43137"/>
                    </a:srgbClr>
                  </a:outerShdw>
                </a:effectLst>
                <a:cs typeface="+mn-cs"/>
              </a:rPr>
              <a:t>My darling is like a gazelle or young stag.</a:t>
            </a:r>
            <a:br>
              <a:rPr lang="en-US" sz="3300" dirty="0">
                <a:solidFill>
                  <a:prstClr val="white"/>
                </a:solidFill>
                <a:effectLst>
                  <a:outerShdw blurRad="38100" dist="38100" dir="2700000" algn="tl">
                    <a:srgbClr val="000000">
                      <a:alpha val="43137"/>
                    </a:srgbClr>
                  </a:outerShdw>
                </a:effectLst>
                <a:cs typeface="+mn-cs"/>
              </a:rPr>
            </a:br>
            <a:r>
              <a:rPr lang="en-US" sz="3300" dirty="0">
                <a:solidFill>
                  <a:prstClr val="white"/>
                </a:solidFill>
                <a:effectLst>
                  <a:outerShdw blurRad="38100" dist="38100" dir="2700000" algn="tl">
                    <a:srgbClr val="000000">
                      <a:alpha val="43137"/>
                    </a:srgbClr>
                  </a:outerShdw>
                </a:effectLst>
                <a:cs typeface="+mn-cs"/>
              </a:rPr>
              <a:t>There he is, standing outside our wall,</a:t>
            </a:r>
            <a:br>
              <a:rPr lang="en-US" sz="3300" dirty="0">
                <a:solidFill>
                  <a:prstClr val="white"/>
                </a:solidFill>
                <a:effectLst>
                  <a:outerShdw blurRad="38100" dist="38100" dir="2700000" algn="tl">
                    <a:srgbClr val="000000">
                      <a:alpha val="43137"/>
                    </a:srgbClr>
                  </a:outerShdw>
                </a:effectLst>
                <a:cs typeface="+mn-cs"/>
              </a:rPr>
            </a:br>
            <a:r>
              <a:rPr lang="en-US" sz="3300" dirty="0">
                <a:solidFill>
                  <a:prstClr val="white"/>
                </a:solidFill>
                <a:effectLst>
                  <a:outerShdw blurRad="38100" dist="38100" dir="2700000" algn="tl">
                    <a:srgbClr val="000000">
                      <a:alpha val="43137"/>
                    </a:srgbClr>
                  </a:outerShdw>
                </a:effectLst>
                <a:cs typeface="+mn-cs"/>
              </a:rPr>
              <a:t>looking in through the windows, peering in through the lattice.</a:t>
            </a:r>
          </a:p>
        </p:txBody>
      </p:sp>
    </p:spTree>
    <p:extLst>
      <p:ext uri="{BB962C8B-B14F-4D97-AF65-F5344CB8AC3E}">
        <p14:creationId xmlns:p14="http://schemas.microsoft.com/office/powerpoint/2010/main" val="293250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70CC5-402F-FD87-15D7-A8CB4439726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1D62386-17DC-E224-F566-2CA2B65C3402}"/>
              </a:ext>
            </a:extLst>
          </p:cNvPr>
          <p:cNvSpPr txBox="1">
            <a:spLocks noChangeArrowheads="1"/>
          </p:cNvSpPr>
          <p:nvPr/>
        </p:nvSpPr>
        <p:spPr>
          <a:xfrm>
            <a:off x="1485900" y="299311"/>
            <a:ext cx="6172200" cy="422672"/>
          </a:xfrm>
          <a:prstGeom prst="rect">
            <a:avLst/>
          </a:prstGeom>
        </p:spPr>
        <p:txBody>
          <a:bodyPr vert="horz" wrap="none" lIns="68580" tIns="34290" rIns="68580" bIns="34290" rtlCol="0" anchor="t">
            <a:normAutofit/>
          </a:bodyPr>
          <a:lstStyle>
            <a:lvl1pPr algn="r" defTabSz="914377"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defTabSz="685783" fontAlgn="auto">
              <a:spcAft>
                <a:spcPts val="0"/>
              </a:spcAft>
              <a:defRPr/>
            </a:pPr>
            <a:r>
              <a:rPr lang="en-US" altLang="en-US" sz="2100" spc="0" dirty="0">
                <a:solidFill>
                  <a:prstClr val="white"/>
                </a:solidFill>
                <a:latin typeface="Arial Rounded MT Bold" panose="020F0704030504030204" pitchFamily="34" charset="0"/>
              </a:rPr>
              <a:t>Shir HaShirim (Song of Songs) 2:10</a:t>
            </a:r>
            <a:endParaRPr lang="en-US" altLang="en-US" sz="2100" spc="0" dirty="0">
              <a:solidFill>
                <a:prstClr val="white"/>
              </a:solidFill>
              <a:latin typeface="Arial Rounded MT Bold" panose="020F0704030504030204" pitchFamily="34" charset="0"/>
              <a:cs typeface="Vilna" pitchFamily="2" charset="-79"/>
            </a:endParaRPr>
          </a:p>
        </p:txBody>
      </p:sp>
      <p:sp>
        <p:nvSpPr>
          <p:cNvPr id="3" name="TextBox 2">
            <a:extLst>
              <a:ext uri="{FF2B5EF4-FFF2-40B4-BE49-F238E27FC236}">
                <a16:creationId xmlns:a16="http://schemas.microsoft.com/office/drawing/2014/main" id="{0613198E-D551-40EB-4F69-B1E7680A46DB}"/>
              </a:ext>
            </a:extLst>
          </p:cNvPr>
          <p:cNvSpPr txBox="1"/>
          <p:nvPr/>
        </p:nvSpPr>
        <p:spPr>
          <a:xfrm>
            <a:off x="264440" y="721984"/>
            <a:ext cx="8615120" cy="1685077"/>
          </a:xfrm>
          <a:prstGeom prst="rect">
            <a:avLst/>
          </a:prstGeom>
          <a:noFill/>
        </p:spPr>
        <p:txBody>
          <a:bodyPr wrap="square" rtlCol="0">
            <a:spAutoFit/>
          </a:bodyPr>
          <a:lstStyle/>
          <a:p>
            <a:pPr algn="r" defTabSz="685800" rtl="1" fontAlgn="auto">
              <a:spcBef>
                <a:spcPts val="0"/>
              </a:spcBef>
              <a:spcAft>
                <a:spcPts val="0"/>
              </a:spcAft>
              <a:defRPr/>
            </a:pPr>
            <a:r>
              <a:rPr lang="he-IL" sz="4500" b="1" dirty="0">
                <a:solidFill>
                  <a:prstClr val="white"/>
                </a:solidFill>
                <a:latin typeface="David" panose="020E0502060401010101" pitchFamily="34" charset="-79"/>
                <a:cs typeface="David" panose="020E0502060401010101" pitchFamily="34" charset="-79"/>
              </a:rPr>
              <a:t>עָנָ֥ה דוֹדִ֖י וְאָ֣מַר לִ֑י ק֥וּמִי לָ֛ךְ רַעְיָתִ֥י יָפָתִ֖י וּלְכִי־לָֽךְ׃ </a:t>
            </a:r>
          </a:p>
          <a:p>
            <a:pPr algn="l" defTabSz="685800" fontAlgn="auto">
              <a:spcBef>
                <a:spcPts val="0"/>
              </a:spcBef>
              <a:spcAft>
                <a:spcPts val="0"/>
              </a:spcAft>
              <a:defRPr/>
            </a:pPr>
            <a:endParaRPr lang="en-US" sz="1350" dirty="0">
              <a:solidFill>
                <a:prstClr val="white"/>
              </a:solidFill>
              <a:latin typeface="Corbel" panose="020B0503020204020204"/>
              <a:cs typeface="+mn-cs"/>
            </a:endParaRPr>
          </a:p>
        </p:txBody>
      </p:sp>
      <p:sp>
        <p:nvSpPr>
          <p:cNvPr id="4" name="TextBox 3">
            <a:extLst>
              <a:ext uri="{FF2B5EF4-FFF2-40B4-BE49-F238E27FC236}">
                <a16:creationId xmlns:a16="http://schemas.microsoft.com/office/drawing/2014/main" id="{0604648A-1B2A-3571-F28C-2BEF88240B57}"/>
              </a:ext>
            </a:extLst>
          </p:cNvPr>
          <p:cNvSpPr txBox="1"/>
          <p:nvPr/>
        </p:nvSpPr>
        <p:spPr>
          <a:xfrm>
            <a:off x="264440" y="2971800"/>
            <a:ext cx="8591583" cy="1107996"/>
          </a:xfrm>
          <a:prstGeom prst="rect">
            <a:avLst/>
          </a:prstGeom>
          <a:noFill/>
        </p:spPr>
        <p:txBody>
          <a:bodyPr wrap="none" rtlCol="0">
            <a:spAutoFit/>
          </a:bodyPr>
          <a:lstStyle/>
          <a:p>
            <a:pPr algn="l" defTabSz="685800" fontAlgn="auto">
              <a:spcBef>
                <a:spcPts val="0"/>
              </a:spcBef>
              <a:spcAft>
                <a:spcPts val="0"/>
              </a:spcAft>
              <a:defRPr/>
            </a:pPr>
            <a:r>
              <a:rPr lang="en-US" sz="3300" dirty="0">
                <a:solidFill>
                  <a:prstClr val="white"/>
                </a:solidFill>
                <a:effectLst>
                  <a:outerShdw blurRad="38100" dist="38100" dir="2700000" algn="tl">
                    <a:srgbClr val="000000">
                      <a:alpha val="43137"/>
                    </a:srgbClr>
                  </a:outerShdw>
                </a:effectLst>
                <a:cs typeface="+mn-cs"/>
              </a:rPr>
              <a:t>My darling speaks; he is saying to me,</a:t>
            </a:r>
            <a:br>
              <a:rPr lang="en-US" sz="3300" dirty="0">
                <a:solidFill>
                  <a:prstClr val="white"/>
                </a:solidFill>
                <a:effectLst>
                  <a:outerShdw blurRad="38100" dist="38100" dir="2700000" algn="tl">
                    <a:srgbClr val="000000">
                      <a:alpha val="43137"/>
                    </a:srgbClr>
                  </a:outerShdw>
                </a:effectLst>
                <a:cs typeface="+mn-cs"/>
              </a:rPr>
            </a:br>
            <a:r>
              <a:rPr lang="en-US" sz="3300" dirty="0">
                <a:solidFill>
                  <a:prstClr val="white"/>
                </a:solidFill>
                <a:effectLst>
                  <a:outerShdw blurRad="38100" dist="38100" dir="2700000" algn="tl">
                    <a:srgbClr val="000000">
                      <a:alpha val="43137"/>
                    </a:srgbClr>
                  </a:outerShdw>
                </a:effectLst>
                <a:cs typeface="+mn-cs"/>
              </a:rPr>
              <a:t>“Get up, my love! My beauty! Come away!</a:t>
            </a:r>
          </a:p>
        </p:txBody>
      </p:sp>
    </p:spTree>
    <p:extLst>
      <p:ext uri="{BB962C8B-B14F-4D97-AF65-F5344CB8AC3E}">
        <p14:creationId xmlns:p14="http://schemas.microsoft.com/office/powerpoint/2010/main" val="275494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A864F-6CC4-9324-312C-A278180312F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67A24DF-7FA2-3130-A1FF-1B0D35938CBD}"/>
              </a:ext>
            </a:extLst>
          </p:cNvPr>
          <p:cNvSpPr txBox="1">
            <a:spLocks noChangeArrowheads="1"/>
          </p:cNvSpPr>
          <p:nvPr/>
        </p:nvSpPr>
        <p:spPr>
          <a:xfrm>
            <a:off x="1485900" y="299311"/>
            <a:ext cx="6172200" cy="422672"/>
          </a:xfrm>
          <a:prstGeom prst="rect">
            <a:avLst/>
          </a:prstGeom>
        </p:spPr>
        <p:txBody>
          <a:bodyPr vert="horz" wrap="none" lIns="68580" tIns="34290" rIns="68580" bIns="34290" rtlCol="0" anchor="t">
            <a:normAutofit/>
          </a:bodyPr>
          <a:lstStyle>
            <a:lvl1pPr algn="r" defTabSz="914377"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defTabSz="685783" fontAlgn="auto">
              <a:spcAft>
                <a:spcPts val="0"/>
              </a:spcAft>
              <a:defRPr/>
            </a:pPr>
            <a:r>
              <a:rPr lang="en-US" altLang="en-US" sz="2100" spc="0" dirty="0">
                <a:solidFill>
                  <a:prstClr val="white"/>
                </a:solidFill>
                <a:latin typeface="Arial Rounded MT Bold" panose="020F0704030504030204" pitchFamily="34" charset="0"/>
              </a:rPr>
              <a:t>Shir HaShirim (Song of Songs) 2:11</a:t>
            </a:r>
            <a:endParaRPr lang="en-US" altLang="en-US" sz="2100" spc="0" dirty="0">
              <a:solidFill>
                <a:prstClr val="white"/>
              </a:solidFill>
              <a:latin typeface="Arial Rounded MT Bold" panose="020F0704030504030204" pitchFamily="34" charset="0"/>
              <a:cs typeface="Vilna" pitchFamily="2" charset="-79"/>
            </a:endParaRPr>
          </a:p>
        </p:txBody>
      </p:sp>
      <p:sp>
        <p:nvSpPr>
          <p:cNvPr id="3" name="TextBox 2">
            <a:extLst>
              <a:ext uri="{FF2B5EF4-FFF2-40B4-BE49-F238E27FC236}">
                <a16:creationId xmlns:a16="http://schemas.microsoft.com/office/drawing/2014/main" id="{FDC54571-5683-B6CE-B23B-2D548A8E07BB}"/>
              </a:ext>
            </a:extLst>
          </p:cNvPr>
          <p:cNvSpPr txBox="1"/>
          <p:nvPr/>
        </p:nvSpPr>
        <p:spPr>
          <a:xfrm>
            <a:off x="264439" y="942835"/>
            <a:ext cx="8615120" cy="992579"/>
          </a:xfrm>
          <a:prstGeom prst="rect">
            <a:avLst/>
          </a:prstGeom>
          <a:noFill/>
        </p:spPr>
        <p:txBody>
          <a:bodyPr wrap="square" rtlCol="0">
            <a:spAutoFit/>
          </a:bodyPr>
          <a:lstStyle/>
          <a:p>
            <a:pPr algn="r" defTabSz="685800" rtl="1" fontAlgn="auto">
              <a:spcBef>
                <a:spcPts val="0"/>
              </a:spcBef>
              <a:spcAft>
                <a:spcPts val="0"/>
              </a:spcAft>
              <a:defRPr/>
            </a:pPr>
            <a:r>
              <a:rPr lang="he-IL" sz="4500" b="1" dirty="0">
                <a:solidFill>
                  <a:prstClr val="white"/>
                </a:solidFill>
                <a:latin typeface="David" panose="020E0502060401010101" pitchFamily="34" charset="-79"/>
                <a:cs typeface="David" panose="020E0502060401010101" pitchFamily="34" charset="-79"/>
              </a:rPr>
              <a:t>כִּֽי־הִנֵּ֥ה הַסְּתָ֖ו עָבָ֑ר הַגֶּ֕שֶׁם חָלַ֖ף הָלַ֥ךְ לֽוֹ׃ </a:t>
            </a:r>
          </a:p>
          <a:p>
            <a:pPr algn="l" defTabSz="685800" fontAlgn="auto">
              <a:spcBef>
                <a:spcPts val="0"/>
              </a:spcBef>
              <a:spcAft>
                <a:spcPts val="0"/>
              </a:spcAft>
              <a:defRPr/>
            </a:pPr>
            <a:endParaRPr lang="en-US" sz="1350" dirty="0">
              <a:solidFill>
                <a:prstClr val="white"/>
              </a:solidFill>
              <a:latin typeface="Corbel" panose="020B0503020204020204"/>
              <a:cs typeface="+mn-cs"/>
            </a:endParaRPr>
          </a:p>
        </p:txBody>
      </p:sp>
      <p:sp>
        <p:nvSpPr>
          <p:cNvPr id="4" name="TextBox 3">
            <a:extLst>
              <a:ext uri="{FF2B5EF4-FFF2-40B4-BE49-F238E27FC236}">
                <a16:creationId xmlns:a16="http://schemas.microsoft.com/office/drawing/2014/main" id="{3EE3ED8D-3A73-1276-E836-6135ADFC453E}"/>
              </a:ext>
            </a:extLst>
          </p:cNvPr>
          <p:cNvSpPr txBox="1"/>
          <p:nvPr/>
        </p:nvSpPr>
        <p:spPr>
          <a:xfrm>
            <a:off x="402949" y="2571750"/>
            <a:ext cx="8375883" cy="1107996"/>
          </a:xfrm>
          <a:prstGeom prst="rect">
            <a:avLst/>
          </a:prstGeom>
          <a:noFill/>
        </p:spPr>
        <p:txBody>
          <a:bodyPr wrap="none" rtlCol="0">
            <a:spAutoFit/>
          </a:bodyPr>
          <a:lstStyle/>
          <a:p>
            <a:pPr algn="l" defTabSz="685800" fontAlgn="auto">
              <a:spcBef>
                <a:spcPts val="0"/>
              </a:spcBef>
              <a:spcAft>
                <a:spcPts val="0"/>
              </a:spcAft>
              <a:defRPr/>
            </a:pPr>
            <a:r>
              <a:rPr lang="en-US" sz="3300" dirty="0">
                <a:solidFill>
                  <a:prstClr val="white"/>
                </a:solidFill>
                <a:effectLst>
                  <a:outerShdw blurRad="38100" dist="38100" dir="2700000" algn="tl">
                    <a:srgbClr val="000000">
                      <a:alpha val="43137"/>
                    </a:srgbClr>
                  </a:outerShdw>
                </a:effectLst>
                <a:cs typeface="+mn-cs"/>
              </a:rPr>
              <a:t>“For you see that the winter has passed,</a:t>
            </a:r>
            <a:br>
              <a:rPr lang="en-US" sz="3300" dirty="0">
                <a:solidFill>
                  <a:prstClr val="white"/>
                </a:solidFill>
                <a:effectLst>
                  <a:outerShdw blurRad="38100" dist="38100" dir="2700000" algn="tl">
                    <a:srgbClr val="000000">
                      <a:alpha val="43137"/>
                    </a:srgbClr>
                  </a:outerShdw>
                </a:effectLst>
                <a:cs typeface="+mn-cs"/>
              </a:rPr>
            </a:br>
            <a:r>
              <a:rPr lang="en-US" sz="3300" dirty="0">
                <a:solidFill>
                  <a:prstClr val="white"/>
                </a:solidFill>
                <a:effectLst>
                  <a:outerShdw blurRad="38100" dist="38100" dir="2700000" algn="tl">
                    <a:srgbClr val="000000">
                      <a:alpha val="43137"/>
                    </a:srgbClr>
                  </a:outerShdw>
                </a:effectLst>
                <a:cs typeface="+mn-cs"/>
              </a:rPr>
              <a:t>the rain is finished and gone … ”</a:t>
            </a:r>
          </a:p>
        </p:txBody>
      </p:sp>
    </p:spTree>
    <p:extLst>
      <p:ext uri="{BB962C8B-B14F-4D97-AF65-F5344CB8AC3E}">
        <p14:creationId xmlns:p14="http://schemas.microsoft.com/office/powerpoint/2010/main" val="189011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BEEA9-DDDB-A874-F724-1A55CC289C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9F4C24-D58D-33C7-6742-3433E4916DA1}"/>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Song of Songs 2.12-15 </a:t>
            </a:r>
            <a:r>
              <a:rPr lang="en-US" sz="4000" dirty="0">
                <a:solidFill>
                  <a:schemeClr val="tx1"/>
                </a:solidFill>
                <a:latin typeface="Arial Rounded MT Bold" panose="020F0704030504030204" pitchFamily="34" charset="0"/>
              </a:rPr>
              <a:t>Blossoms appear in the land,  the time of singing has come, and the voice of the turtle-dove is heard in our land. The fig tree ripens its early figs. The blossoming vines give off their fragrance. Arise, come, my darling, my pretty one, and come, come!</a:t>
            </a:r>
          </a:p>
        </p:txBody>
      </p:sp>
    </p:spTree>
    <p:extLst>
      <p:ext uri="{BB962C8B-B14F-4D97-AF65-F5344CB8AC3E}">
        <p14:creationId xmlns:p14="http://schemas.microsoft.com/office/powerpoint/2010/main" val="2938513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2DF3-F2BD-FE0F-333B-D6A1D3C5AC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3421F20-D368-0990-4F04-50F06FDADE2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Song of Songs 2.12-15 </a:t>
            </a:r>
            <a:r>
              <a:rPr lang="en-US" sz="4000" dirty="0">
                <a:solidFill>
                  <a:schemeClr val="tx1"/>
                </a:solidFill>
                <a:latin typeface="Arial Rounded MT Bold" panose="020F0704030504030204" pitchFamily="34" charset="0"/>
              </a:rPr>
              <a:t>My dove, in the clefts of the rock, in a secret place along the steep path,  let me see your form, let me hear your voice. For your voice is sweet and your form is lovely.” Catch the foxes for us— the little foxes that ruin the vineyards, for our vineyards are in blossom.</a:t>
            </a:r>
          </a:p>
        </p:txBody>
      </p:sp>
    </p:spTree>
    <p:extLst>
      <p:ext uri="{BB962C8B-B14F-4D97-AF65-F5344CB8AC3E}">
        <p14:creationId xmlns:p14="http://schemas.microsoft.com/office/powerpoint/2010/main" val="649119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C81E-7544-F2B8-DD00-44588650CC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196DB9-295C-0011-176D-58692776AF6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So, Song of Songs is set in the Springtime:</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Winter has passed</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Doves are singing</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Early figs ripening</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Vines blossoming 2x</a:t>
            </a:r>
          </a:p>
        </p:txBody>
      </p:sp>
    </p:spTree>
    <p:extLst>
      <p:ext uri="{BB962C8B-B14F-4D97-AF65-F5344CB8AC3E}">
        <p14:creationId xmlns:p14="http://schemas.microsoft.com/office/powerpoint/2010/main" val="52242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5643C-3317-08DE-0F66-C3D90CA01E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6A2548-ACFE-BFFF-9D31-9CEAD98B5336}"/>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Passover is set in the Spring, the time of the barley harvest.</a:t>
            </a:r>
          </a:p>
          <a:p>
            <a:pPr algn="l"/>
            <a:endParaRPr lang="en-US" sz="4000" baseline="30000" dirty="0">
              <a:solidFill>
                <a:schemeClr val="tx1"/>
              </a:solidFill>
              <a:latin typeface="Arial Rounded MT Bold" panose="020F0704030504030204" pitchFamily="34" charset="0"/>
            </a:endParaRPr>
          </a:p>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/Ex 9.31-33</a:t>
            </a:r>
            <a:r>
              <a:rPr lang="en-US" sz="4000" dirty="0">
                <a:solidFill>
                  <a:schemeClr val="tx1"/>
                </a:solidFill>
                <a:latin typeface="Arial Rounded MT Bold" panose="020F0704030504030204" pitchFamily="34" charset="0"/>
              </a:rPr>
              <a:t> The flax and barley were ruined, because the barley was ripe and the flax in bud. But the wheat and buckwheat were not ruined, because they come up later. </a:t>
            </a:r>
          </a:p>
        </p:txBody>
      </p:sp>
    </p:spTree>
    <p:extLst>
      <p:ext uri="{BB962C8B-B14F-4D97-AF65-F5344CB8AC3E}">
        <p14:creationId xmlns:p14="http://schemas.microsoft.com/office/powerpoint/2010/main" val="3384708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B041-4F96-E234-1DDA-B0EA801B216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13EDA5-BC2E-8F41-880E-052C1A6AC90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/Ex 9.31-33</a:t>
            </a:r>
            <a:r>
              <a:rPr lang="en-US" sz="4000" dirty="0">
                <a:solidFill>
                  <a:schemeClr val="tx1"/>
                </a:solidFill>
                <a:latin typeface="Arial Rounded MT Bold" panose="020F0704030504030204" pitchFamily="34" charset="0"/>
              </a:rPr>
              <a:t> Moshe went out of the city, away from Pharaoh, and spread out his hands to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The thunder and hail ended, and the rain stopped pouring down on the earth.</a:t>
            </a:r>
          </a:p>
        </p:txBody>
      </p:sp>
    </p:spTree>
    <p:extLst>
      <p:ext uri="{BB962C8B-B14F-4D97-AF65-F5344CB8AC3E}">
        <p14:creationId xmlns:p14="http://schemas.microsoft.com/office/powerpoint/2010/main" val="340612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1320A-6017-FBD2-CD79-EA2590EB57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FEBDFC-2733-BC76-9654-CF98EB453626}"/>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and in the streets of Jerusalem, and throughout Your kingdom among the nations, the voice of </a:t>
            </a:r>
            <a:r>
              <a:rPr lang="en-US" sz="3700" dirty="0">
                <a:solidFill>
                  <a:srgbClr val="FFFF66"/>
                </a:solidFill>
                <a:latin typeface="Arial Rounded MT Bold" panose="020F0704030504030204" pitchFamily="34" charset="0"/>
              </a:rPr>
              <a:t>joy</a:t>
            </a:r>
            <a:r>
              <a:rPr lang="en-US" sz="4000" dirty="0">
                <a:solidFill>
                  <a:schemeClr val="tx1"/>
                </a:solidFill>
                <a:latin typeface="Arial Rounded MT Bold" panose="020F0704030504030204" pitchFamily="34" charset="0"/>
              </a:rPr>
              <a:t> and </a:t>
            </a:r>
            <a:r>
              <a:rPr lang="en-US" sz="3700" dirty="0">
                <a:solidFill>
                  <a:srgbClr val="FFFF66"/>
                </a:solidFill>
                <a:latin typeface="Arial Rounded MT Bold" panose="020F0704030504030204" pitchFamily="34" charset="0"/>
              </a:rPr>
              <a:t>gladness</a:t>
            </a:r>
            <a:r>
              <a:rPr lang="en-US" sz="4000" dirty="0">
                <a:solidFill>
                  <a:schemeClr val="tx1"/>
                </a:solidFill>
                <a:latin typeface="Arial Rounded MT Bold" panose="020F0704030504030204" pitchFamily="34" charset="0"/>
              </a:rPr>
              <a:t>, the voice of the bridegroom and the voice of the bride, the </a:t>
            </a:r>
            <a:r>
              <a:rPr lang="en-US" sz="3700" dirty="0">
                <a:solidFill>
                  <a:srgbClr val="FFFF66"/>
                </a:solidFill>
                <a:latin typeface="Arial Rounded MT Bold" panose="020F0704030504030204" pitchFamily="34" charset="0"/>
              </a:rPr>
              <a:t>jubilant</a:t>
            </a:r>
            <a:r>
              <a:rPr lang="en-US" sz="4000" dirty="0">
                <a:solidFill>
                  <a:schemeClr val="tx1"/>
                </a:solidFill>
                <a:latin typeface="Arial Rounded MT Bold" panose="020F0704030504030204" pitchFamily="34" charset="0"/>
              </a:rPr>
              <a:t> voices of bridegrooms from their canopies, and of youths from their feasts of song. </a:t>
            </a:r>
          </a:p>
        </p:txBody>
      </p:sp>
    </p:spTree>
    <p:extLst>
      <p:ext uri="{BB962C8B-B14F-4D97-AF65-F5344CB8AC3E}">
        <p14:creationId xmlns:p14="http://schemas.microsoft.com/office/powerpoint/2010/main" val="3140227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A4337-E4DC-67CA-043C-424A2B4BD7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322132-9FD7-987C-3D5B-0AC8FA030771}"/>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Passover is set in the Spring, the </a:t>
            </a:r>
            <a:r>
              <a:rPr lang="en-US" sz="4000" u="sng" dirty="0">
                <a:solidFill>
                  <a:srgbClr val="FFFF66"/>
                </a:solidFill>
                <a:latin typeface="Arial Rounded MT Bold" panose="020F0704030504030204" pitchFamily="34" charset="0"/>
              </a:rPr>
              <a:t>time new life and freedom</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from confinement and cabin fever.</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Think of your seder and week of matzah as </a:t>
            </a:r>
            <a:endParaRPr lang="he-IL" sz="4000" dirty="0">
              <a:solidFill>
                <a:schemeClr val="tx1"/>
              </a:solidFill>
              <a:latin typeface="Arial Rounded MT Bold" panose="020F0704030504030204" pitchFamily="34" charset="0"/>
            </a:endParaRPr>
          </a:p>
          <a:p>
            <a:pPr algn="l"/>
            <a:r>
              <a:rPr lang="en-US" sz="4000" i="1" dirty="0" err="1">
                <a:solidFill>
                  <a:schemeClr val="tx1"/>
                </a:solidFill>
                <a:latin typeface="Arial Rounded MT Bold" panose="020F0704030504030204" pitchFamily="34" charset="0"/>
              </a:rPr>
              <a:t>Z’man</a:t>
            </a:r>
            <a:r>
              <a:rPr lang="en-US" sz="4000" i="1"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herutenu</a:t>
            </a:r>
            <a:r>
              <a:rPr lang="he-IL" sz="4000" i="1"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זמן חרותינו</a:t>
            </a:r>
          </a:p>
          <a:p>
            <a:pPr algn="l"/>
            <a:r>
              <a:rPr lang="en-US" sz="4000" dirty="0">
                <a:solidFill>
                  <a:schemeClr val="tx1"/>
                </a:solidFill>
                <a:latin typeface="Arial Rounded MT Bold" panose="020F0704030504030204" pitchFamily="34" charset="0"/>
              </a:rPr>
              <a:t>Time of our freedom</a:t>
            </a:r>
          </a:p>
        </p:txBody>
      </p:sp>
    </p:spTree>
    <p:extLst>
      <p:ext uri="{BB962C8B-B14F-4D97-AF65-F5344CB8AC3E}">
        <p14:creationId xmlns:p14="http://schemas.microsoft.com/office/powerpoint/2010/main" val="3266011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05FF-A29F-E59D-AEBC-F385ED165C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B34A97-C648-8DC2-68D7-8BA5CE13956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69FFB6C-75FA-B251-0C09-F3689CE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84862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EAFD-F9C1-9F94-848B-E5F6F9049EB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3FF6DB-BDBF-A48B-F339-55C5E6D673A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E9B62D9-0DD9-AEFA-64A5-D75429CEF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4660F9AC-E8CC-3966-2398-C5751B618747}"/>
              </a:ext>
            </a:extLst>
          </p:cNvPr>
          <p:cNvSpPr txBox="1"/>
          <p:nvPr/>
        </p:nvSpPr>
        <p:spPr>
          <a:xfrm>
            <a:off x="193307" y="209550"/>
            <a:ext cx="8910901" cy="5016758"/>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Passover Love Song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Hebrew organization of scripture</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and Pesakh in the Spring</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G-d has passionate love for Israel</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Pesakh, Yeshua Abduction</a:t>
            </a:r>
          </a:p>
          <a:p>
            <a:pPr algn="l"/>
            <a:r>
              <a:rPr lang="en-US" dirty="0">
                <a:solidFill>
                  <a:schemeClr val="tx1"/>
                </a:solidFill>
                <a:effectLst>
                  <a:outerShdw blurRad="38100" dist="38100" dir="2700000" algn="tl">
                    <a:srgbClr val="000000">
                      <a:alpha val="43137"/>
                    </a:srgbClr>
                  </a:outerShdw>
                </a:effectLst>
              </a:rPr>
              <a:t>    and Rescue</a:t>
            </a:r>
          </a:p>
          <a:p>
            <a:pPr algn="l"/>
            <a:r>
              <a:rPr lang="en-US" dirty="0">
                <a:solidFill>
                  <a:schemeClr val="tx1"/>
                </a:solidFill>
                <a:effectLst>
                  <a:outerShdw blurRad="38100" dist="38100" dir="2700000" algn="tl">
                    <a:srgbClr val="000000">
                      <a:alpha val="43137"/>
                    </a:srgbClr>
                  </a:outerShdw>
                </a:effectLst>
              </a:rPr>
              <a:t>5. Apple analogy</a:t>
            </a:r>
          </a:p>
          <a:p>
            <a:pPr algn="l"/>
            <a:r>
              <a:rPr lang="en-US" dirty="0">
                <a:solidFill>
                  <a:schemeClr val="tx1"/>
                </a:solidFill>
                <a:effectLst>
                  <a:outerShdw blurRad="38100" dist="38100" dir="2700000" algn="tl">
                    <a:srgbClr val="000000">
                      <a:alpha val="43137"/>
                    </a:srgbClr>
                  </a:outerShdw>
                </a:effectLst>
              </a:rPr>
              <a:t>6. Current Rescue</a:t>
            </a:r>
          </a:p>
        </p:txBody>
      </p:sp>
    </p:spTree>
    <p:extLst>
      <p:ext uri="{BB962C8B-B14F-4D97-AF65-F5344CB8AC3E}">
        <p14:creationId xmlns:p14="http://schemas.microsoft.com/office/powerpoint/2010/main" val="2160427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1072-922B-DAC3-E645-CC852B8EA9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4A73C1-E54D-BFDD-5EA0-82FF26722F0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Jews have never read Song of Songs simply as a love story. Rather, since ancient times it has been understood in religious terms as an expression of the ardent covenantal love between God and the Jewish people.</a:t>
            </a:r>
          </a:p>
        </p:txBody>
      </p:sp>
    </p:spTree>
    <p:extLst>
      <p:ext uri="{BB962C8B-B14F-4D97-AF65-F5344CB8AC3E}">
        <p14:creationId xmlns:p14="http://schemas.microsoft.com/office/powerpoint/2010/main" val="12749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C619D-D122-F20F-A8CA-CE1D81532CF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5D6E3A-070B-2662-A3DF-BBC2062E1AE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marriage metaphor is found repeatedly in the Hebrew Bible, for example in Hosea (chapters 1–3), Ezekiel (chapter 16) and Jeremiah (especially chapter 2).</a:t>
            </a:r>
          </a:p>
        </p:txBody>
      </p:sp>
    </p:spTree>
    <p:extLst>
      <p:ext uri="{BB962C8B-B14F-4D97-AF65-F5344CB8AC3E}">
        <p14:creationId xmlns:p14="http://schemas.microsoft.com/office/powerpoint/2010/main" val="3986264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682D3-1D3D-F340-F95B-3B868EAA180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D2EDC2A-8644-EF37-EF59-208BA9893CF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Hoshea 2.10, 15</a:t>
            </a:r>
            <a:r>
              <a:rPr lang="en-US" sz="4000" dirty="0">
                <a:solidFill>
                  <a:schemeClr val="tx1"/>
                </a:solidFill>
                <a:latin typeface="Arial Rounded MT Bold" panose="020F0704030504030204" pitchFamily="34" charset="0"/>
              </a:rPr>
              <a:t> I Myself gave her the grain, the wine and the fresh oil. I lavished on her silver, also gold…adorning herself with her rings and jewelry, going after her lovers — However, Me she forgot.” It is a declaration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2253751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718F-81D3-59BE-CD4F-116C7C12E1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F841FC-EF99-4CC4-2037-8E03BD7544C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Hoshea 2.16-18</a:t>
            </a:r>
            <a:r>
              <a:rPr lang="en-US" sz="4000" dirty="0">
                <a:solidFill>
                  <a:schemeClr val="tx1"/>
                </a:solidFill>
                <a:latin typeface="Arial Rounded MT Bold" panose="020F0704030504030204" pitchFamily="34" charset="0"/>
              </a:rPr>
              <a:t> “So then, I Myself will entice her, I will bring her into the wilderness and speak to her heart. I will give her back her vineyards from there and make the valley of Achor a door of hope. She will respond there— </a:t>
            </a:r>
          </a:p>
        </p:txBody>
      </p:sp>
    </p:spTree>
    <p:extLst>
      <p:ext uri="{BB962C8B-B14F-4D97-AF65-F5344CB8AC3E}">
        <p14:creationId xmlns:p14="http://schemas.microsoft.com/office/powerpoint/2010/main" val="2979225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942F-5EA4-98BA-C421-2A26207958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6290E1-09D9-4DD4-1C3E-85BBD446005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Hoshea 2.16-18</a:t>
            </a:r>
            <a:r>
              <a:rPr lang="en-US" sz="4000" dirty="0">
                <a:solidFill>
                  <a:schemeClr val="tx1"/>
                </a:solidFill>
                <a:latin typeface="Arial Rounded MT Bold" panose="020F0704030504030204" pitchFamily="34" charset="0"/>
              </a:rPr>
              <a:t> as in the days of her youth, as in the day she came up out of the land of Egypt. In that day—it is a declaration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 will proclaim, ‘My husband,’ and never again call Me, ‘My Baal</a:t>
            </a:r>
            <a:r>
              <a:rPr lang="en-US" dirty="0"/>
              <a:t>.’</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415403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B8471-B56A-C908-8105-5EC66A3523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CD8965-6D7D-6FDA-5DDA-A937965411F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Y’khezkael</a:t>
            </a:r>
            <a:r>
              <a:rPr lang="en-US" sz="4000" baseline="30000" dirty="0">
                <a:solidFill>
                  <a:schemeClr val="tx1"/>
                </a:solidFill>
                <a:latin typeface="Arial Rounded MT Bold" panose="020F0704030504030204" pitchFamily="34" charset="0"/>
              </a:rPr>
              <a:t>/</a:t>
            </a:r>
            <a:r>
              <a:rPr lang="en-US" sz="4000" baseline="30000" dirty="0" err="1">
                <a:solidFill>
                  <a:schemeClr val="tx1"/>
                </a:solidFill>
                <a:latin typeface="Arial Rounded MT Bold" panose="020F0704030504030204" pitchFamily="34" charset="0"/>
              </a:rPr>
              <a:t>Ezek</a:t>
            </a:r>
            <a:r>
              <a:rPr lang="en-US" sz="4000" baseline="30000" dirty="0">
                <a:solidFill>
                  <a:schemeClr val="tx1"/>
                </a:solidFill>
                <a:latin typeface="Arial Rounded MT Bold" panose="020F0704030504030204" pitchFamily="34" charset="0"/>
              </a:rPr>
              <a:t> 16.8 </a:t>
            </a:r>
            <a:r>
              <a:rPr lang="en-US" sz="4000" dirty="0">
                <a:solidFill>
                  <a:schemeClr val="tx1"/>
                </a:solidFill>
                <a:latin typeface="Arial Rounded MT Bold" panose="020F0704030504030204" pitchFamily="34" charset="0"/>
              </a:rPr>
              <a:t>“‘Again I passed by you, looked at you and saw that your time had come, the time for love. So, I spread my cloak over you to cover your private parts and entered into a </a:t>
            </a:r>
            <a:r>
              <a:rPr lang="en-US" sz="4000" u="sng" dirty="0">
                <a:solidFill>
                  <a:srgbClr val="FFFF66"/>
                </a:solidFill>
                <a:latin typeface="Arial Rounded MT Bold" panose="020F0704030504030204" pitchFamily="34" charset="0"/>
              </a:rPr>
              <a:t>covenant</a:t>
            </a:r>
            <a:r>
              <a:rPr lang="en-US" sz="4000" dirty="0">
                <a:solidFill>
                  <a:schemeClr val="tx1"/>
                </a:solidFill>
                <a:latin typeface="Arial Rounded MT Bold" panose="020F0704030504030204" pitchFamily="34" charset="0"/>
              </a:rPr>
              <a:t> with you,’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Elohim, ‘and you became mine. </a:t>
            </a:r>
          </a:p>
        </p:txBody>
      </p:sp>
    </p:spTree>
    <p:extLst>
      <p:ext uri="{BB962C8B-B14F-4D97-AF65-F5344CB8AC3E}">
        <p14:creationId xmlns:p14="http://schemas.microsoft.com/office/powerpoint/2010/main" val="1616269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49E2-752B-8E06-A208-D5EEFC5C22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91EBB5-7CED-E706-A8B1-2CC2225DA32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Y’khezkael</a:t>
            </a:r>
            <a:r>
              <a:rPr lang="en-US" sz="4000" baseline="30000" dirty="0">
                <a:solidFill>
                  <a:schemeClr val="tx1"/>
                </a:solidFill>
                <a:latin typeface="Arial Rounded MT Bold" panose="020F0704030504030204" pitchFamily="34" charset="0"/>
              </a:rPr>
              <a:t>/</a:t>
            </a:r>
            <a:r>
              <a:rPr lang="en-US" sz="4000" baseline="30000" dirty="0" err="1">
                <a:solidFill>
                  <a:schemeClr val="tx1"/>
                </a:solidFill>
                <a:latin typeface="Arial Rounded MT Bold" panose="020F0704030504030204" pitchFamily="34" charset="0"/>
              </a:rPr>
              <a:t>Ezek</a:t>
            </a:r>
            <a:r>
              <a:rPr lang="en-US" sz="4000" baseline="30000" dirty="0">
                <a:solidFill>
                  <a:schemeClr val="tx1"/>
                </a:solidFill>
                <a:latin typeface="Arial Rounded MT Bold" panose="020F0704030504030204" pitchFamily="34" charset="0"/>
              </a:rPr>
              <a:t> 16.10-11</a:t>
            </a:r>
            <a:r>
              <a:rPr lang="en-US" sz="4000" dirty="0">
                <a:solidFill>
                  <a:schemeClr val="tx1"/>
                </a:solidFill>
                <a:latin typeface="Arial Rounded MT Bold" panose="020F0704030504030204" pitchFamily="34" charset="0"/>
              </a:rPr>
              <a:t> I also clothed you with an embroidered gown, gave you fine leather sandals to wear, put a fine linen headband on your head and covered you with silk. I gave you jewelry to wear, bracelets for your hands, a necklace for your neck, </a:t>
            </a:r>
          </a:p>
        </p:txBody>
      </p:sp>
    </p:spTree>
    <p:extLst>
      <p:ext uri="{BB962C8B-B14F-4D97-AF65-F5344CB8AC3E}">
        <p14:creationId xmlns:p14="http://schemas.microsoft.com/office/powerpoint/2010/main" val="134163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9BA5-CD10-F7D6-9724-4A9BD0D193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CCE88B4-D4AC-C2DF-D5EB-412C9867A155}"/>
              </a:ext>
            </a:extLst>
          </p:cNvPr>
          <p:cNvSpPr>
            <a:spLocks noGrp="1"/>
          </p:cNvSpPr>
          <p:nvPr>
            <p:ph type="subTitle" idx="1"/>
          </p:nvPr>
        </p:nvSpPr>
        <p:spPr>
          <a:xfrm>
            <a:off x="266700" y="1714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6B491E71-4E15-4DCB-247A-737429CE0D56}"/>
              </a:ext>
            </a:extLst>
          </p:cNvPr>
          <p:cNvPicPr>
            <a:picLocks noChangeAspect="1"/>
          </p:cNvPicPr>
          <p:nvPr/>
        </p:nvPicPr>
        <p:blipFill>
          <a:blip r:embed="rId3"/>
          <a:stretch>
            <a:fillRect/>
          </a:stretch>
        </p:blipFill>
        <p:spPr>
          <a:xfrm>
            <a:off x="914400" y="-23245"/>
            <a:ext cx="7239000" cy="5135925"/>
          </a:xfrm>
          <a:prstGeom prst="rect">
            <a:avLst/>
          </a:prstGeom>
        </p:spPr>
      </p:pic>
    </p:spTree>
    <p:extLst>
      <p:ext uri="{BB962C8B-B14F-4D97-AF65-F5344CB8AC3E}">
        <p14:creationId xmlns:p14="http://schemas.microsoft.com/office/powerpoint/2010/main" val="1662098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CB2D-5BE6-6E03-64A9-577E693CDE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7912A63-354B-0798-1FF8-16AF2C73F08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Y’khezkael</a:t>
            </a:r>
            <a:r>
              <a:rPr lang="en-US" sz="4000" baseline="30000" dirty="0">
                <a:solidFill>
                  <a:schemeClr val="tx1"/>
                </a:solidFill>
                <a:latin typeface="Arial Rounded MT Bold" panose="020F0704030504030204" pitchFamily="34" charset="0"/>
              </a:rPr>
              <a:t>/</a:t>
            </a:r>
            <a:r>
              <a:rPr lang="en-US" sz="4000" baseline="30000" dirty="0" err="1">
                <a:solidFill>
                  <a:schemeClr val="tx1"/>
                </a:solidFill>
                <a:latin typeface="Arial Rounded MT Bold" panose="020F0704030504030204" pitchFamily="34" charset="0"/>
              </a:rPr>
              <a:t>Ezek</a:t>
            </a:r>
            <a:r>
              <a:rPr lang="en-US" sz="4000" baseline="30000" dirty="0">
                <a:solidFill>
                  <a:schemeClr val="tx1"/>
                </a:solidFill>
                <a:latin typeface="Arial Rounded MT Bold" panose="020F0704030504030204" pitchFamily="34" charset="0"/>
              </a:rPr>
              <a:t> 16.13-4 </a:t>
            </a:r>
            <a:r>
              <a:rPr lang="en-US" sz="4000" dirty="0">
                <a:solidFill>
                  <a:schemeClr val="tx1"/>
                </a:solidFill>
                <a:latin typeface="Arial Rounded MT Bold" panose="020F0704030504030204" pitchFamily="34" charset="0"/>
              </a:rPr>
              <a:t>Thus you were decked out in gold and silver; your clothing was of fine linen, silk and richly embroidered cloth; you ate the finest flour, honey and olive oil. You grew increasingly beautiful — you were fit to be queen. </a:t>
            </a:r>
          </a:p>
        </p:txBody>
      </p:sp>
    </p:spTree>
    <p:extLst>
      <p:ext uri="{BB962C8B-B14F-4D97-AF65-F5344CB8AC3E}">
        <p14:creationId xmlns:p14="http://schemas.microsoft.com/office/powerpoint/2010/main" val="1398127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2235-9DA0-2ADD-4E16-CB8CB31A43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47125F-2C8D-EA79-F75F-2F1ABA03170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Y’khezkael</a:t>
            </a:r>
            <a:r>
              <a:rPr lang="en-US" sz="4000" baseline="30000" dirty="0">
                <a:solidFill>
                  <a:schemeClr val="tx1"/>
                </a:solidFill>
                <a:latin typeface="Arial Rounded MT Bold" panose="020F0704030504030204" pitchFamily="34" charset="0"/>
              </a:rPr>
              <a:t>/</a:t>
            </a:r>
            <a:r>
              <a:rPr lang="en-US" sz="4000" baseline="30000" dirty="0" err="1">
                <a:solidFill>
                  <a:schemeClr val="tx1"/>
                </a:solidFill>
                <a:latin typeface="Arial Rounded MT Bold" panose="020F0704030504030204" pitchFamily="34" charset="0"/>
              </a:rPr>
              <a:t>Ezek</a:t>
            </a:r>
            <a:r>
              <a:rPr lang="en-US" sz="4000" baseline="30000" dirty="0">
                <a:solidFill>
                  <a:schemeClr val="tx1"/>
                </a:solidFill>
                <a:latin typeface="Arial Rounded MT Bold" panose="020F0704030504030204" pitchFamily="34" charset="0"/>
              </a:rPr>
              <a:t> 16.13-4  </a:t>
            </a:r>
            <a:r>
              <a:rPr lang="en-US" sz="4000" dirty="0">
                <a:solidFill>
                  <a:schemeClr val="tx1"/>
                </a:solidFill>
                <a:latin typeface="Arial Rounded MT Bold" panose="020F0704030504030204" pitchFamily="34" charset="0"/>
              </a:rPr>
              <a:t>Your fame spread among the nations because of your beauty, because it was perfect, due to my having bestowed my own splendor on you’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Elohim.</a:t>
            </a:r>
          </a:p>
        </p:txBody>
      </p:sp>
    </p:spTree>
    <p:extLst>
      <p:ext uri="{BB962C8B-B14F-4D97-AF65-F5344CB8AC3E}">
        <p14:creationId xmlns:p14="http://schemas.microsoft.com/office/powerpoint/2010/main" val="1351077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A7580-3DB1-F985-DB0F-A5A7BD2E1F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BB992B-C798-88DC-B45A-867C2DF3425D}"/>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Yermiyahu/Jer 2.1-3</a:t>
            </a:r>
            <a:r>
              <a:rPr lang="en-US" sz="4000" dirty="0">
                <a:solidFill>
                  <a:schemeClr val="tx1"/>
                </a:solidFill>
                <a:latin typeface="Arial Rounded MT Bold" panose="020F0704030504030204" pitchFamily="34" charset="0"/>
              </a:rPr>
              <a:t>  Again, the word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came to me, saying: “Go, and cry in the ears of Jerusalem, saying, thus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 remember the devotion of your youth, your love as a bride, and the way you followed Me in the wilderness, in a land not sown. Israel was </a:t>
            </a:r>
            <a:r>
              <a:rPr lang="en-US" sz="4000" dirty="0" err="1">
                <a:solidFill>
                  <a:schemeClr val="tx1"/>
                </a:solidFill>
                <a:latin typeface="Arial Rounded MT Bold" panose="020F0704030504030204" pitchFamily="34" charset="0"/>
              </a:rPr>
              <a:t>kadosh</a:t>
            </a:r>
            <a:r>
              <a:rPr lang="en-US" sz="4000" dirty="0">
                <a:solidFill>
                  <a:schemeClr val="tx1"/>
                </a:solidFill>
                <a:latin typeface="Arial Rounded MT Bold" panose="020F0704030504030204" pitchFamily="34" charset="0"/>
              </a:rPr>
              <a:t> to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the firstfruits of the harvest.</a:t>
            </a:r>
          </a:p>
        </p:txBody>
      </p:sp>
    </p:spTree>
    <p:extLst>
      <p:ext uri="{BB962C8B-B14F-4D97-AF65-F5344CB8AC3E}">
        <p14:creationId xmlns:p14="http://schemas.microsoft.com/office/powerpoint/2010/main" val="3994452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67B76-5FA7-7588-F18F-4F0833833F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805E0D-A9A9-A39A-F9FA-A3E25614A00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saga of the Exodus from Egypt and the subsequent revelation at Mount Sinai is reminiscent of a larger-than-life love affair, G-d and His people, complete with </a:t>
            </a:r>
          </a:p>
        </p:txBody>
      </p:sp>
    </p:spTree>
    <p:extLst>
      <p:ext uri="{BB962C8B-B14F-4D97-AF65-F5344CB8AC3E}">
        <p14:creationId xmlns:p14="http://schemas.microsoft.com/office/powerpoint/2010/main" val="1582647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D747-F229-7F26-978B-E0C39F3384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2EE81C-5817-0706-FDD0-2750DAF98E0F}"/>
              </a:ext>
            </a:extLst>
          </p:cNvPr>
          <p:cNvSpPr>
            <a:spLocks noGrp="1"/>
          </p:cNvSpPr>
          <p:nvPr>
            <p:ph type="subTitle" idx="1"/>
          </p:nvPr>
        </p:nvSpPr>
        <p:spPr>
          <a:xfrm>
            <a:off x="228600" y="209550"/>
            <a:ext cx="8610600" cy="4800600"/>
          </a:xfrm>
        </p:spPr>
        <p:txBody>
          <a:bodyPr anchor="t">
            <a:normAutofit/>
          </a:bodyPr>
          <a:lstStyle/>
          <a:p>
            <a:pPr marL="461963" indent="-461963" algn="l">
              <a:buFont typeface="+mj-lt"/>
              <a:buAutoNum type="arabicPeriod"/>
            </a:pPr>
            <a:r>
              <a:rPr lang="en-US" sz="4000" dirty="0">
                <a:solidFill>
                  <a:schemeClr val="tx1"/>
                </a:solidFill>
                <a:latin typeface="Arial Rounded MT Bold" panose="020F0704030504030204" pitchFamily="34" charset="0"/>
              </a:rPr>
              <a:t>forced separation at the hands of a villain (Pharaoh), </a:t>
            </a:r>
          </a:p>
          <a:p>
            <a:pPr marL="461963" indent="-461963" algn="l">
              <a:buFont typeface="+mj-lt"/>
              <a:buAutoNum type="arabicPeriod"/>
            </a:pPr>
            <a:r>
              <a:rPr lang="en-US" sz="4000" dirty="0">
                <a:solidFill>
                  <a:schemeClr val="tx1"/>
                </a:solidFill>
                <a:latin typeface="Arial Rounded MT Bold" panose="020F0704030504030204" pitchFamily="34" charset="0"/>
              </a:rPr>
              <a:t>gallant rescue (the Exodus) and </a:t>
            </a:r>
          </a:p>
          <a:p>
            <a:pPr marL="461963" indent="-461963" algn="l">
              <a:buFont typeface="+mj-lt"/>
              <a:buAutoNum type="arabicPeriod"/>
            </a:pPr>
            <a:r>
              <a:rPr lang="en-US" sz="4000" dirty="0">
                <a:solidFill>
                  <a:schemeClr val="tx1"/>
                </a:solidFill>
                <a:latin typeface="Arial Rounded MT Bold" panose="020F0704030504030204" pitchFamily="34" charset="0"/>
              </a:rPr>
              <a:t>eventual marriage [Sinai covenant]</a:t>
            </a:r>
          </a:p>
        </p:txBody>
      </p:sp>
    </p:spTree>
    <p:extLst>
      <p:ext uri="{BB962C8B-B14F-4D97-AF65-F5344CB8AC3E}">
        <p14:creationId xmlns:p14="http://schemas.microsoft.com/office/powerpoint/2010/main" val="3790628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8EDC-739E-FA10-F4FB-44D7FC0745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E21EC1-CBAB-7E1F-EC84-52FF3876217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There is one place in the Song of Songs where there is a possible word picture of a abduction / seduction of the bride, and a rescue.</a:t>
            </a:r>
          </a:p>
        </p:txBody>
      </p:sp>
    </p:spTree>
    <p:extLst>
      <p:ext uri="{BB962C8B-B14F-4D97-AF65-F5344CB8AC3E}">
        <p14:creationId xmlns:p14="http://schemas.microsoft.com/office/powerpoint/2010/main" val="673896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7764-B69C-D4D7-4643-838DEA6E6E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C8ED6B-C54D-C06A-97AA-C051CA21051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[He]</a:t>
            </a:r>
            <a:endParaRPr lang="en-US" sz="4000" baseline="30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Song 6.10-12  </a:t>
            </a:r>
            <a:r>
              <a:rPr lang="en-US" sz="4000" dirty="0">
                <a:solidFill>
                  <a:schemeClr val="tx1"/>
                </a:solidFill>
                <a:latin typeface="Arial Rounded MT Bold" panose="020F0704030504030204" pitchFamily="34" charset="0"/>
              </a:rPr>
              <a:t>“Who is this, shining forth like the dawn, fair as the moon, bright as the sun” — but formidable as an army marching under banners?</a:t>
            </a:r>
          </a:p>
        </p:txBody>
      </p:sp>
    </p:spTree>
    <p:extLst>
      <p:ext uri="{BB962C8B-B14F-4D97-AF65-F5344CB8AC3E}">
        <p14:creationId xmlns:p14="http://schemas.microsoft.com/office/powerpoint/2010/main" val="3288815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E78DD-78FC-AA8B-B007-F5993B4332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BF8E80-8402-4595-FF78-30E70022814E}"/>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Song 6.10-12 </a:t>
            </a:r>
            <a:r>
              <a:rPr lang="en-US" sz="4000" dirty="0">
                <a:solidFill>
                  <a:schemeClr val="tx1"/>
                </a:solidFill>
                <a:latin typeface="Arial Rounded MT Bold" panose="020F0704030504030204" pitchFamily="34" charset="0"/>
              </a:rPr>
              <a:t>[She]</a:t>
            </a:r>
          </a:p>
          <a:p>
            <a:pPr algn="l"/>
            <a:r>
              <a:rPr lang="en-US" sz="4000" dirty="0">
                <a:solidFill>
                  <a:schemeClr val="tx1"/>
                </a:solidFill>
                <a:latin typeface="Arial Rounded MT Bold" panose="020F0704030504030204" pitchFamily="34" charset="0"/>
              </a:rPr>
              <a:t>I had gone down to the nut orchard to see the fresh green plants in the valley, to see if the vine had budded, or if the pomegranate trees were in bloom. Before I knew it, I found myself in a chariot, and with me was a prince.</a:t>
            </a:r>
          </a:p>
        </p:txBody>
      </p:sp>
    </p:spTree>
    <p:extLst>
      <p:ext uri="{BB962C8B-B14F-4D97-AF65-F5344CB8AC3E}">
        <p14:creationId xmlns:p14="http://schemas.microsoft.com/office/powerpoint/2010/main" val="2386792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CF28-FC25-3298-7FBB-6BFE18297EE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E68101-6D8A-2145-E5E7-455C14C471C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Song 7.1 </a:t>
            </a:r>
            <a:r>
              <a:rPr lang="en-US" sz="4000" dirty="0">
                <a:solidFill>
                  <a:schemeClr val="tx1"/>
                </a:solidFill>
                <a:latin typeface="Arial Rounded MT Bold" panose="020F0704030504030204" pitchFamily="34" charset="0"/>
              </a:rPr>
              <a:t>Come back, come back, girl from </a:t>
            </a:r>
            <a:r>
              <a:rPr lang="en-US" sz="4000" dirty="0" err="1">
                <a:solidFill>
                  <a:schemeClr val="tx1"/>
                </a:solidFill>
                <a:latin typeface="Arial Rounded MT Bold" panose="020F0704030504030204" pitchFamily="34" charset="0"/>
              </a:rPr>
              <a:t>Shulam</a:t>
            </a:r>
            <a:r>
              <a:rPr lang="en-US" sz="4000" dirty="0">
                <a:solidFill>
                  <a:schemeClr val="tx1"/>
                </a:solidFill>
                <a:latin typeface="Arial Rounded MT Bold" panose="020F0704030504030204" pitchFamily="34" charset="0"/>
              </a:rPr>
              <a:t>! Come back, come back to where we can see you!</a:t>
            </a:r>
          </a:p>
          <a:p>
            <a:pPr algn="l"/>
            <a:r>
              <a:rPr lang="en-US" sz="4000" dirty="0">
                <a:solidFill>
                  <a:schemeClr val="tx1"/>
                </a:solidFill>
                <a:latin typeface="Arial Rounded MT Bold" panose="020F0704030504030204" pitchFamily="34" charset="0"/>
              </a:rPr>
              <a:t>[He, after rescue] </a:t>
            </a:r>
          </a:p>
          <a:p>
            <a:pPr algn="l"/>
            <a:r>
              <a:rPr lang="en-US" sz="4000" baseline="30000" dirty="0">
                <a:solidFill>
                  <a:schemeClr val="tx1"/>
                </a:solidFill>
                <a:latin typeface="Arial Rounded MT Bold" panose="020F0704030504030204" pitchFamily="34" charset="0"/>
              </a:rPr>
              <a:t>Song 7.7 </a:t>
            </a:r>
            <a:r>
              <a:rPr lang="en-US" sz="4000" dirty="0">
                <a:solidFill>
                  <a:schemeClr val="tx1"/>
                </a:solidFill>
                <a:latin typeface="Arial Rounded MT Bold" panose="020F0704030504030204" pitchFamily="34" charset="0"/>
              </a:rPr>
              <a:t>How beautiful you are, my love, how charming, how delightful!</a:t>
            </a:r>
          </a:p>
        </p:txBody>
      </p:sp>
    </p:spTree>
    <p:extLst>
      <p:ext uri="{BB962C8B-B14F-4D97-AF65-F5344CB8AC3E}">
        <p14:creationId xmlns:p14="http://schemas.microsoft.com/office/powerpoint/2010/main" val="822707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CF971-BCBA-C4D3-35E3-3C9A70E3E3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1CB7F1-8350-2B4E-0AF7-1B372BE63EFF}"/>
              </a:ext>
            </a:extLst>
          </p:cNvPr>
          <p:cNvSpPr>
            <a:spLocks noGrp="1"/>
          </p:cNvSpPr>
          <p:nvPr>
            <p:ph type="subTitle" idx="1"/>
          </p:nvPr>
        </p:nvSpPr>
        <p:spPr>
          <a:xfrm>
            <a:off x="228600" y="209550"/>
            <a:ext cx="8610600" cy="4800600"/>
          </a:xfrm>
        </p:spPr>
        <p:txBody>
          <a:bodyPr anchor="t">
            <a:normAutofit/>
          </a:bodyPr>
          <a:lstStyle/>
          <a:p>
            <a:pPr marL="461963" indent="-461963" algn="l">
              <a:buFont typeface="+mj-lt"/>
              <a:buAutoNum type="arabicPeriod"/>
            </a:pPr>
            <a:r>
              <a:rPr lang="en-US" sz="4000" dirty="0">
                <a:solidFill>
                  <a:schemeClr val="tx1"/>
                </a:solidFill>
                <a:latin typeface="Arial Rounded MT Bold" panose="020F0704030504030204" pitchFamily="34" charset="0"/>
              </a:rPr>
              <a:t>forced separation at the hands of a villain (Pharaoh), </a:t>
            </a:r>
          </a:p>
          <a:p>
            <a:pPr marL="461963" indent="-461963" algn="l">
              <a:buFont typeface="+mj-lt"/>
              <a:buAutoNum type="arabicPeriod"/>
            </a:pPr>
            <a:r>
              <a:rPr lang="en-US" sz="4000" dirty="0">
                <a:solidFill>
                  <a:schemeClr val="tx1"/>
                </a:solidFill>
                <a:latin typeface="Arial Rounded MT Bold" panose="020F0704030504030204" pitchFamily="34" charset="0"/>
              </a:rPr>
              <a:t>gallant rescue (the Exodus) and </a:t>
            </a:r>
          </a:p>
          <a:p>
            <a:pPr marL="461963" indent="-461963" algn="l">
              <a:buFont typeface="+mj-lt"/>
              <a:buAutoNum type="arabicPeriod"/>
            </a:pPr>
            <a:r>
              <a:rPr lang="en-US" sz="4000" dirty="0">
                <a:solidFill>
                  <a:schemeClr val="tx1"/>
                </a:solidFill>
                <a:latin typeface="Arial Rounded MT Bold" panose="020F0704030504030204" pitchFamily="34" charset="0"/>
              </a:rPr>
              <a:t>eventual marriage [Sinai covenant]</a:t>
            </a:r>
          </a:p>
        </p:txBody>
      </p:sp>
    </p:spTree>
    <p:extLst>
      <p:ext uri="{BB962C8B-B14F-4D97-AF65-F5344CB8AC3E}">
        <p14:creationId xmlns:p14="http://schemas.microsoft.com/office/powerpoint/2010/main" val="375712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ACE518E-285A-4154-9AA0-0112051FE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114425"/>
            <a:ext cx="2902744"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AD479964-D3DA-4543-8BFB-26191B88CD57}"/>
              </a:ext>
            </a:extLst>
          </p:cNvPr>
          <p:cNvSpPr>
            <a:spLocks noGrp="1" noChangeArrowheads="1"/>
          </p:cNvSpPr>
          <p:nvPr>
            <p:ph type="body" idx="1"/>
          </p:nvPr>
        </p:nvSpPr>
        <p:spPr>
          <a:xfrm>
            <a:off x="685801" y="514350"/>
            <a:ext cx="3200400" cy="3986213"/>
          </a:xfrm>
        </p:spPr>
        <p:txBody>
          <a:bodyPr/>
          <a:lstStyle/>
          <a:p>
            <a:pPr marL="0" indent="0" algn="ctr">
              <a:defRPr/>
            </a:pPr>
            <a:r>
              <a:rPr lang="en-US" sz="3600" dirty="0">
                <a:latin typeface="Algerian" pitchFamily="82" charset="0"/>
              </a:rPr>
              <a:t>Counting the Omer</a:t>
            </a:r>
            <a:r>
              <a:rPr lang="en-US" sz="3600" dirty="0"/>
              <a:t> </a:t>
            </a:r>
          </a:p>
          <a:p>
            <a:pPr marL="0" indent="0" algn="ctr">
              <a:defRPr/>
            </a:pPr>
            <a:r>
              <a:rPr lang="en-US" sz="3600" dirty="0"/>
              <a:t> </a:t>
            </a:r>
            <a:r>
              <a:rPr lang="en-US" sz="3600" i="1" dirty="0" err="1">
                <a:latin typeface="Constantia" pitchFamily="18" charset="0"/>
              </a:rPr>
              <a:t>S'fee-raht</a:t>
            </a:r>
            <a:r>
              <a:rPr lang="en-US" sz="3600" i="1" dirty="0">
                <a:latin typeface="Constantia" pitchFamily="18" charset="0"/>
              </a:rPr>
              <a:t> </a:t>
            </a:r>
          </a:p>
          <a:p>
            <a:pPr marL="0" indent="0" algn="ctr">
              <a:defRPr/>
            </a:pPr>
            <a:r>
              <a:rPr lang="en-US" sz="3600" i="1" dirty="0">
                <a:latin typeface="Constantia" pitchFamily="18" charset="0"/>
              </a:rPr>
              <a:t>Ha-oh-</a:t>
            </a:r>
            <a:r>
              <a:rPr lang="en-US" sz="3600" i="1" dirty="0" err="1">
                <a:latin typeface="Constantia" pitchFamily="18" charset="0"/>
              </a:rPr>
              <a:t>mehr</a:t>
            </a:r>
            <a:endParaRPr lang="en-US" sz="3600" i="1" dirty="0">
              <a:latin typeface="Constantia" pitchFamily="18" charset="0"/>
            </a:endParaRPr>
          </a:p>
          <a:p>
            <a:pPr marL="0" indent="0" algn="ctr">
              <a:defRPr/>
            </a:pPr>
            <a:r>
              <a:rPr lang="en-US" sz="3200" i="1" dirty="0"/>
              <a:t> </a:t>
            </a:r>
            <a:r>
              <a:rPr lang="he-IL" sz="4400" b="1" dirty="0">
                <a:cs typeface="David" pitchFamily="2" charset="-79"/>
              </a:rPr>
              <a:t>סְפִירַת</a:t>
            </a:r>
            <a:r>
              <a:rPr lang="he-IL" sz="3200" b="1" dirty="0">
                <a:cs typeface="David" pitchFamily="2" charset="-79"/>
              </a:rPr>
              <a:t> </a:t>
            </a:r>
            <a:r>
              <a:rPr lang="he-IL" sz="4400" b="1" dirty="0">
                <a:cs typeface="David" pitchFamily="2" charset="-79"/>
              </a:rPr>
              <a:t>הַעֹמֶר</a:t>
            </a:r>
            <a:r>
              <a:rPr lang="en-US" sz="4000" dirty="0"/>
              <a:t> </a:t>
            </a:r>
          </a:p>
        </p:txBody>
      </p:sp>
    </p:spTree>
    <p:extLst>
      <p:ext uri="{BB962C8B-B14F-4D97-AF65-F5344CB8AC3E}">
        <p14:creationId xmlns:p14="http://schemas.microsoft.com/office/powerpoint/2010/main" val="1340412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A5E71-9DB2-AB0B-BAD1-6DAF386A7B4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F648F8-336D-A4F3-F24B-C979F6543B4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These three aspects are certainly evident in the Messiah Yeshua’s rescue of us.</a:t>
            </a:r>
          </a:p>
        </p:txBody>
      </p:sp>
    </p:spTree>
    <p:extLst>
      <p:ext uri="{BB962C8B-B14F-4D97-AF65-F5344CB8AC3E}">
        <p14:creationId xmlns:p14="http://schemas.microsoft.com/office/powerpoint/2010/main" val="3417631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E813-9FE3-A9FD-3F63-A8357B30A8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4812FA-DBF4-A764-FD62-D936532753D1}"/>
              </a:ext>
            </a:extLst>
          </p:cNvPr>
          <p:cNvSpPr>
            <a:spLocks noGrp="1"/>
          </p:cNvSpPr>
          <p:nvPr>
            <p:ph type="subTitle" idx="1"/>
          </p:nvPr>
        </p:nvSpPr>
        <p:spPr>
          <a:xfrm>
            <a:off x="228600" y="209550"/>
            <a:ext cx="8610600" cy="4800600"/>
          </a:xfrm>
        </p:spPr>
        <p:txBody>
          <a:bodyPr anchor="t">
            <a:normAutofit/>
          </a:bodyPr>
          <a:lstStyle/>
          <a:p>
            <a:pPr marL="461963" indent="-461963" algn="l">
              <a:buFont typeface="+mj-lt"/>
              <a:buAutoNum type="arabicPeriod"/>
            </a:pPr>
            <a:r>
              <a:rPr lang="en-US" sz="4000" u="sng" dirty="0">
                <a:solidFill>
                  <a:srgbClr val="FFFF66"/>
                </a:solidFill>
                <a:latin typeface="Arial Rounded MT Bold" panose="020F0704030504030204" pitchFamily="34" charset="0"/>
              </a:rPr>
              <a:t>forced separation at the hands of a villain (Pharaoh), </a:t>
            </a:r>
          </a:p>
          <a:p>
            <a:pPr marL="461963" indent="-461963" algn="l">
              <a:buFont typeface="+mj-lt"/>
              <a:buAutoNum type="arabicPeriod"/>
            </a:pPr>
            <a:r>
              <a:rPr lang="en-US" sz="4000" dirty="0">
                <a:solidFill>
                  <a:schemeClr val="tx1"/>
                </a:solidFill>
                <a:latin typeface="Arial Rounded MT Bold" panose="020F0704030504030204" pitchFamily="34" charset="0"/>
              </a:rPr>
              <a:t>gallant rescue (the Exodus) and </a:t>
            </a:r>
          </a:p>
          <a:p>
            <a:pPr marL="461963" indent="-461963" algn="l">
              <a:buFont typeface="+mj-lt"/>
              <a:buAutoNum type="arabicPeriod"/>
            </a:pPr>
            <a:r>
              <a:rPr lang="en-US" sz="4000" dirty="0">
                <a:solidFill>
                  <a:schemeClr val="tx1"/>
                </a:solidFill>
                <a:latin typeface="Arial Rounded MT Bold" panose="020F0704030504030204" pitchFamily="34" charset="0"/>
              </a:rPr>
              <a:t>eventual marriage [Sinai covenant]</a:t>
            </a:r>
          </a:p>
        </p:txBody>
      </p:sp>
    </p:spTree>
    <p:extLst>
      <p:ext uri="{BB962C8B-B14F-4D97-AF65-F5344CB8AC3E}">
        <p14:creationId xmlns:p14="http://schemas.microsoft.com/office/powerpoint/2010/main" val="1439516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6CDE-B323-6D81-EB0C-90940EC9D2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093477-33C9-9C62-B3EF-F7F48CAECA97}"/>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31465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CCC31-1A15-F01F-AB12-CB6832D57E4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2E076B-B281-9095-6A26-B71C6FEA11B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Kefa /Peter 5.8 </a:t>
            </a:r>
            <a:r>
              <a:rPr lang="en-US" sz="4000" dirty="0">
                <a:solidFill>
                  <a:schemeClr val="tx1"/>
                </a:solidFill>
                <a:latin typeface="Arial Rounded MT Bold" panose="020F0704030504030204" pitchFamily="34" charset="0"/>
              </a:rPr>
              <a:t>Stay alert! Watch out! Your adversary the devil prowls around like a roaring lion, searching for someone to devour. </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701379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BF56E-C12C-4A7D-1D6E-C37F282EA3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59B58F0-5A8C-BA62-5FF3-C65E8AA35D7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2 Tim 2.24-26</a:t>
            </a:r>
            <a:r>
              <a:rPr lang="en-US" sz="4000" dirty="0">
                <a:solidFill>
                  <a:schemeClr val="tx1"/>
                </a:solidFill>
                <a:latin typeface="Arial Rounded MT Bold" panose="020F0704030504030204" pitchFamily="34" charset="0"/>
              </a:rPr>
              <a:t> The Lord’s slave must not be quarrelsome, but be kind to all, able to teach, tolerant. Let him give guidance with humility to those who are in opposition—</a:t>
            </a:r>
            <a:r>
              <a:rPr lang="en-US" sz="4000" u="sng" dirty="0">
                <a:solidFill>
                  <a:srgbClr val="FFFF66"/>
                </a:solidFill>
                <a:latin typeface="Arial Rounded MT Bold" panose="020F0704030504030204" pitchFamily="34" charset="0"/>
              </a:rPr>
              <a:t>perhaps God may grant them a change of mind</a:t>
            </a:r>
            <a:r>
              <a:rPr lang="en-US" sz="4000" dirty="0">
                <a:solidFill>
                  <a:schemeClr val="tx1"/>
                </a:solidFill>
                <a:latin typeface="Arial Rounded MT Bold" panose="020F0704030504030204" pitchFamily="34" charset="0"/>
              </a:rPr>
              <a:t>, leading to the knowledge of truth. </a:t>
            </a:r>
          </a:p>
        </p:txBody>
      </p:sp>
    </p:spTree>
    <p:extLst>
      <p:ext uri="{BB962C8B-B14F-4D97-AF65-F5344CB8AC3E}">
        <p14:creationId xmlns:p14="http://schemas.microsoft.com/office/powerpoint/2010/main" val="3113557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A5E1-163E-A634-B86B-5140DB5C7A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D4D940-732E-5786-91AD-A3FBA8B9294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2 Tim 2.24-26</a:t>
            </a:r>
            <a:r>
              <a:rPr lang="en-US" sz="4000" dirty="0">
                <a:solidFill>
                  <a:schemeClr val="tx1"/>
                </a:solidFill>
                <a:latin typeface="Arial Rounded MT Bold" panose="020F0704030504030204" pitchFamily="34" charset="0"/>
              </a:rPr>
              <a:t>  Then they may regain their senses and </a:t>
            </a:r>
            <a:r>
              <a:rPr lang="en-US" sz="4000" u="sng" dirty="0">
                <a:solidFill>
                  <a:srgbClr val="FFFF66"/>
                </a:solidFill>
                <a:latin typeface="Arial Rounded MT Bold" panose="020F0704030504030204" pitchFamily="34" charset="0"/>
              </a:rPr>
              <a:t>escape the devil’s snare, in which they had been held captive by him to do his will.</a:t>
            </a:r>
          </a:p>
        </p:txBody>
      </p:sp>
    </p:spTree>
    <p:extLst>
      <p:ext uri="{BB962C8B-B14F-4D97-AF65-F5344CB8AC3E}">
        <p14:creationId xmlns:p14="http://schemas.microsoft.com/office/powerpoint/2010/main" val="3389556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6F6E-1A3F-3C57-1BC0-70355CC408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137BB3-E3F1-02DE-D8F2-C7029948DA0A}"/>
              </a:ext>
            </a:extLst>
          </p:cNvPr>
          <p:cNvSpPr>
            <a:spLocks noGrp="1"/>
          </p:cNvSpPr>
          <p:nvPr>
            <p:ph type="subTitle" idx="1"/>
          </p:nvPr>
        </p:nvSpPr>
        <p:spPr>
          <a:xfrm>
            <a:off x="228600" y="209550"/>
            <a:ext cx="8610600" cy="4800600"/>
          </a:xfrm>
        </p:spPr>
        <p:txBody>
          <a:bodyPr anchor="t">
            <a:normAutofit/>
          </a:bodyPr>
          <a:lstStyle/>
          <a:p>
            <a:pPr marL="461963" indent="-461963" algn="l">
              <a:buFont typeface="+mj-lt"/>
              <a:buAutoNum type="arabicPeriod"/>
            </a:pPr>
            <a:r>
              <a:rPr lang="en-US" sz="4000" dirty="0">
                <a:solidFill>
                  <a:schemeClr val="tx1"/>
                </a:solidFill>
                <a:latin typeface="Arial Rounded MT Bold" panose="020F0704030504030204" pitchFamily="34" charset="0"/>
              </a:rPr>
              <a:t>forced separation at the hands of a villain (Pharaoh), </a:t>
            </a:r>
          </a:p>
          <a:p>
            <a:pPr marL="461963" indent="-461963" algn="l">
              <a:buFont typeface="+mj-lt"/>
              <a:buAutoNum type="arabicPeriod"/>
            </a:pPr>
            <a:r>
              <a:rPr lang="en-US" sz="4000" u="sng" dirty="0">
                <a:solidFill>
                  <a:srgbClr val="FFFF66"/>
                </a:solidFill>
                <a:latin typeface="Arial Rounded MT Bold" panose="020F0704030504030204" pitchFamily="34" charset="0"/>
              </a:rPr>
              <a:t>gallant</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rescue (the Exodus) and </a:t>
            </a:r>
          </a:p>
          <a:p>
            <a:pPr marL="461963" indent="-461963" algn="l">
              <a:buFont typeface="+mj-lt"/>
              <a:buAutoNum type="arabicPeriod"/>
            </a:pPr>
            <a:r>
              <a:rPr lang="en-US" sz="4000" dirty="0">
                <a:solidFill>
                  <a:schemeClr val="tx1"/>
                </a:solidFill>
                <a:latin typeface="Arial Rounded MT Bold" panose="020F0704030504030204" pitchFamily="34" charset="0"/>
              </a:rPr>
              <a:t>eventual marriage [Sinai covenant]</a:t>
            </a:r>
          </a:p>
        </p:txBody>
      </p:sp>
    </p:spTree>
    <p:extLst>
      <p:ext uri="{BB962C8B-B14F-4D97-AF65-F5344CB8AC3E}">
        <p14:creationId xmlns:p14="http://schemas.microsoft.com/office/powerpoint/2010/main" val="2359875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02C8-D953-F2DC-8C98-C6FB8FAC2E9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FFA361-FE81-0FBE-2971-7EE3CBDB3CA1}"/>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Ro 5.6-11</a:t>
            </a:r>
            <a:r>
              <a:rPr lang="en-US" sz="4000" dirty="0">
                <a:solidFill>
                  <a:schemeClr val="tx1"/>
                </a:solidFill>
                <a:latin typeface="Arial Rounded MT Bold" panose="020F0704030504030204" pitchFamily="34" charset="0"/>
              </a:rPr>
              <a:t> For while we were still helpless, at the right time, the Messiah died on behalf of ungodly people.  Now it is a rare event when someone gives up his life even for the sake of somebody righteous, although possibly for a truly good person one might have the courage to die.  </a:t>
            </a:r>
          </a:p>
        </p:txBody>
      </p:sp>
    </p:spTree>
    <p:extLst>
      <p:ext uri="{BB962C8B-B14F-4D97-AF65-F5344CB8AC3E}">
        <p14:creationId xmlns:p14="http://schemas.microsoft.com/office/powerpoint/2010/main" val="401614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6D4E-E6F0-4592-AEF0-9DF5E0D0BE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2AE06A-42CF-67F3-4A8E-7C0C5B84DC4C}"/>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Ro 5.6-11</a:t>
            </a:r>
            <a:r>
              <a:rPr lang="en-US" sz="4000" dirty="0">
                <a:solidFill>
                  <a:schemeClr val="tx1"/>
                </a:solidFill>
                <a:latin typeface="Arial Rounded MT Bold" panose="020F0704030504030204" pitchFamily="34" charset="0"/>
              </a:rPr>
              <a:t> But God demonstrates his own love for us in that the Messiah died on our behalf while we were still sinners. Therefore, since we have now come to be considered righteous by means of his bloody sacrificial death, how much more will we be delivered through him from the anger of God’s judgment! </a:t>
            </a:r>
          </a:p>
        </p:txBody>
      </p:sp>
    </p:spTree>
    <p:extLst>
      <p:ext uri="{BB962C8B-B14F-4D97-AF65-F5344CB8AC3E}">
        <p14:creationId xmlns:p14="http://schemas.microsoft.com/office/powerpoint/2010/main" val="2163517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E637-1B31-0F4B-3597-7E3F81C4CE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6F4A55-980B-E5CE-1527-D9EE62FF499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5.6-11</a:t>
            </a:r>
            <a:r>
              <a:rPr lang="en-US" sz="4000" dirty="0">
                <a:solidFill>
                  <a:schemeClr val="tx1"/>
                </a:solidFill>
                <a:latin typeface="Arial Rounded MT Bold" panose="020F0704030504030204" pitchFamily="34" charset="0"/>
              </a:rPr>
              <a:t> For if we were reconciled with God through his Son’s death when we were enemies, how much more will we be delivered by his life, now that we are reconciled! And not only will we be delivered in the future, </a:t>
            </a:r>
          </a:p>
        </p:txBody>
      </p:sp>
    </p:spTree>
    <p:extLst>
      <p:ext uri="{BB962C8B-B14F-4D97-AF65-F5344CB8AC3E}">
        <p14:creationId xmlns:p14="http://schemas.microsoft.com/office/powerpoint/2010/main" val="177524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30873AC-6540-4549-B9CA-AC8363DF9355}"/>
              </a:ext>
            </a:extLst>
          </p:cNvPr>
          <p:cNvSpPr>
            <a:spLocks noChangeArrowheads="1"/>
          </p:cNvSpPr>
          <p:nvPr/>
        </p:nvSpPr>
        <p:spPr bwMode="auto">
          <a:xfrm>
            <a:off x="1200150" y="114300"/>
            <a:ext cx="24574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a:extLst>
              <a:ext uri="{FF2B5EF4-FFF2-40B4-BE49-F238E27FC236}">
                <a16:creationId xmlns:a16="http://schemas.microsoft.com/office/drawing/2014/main" id="{A7E7FE98-3EE2-4576-A29B-0658F34ACC7C}"/>
              </a:ext>
            </a:extLst>
          </p:cNvPr>
          <p:cNvSpPr>
            <a:spLocks noGrp="1" noChangeArrowheads="1"/>
          </p:cNvSpPr>
          <p:nvPr>
            <p:ph type="body" idx="1"/>
          </p:nvPr>
        </p:nvSpPr>
        <p:spPr>
          <a:xfrm>
            <a:off x="457200" y="114300"/>
            <a:ext cx="8305800" cy="5029200"/>
          </a:xfrm>
        </p:spPr>
        <p:txBody>
          <a:bodyPr/>
          <a:lstStyle/>
          <a:p>
            <a:pPr marL="41672" indent="-41672" eaLnBrk="1" hangingPunct="1">
              <a:defRPr/>
            </a:pPr>
            <a:r>
              <a:rPr lang="en-US" altLang="en-US" b="1" dirty="0"/>
              <a:t>       </a:t>
            </a:r>
            <a:r>
              <a:rPr lang="en-US" altLang="en-US" b="1" baseline="30000" dirty="0"/>
              <a:t>Lev 23.9-10</a:t>
            </a:r>
            <a:r>
              <a:rPr lang="en-US" altLang="en-US" baseline="30000" dirty="0"/>
              <a:t>            </a:t>
            </a:r>
            <a:r>
              <a:rPr lang="en-US" sz="4000" cap="small" dirty="0"/>
              <a:t>Adoni</a:t>
            </a:r>
            <a:r>
              <a:rPr lang="en-US" altLang="en-US" sz="4000" dirty="0"/>
              <a:t> said to Moshe, "Tell the people of Isra'el, 'After you enter the land  I am giving you and harvest its ripe crops, you are to bring a sheaf of the firstfruits of your harvest to the cohen. </a:t>
            </a:r>
            <a:endParaRPr lang="en-US" altLang="en-US" dirty="0"/>
          </a:p>
        </p:txBody>
      </p:sp>
    </p:spTree>
    <p:extLst>
      <p:ext uri="{BB962C8B-B14F-4D97-AF65-F5344CB8AC3E}">
        <p14:creationId xmlns:p14="http://schemas.microsoft.com/office/powerpoint/2010/main" val="22059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AB9D-579A-66E5-9ABC-57EEB7A5FC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67F6A4-CFCE-3637-9711-7A9E3FA1209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5.6-11</a:t>
            </a:r>
            <a:r>
              <a:rPr lang="en-US" sz="4000" dirty="0">
                <a:solidFill>
                  <a:schemeClr val="tx1"/>
                </a:solidFill>
                <a:latin typeface="Arial Rounded MT Bold" panose="020F0704030504030204" pitchFamily="34" charset="0"/>
              </a:rPr>
              <a:t> but we are boasting about God right now, because he has acted through our Lord Yeshua the Messiah, through whom we have already received that reconciliation.</a:t>
            </a:r>
          </a:p>
        </p:txBody>
      </p:sp>
    </p:spTree>
    <p:extLst>
      <p:ext uri="{BB962C8B-B14F-4D97-AF65-F5344CB8AC3E}">
        <p14:creationId xmlns:p14="http://schemas.microsoft.com/office/powerpoint/2010/main" val="1451450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AD5B-D837-7944-513E-4D089B7C00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10A5F3-A47B-A2D8-ACE9-91EA692EC991}"/>
              </a:ext>
            </a:extLst>
          </p:cNvPr>
          <p:cNvSpPr>
            <a:spLocks noGrp="1"/>
          </p:cNvSpPr>
          <p:nvPr>
            <p:ph type="subTitle" idx="1"/>
          </p:nvPr>
        </p:nvSpPr>
        <p:spPr>
          <a:xfrm>
            <a:off x="228600" y="209550"/>
            <a:ext cx="8610600" cy="4800600"/>
          </a:xfrm>
        </p:spPr>
        <p:txBody>
          <a:bodyPr anchor="t">
            <a:normAutofit/>
          </a:bodyPr>
          <a:lstStyle/>
          <a:p>
            <a:pPr marL="461963" indent="-461963" algn="l">
              <a:buFont typeface="+mj-lt"/>
              <a:buAutoNum type="arabicPeriod"/>
            </a:pPr>
            <a:r>
              <a:rPr lang="en-US" sz="4000" dirty="0">
                <a:solidFill>
                  <a:schemeClr val="tx1"/>
                </a:solidFill>
                <a:latin typeface="Arial Rounded MT Bold" panose="020F0704030504030204" pitchFamily="34" charset="0"/>
              </a:rPr>
              <a:t>forced separation at the hands of a villain (Pharaoh), </a:t>
            </a:r>
          </a:p>
          <a:p>
            <a:pPr marL="461963" indent="-461963" algn="l">
              <a:buFont typeface="+mj-lt"/>
              <a:buAutoNum type="arabicPeriod"/>
            </a:pPr>
            <a:r>
              <a:rPr lang="en-US" sz="4000" dirty="0">
                <a:solidFill>
                  <a:schemeClr val="tx1"/>
                </a:solidFill>
                <a:latin typeface="Arial Rounded MT Bold" panose="020F0704030504030204" pitchFamily="34" charset="0"/>
              </a:rPr>
              <a:t>gallant rescue (the Exodus) and </a:t>
            </a:r>
          </a:p>
          <a:p>
            <a:pPr marL="461963" indent="-461963" algn="l">
              <a:buFont typeface="+mj-lt"/>
              <a:buAutoNum type="arabicPeriod"/>
            </a:pPr>
            <a:r>
              <a:rPr lang="en-US" sz="4000" u="sng" dirty="0">
                <a:solidFill>
                  <a:srgbClr val="FFFF66"/>
                </a:solidFill>
                <a:latin typeface="Arial Rounded MT Bold" panose="020F0704030504030204" pitchFamily="34" charset="0"/>
              </a:rPr>
              <a:t>eventual marriage [Sinai covenant]</a:t>
            </a:r>
          </a:p>
        </p:txBody>
      </p:sp>
    </p:spTree>
    <p:extLst>
      <p:ext uri="{BB962C8B-B14F-4D97-AF65-F5344CB8AC3E}">
        <p14:creationId xmlns:p14="http://schemas.microsoft.com/office/powerpoint/2010/main" val="3476220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2D75-6DC9-07C4-AC30-D34870F7B6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EF7E6A-A19E-6E87-8E4C-BA6A17900F7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/Ex 19.4-6</a:t>
            </a:r>
            <a:r>
              <a:rPr lang="en-US" sz="4000" dirty="0">
                <a:solidFill>
                  <a:schemeClr val="tx1"/>
                </a:solidFill>
                <a:latin typeface="Arial Rounded MT Bold" panose="020F0704030504030204" pitchFamily="34" charset="0"/>
              </a:rPr>
              <a:t>‘You have seen what I did to the Egyptians, and how I carried you on eagles’ wings and brought you to myself. Now if you will pay careful attention to what I say and keep my </a:t>
            </a:r>
            <a:r>
              <a:rPr lang="en-US" sz="4000" u="sng" dirty="0">
                <a:solidFill>
                  <a:srgbClr val="FFFF66"/>
                </a:solidFill>
                <a:latin typeface="Arial Rounded MT Bold" panose="020F0704030504030204" pitchFamily="34" charset="0"/>
              </a:rPr>
              <a:t>covenant</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907874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3642-E46B-914A-F71F-8EA54489A04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3741F1-F4CF-F92A-B14A-05A3D65842E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/Ex 19.4-6</a:t>
            </a:r>
            <a:r>
              <a:rPr lang="en-US" sz="4000" dirty="0">
                <a:solidFill>
                  <a:schemeClr val="tx1"/>
                </a:solidFill>
                <a:latin typeface="Arial Rounded MT Bold" panose="020F0704030504030204" pitchFamily="34" charset="0"/>
              </a:rPr>
              <a:t> then you will be </a:t>
            </a:r>
            <a:r>
              <a:rPr lang="en-US" sz="4000" u="sng" dirty="0">
                <a:solidFill>
                  <a:srgbClr val="FFFF66"/>
                </a:solidFill>
                <a:latin typeface="Arial Rounded MT Bold" panose="020F0704030504030204" pitchFamily="34" charset="0"/>
              </a:rPr>
              <a:t>my own treasure</a:t>
            </a:r>
            <a:r>
              <a:rPr lang="en-US" sz="4000" dirty="0">
                <a:solidFill>
                  <a:schemeClr val="tx1"/>
                </a:solidFill>
                <a:latin typeface="Arial Rounded MT Bold" panose="020F0704030504030204" pitchFamily="34" charset="0"/>
              </a:rPr>
              <a:t> from among all the peoples, for all the earth is mine; and you will be </a:t>
            </a:r>
            <a:r>
              <a:rPr lang="en-US" sz="4000" u="sng" dirty="0">
                <a:solidFill>
                  <a:srgbClr val="FFFF66"/>
                </a:solidFill>
                <a:latin typeface="Arial Rounded MT Bold" panose="020F0704030504030204" pitchFamily="34" charset="0"/>
              </a:rPr>
              <a:t>a kingdom of </a:t>
            </a:r>
            <a:r>
              <a:rPr lang="en-US" sz="4000" u="sng" dirty="0" err="1">
                <a:solidFill>
                  <a:srgbClr val="FFFF66"/>
                </a:solidFill>
                <a:latin typeface="Arial Rounded MT Bold" panose="020F0704030504030204" pitchFamily="34" charset="0"/>
              </a:rPr>
              <a:t>cohanim</a:t>
            </a:r>
            <a:r>
              <a:rPr lang="en-US" sz="4000" u="sng"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for me, a nation set apart.’ These are the words you are to speak to the people of Isra’el.”</a:t>
            </a:r>
          </a:p>
        </p:txBody>
      </p:sp>
    </p:spTree>
    <p:extLst>
      <p:ext uri="{BB962C8B-B14F-4D97-AF65-F5344CB8AC3E}">
        <p14:creationId xmlns:p14="http://schemas.microsoft.com/office/powerpoint/2010/main" val="3125571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14A6E-CF74-FE5B-C90A-C00AC724760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BA63B7-124C-228E-42DA-AA7151DF7F6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14.19-21</a:t>
            </a:r>
            <a:r>
              <a:rPr lang="en-US" sz="4000" dirty="0">
                <a:solidFill>
                  <a:schemeClr val="tx1"/>
                </a:solidFill>
                <a:latin typeface="Arial Rounded MT Bold" panose="020F0704030504030204" pitchFamily="34" charset="0"/>
              </a:rPr>
              <a:t> In just a little while, the world will no longer see me; but you will see me. Because I live, you too will live. When that day comes, you will know that I am united with my Father, and you with me, and I with you. </a:t>
            </a:r>
          </a:p>
        </p:txBody>
      </p:sp>
    </p:spTree>
    <p:extLst>
      <p:ext uri="{BB962C8B-B14F-4D97-AF65-F5344CB8AC3E}">
        <p14:creationId xmlns:p14="http://schemas.microsoft.com/office/powerpoint/2010/main" val="2738067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9C31A-5DA8-D54B-B14C-32A7CC7667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7C3B54-28E3-EAF3-56FA-A406D5AF2B3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14.19-21</a:t>
            </a:r>
            <a:r>
              <a:rPr lang="en-US" sz="4000" dirty="0">
                <a:solidFill>
                  <a:schemeClr val="tx1"/>
                </a:solidFill>
                <a:latin typeface="Arial Rounded MT Bold" panose="020F0704030504030204" pitchFamily="34" charset="0"/>
              </a:rPr>
              <a:t>  Whoever has my commands and keeps them is the one who loves me, and the one who loves me will be loved by my Father, and I will love him and reveal myself to him.”</a:t>
            </a:r>
          </a:p>
        </p:txBody>
      </p:sp>
    </p:spTree>
    <p:extLst>
      <p:ext uri="{BB962C8B-B14F-4D97-AF65-F5344CB8AC3E}">
        <p14:creationId xmlns:p14="http://schemas.microsoft.com/office/powerpoint/2010/main" val="786297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682C8-7499-7186-36F8-F23B6C31486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7D6EA0-93BF-3C80-0B3C-1FDFFD78729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14.26</a:t>
            </a:r>
            <a:r>
              <a:rPr lang="en-US" sz="4000" dirty="0">
                <a:solidFill>
                  <a:schemeClr val="tx1"/>
                </a:solidFill>
                <a:latin typeface="Arial Rounded MT Bold" panose="020F0704030504030204" pitchFamily="34" charset="0"/>
              </a:rPr>
              <a:t> Yeshua answered him, “If someone loves me, he will keep my word; and my Father will love him, and we will come to him and make our home with him.</a:t>
            </a:r>
          </a:p>
        </p:txBody>
      </p:sp>
    </p:spTree>
    <p:extLst>
      <p:ext uri="{BB962C8B-B14F-4D97-AF65-F5344CB8AC3E}">
        <p14:creationId xmlns:p14="http://schemas.microsoft.com/office/powerpoint/2010/main" val="33589077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59A94-D995-2EF1-8923-6E08995309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71BF86-1A1B-1E97-A464-F1C77F6956E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Lk 22.14-15  </a:t>
            </a:r>
            <a:r>
              <a:rPr lang="en-US" sz="4000" dirty="0">
                <a:solidFill>
                  <a:schemeClr val="tx1"/>
                </a:solidFill>
                <a:latin typeface="Arial Rounded MT Bold" panose="020F0704030504030204" pitchFamily="34" charset="0"/>
              </a:rPr>
              <a:t>When the hour came, Yeshua reclined at table, and the emissaries with Him. And He said to them, “I have </a:t>
            </a:r>
            <a:r>
              <a:rPr lang="en-US" sz="4000" u="sng" dirty="0">
                <a:solidFill>
                  <a:srgbClr val="FFFF66"/>
                </a:solidFill>
                <a:latin typeface="Arial Rounded MT Bold" panose="020F0704030504030204" pitchFamily="34" charset="0"/>
              </a:rPr>
              <a:t>eagerly desired</a:t>
            </a:r>
            <a:r>
              <a:rPr lang="en-US" sz="4000" dirty="0">
                <a:solidFill>
                  <a:schemeClr val="tx1"/>
                </a:solidFill>
                <a:latin typeface="Arial Rounded MT Bold" panose="020F0704030504030204" pitchFamily="34" charset="0"/>
              </a:rPr>
              <a:t> to eat this Passover </a:t>
            </a:r>
            <a:r>
              <a:rPr lang="en-US" sz="4000" u="sng" dirty="0">
                <a:solidFill>
                  <a:srgbClr val="FFFF66"/>
                </a:solidFill>
                <a:latin typeface="Arial Rounded MT Bold" panose="020F0704030504030204" pitchFamily="34" charset="0"/>
              </a:rPr>
              <a:t>with you</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before I suffer. </a:t>
            </a:r>
          </a:p>
          <a:p>
            <a:pPr algn="l"/>
            <a:r>
              <a:rPr lang="en-US" sz="4000" baseline="30000" dirty="0">
                <a:solidFill>
                  <a:schemeClr val="tx1"/>
                </a:solidFill>
                <a:latin typeface="Arial Rounded MT Bold" panose="020F0704030504030204" pitchFamily="34" charset="0"/>
              </a:rPr>
              <a:t>KJV </a:t>
            </a:r>
            <a:r>
              <a:rPr lang="en-US" sz="4000" dirty="0">
                <a:solidFill>
                  <a:schemeClr val="tx1"/>
                </a:solidFill>
                <a:latin typeface="Arial Rounded MT Bold" panose="020F0704030504030204" pitchFamily="34" charset="0"/>
              </a:rPr>
              <a:t>“With desire I have desired to eat this Passover with you</a:t>
            </a:r>
          </a:p>
        </p:txBody>
      </p:sp>
    </p:spTree>
    <p:extLst>
      <p:ext uri="{BB962C8B-B14F-4D97-AF65-F5344CB8AC3E}">
        <p14:creationId xmlns:p14="http://schemas.microsoft.com/office/powerpoint/2010/main" val="4096286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F6B0-39E0-5AAA-2203-5ECA96422F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A393F8-4FF9-6837-CF65-3D2C95FC79A5}"/>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Said at the close of Yeshua’s Last Seder </a:t>
            </a:r>
          </a:p>
          <a:p>
            <a:pPr algn="l"/>
            <a:r>
              <a:rPr lang="en-US" sz="4000" baseline="30000" dirty="0">
                <a:solidFill>
                  <a:schemeClr val="tx1"/>
                </a:solidFill>
                <a:latin typeface="Arial Rounded MT Bold" panose="020F0704030504030204" pitchFamily="34" charset="0"/>
              </a:rPr>
              <a:t>Yn 17.22-23 </a:t>
            </a:r>
            <a:r>
              <a:rPr lang="en-US" sz="4000" dirty="0">
                <a:solidFill>
                  <a:schemeClr val="tx1"/>
                </a:solidFill>
                <a:latin typeface="Arial Rounded MT Bold" panose="020F0704030504030204" pitchFamily="34" charset="0"/>
              </a:rPr>
              <a:t>The glory that You have given to Me I have given to them, that they may be one just as We are one — I in them and You in Me—that they may be perfected in unity, so that the world may know that You sent Me and loved them as You loved Me.</a:t>
            </a:r>
          </a:p>
        </p:txBody>
      </p:sp>
    </p:spTree>
    <p:extLst>
      <p:ext uri="{BB962C8B-B14F-4D97-AF65-F5344CB8AC3E}">
        <p14:creationId xmlns:p14="http://schemas.microsoft.com/office/powerpoint/2010/main" val="2794736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FE136-FE43-BB8D-AFCB-04A50A33E4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8D6821-0768-A35D-157D-9F8C333AAF8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C09309B-0ABE-4CE7-96AF-F7A35ECA4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81719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49CC17F0-9100-4156-8A2C-B97E2E62ADA8}"/>
              </a:ext>
            </a:extLst>
          </p:cNvPr>
          <p:cNvSpPr>
            <a:spLocks noChangeArrowheads="1"/>
          </p:cNvSpPr>
          <p:nvPr/>
        </p:nvSpPr>
        <p:spPr bwMode="auto">
          <a:xfrm>
            <a:off x="1200150" y="114300"/>
            <a:ext cx="26860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5DFF4A5B-781A-4382-AC1C-5B2002EDE27D}"/>
              </a:ext>
            </a:extLst>
          </p:cNvPr>
          <p:cNvSpPr>
            <a:spLocks noGrp="1" noChangeArrowheads="1"/>
          </p:cNvSpPr>
          <p:nvPr>
            <p:ph type="body" idx="1"/>
          </p:nvPr>
        </p:nvSpPr>
        <p:spPr>
          <a:xfrm>
            <a:off x="457200" y="57150"/>
            <a:ext cx="8305800" cy="5086350"/>
          </a:xfrm>
        </p:spPr>
        <p:txBody>
          <a:bodyPr>
            <a:normAutofit lnSpcReduction="10000"/>
          </a:bodyPr>
          <a:lstStyle/>
          <a:p>
            <a:pPr marL="41672" indent="-41672" eaLnBrk="1" hangingPunct="1">
              <a:defRPr/>
            </a:pPr>
            <a:r>
              <a:rPr lang="en-US" altLang="en-US" b="1" dirty="0"/>
              <a:t>       Lev 23.11-12</a:t>
            </a:r>
            <a:r>
              <a:rPr lang="en-US" altLang="en-US" dirty="0"/>
              <a:t>  </a:t>
            </a:r>
            <a:r>
              <a:rPr lang="en-US" altLang="en-US" sz="4000" dirty="0"/>
              <a:t>He is to wave the sheaf before </a:t>
            </a:r>
            <a:r>
              <a:rPr lang="en-US" sz="4000" cap="small" dirty="0"/>
              <a:t>Adoni</a:t>
            </a:r>
            <a:r>
              <a:rPr lang="en-US" altLang="en-US" sz="4000" dirty="0"/>
              <a:t>, so that you will be accepted; the cohen is to wave it on the day after the Shabbat. On the day that you wave the sheaf, you are to offer a male lamb without defect, in its first year, as a burnt offering for </a:t>
            </a:r>
            <a:r>
              <a:rPr lang="en-US" sz="4000" cap="small" dirty="0"/>
              <a:t>Adoni</a:t>
            </a:r>
            <a:r>
              <a:rPr lang="en-US" altLang="en-US" sz="4000" dirty="0"/>
              <a:t>.</a:t>
            </a:r>
            <a:endParaRPr lang="en-US" altLang="en-US" dirty="0"/>
          </a:p>
        </p:txBody>
      </p:sp>
    </p:spTree>
    <p:extLst>
      <p:ext uri="{BB962C8B-B14F-4D97-AF65-F5344CB8AC3E}">
        <p14:creationId xmlns:p14="http://schemas.microsoft.com/office/powerpoint/2010/main" val="3179695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9B66-F12A-C4C6-0ED0-733D506061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97B851F-25F9-AE3D-2AAA-EA22801DC36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16EF923-588D-DCD3-3461-05F5C6B35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A35B702C-5936-3BFA-1A22-C7F0887C14DE}"/>
              </a:ext>
            </a:extLst>
          </p:cNvPr>
          <p:cNvSpPr txBox="1"/>
          <p:nvPr/>
        </p:nvSpPr>
        <p:spPr>
          <a:xfrm>
            <a:off x="193307" y="209550"/>
            <a:ext cx="8910901" cy="5016758"/>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Passover Love Song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Hebrew organization of scripture</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and Pesakh in the Spring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G-d has passionate love for Israel</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Pesakh, Yeshua Abduction</a:t>
            </a:r>
          </a:p>
          <a:p>
            <a:pPr algn="l"/>
            <a:r>
              <a:rPr lang="en-US" dirty="0">
                <a:solidFill>
                  <a:schemeClr val="tx1"/>
                </a:solidFill>
                <a:effectLst>
                  <a:outerShdw blurRad="38100" dist="38100" dir="2700000" algn="tl">
                    <a:srgbClr val="000000">
                      <a:alpha val="43137"/>
                    </a:srgbClr>
                  </a:outerShdw>
                </a:effectLst>
              </a:rPr>
              <a:t>    and Rescue</a:t>
            </a:r>
          </a:p>
          <a:p>
            <a:pPr algn="l"/>
            <a:r>
              <a:rPr lang="en-US" dirty="0">
                <a:solidFill>
                  <a:schemeClr val="tx1"/>
                </a:solidFill>
                <a:effectLst>
                  <a:outerShdw blurRad="38100" dist="38100" dir="2700000" algn="tl">
                    <a:srgbClr val="000000">
                      <a:alpha val="43137"/>
                    </a:srgbClr>
                  </a:outerShdw>
                </a:effectLst>
              </a:rPr>
              <a:t>5. </a:t>
            </a:r>
            <a:r>
              <a:rPr lang="en-US" u="sng" dirty="0">
                <a:solidFill>
                  <a:srgbClr val="FFFF66"/>
                </a:solidFill>
                <a:effectLst>
                  <a:outerShdw blurRad="38100" dist="38100" dir="2700000" algn="tl">
                    <a:srgbClr val="000000">
                      <a:alpha val="43137"/>
                    </a:srgbClr>
                  </a:outerShdw>
                </a:effectLst>
              </a:rPr>
              <a:t>Apple analogy</a:t>
            </a:r>
          </a:p>
          <a:p>
            <a:pPr algn="l"/>
            <a:r>
              <a:rPr lang="en-US" dirty="0">
                <a:solidFill>
                  <a:schemeClr val="tx1"/>
                </a:solidFill>
                <a:effectLst>
                  <a:outerShdw blurRad="38100" dist="38100" dir="2700000" algn="tl">
                    <a:srgbClr val="000000">
                      <a:alpha val="43137"/>
                    </a:srgbClr>
                  </a:outerShdw>
                </a:effectLst>
              </a:rPr>
              <a:t>6. Current Rescue</a:t>
            </a:r>
          </a:p>
        </p:txBody>
      </p:sp>
    </p:spTree>
    <p:extLst>
      <p:ext uri="{BB962C8B-B14F-4D97-AF65-F5344CB8AC3E}">
        <p14:creationId xmlns:p14="http://schemas.microsoft.com/office/powerpoint/2010/main" val="1745553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6E99-A32E-1AAC-8517-CC71B98B2D3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336FDD2-DD55-5DD4-E992-3E85129D36C0}"/>
              </a:ext>
            </a:extLst>
          </p:cNvPr>
          <p:cNvSpPr>
            <a:spLocks noGrp="1"/>
          </p:cNvSpPr>
          <p:nvPr>
            <p:ph type="subTitle" idx="1"/>
          </p:nvPr>
        </p:nvSpPr>
        <p:spPr>
          <a:xfrm>
            <a:off x="228600" y="209550"/>
            <a:ext cx="8610600" cy="4800600"/>
          </a:xfrm>
        </p:spPr>
        <p:txBody>
          <a:bodyPr anchor="t">
            <a:normAutofit/>
          </a:bodyPr>
          <a:lstStyle/>
          <a:p>
            <a:pPr algn="l">
              <a:tabLst>
                <a:tab pos="2117725" algn="l"/>
              </a:tabLst>
            </a:pPr>
            <a:r>
              <a:rPr lang="en-US" sz="4000" baseline="30000" dirty="0">
                <a:solidFill>
                  <a:schemeClr val="tx1"/>
                </a:solidFill>
                <a:latin typeface="Arial Rounded MT Bold" panose="020F0704030504030204" pitchFamily="34" charset="0"/>
              </a:rPr>
              <a:t>Song 2.3-6 </a:t>
            </a:r>
            <a:r>
              <a:rPr lang="en-US" sz="4000" dirty="0">
                <a:solidFill>
                  <a:schemeClr val="tx1"/>
                </a:solidFill>
                <a:latin typeface="Arial Rounded MT Bold" panose="020F0704030504030204" pitchFamily="34" charset="0"/>
              </a:rPr>
              <a:t>Like an </a:t>
            </a:r>
            <a:r>
              <a:rPr lang="en-US" sz="4000" u="sng" dirty="0">
                <a:solidFill>
                  <a:srgbClr val="FFFF66"/>
                </a:solidFill>
                <a:latin typeface="Arial Rounded MT Bold" panose="020F0704030504030204" pitchFamily="34" charset="0"/>
              </a:rPr>
              <a:t>apple tree among the other trees in the forest is my darling among the other men</a:t>
            </a:r>
            <a:r>
              <a:rPr lang="en-US" sz="4000" dirty="0">
                <a:solidFill>
                  <a:schemeClr val="tx1"/>
                </a:solidFill>
                <a:latin typeface="Arial Rounded MT Bold" panose="020F0704030504030204" pitchFamily="34" charset="0"/>
              </a:rPr>
              <a:t>. I love to sit in his shadow; his fruit is sweet to my taste. He brings me to the banquet hall; his banner over me is love. </a:t>
            </a:r>
          </a:p>
        </p:txBody>
      </p:sp>
    </p:spTree>
    <p:extLst>
      <p:ext uri="{BB962C8B-B14F-4D97-AF65-F5344CB8AC3E}">
        <p14:creationId xmlns:p14="http://schemas.microsoft.com/office/powerpoint/2010/main" val="3633505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6C34-A72E-0AB1-7346-A94AF04F94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3FFF32E-6D69-0F48-85DA-CF10692376B7}"/>
              </a:ext>
            </a:extLst>
          </p:cNvPr>
          <p:cNvSpPr>
            <a:spLocks noGrp="1"/>
          </p:cNvSpPr>
          <p:nvPr>
            <p:ph type="subTitle" idx="1"/>
          </p:nvPr>
        </p:nvSpPr>
        <p:spPr>
          <a:xfrm>
            <a:off x="228600" y="209550"/>
            <a:ext cx="8610600" cy="4800600"/>
          </a:xfrm>
        </p:spPr>
        <p:txBody>
          <a:bodyPr anchor="t">
            <a:normAutofit/>
          </a:bodyPr>
          <a:lstStyle/>
          <a:p>
            <a:pPr algn="l">
              <a:tabLst>
                <a:tab pos="2117725" algn="l"/>
              </a:tabLst>
            </a:pPr>
            <a:r>
              <a:rPr lang="en-US" sz="4000" baseline="30000" dirty="0">
                <a:solidFill>
                  <a:schemeClr val="tx1"/>
                </a:solidFill>
                <a:latin typeface="Arial Rounded MT Bold" panose="020F0704030504030204" pitchFamily="34" charset="0"/>
              </a:rPr>
              <a:t>Song 2.3-6  </a:t>
            </a:r>
            <a:r>
              <a:rPr lang="en-US" sz="4000" dirty="0">
                <a:solidFill>
                  <a:schemeClr val="tx1"/>
                </a:solidFill>
                <a:latin typeface="Arial Rounded MT Bold" panose="020F0704030504030204" pitchFamily="34" charset="0"/>
              </a:rPr>
              <a:t>Sustain me with raisins, refresh me with apples, for I am sick with love.[I wish] his left arm [were] under my head, and his right arm around me.</a:t>
            </a:r>
          </a:p>
        </p:txBody>
      </p:sp>
    </p:spTree>
    <p:extLst>
      <p:ext uri="{BB962C8B-B14F-4D97-AF65-F5344CB8AC3E}">
        <p14:creationId xmlns:p14="http://schemas.microsoft.com/office/powerpoint/2010/main" val="382369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BE634-D93C-BFA0-115B-B6F978FFB1B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04CCAB-F75C-9760-9FB8-8052A52254E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Just as an apple produces blossoms before leaves, so the Israelites at Mount Sinai undertook to do even before they had heard what they were supposed to do:</a:t>
            </a:r>
          </a:p>
        </p:txBody>
      </p:sp>
    </p:spTree>
    <p:extLst>
      <p:ext uri="{BB962C8B-B14F-4D97-AF65-F5344CB8AC3E}">
        <p14:creationId xmlns:p14="http://schemas.microsoft.com/office/powerpoint/2010/main" val="2811289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D35DB-F2F5-9D64-AB96-977ECC9E10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AF63BB-42AB-0CC4-8975-3D2B6A7237A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Shmot</a:t>
            </a:r>
            <a:r>
              <a:rPr lang="en-US" sz="4000" baseline="30000" dirty="0">
                <a:solidFill>
                  <a:schemeClr val="tx1"/>
                </a:solidFill>
                <a:latin typeface="Arial Rounded MT Bold" panose="020F0704030504030204" pitchFamily="34" charset="0"/>
              </a:rPr>
              <a:t>/Ex 19.7-8</a:t>
            </a:r>
            <a:r>
              <a:rPr lang="en-US" sz="4000" dirty="0">
                <a:solidFill>
                  <a:schemeClr val="tx1"/>
                </a:solidFill>
                <a:latin typeface="Arial Rounded MT Bold" panose="020F0704030504030204" pitchFamily="34" charset="0"/>
              </a:rPr>
              <a:t> Moshe came, summoned the leaders of the people and presented them with all these words which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had ordered him to say. All the people answered as one, “Everything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said, we will do.”</a:t>
            </a:r>
          </a:p>
          <a:p>
            <a:pPr algn="l"/>
            <a:r>
              <a:rPr lang="en-US" sz="4000" dirty="0">
                <a:solidFill>
                  <a:schemeClr val="tx1"/>
                </a:solidFill>
                <a:latin typeface="Arial Rounded MT Bold" panose="020F0704030504030204" pitchFamily="34" charset="0"/>
              </a:rPr>
              <a:t>[Hadn’t heard yet.]</a:t>
            </a:r>
          </a:p>
        </p:txBody>
      </p:sp>
    </p:spTree>
    <p:extLst>
      <p:ext uri="{BB962C8B-B14F-4D97-AF65-F5344CB8AC3E}">
        <p14:creationId xmlns:p14="http://schemas.microsoft.com/office/powerpoint/2010/main" val="1573304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0919-6077-F73D-C5DE-AA95E705F6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E2B9F82-A613-23C6-4572-FAF5FD6F15A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Kefa 1.6-9</a:t>
            </a:r>
            <a:r>
              <a:rPr lang="en-US" sz="4000" dirty="0">
                <a:solidFill>
                  <a:schemeClr val="tx1"/>
                </a:solidFill>
                <a:latin typeface="Arial Rounded MT Bold" panose="020F0704030504030204" pitchFamily="34" charset="0"/>
              </a:rPr>
              <a:t> You rejoice in this greatly, even though now for a little while, if necessary, you have been distressed by various trials. These trials are so that the true metal of your faith (far more valuable than gold, which perishes though refined by fire) may come to light</a:t>
            </a:r>
          </a:p>
        </p:txBody>
      </p:sp>
    </p:spTree>
    <p:extLst>
      <p:ext uri="{BB962C8B-B14F-4D97-AF65-F5344CB8AC3E}">
        <p14:creationId xmlns:p14="http://schemas.microsoft.com/office/powerpoint/2010/main" val="994000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3C59C-C5E2-290B-9951-80B8C6BC93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1276BD-79F5-BD54-46B5-198A243898F9}"/>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1 Kefa 1.6-9</a:t>
            </a:r>
            <a:r>
              <a:rPr lang="en-US" sz="4000" dirty="0">
                <a:solidFill>
                  <a:schemeClr val="tx1"/>
                </a:solidFill>
                <a:latin typeface="Arial Rounded MT Bold" panose="020F0704030504030204" pitchFamily="34" charset="0"/>
              </a:rPr>
              <a:t> in praise and glory and honor at the revelation of Messiah Yeshua. Though you have not seen Him, you love Him. And even though you don’t see Him now, you trust Him and are filled with a joy that is glorious beyond words, receiving the outcome of your faith—the salvation of your souls. </a:t>
            </a:r>
          </a:p>
        </p:txBody>
      </p:sp>
    </p:spTree>
    <p:extLst>
      <p:ext uri="{BB962C8B-B14F-4D97-AF65-F5344CB8AC3E}">
        <p14:creationId xmlns:p14="http://schemas.microsoft.com/office/powerpoint/2010/main" val="18674893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7305B-0910-07B3-88CB-551076B67A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7E738B-EB89-0C8C-3DE9-B88220CC4D9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An apple tree takes 50 days to ripen — just as the Israelites received the Torah 50 days after they left Egypt.</a:t>
            </a:r>
          </a:p>
        </p:txBody>
      </p:sp>
    </p:spTree>
    <p:extLst>
      <p:ext uri="{BB962C8B-B14F-4D97-AF65-F5344CB8AC3E}">
        <p14:creationId xmlns:p14="http://schemas.microsoft.com/office/powerpoint/2010/main" val="3426802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F012-555D-7EF9-8752-6A99207205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F1E172-40FC-A825-A2CE-B2971E67320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9E9823A-D2B2-D06C-1E3F-8B252EEA0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8902577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6F05-8B17-CB8B-8F3D-1F510005C0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ADD064-04ED-011C-9057-657515F080E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8DAB506-4E4D-C0EC-B525-CB9E9486A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6187050D-9BF4-9BB5-608E-C55AF1316D04}"/>
              </a:ext>
            </a:extLst>
          </p:cNvPr>
          <p:cNvSpPr txBox="1"/>
          <p:nvPr/>
        </p:nvSpPr>
        <p:spPr>
          <a:xfrm>
            <a:off x="193307" y="209550"/>
            <a:ext cx="8910901" cy="5016758"/>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Passover Love Song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Hebrew organization of scripture</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and Pesakh in the Spring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G-d has passionate love for Israel</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Pesakh, Yeshua Abduction</a:t>
            </a:r>
          </a:p>
          <a:p>
            <a:pPr algn="l"/>
            <a:r>
              <a:rPr lang="en-US" dirty="0">
                <a:solidFill>
                  <a:schemeClr val="tx1"/>
                </a:solidFill>
                <a:effectLst>
                  <a:outerShdw blurRad="38100" dist="38100" dir="2700000" algn="tl">
                    <a:srgbClr val="000000">
                      <a:alpha val="43137"/>
                    </a:srgbClr>
                  </a:outerShdw>
                </a:effectLst>
              </a:rPr>
              <a:t>    and Rescue</a:t>
            </a:r>
          </a:p>
          <a:p>
            <a:pPr algn="l"/>
            <a:r>
              <a:rPr lang="en-US" dirty="0">
                <a:solidFill>
                  <a:schemeClr val="tx1"/>
                </a:solidFill>
                <a:effectLst>
                  <a:outerShdw blurRad="38100" dist="38100" dir="2700000" algn="tl">
                    <a:srgbClr val="000000">
                      <a:alpha val="43137"/>
                    </a:srgbClr>
                  </a:outerShdw>
                </a:effectLst>
              </a:rPr>
              <a:t>5. Apple analogy</a:t>
            </a:r>
          </a:p>
          <a:p>
            <a:pPr algn="l"/>
            <a:r>
              <a:rPr lang="en-US" dirty="0">
                <a:solidFill>
                  <a:schemeClr val="tx1"/>
                </a:solidFill>
                <a:effectLst>
                  <a:outerShdw blurRad="38100" dist="38100" dir="2700000" algn="tl">
                    <a:srgbClr val="000000">
                      <a:alpha val="43137"/>
                    </a:srgbClr>
                  </a:outerShdw>
                </a:effectLst>
              </a:rPr>
              <a:t>6. </a:t>
            </a:r>
            <a:r>
              <a:rPr lang="en-US" u="sng" dirty="0">
                <a:solidFill>
                  <a:srgbClr val="FFFF66"/>
                </a:solidFill>
                <a:effectLst>
                  <a:outerShdw blurRad="38100" dist="38100" dir="2700000" algn="tl">
                    <a:srgbClr val="000000">
                      <a:alpha val="43137"/>
                    </a:srgbClr>
                  </a:outerShdw>
                </a:effectLst>
              </a:rPr>
              <a:t>Current Rescue</a:t>
            </a:r>
          </a:p>
        </p:txBody>
      </p:sp>
    </p:spTree>
    <p:extLst>
      <p:ext uri="{BB962C8B-B14F-4D97-AF65-F5344CB8AC3E}">
        <p14:creationId xmlns:p14="http://schemas.microsoft.com/office/powerpoint/2010/main" val="378672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8843F5E0-3FBF-444F-BCE8-A95E94683A6F}"/>
              </a:ext>
            </a:extLst>
          </p:cNvPr>
          <p:cNvSpPr>
            <a:spLocks noChangeArrowheads="1"/>
          </p:cNvSpPr>
          <p:nvPr/>
        </p:nvSpPr>
        <p:spPr bwMode="auto">
          <a:xfrm>
            <a:off x="1200150" y="171450"/>
            <a:ext cx="26860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a:extLst>
              <a:ext uri="{FF2B5EF4-FFF2-40B4-BE49-F238E27FC236}">
                <a16:creationId xmlns:a16="http://schemas.microsoft.com/office/drawing/2014/main" id="{6F04215B-32AE-4EA3-ADC7-C237E70AEAB9}"/>
              </a:ext>
            </a:extLst>
          </p:cNvPr>
          <p:cNvSpPr>
            <a:spLocks noGrp="1" noChangeArrowheads="1"/>
          </p:cNvSpPr>
          <p:nvPr>
            <p:ph type="body" idx="1"/>
          </p:nvPr>
        </p:nvSpPr>
        <p:spPr>
          <a:xfrm>
            <a:off x="533400" y="114300"/>
            <a:ext cx="8229600" cy="5029200"/>
          </a:xfrm>
        </p:spPr>
        <p:txBody>
          <a:bodyPr>
            <a:normAutofit lnSpcReduction="10000"/>
          </a:bodyPr>
          <a:lstStyle/>
          <a:p>
            <a:pPr marL="41672" indent="-41672" eaLnBrk="1" hangingPunct="1">
              <a:defRPr/>
            </a:pPr>
            <a:r>
              <a:rPr lang="en-US" altLang="en-US" b="1" dirty="0"/>
              <a:t>      Lev 23.15-16</a:t>
            </a:r>
            <a:r>
              <a:rPr lang="en-US" altLang="en-US" dirty="0"/>
              <a:t>  </a:t>
            </a:r>
            <a:r>
              <a:rPr lang="en-US" altLang="en-US" sz="4000" dirty="0"/>
              <a:t>From the day after the day of rest — that is, from the day you bring the sheaf for waving — you are to </a:t>
            </a:r>
            <a:r>
              <a:rPr lang="en-US" altLang="en-US" sz="4000" u="sng" dirty="0">
                <a:solidFill>
                  <a:srgbClr val="FFFF66"/>
                </a:solidFill>
              </a:rPr>
              <a:t>count seven full weeks</a:t>
            </a:r>
            <a:r>
              <a:rPr lang="en-US" altLang="en-US" sz="4000" dirty="0"/>
              <a:t>, until the day after the seventh week; you are to </a:t>
            </a:r>
            <a:r>
              <a:rPr lang="en-US" altLang="en-US" sz="4000" u="sng" dirty="0">
                <a:solidFill>
                  <a:srgbClr val="FFFF66"/>
                </a:solidFill>
              </a:rPr>
              <a:t>count fifty days</a:t>
            </a:r>
            <a:r>
              <a:rPr lang="en-US" altLang="en-US" sz="4000" dirty="0"/>
              <a:t>; and then you are to present a new grain offering to </a:t>
            </a:r>
            <a:r>
              <a:rPr lang="en-US" sz="4000" cap="small" dirty="0"/>
              <a:t>Adonai</a:t>
            </a:r>
            <a:r>
              <a:rPr lang="en-US" altLang="en-US" sz="4000" dirty="0"/>
              <a:t> .</a:t>
            </a:r>
            <a:r>
              <a:rPr lang="en-US" sz="4000" dirty="0"/>
              <a:t>'</a:t>
            </a:r>
            <a:r>
              <a:rPr lang="en-US" sz="1050" dirty="0"/>
              <a:t> </a:t>
            </a:r>
            <a:r>
              <a:rPr lang="en-US" sz="4000" dirty="0"/>
              <a:t>"</a:t>
            </a:r>
            <a:endParaRPr lang="en-US" altLang="en-US" dirty="0"/>
          </a:p>
        </p:txBody>
      </p:sp>
    </p:spTree>
    <p:extLst>
      <p:ext uri="{BB962C8B-B14F-4D97-AF65-F5344CB8AC3E}">
        <p14:creationId xmlns:p14="http://schemas.microsoft.com/office/powerpoint/2010/main" val="3541599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E4E1-4037-EFC9-B839-589DD80236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0DDC7C-2D0A-D5BE-97FE-9C346C1F3818}"/>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45496A78-54C1-EBA9-952C-EE20C3F55A52}"/>
              </a:ext>
            </a:extLst>
          </p:cNvPr>
          <p:cNvPicPr>
            <a:picLocks noChangeAspect="1"/>
          </p:cNvPicPr>
          <p:nvPr/>
        </p:nvPicPr>
        <p:blipFill>
          <a:blip r:embed="rId3"/>
          <a:stretch>
            <a:fillRect/>
          </a:stretch>
        </p:blipFill>
        <p:spPr>
          <a:xfrm>
            <a:off x="0" y="100290"/>
            <a:ext cx="9144000" cy="4942920"/>
          </a:xfrm>
          <a:prstGeom prst="rect">
            <a:avLst/>
          </a:prstGeom>
        </p:spPr>
      </p:pic>
    </p:spTree>
    <p:extLst>
      <p:ext uri="{BB962C8B-B14F-4D97-AF65-F5344CB8AC3E}">
        <p14:creationId xmlns:p14="http://schemas.microsoft.com/office/powerpoint/2010/main" val="36710900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826A-2336-13D7-A269-2DD66A38A7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A99056-B271-8B78-DC7F-31AEA7B57731}"/>
              </a:ext>
            </a:extLst>
          </p:cNvPr>
          <p:cNvSpPr>
            <a:spLocks noGrp="1"/>
          </p:cNvSpPr>
          <p:nvPr>
            <p:ph type="subTitle" idx="1"/>
          </p:nvPr>
        </p:nvSpPr>
        <p:spPr>
          <a:xfrm>
            <a:off x="152400" y="209550"/>
            <a:ext cx="8915400" cy="4800600"/>
          </a:xfrm>
        </p:spPr>
        <p:txBody>
          <a:bodyPr anchor="t">
            <a:normAutofit/>
          </a:bodyPr>
          <a:lstStyle/>
          <a:p>
            <a:pPr algn="l"/>
            <a:r>
              <a:rPr lang="en-US" sz="4000" u="sng" dirty="0">
                <a:solidFill>
                  <a:schemeClr val="tx1"/>
                </a:solidFill>
                <a:latin typeface="Arial Rounded MT Bold" panose="020F0704030504030204" pitchFamily="34" charset="0"/>
              </a:rPr>
              <a:t>World Cup Spiritual Rescue</a:t>
            </a:r>
          </a:p>
          <a:p>
            <a:pPr algn="l"/>
            <a:endParaRPr lang="en-US" sz="16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104 games will take place in the 2026 World Cup across the USA, Mexico, and Canada with 16 different host cities selected and the schedule confirmed.</a:t>
            </a:r>
          </a:p>
        </p:txBody>
      </p:sp>
    </p:spTree>
    <p:extLst>
      <p:ext uri="{BB962C8B-B14F-4D97-AF65-F5344CB8AC3E}">
        <p14:creationId xmlns:p14="http://schemas.microsoft.com/office/powerpoint/2010/main" val="24039715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DF8E6-0DF6-D262-D8D8-D5CCE4D36B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27BF64-24B0-1808-B7A4-ED86777FFEB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DFB3275-4B8C-3575-6AC2-F6EC2C3753E8}"/>
              </a:ext>
            </a:extLst>
          </p:cNvPr>
          <p:cNvPicPr>
            <a:picLocks noChangeAspect="1"/>
          </p:cNvPicPr>
          <p:nvPr/>
        </p:nvPicPr>
        <p:blipFill>
          <a:blip r:embed="rId3"/>
          <a:stretch>
            <a:fillRect/>
          </a:stretch>
        </p:blipFill>
        <p:spPr>
          <a:xfrm>
            <a:off x="2819400" y="31397"/>
            <a:ext cx="3505199" cy="5080705"/>
          </a:xfrm>
          <a:prstGeom prst="rect">
            <a:avLst/>
          </a:prstGeom>
        </p:spPr>
      </p:pic>
    </p:spTree>
    <p:extLst>
      <p:ext uri="{BB962C8B-B14F-4D97-AF65-F5344CB8AC3E}">
        <p14:creationId xmlns:p14="http://schemas.microsoft.com/office/powerpoint/2010/main" val="13582326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609EC-0638-FD0B-495C-53EF480111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1B2238A-C168-4995-323A-FE8D1B54134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569A689-DDB2-CA6C-6F0F-ECB7CEDA0CB9}"/>
              </a:ext>
            </a:extLst>
          </p:cNvPr>
          <p:cNvPicPr>
            <a:picLocks noChangeAspect="1"/>
          </p:cNvPicPr>
          <p:nvPr/>
        </p:nvPicPr>
        <p:blipFill>
          <a:blip r:embed="rId3"/>
          <a:stretch>
            <a:fillRect/>
          </a:stretch>
        </p:blipFill>
        <p:spPr>
          <a:xfrm>
            <a:off x="3181156" y="490247"/>
            <a:ext cx="2781688" cy="4163006"/>
          </a:xfrm>
          <a:prstGeom prst="rect">
            <a:avLst/>
          </a:prstGeom>
        </p:spPr>
      </p:pic>
    </p:spTree>
    <p:extLst>
      <p:ext uri="{BB962C8B-B14F-4D97-AF65-F5344CB8AC3E}">
        <p14:creationId xmlns:p14="http://schemas.microsoft.com/office/powerpoint/2010/main" val="24690502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62C8-A800-F69C-E962-496BB304214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C1AF53-2B20-8D09-E455-2441304780D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B38C6B3-BD40-93B4-FF88-8ADF2A3EAD04}"/>
              </a:ext>
            </a:extLst>
          </p:cNvPr>
          <p:cNvPicPr>
            <a:picLocks noChangeAspect="1"/>
          </p:cNvPicPr>
          <p:nvPr/>
        </p:nvPicPr>
        <p:blipFill>
          <a:blip r:embed="rId3"/>
          <a:stretch>
            <a:fillRect/>
          </a:stretch>
        </p:blipFill>
        <p:spPr>
          <a:xfrm>
            <a:off x="2743200" y="7901"/>
            <a:ext cx="3657600" cy="5127698"/>
          </a:xfrm>
          <a:prstGeom prst="rect">
            <a:avLst/>
          </a:prstGeom>
        </p:spPr>
      </p:pic>
    </p:spTree>
    <p:extLst>
      <p:ext uri="{BB962C8B-B14F-4D97-AF65-F5344CB8AC3E}">
        <p14:creationId xmlns:p14="http://schemas.microsoft.com/office/powerpoint/2010/main" val="20739696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0102-69D6-B279-687C-4978B5A056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94AE666-0987-410C-2056-A6A4056C606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7A6B50B-283D-3489-B9DD-32D8D73669D4}"/>
              </a:ext>
            </a:extLst>
          </p:cNvPr>
          <p:cNvPicPr>
            <a:picLocks noChangeAspect="1"/>
          </p:cNvPicPr>
          <p:nvPr/>
        </p:nvPicPr>
        <p:blipFill>
          <a:blip r:embed="rId3"/>
          <a:stretch>
            <a:fillRect/>
          </a:stretch>
        </p:blipFill>
        <p:spPr>
          <a:xfrm>
            <a:off x="2743201" y="45274"/>
            <a:ext cx="3581400" cy="5162798"/>
          </a:xfrm>
          <a:prstGeom prst="rect">
            <a:avLst/>
          </a:prstGeom>
        </p:spPr>
      </p:pic>
    </p:spTree>
    <p:extLst>
      <p:ext uri="{BB962C8B-B14F-4D97-AF65-F5344CB8AC3E}">
        <p14:creationId xmlns:p14="http://schemas.microsoft.com/office/powerpoint/2010/main" val="1307426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CA7D-E703-848A-B466-627E199AE7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C26CA2-41D8-2B13-C504-DDD5F97086F7}"/>
              </a:ext>
            </a:extLst>
          </p:cNvPr>
          <p:cNvSpPr>
            <a:spLocks noGrp="1"/>
          </p:cNvSpPr>
          <p:nvPr>
            <p:ph type="subTitle" idx="1"/>
          </p:nvPr>
        </p:nvSpPr>
        <p:spPr>
          <a:xfrm>
            <a:off x="228600" y="209550"/>
            <a:ext cx="3459993" cy="4800600"/>
          </a:xfrm>
        </p:spPr>
        <p:txBody>
          <a:bodyPr anchor="t">
            <a:normAutofit/>
          </a:bodyPr>
          <a:lstStyle/>
          <a:p>
            <a:pPr algn="l"/>
            <a:r>
              <a:rPr lang="en-US" sz="4000" dirty="0">
                <a:solidFill>
                  <a:schemeClr val="tx1"/>
                </a:solidFill>
                <a:latin typeface="Arial Rounded MT Bold" panose="020F0704030504030204" pitchFamily="34" charset="0"/>
              </a:rPr>
              <a:t>World Cup Schedule</a:t>
            </a:r>
          </a:p>
          <a:p>
            <a:pPr algn="l"/>
            <a:r>
              <a:rPr lang="en-US" sz="4000" dirty="0">
                <a:solidFill>
                  <a:schemeClr val="tx1"/>
                </a:solidFill>
                <a:latin typeface="Arial Rounded MT Bold" panose="020F0704030504030204" pitchFamily="34" charset="0"/>
              </a:rPr>
              <a:t>~700,000 visitors to KC!</a:t>
            </a:r>
          </a:p>
        </p:txBody>
      </p:sp>
      <p:sp>
        <p:nvSpPr>
          <p:cNvPr id="5" name="TextBox 4">
            <a:extLst>
              <a:ext uri="{FF2B5EF4-FFF2-40B4-BE49-F238E27FC236}">
                <a16:creationId xmlns:a16="http://schemas.microsoft.com/office/drawing/2014/main" id="{AE9ED825-D2B1-A433-76D7-F22A8DB05904}"/>
              </a:ext>
            </a:extLst>
          </p:cNvPr>
          <p:cNvSpPr txBox="1"/>
          <p:nvPr/>
        </p:nvSpPr>
        <p:spPr>
          <a:xfrm>
            <a:off x="745834" y="209550"/>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4FBDD6B-6674-C965-29E5-DDD6F7F2CE08}"/>
              </a:ext>
            </a:extLst>
          </p:cNvPr>
          <p:cNvPicPr>
            <a:picLocks noChangeAspect="1"/>
          </p:cNvPicPr>
          <p:nvPr/>
        </p:nvPicPr>
        <p:blipFill>
          <a:blip r:embed="rId3"/>
          <a:stretch>
            <a:fillRect/>
          </a:stretch>
        </p:blipFill>
        <p:spPr>
          <a:xfrm>
            <a:off x="3688593" y="0"/>
            <a:ext cx="5421719" cy="5143500"/>
          </a:xfrm>
          <a:prstGeom prst="rect">
            <a:avLst/>
          </a:prstGeom>
        </p:spPr>
      </p:pic>
    </p:spTree>
    <p:extLst>
      <p:ext uri="{BB962C8B-B14F-4D97-AF65-F5344CB8AC3E}">
        <p14:creationId xmlns:p14="http://schemas.microsoft.com/office/powerpoint/2010/main" val="13318504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2F0B6-E858-A618-5CB8-AA061A2B9C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F238E7-6489-24DE-9508-C746C227001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2050" name="Picture 2" descr="Israel Tour 2026">
            <a:extLst>
              <a:ext uri="{FF2B5EF4-FFF2-40B4-BE49-F238E27FC236}">
                <a16:creationId xmlns:a16="http://schemas.microsoft.com/office/drawing/2014/main" id="{08176BB1-14DC-8E16-929F-94FFD8249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0"/>
            <a:ext cx="47799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038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6C74-0C7F-1065-910A-28C9F0F26E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2D871F-A48B-70B6-7F40-86E5B0C9561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FF627DE-0A10-45AC-0C17-EABA5248F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571721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3CBB-BBBE-EEA7-4FF8-4FF0947F58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6F24096-8BC4-4B40-D256-314C86EFE22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FDAA80F-233A-ACC0-BE2A-1E6C88914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DA9411B2-DB44-FA05-BFFA-9CCB8E9B3760}"/>
              </a:ext>
            </a:extLst>
          </p:cNvPr>
          <p:cNvSpPr txBox="1"/>
          <p:nvPr/>
        </p:nvSpPr>
        <p:spPr>
          <a:xfrm>
            <a:off x="193307" y="209550"/>
            <a:ext cx="8910901" cy="5016758"/>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Passover Love Song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Hebrew organization of scripture</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and Pesakh in the Spring</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G-d has passionate love for Israel</a:t>
            </a:r>
          </a:p>
          <a:p>
            <a:pPr marL="461963" indent="-461963" algn="l">
              <a:buFont typeface="+mj-lt"/>
              <a:buAutoNum type="arabicPeriod"/>
            </a:pPr>
            <a:r>
              <a:rPr lang="en-US" dirty="0">
                <a:solidFill>
                  <a:schemeClr val="tx1"/>
                </a:solidFill>
                <a:effectLst>
                  <a:outerShdw blurRad="38100" dist="38100" dir="2700000" algn="tl">
                    <a:srgbClr val="000000">
                      <a:alpha val="43137"/>
                    </a:srgbClr>
                  </a:outerShdw>
                </a:effectLst>
              </a:rPr>
              <a:t>Song, Pesakh, Yeshua Abduction</a:t>
            </a:r>
          </a:p>
          <a:p>
            <a:pPr algn="l"/>
            <a:r>
              <a:rPr lang="en-US" dirty="0">
                <a:solidFill>
                  <a:schemeClr val="tx1"/>
                </a:solidFill>
                <a:effectLst>
                  <a:outerShdw blurRad="38100" dist="38100" dir="2700000" algn="tl">
                    <a:srgbClr val="000000">
                      <a:alpha val="43137"/>
                    </a:srgbClr>
                  </a:outerShdw>
                </a:effectLst>
              </a:rPr>
              <a:t>    and Rescue</a:t>
            </a:r>
          </a:p>
          <a:p>
            <a:pPr algn="l"/>
            <a:r>
              <a:rPr lang="en-US" dirty="0">
                <a:solidFill>
                  <a:schemeClr val="tx1"/>
                </a:solidFill>
                <a:effectLst>
                  <a:outerShdw blurRad="38100" dist="38100" dir="2700000" algn="tl">
                    <a:srgbClr val="000000">
                      <a:alpha val="43137"/>
                    </a:srgbClr>
                  </a:outerShdw>
                </a:effectLst>
              </a:rPr>
              <a:t>5. Apple analogy</a:t>
            </a:r>
          </a:p>
          <a:p>
            <a:pPr algn="l"/>
            <a:r>
              <a:rPr lang="en-US" dirty="0">
                <a:solidFill>
                  <a:schemeClr val="tx1"/>
                </a:solidFill>
                <a:effectLst>
                  <a:outerShdw blurRad="38100" dist="38100" dir="2700000" algn="tl">
                    <a:srgbClr val="000000">
                      <a:alpha val="43137"/>
                    </a:srgbClr>
                  </a:outerShdw>
                </a:effectLst>
              </a:rPr>
              <a:t>6. Current Rescue</a:t>
            </a:r>
          </a:p>
        </p:txBody>
      </p:sp>
    </p:spTree>
    <p:extLst>
      <p:ext uri="{BB962C8B-B14F-4D97-AF65-F5344CB8AC3E}">
        <p14:creationId xmlns:p14="http://schemas.microsoft.com/office/powerpoint/2010/main" val="1339361645"/>
      </p:ext>
    </p:extLst>
  </p:cSld>
  <p:clrMapOvr>
    <a:masterClrMapping/>
  </p:clrMapOvr>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4_Default Design">
  <a:themeElements>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Default Design">
      <a:majorFont>
        <a:latin typeface="Arial Rounded MT Bold"/>
        <a:ea typeface=""/>
        <a:cs typeface="Arial"/>
      </a:majorFont>
      <a:minorFont>
        <a:latin typeface="Arial Rounded MT Bold"/>
        <a:ea typeface=""/>
        <a:cs typeface="Davi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3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267228</TotalTime>
  <Words>5314</Words>
  <Application>Microsoft Office PowerPoint</Application>
  <PresentationFormat>On-screen Show (16:9)</PresentationFormat>
  <Paragraphs>568</Paragraphs>
  <Slides>100</Slides>
  <Notes>100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100</vt:i4>
      </vt:variant>
    </vt:vector>
  </HeadingPairs>
  <TitlesOfParts>
    <vt:vector size="113" baseType="lpstr">
      <vt:lpstr>Algerian</vt:lpstr>
      <vt:lpstr>Arial</vt:lpstr>
      <vt:lpstr>Arial Rounded MT Bold</vt:lpstr>
      <vt:lpstr>Constantia</vt:lpstr>
      <vt:lpstr>Corbel</vt:lpstr>
      <vt:lpstr>David</vt:lpstr>
      <vt:lpstr>Wingdings</vt:lpstr>
      <vt:lpstr>2_Default Design</vt:lpstr>
      <vt:lpstr>Depth</vt:lpstr>
      <vt:lpstr>11_Default Design</vt:lpstr>
      <vt:lpstr>34_Default Design</vt:lpstr>
      <vt:lpstr>1_Depth</vt:lpstr>
      <vt:lpstr>30_Default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5698</cp:revision>
  <dcterms:created xsi:type="dcterms:W3CDTF">2006-04-21T19:34:43Z</dcterms:created>
  <dcterms:modified xsi:type="dcterms:W3CDTF">2026-04-04T13:58:48Z</dcterms:modified>
</cp:coreProperties>
</file>