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75"/>
  </p:notesMasterIdLst>
  <p:handoutMasterIdLst>
    <p:handoutMasterId r:id="rId76"/>
  </p:handoutMasterIdLst>
  <p:sldIdLst>
    <p:sldId id="67810" r:id="rId2"/>
    <p:sldId id="67811" r:id="rId3"/>
    <p:sldId id="67807" r:id="rId4"/>
    <p:sldId id="67812" r:id="rId5"/>
    <p:sldId id="67816" r:id="rId6"/>
    <p:sldId id="67813" r:id="rId7"/>
    <p:sldId id="67818" r:id="rId8"/>
    <p:sldId id="67815" r:id="rId9"/>
    <p:sldId id="67832" r:id="rId10"/>
    <p:sldId id="67888" r:id="rId11"/>
    <p:sldId id="67889" r:id="rId12"/>
    <p:sldId id="67820" r:id="rId13"/>
    <p:sldId id="67819" r:id="rId14"/>
    <p:sldId id="67823" r:id="rId15"/>
    <p:sldId id="67827" r:id="rId16"/>
    <p:sldId id="67829" r:id="rId17"/>
    <p:sldId id="67822" r:id="rId18"/>
    <p:sldId id="67824" r:id="rId19"/>
    <p:sldId id="67821" r:id="rId20"/>
    <p:sldId id="67825" r:id="rId21"/>
    <p:sldId id="67835" r:id="rId22"/>
    <p:sldId id="67833" r:id="rId23"/>
    <p:sldId id="67834" r:id="rId24"/>
    <p:sldId id="67836" r:id="rId25"/>
    <p:sldId id="67837" r:id="rId26"/>
    <p:sldId id="67838" r:id="rId27"/>
    <p:sldId id="67865" r:id="rId28"/>
    <p:sldId id="67885" r:id="rId29"/>
    <p:sldId id="67809" r:id="rId30"/>
    <p:sldId id="67839" r:id="rId31"/>
    <p:sldId id="67887" r:id="rId32"/>
    <p:sldId id="67830" r:id="rId33"/>
    <p:sldId id="67841" r:id="rId34"/>
    <p:sldId id="67842" r:id="rId35"/>
    <p:sldId id="67866" r:id="rId36"/>
    <p:sldId id="67843" r:id="rId37"/>
    <p:sldId id="67847" r:id="rId38"/>
    <p:sldId id="67867" r:id="rId39"/>
    <p:sldId id="67846" r:id="rId40"/>
    <p:sldId id="67844" r:id="rId41"/>
    <p:sldId id="67868" r:id="rId42"/>
    <p:sldId id="67845" r:id="rId43"/>
    <p:sldId id="67848" r:id="rId44"/>
    <p:sldId id="67851" r:id="rId45"/>
    <p:sldId id="67886" r:id="rId46"/>
    <p:sldId id="67879" r:id="rId47"/>
    <p:sldId id="67882" r:id="rId48"/>
    <p:sldId id="67880" r:id="rId49"/>
    <p:sldId id="67884" r:id="rId50"/>
    <p:sldId id="67881" r:id="rId51"/>
    <p:sldId id="67849" r:id="rId52"/>
    <p:sldId id="67850" r:id="rId53"/>
    <p:sldId id="67853" r:id="rId54"/>
    <p:sldId id="67854" r:id="rId55"/>
    <p:sldId id="67855" r:id="rId56"/>
    <p:sldId id="67856" r:id="rId57"/>
    <p:sldId id="67857" r:id="rId58"/>
    <p:sldId id="67858" r:id="rId59"/>
    <p:sldId id="67859" r:id="rId60"/>
    <p:sldId id="67864" r:id="rId61"/>
    <p:sldId id="67863" r:id="rId62"/>
    <p:sldId id="67860" r:id="rId63"/>
    <p:sldId id="67869" r:id="rId64"/>
    <p:sldId id="67870" r:id="rId65"/>
    <p:sldId id="67861" r:id="rId66"/>
    <p:sldId id="67874" r:id="rId67"/>
    <p:sldId id="67875" r:id="rId68"/>
    <p:sldId id="67876" r:id="rId69"/>
    <p:sldId id="67877" r:id="rId70"/>
    <p:sldId id="67878" r:id="rId71"/>
    <p:sldId id="67871" r:id="rId72"/>
    <p:sldId id="67872" r:id="rId73"/>
    <p:sldId id="63289" r:id="rId74"/>
  </p:sldIdLst>
  <p:sldSz cx="9144000" cy="5143500" type="screen16x9"/>
  <p:notesSz cx="6858000" cy="9144000"/>
  <p:defaultTextStyle>
    <a:defPPr>
      <a:defRPr lang="en-US"/>
    </a:defPPr>
    <a:lvl1pPr algn="ctr" rtl="0" fontAlgn="base">
      <a:spcBef>
        <a:spcPct val="0"/>
      </a:spcBef>
      <a:spcAft>
        <a:spcPct val="0"/>
      </a:spcAft>
      <a:defRPr sz="4000" kern="1200">
        <a:solidFill>
          <a:schemeClr val="bg1"/>
        </a:solidFill>
        <a:latin typeface="Arial Rounded MT Bold" pitchFamily="34" charset="0"/>
        <a:ea typeface="+mn-ea"/>
        <a:cs typeface="Arial" charset="0"/>
      </a:defRPr>
    </a:lvl1pPr>
    <a:lvl2pPr marL="339061" algn="ctr" rtl="0" fontAlgn="base">
      <a:spcBef>
        <a:spcPct val="0"/>
      </a:spcBef>
      <a:spcAft>
        <a:spcPct val="0"/>
      </a:spcAft>
      <a:defRPr sz="4000" kern="1200">
        <a:solidFill>
          <a:schemeClr val="bg1"/>
        </a:solidFill>
        <a:latin typeface="Arial Rounded MT Bold" pitchFamily="34" charset="0"/>
        <a:ea typeface="+mn-ea"/>
        <a:cs typeface="Arial" charset="0"/>
      </a:defRPr>
    </a:lvl2pPr>
    <a:lvl3pPr marL="678271" algn="ctr" rtl="0" fontAlgn="base">
      <a:spcBef>
        <a:spcPct val="0"/>
      </a:spcBef>
      <a:spcAft>
        <a:spcPct val="0"/>
      </a:spcAft>
      <a:defRPr sz="4000" kern="1200">
        <a:solidFill>
          <a:schemeClr val="bg1"/>
        </a:solidFill>
        <a:latin typeface="Arial Rounded MT Bold" pitchFamily="34" charset="0"/>
        <a:ea typeface="+mn-ea"/>
        <a:cs typeface="Arial" charset="0"/>
      </a:defRPr>
    </a:lvl3pPr>
    <a:lvl4pPr marL="1017217" algn="ctr" rtl="0" fontAlgn="base">
      <a:spcBef>
        <a:spcPct val="0"/>
      </a:spcBef>
      <a:spcAft>
        <a:spcPct val="0"/>
      </a:spcAft>
      <a:defRPr sz="4000" kern="1200">
        <a:solidFill>
          <a:schemeClr val="bg1"/>
        </a:solidFill>
        <a:latin typeface="Arial Rounded MT Bold" pitchFamily="34" charset="0"/>
        <a:ea typeface="+mn-ea"/>
        <a:cs typeface="Arial" charset="0"/>
      </a:defRPr>
    </a:lvl4pPr>
    <a:lvl5pPr marL="1356390" algn="ctr" rtl="0" fontAlgn="base">
      <a:spcBef>
        <a:spcPct val="0"/>
      </a:spcBef>
      <a:spcAft>
        <a:spcPct val="0"/>
      </a:spcAft>
      <a:defRPr sz="4000" kern="1200">
        <a:solidFill>
          <a:schemeClr val="bg1"/>
        </a:solidFill>
        <a:latin typeface="Arial Rounded MT Bold" pitchFamily="34" charset="0"/>
        <a:ea typeface="+mn-ea"/>
        <a:cs typeface="Arial" charset="0"/>
      </a:defRPr>
    </a:lvl5pPr>
    <a:lvl6pPr marL="1695300" algn="l" defTabSz="678271" rtl="0" eaLnBrk="1" latinLnBrk="0" hangingPunct="1">
      <a:defRPr sz="4000" kern="1200">
        <a:solidFill>
          <a:schemeClr val="bg1"/>
        </a:solidFill>
        <a:latin typeface="Arial Rounded MT Bold" pitchFamily="34" charset="0"/>
        <a:ea typeface="+mn-ea"/>
        <a:cs typeface="Arial" charset="0"/>
      </a:defRPr>
    </a:lvl6pPr>
    <a:lvl7pPr marL="2034313" algn="l" defTabSz="678271" rtl="0" eaLnBrk="1" latinLnBrk="0" hangingPunct="1">
      <a:defRPr sz="4000" kern="1200">
        <a:solidFill>
          <a:schemeClr val="bg1"/>
        </a:solidFill>
        <a:latin typeface="Arial Rounded MT Bold" pitchFamily="34" charset="0"/>
        <a:ea typeface="+mn-ea"/>
        <a:cs typeface="Arial" charset="0"/>
      </a:defRPr>
    </a:lvl7pPr>
    <a:lvl8pPr marL="2373419" algn="l" defTabSz="678271" rtl="0" eaLnBrk="1" latinLnBrk="0" hangingPunct="1">
      <a:defRPr sz="4000" kern="1200">
        <a:solidFill>
          <a:schemeClr val="bg1"/>
        </a:solidFill>
        <a:latin typeface="Arial Rounded MT Bold" pitchFamily="34" charset="0"/>
        <a:ea typeface="+mn-ea"/>
        <a:cs typeface="Arial" charset="0"/>
      </a:defRPr>
    </a:lvl8pPr>
    <a:lvl9pPr marL="2712509" algn="l" defTabSz="678271" rtl="0" eaLnBrk="1" latinLnBrk="0" hangingPunct="1">
      <a:defRPr sz="4000" kern="1200">
        <a:solidFill>
          <a:schemeClr val="bg1"/>
        </a:solidFill>
        <a:latin typeface="Arial Rounded MT Bold" pitchFamily="34"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muel" initials="SW" lastIdx="2" clrIdx="0">
    <p:extLst>
      <p:ext uri="{19B8F6BF-5375-455C-9EA6-DF929625EA0E}">
        <p15:presenceInfo xmlns:p15="http://schemas.microsoft.com/office/powerpoint/2012/main" userId="Shmuel" providerId="None"/>
      </p:ext>
    </p:extLst>
  </p:cmAuthor>
  <p:cmAuthor id="2" name="Shmuel Wolkenfeld" initials="SW" lastIdx="3" clrIdx="1">
    <p:extLst>
      <p:ext uri="{19B8F6BF-5375-455C-9EA6-DF929625EA0E}">
        <p15:presenceInfo xmlns:p15="http://schemas.microsoft.com/office/powerpoint/2012/main" userId="59ac315834edd8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00"/>
    <a:srgbClr val="333333"/>
    <a:srgbClr val="996633"/>
    <a:srgbClr val="9A6766"/>
    <a:srgbClr val="FFFF99"/>
    <a:srgbClr val="AA6E5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1343" autoAdjust="0"/>
  </p:normalViewPr>
  <p:slideViewPr>
    <p:cSldViewPr>
      <p:cViewPr varScale="1">
        <p:scale>
          <a:sx n="99" d="100"/>
          <a:sy n="99" d="100"/>
        </p:scale>
        <p:origin x="78" y="28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4320"/>
    </p:cViewPr>
  </p:sorterViewPr>
  <p:notesViewPr>
    <p:cSldViewPr>
      <p:cViewPr varScale="1">
        <p:scale>
          <a:sx n="79" d="100"/>
          <a:sy n="79" d="100"/>
        </p:scale>
        <p:origin x="2022" y="12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1 Thes 5.17  Pray Unceasingly  </a:t>
            </a:r>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 1, 2026 5786</a:t>
            </a:r>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743E3E74-A71D-4F9E-A274-799584BDC6E6}" type="slidenum">
              <a:rPr lang="en-US" altLang="en-US"/>
              <a:pPr/>
              <a:t>‹#›</a:t>
            </a:fld>
            <a:endParaRPr lang="en-US" altLang="en-US"/>
          </a:p>
        </p:txBody>
      </p:sp>
    </p:spTree>
    <p:extLst>
      <p:ext uri="{BB962C8B-B14F-4D97-AF65-F5344CB8AC3E}">
        <p14:creationId xmlns:p14="http://schemas.microsoft.com/office/powerpoint/2010/main" val="20885928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1 Thes 5.17  Pray Unceasingly  </a:t>
            </a: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 1, 2026 5786</a:t>
            </a:r>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00E9F95B-100C-4401-AFC8-043CE70D51A5}" type="slidenum">
              <a:rPr lang="en-US" altLang="en-US"/>
              <a:pPr/>
              <a:t>‹#›</a:t>
            </a:fld>
            <a:endParaRPr lang="en-US" altLang="en-US"/>
          </a:p>
        </p:txBody>
      </p:sp>
    </p:spTree>
    <p:extLst>
      <p:ext uri="{BB962C8B-B14F-4D97-AF65-F5344CB8AC3E}">
        <p14:creationId xmlns:p14="http://schemas.microsoft.com/office/powerpoint/2010/main" val="3266379074"/>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2000" kern="1200">
        <a:solidFill>
          <a:schemeClr val="tx1"/>
        </a:solidFill>
        <a:latin typeface="Arial Rounded MT Bold" pitchFamily="34" charset="0"/>
        <a:ea typeface="+mn-ea"/>
        <a:cs typeface="Arial" charset="0"/>
      </a:defRPr>
    </a:lvl1pPr>
    <a:lvl2pPr marL="339061" algn="l" rtl="0" fontAlgn="base">
      <a:spcBef>
        <a:spcPct val="30000"/>
      </a:spcBef>
      <a:spcAft>
        <a:spcPct val="0"/>
      </a:spcAft>
      <a:defRPr sz="2000" kern="1200">
        <a:solidFill>
          <a:schemeClr val="tx1"/>
        </a:solidFill>
        <a:latin typeface="Arial Rounded MT Bold" pitchFamily="34" charset="0"/>
        <a:ea typeface="+mn-ea"/>
        <a:cs typeface="Arial" charset="0"/>
      </a:defRPr>
    </a:lvl2pPr>
    <a:lvl3pPr marL="678271" algn="l" rtl="0" fontAlgn="base">
      <a:spcBef>
        <a:spcPct val="30000"/>
      </a:spcBef>
      <a:spcAft>
        <a:spcPct val="0"/>
      </a:spcAft>
      <a:defRPr sz="1200" kern="1200">
        <a:solidFill>
          <a:schemeClr val="tx1"/>
        </a:solidFill>
        <a:latin typeface="Arial" charset="0"/>
        <a:ea typeface="+mn-ea"/>
        <a:cs typeface="Arial" charset="0"/>
      </a:defRPr>
    </a:lvl3pPr>
    <a:lvl4pPr marL="1017217" algn="l" rtl="0" fontAlgn="base">
      <a:spcBef>
        <a:spcPct val="30000"/>
      </a:spcBef>
      <a:spcAft>
        <a:spcPct val="0"/>
      </a:spcAft>
      <a:defRPr sz="1200" kern="1200">
        <a:solidFill>
          <a:schemeClr val="tx1"/>
        </a:solidFill>
        <a:latin typeface="Arial" charset="0"/>
        <a:ea typeface="+mn-ea"/>
        <a:cs typeface="Arial" charset="0"/>
      </a:defRPr>
    </a:lvl4pPr>
    <a:lvl5pPr marL="1356390" algn="l" rtl="0" fontAlgn="base">
      <a:spcBef>
        <a:spcPct val="30000"/>
      </a:spcBef>
      <a:spcAft>
        <a:spcPct val="0"/>
      </a:spcAft>
      <a:defRPr sz="1200" kern="1200">
        <a:solidFill>
          <a:schemeClr val="tx1"/>
        </a:solidFill>
        <a:latin typeface="Arial" charset="0"/>
        <a:ea typeface="+mn-ea"/>
        <a:cs typeface="Arial" charset="0"/>
      </a:defRPr>
    </a:lvl5pPr>
    <a:lvl6pPr marL="1695300" algn="l" defTabSz="678271" rtl="0" eaLnBrk="1" latinLnBrk="0" hangingPunct="1">
      <a:defRPr sz="1200" kern="1200">
        <a:solidFill>
          <a:schemeClr val="tx1"/>
        </a:solidFill>
        <a:latin typeface="+mn-lt"/>
        <a:ea typeface="+mn-ea"/>
        <a:cs typeface="+mn-cs"/>
      </a:defRPr>
    </a:lvl6pPr>
    <a:lvl7pPr marL="2034313" algn="l" defTabSz="678271" rtl="0" eaLnBrk="1" latinLnBrk="0" hangingPunct="1">
      <a:defRPr sz="1200" kern="1200">
        <a:solidFill>
          <a:schemeClr val="tx1"/>
        </a:solidFill>
        <a:latin typeface="+mn-lt"/>
        <a:ea typeface="+mn-ea"/>
        <a:cs typeface="+mn-cs"/>
      </a:defRPr>
    </a:lvl7pPr>
    <a:lvl8pPr marL="2373419" algn="l" defTabSz="678271" rtl="0" eaLnBrk="1" latinLnBrk="0" hangingPunct="1">
      <a:defRPr sz="1200" kern="1200">
        <a:solidFill>
          <a:schemeClr val="tx1"/>
        </a:solidFill>
        <a:latin typeface="+mn-lt"/>
        <a:ea typeface="+mn-ea"/>
        <a:cs typeface="+mn-cs"/>
      </a:defRPr>
    </a:lvl8pPr>
    <a:lvl9pPr marL="2712509" algn="l" defTabSz="67827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esley.nnu.edu/?id=95"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686BD-A7A2-316A-E5EC-DCA23F9EA3E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4E19661-BCA1-7040-5E3F-84881D685C7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8E1B4176-9540-4EFA-D1EE-BBC4FEB14A5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043E0F31-5AA7-08BF-4B82-FE7EF7B8BE0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1866660-F37C-CEBD-C008-4050DA1F65E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7EAA246-1865-B81D-78E4-C5D534DA9EC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B46B21E-62D9-1D6D-951A-5347D96647A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506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1FEED-C184-41A4-C593-653BEF00925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B8F576E-BA00-CC1C-EBA8-A743F3D992E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8FD773FE-107D-B651-B4CA-EE4D7452D31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7FD41B21-15C5-097F-9AAA-8844D1C6692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168FE32-F0ED-0BBE-D5CF-4879C6DA0AE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67A45F1-509C-EFF9-A5F8-48C6000207B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040CA7A-D15E-BF70-F482-552F3B36D3C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951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A0420-6596-12CD-E24E-E862F1409D1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14C6FBA-CD05-EC6D-C747-D01D2B4942A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B1C2147-EBF2-21CF-4DE6-8BEF9F4032A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34CC40A-0534-C07B-CC1A-2B29570DBC8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FA32031-2C94-1E9E-835F-93EDA627037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17F753C-0AB0-468A-CDDF-CA75B77C5121}"/>
              </a:ext>
            </a:extLst>
          </p:cNvPr>
          <p:cNvSpPr>
            <a:spLocks noGrp="1" noChangeArrowheads="1"/>
          </p:cNvSpPr>
          <p:nvPr>
            <p:ph type="body" idx="1"/>
          </p:nvPr>
        </p:nvSpPr>
        <p:spPr>
          <a:xfrm>
            <a:off x="152400" y="4114800"/>
            <a:ext cx="6553200" cy="4876800"/>
          </a:xfrm>
        </p:spPr>
        <p:txBody>
          <a:bodyPr/>
          <a:lstStyle/>
          <a:p>
            <a:pPr algn="l"/>
            <a:r>
              <a:rPr lang="en-US" altLang="en-US" dirty="0"/>
              <a:t>What does this MEAN??</a:t>
            </a:r>
          </a:p>
        </p:txBody>
      </p:sp>
      <p:cxnSp>
        <p:nvCxnSpPr>
          <p:cNvPr id="3" name="Straight Connector 2">
            <a:extLst>
              <a:ext uri="{FF2B5EF4-FFF2-40B4-BE49-F238E27FC236}">
                <a16:creationId xmlns:a16="http://schemas.microsoft.com/office/drawing/2014/main" id="{55B70A35-FEE2-605A-B9E9-EDC18C7AB43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162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39D69-B66B-8A20-239A-5D28B9DFF18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2357980-3293-1375-9265-F93CE6D53E3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28D958F0-38AE-C14A-B53D-3469A258BB2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883C2DC-D6A5-5B79-FF70-0A9CAED1B3D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22DE2B9-AF75-04F6-CC8D-084C87137C0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C15CCD8-4498-9C84-7052-B4AF6D60D79F}"/>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942C4A1-4090-72EC-A143-EFB5A13FDA7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7083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69269-85F7-64FF-C0A7-4B07E4048C9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E596903-3B34-D4E7-02C6-E081F459730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4C4D3ACF-903F-1E17-8B45-3AC651892A2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5529F4F8-4086-BB72-407A-E6921C08CA0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DFEFED7-0A13-C632-9444-1C7A1F0B0A4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88032CF-4F66-C275-626E-3E6157D4C49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6B45E64-42FB-F363-2B4A-9E07551B508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5508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0FFAB-3AB0-6D6B-F4B2-7F74DEFB7B9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EDC6FB8-2EE6-D005-E383-5158FC9DC50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BD3AED04-0040-AB61-EC7F-77FCFDC9FC9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844D6162-ACD2-4E14-9BB0-3CBFF20B353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4B5B35B-00C1-07AA-46B6-E2DF870CB19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F13EC0B-ECCD-3E3C-89A9-B4F67565989D}"/>
              </a:ext>
            </a:extLst>
          </p:cNvPr>
          <p:cNvSpPr>
            <a:spLocks noGrp="1" noChangeArrowheads="1"/>
          </p:cNvSpPr>
          <p:nvPr>
            <p:ph type="body" idx="1"/>
          </p:nvPr>
        </p:nvSpPr>
        <p:spPr>
          <a:xfrm>
            <a:off x="152400" y="4114800"/>
            <a:ext cx="6553200" cy="4876800"/>
          </a:xfrm>
        </p:spPr>
        <p:txBody>
          <a:bodyPr/>
          <a:lstStyle/>
          <a:p>
            <a:pPr algn="l"/>
            <a:r>
              <a:rPr lang="en-US" altLang="en-US" dirty="0"/>
              <a:t>https://wesley.nnu.edu/?id=95</a:t>
            </a:r>
          </a:p>
          <a:p>
            <a:pPr algn="l"/>
            <a:r>
              <a:rPr lang="en-US" altLang="en-US" dirty="0"/>
              <a:t>My personal lunchtime mentor in 1970</a:t>
            </a:r>
          </a:p>
        </p:txBody>
      </p:sp>
      <p:cxnSp>
        <p:nvCxnSpPr>
          <p:cNvPr id="3" name="Straight Connector 2">
            <a:extLst>
              <a:ext uri="{FF2B5EF4-FFF2-40B4-BE49-F238E27FC236}">
                <a16:creationId xmlns:a16="http://schemas.microsoft.com/office/drawing/2014/main" id="{CA31E2FA-F88D-C8AB-BD2C-3D4DA60ABCC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107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9EDC0-6308-1A86-96B4-A4C3F2B787E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950F818-D187-E758-7272-69C378CDD9B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4FE7CF7F-ED69-7E0E-C913-F91133652CE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0EAC8A3D-E6E7-1D4F-3A9E-1B2D4DBFFEE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94ADAB9-1901-4BCD-4303-C68AB70A578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C327D9C-E476-B003-4EEE-B3B6A98DCB47}"/>
              </a:ext>
            </a:extLst>
          </p:cNvPr>
          <p:cNvSpPr>
            <a:spLocks noGrp="1" noChangeArrowheads="1"/>
          </p:cNvSpPr>
          <p:nvPr>
            <p:ph type="body" idx="1"/>
          </p:nvPr>
        </p:nvSpPr>
        <p:spPr>
          <a:xfrm>
            <a:off x="152400" y="4114800"/>
            <a:ext cx="6553200" cy="4876800"/>
          </a:xfrm>
        </p:spPr>
        <p:txBody>
          <a:bodyPr/>
          <a:lstStyle/>
          <a:p>
            <a:pPr algn="l"/>
            <a:r>
              <a:rPr lang="en-US" altLang="en-US" dirty="0">
                <a:hlinkClick r:id="rId3"/>
              </a:rPr>
              <a:t>https://wesley.nnu.edu/?id=95</a:t>
            </a:r>
            <a:endParaRPr lang="en-US" altLang="en-US" dirty="0"/>
          </a:p>
          <a:p>
            <a:pPr algn="l"/>
            <a:endParaRPr lang="en-US" altLang="en-US" dirty="0"/>
          </a:p>
          <a:p>
            <a:pPr algn="l"/>
            <a:r>
              <a:rPr lang="en-US" altLang="en-US" dirty="0"/>
              <a:t>I would read books driving the Interstate. </a:t>
            </a:r>
          </a:p>
        </p:txBody>
      </p:sp>
      <p:cxnSp>
        <p:nvCxnSpPr>
          <p:cNvPr id="3" name="Straight Connector 2">
            <a:extLst>
              <a:ext uri="{FF2B5EF4-FFF2-40B4-BE49-F238E27FC236}">
                <a16:creationId xmlns:a16="http://schemas.microsoft.com/office/drawing/2014/main" id="{8DF08FE3-FB83-3B87-79D3-8D24C473E3B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321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A7746-34B1-AD11-4170-8F221F045DC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E725FD-2DDA-2CFE-4815-C7C1C21C8E6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4D67EF5D-0212-F095-89E3-6DF92BA49B7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3B85050D-3BBA-2CB3-857F-6C540352797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BC150FE-5B82-9C76-ABD9-459D0E70C0C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9538810-79EA-0821-91A7-742FE98BF487}"/>
              </a:ext>
            </a:extLst>
          </p:cNvPr>
          <p:cNvSpPr>
            <a:spLocks noGrp="1" noChangeArrowheads="1"/>
          </p:cNvSpPr>
          <p:nvPr>
            <p:ph type="body" idx="1"/>
          </p:nvPr>
        </p:nvSpPr>
        <p:spPr>
          <a:xfrm>
            <a:off x="152400" y="4114800"/>
            <a:ext cx="6553200" cy="4876800"/>
          </a:xfrm>
        </p:spPr>
        <p:txBody>
          <a:bodyPr/>
          <a:lstStyle/>
          <a:p>
            <a:pPr algn="l"/>
            <a:r>
              <a:rPr lang="en-US" altLang="en-US" dirty="0"/>
              <a:t>A stuffy English scholar, but with a burning heart for Yeshua.</a:t>
            </a:r>
          </a:p>
          <a:p>
            <a:pPr algn="l"/>
            <a:r>
              <a:rPr lang="en-US" altLang="en-US" dirty="0"/>
              <a:t>Analogy to David Ben Gurion…left behind little possession, but the nation of Israel.</a:t>
            </a:r>
          </a:p>
          <a:p>
            <a:pPr algn="l"/>
            <a:r>
              <a:rPr lang="en-US" altLang="en-US" dirty="0"/>
              <a:t>Wesley left behind little estate, but the Methodist Movement.</a:t>
            </a:r>
          </a:p>
          <a:p>
            <a:pPr algn="l"/>
            <a:r>
              <a:rPr lang="en-US" altLang="en-US" dirty="0"/>
              <a:t>My personal mentor in 1970 lunches</a:t>
            </a:r>
          </a:p>
        </p:txBody>
      </p:sp>
      <p:cxnSp>
        <p:nvCxnSpPr>
          <p:cNvPr id="3" name="Straight Connector 2">
            <a:extLst>
              <a:ext uri="{FF2B5EF4-FFF2-40B4-BE49-F238E27FC236}">
                <a16:creationId xmlns:a16="http://schemas.microsoft.com/office/drawing/2014/main" id="{7029E4B7-3C51-DEE3-D76F-DA4A787F2AF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428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6039A-BCF0-82EE-A9CC-78EC2964BE4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23E063B-14C5-E6B1-1317-FFE2DD47F0F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0A0D582F-2972-9030-B3DE-20AE2D5C7E4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B8D681E4-1680-ED43-01D4-885F8E31242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B5877A-4037-45AF-5EA3-1130DB0389D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579A481-2A8F-E090-9592-697D610AECB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87355EB-AB81-E4D5-F7FD-57188509708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243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9DFFA-9AC0-BF9E-154F-13A717519F3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78079A6-11D8-1AEE-9153-6920F121CF8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025595AD-F66A-1FF0-A15F-A42B1DFC281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9A4A43C8-3E4C-4943-0099-D6A06FE0029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6C84E7-ED3B-AF23-BF64-49508D232C3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4098D02-F7FD-1A8F-9616-ACF2EFC2762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2B52BF2-16B3-4953-5045-EBE9B32BFEA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4488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03C32-F088-7F94-60D9-ED833EFB538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52FD757-0E4D-4915-6413-D484DB1A489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4A859A24-DBF4-6882-175A-F1D213B4C03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3E306FDB-D831-A2C0-8E77-81E63215F4B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B0880E7-11F5-8161-0D51-0BB9B3210D0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C473E1A-74C6-6664-85D9-B893246FCAC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7F7BC75-CFED-99CC-984E-AB0F9B52EE1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3346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3BE46-D9F6-4EFA-1D21-11EDBE1CDD5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91485E5-6044-A16E-39BB-90311C056F8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BA479AB3-9703-88B7-D92A-77A7E6CF194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66DBB31-F4CC-F955-97ED-267FA2AAF33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C365C7F-4AF2-B6D3-E25B-5BBC71FF50A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76BB459-980C-19DD-15C6-E499E309E892}"/>
              </a:ext>
            </a:extLst>
          </p:cNvPr>
          <p:cNvSpPr>
            <a:spLocks noGrp="1" noChangeArrowheads="1"/>
          </p:cNvSpPr>
          <p:nvPr>
            <p:ph type="body" idx="1"/>
          </p:nvPr>
        </p:nvSpPr>
        <p:spPr>
          <a:xfrm>
            <a:off x="152400" y="4114800"/>
            <a:ext cx="6553200" cy="4876800"/>
          </a:xfrm>
        </p:spPr>
        <p:txBody>
          <a:bodyPr/>
          <a:lstStyle/>
          <a:p>
            <a:pPr algn="l"/>
            <a:r>
              <a:rPr lang="en-US" altLang="en-US" dirty="0"/>
              <a:t>I’m a math guy.  Rounding?</a:t>
            </a:r>
          </a:p>
        </p:txBody>
      </p:sp>
      <p:cxnSp>
        <p:nvCxnSpPr>
          <p:cNvPr id="3" name="Straight Connector 2">
            <a:extLst>
              <a:ext uri="{FF2B5EF4-FFF2-40B4-BE49-F238E27FC236}">
                <a16:creationId xmlns:a16="http://schemas.microsoft.com/office/drawing/2014/main" id="{E0205077-F4C3-2300-7294-B4E53904A61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4533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2B4BD-0163-7879-7291-D0ACB4451E9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CC468F9-1EE8-5113-0A21-B4413FA96E1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76968B8E-EC32-FAFF-63FD-AB79EF65E1E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B823CA2C-7104-5A47-1238-BB8393A3A2D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67FB08D-55A9-2E2F-01B6-44ED8838749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DA8558C-C46F-1257-17B8-32BA6D737036}"/>
              </a:ext>
            </a:extLst>
          </p:cNvPr>
          <p:cNvSpPr>
            <a:spLocks noGrp="1" noChangeArrowheads="1"/>
          </p:cNvSpPr>
          <p:nvPr>
            <p:ph type="body" idx="1"/>
          </p:nvPr>
        </p:nvSpPr>
        <p:spPr>
          <a:xfrm>
            <a:off x="152400" y="4114800"/>
            <a:ext cx="6553200" cy="4876800"/>
          </a:xfrm>
        </p:spPr>
        <p:txBody>
          <a:bodyPr/>
          <a:lstStyle/>
          <a:p>
            <a:pPr algn="l"/>
            <a:r>
              <a:rPr lang="en-US" altLang="en-US" dirty="0"/>
              <a:t>Pause for prayer…</a:t>
            </a:r>
          </a:p>
        </p:txBody>
      </p:sp>
      <p:cxnSp>
        <p:nvCxnSpPr>
          <p:cNvPr id="3" name="Straight Connector 2">
            <a:extLst>
              <a:ext uri="{FF2B5EF4-FFF2-40B4-BE49-F238E27FC236}">
                <a16:creationId xmlns:a16="http://schemas.microsoft.com/office/drawing/2014/main" id="{E150C340-0471-7BA7-7BD5-2AC2221B129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8324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F2DCD-3341-90F0-E612-F2C0AEBC5E1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9A23475-BDFB-E3BA-FDED-833D7F9543B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C2B6FDD3-3484-F51B-EB83-AF7338F8299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1DE0C91C-04E9-F376-432F-04C8CA1332E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D521933-FB47-2C9B-674C-61CC33E473F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0021D76-5442-482F-86ED-BE0AA303B81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524A099-DDE3-CFCC-33F1-ADD9D9C913D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843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CE475-B14B-7B9D-46F3-E448D94297D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7320C64-6166-6DA5-CA92-91933F4DCD3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A39FE6B0-C1B3-EAAB-945E-3D1ABC0DDEE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322D02C1-DAF1-2DBB-1443-6B016E34BFD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3728AA5-1963-0F6C-BA8F-79BAC9DCA30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CB8FFAE-7B87-1A23-1D40-ACA4EFF78DA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3388CB3-0EEB-3AF7-F589-C0D2EC2FD4C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722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24EAB-559C-915C-E2C1-F1C5A6B8810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DDF0C64-487D-743C-60FA-ED6FEB265A2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CB87D7C9-AD3F-B83E-92A6-8343F639898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AFE88CDF-8CB1-BBD8-42F2-2F329BB166A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782D9F7-D07E-0B04-3D9A-07ABABAD83D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E631E6F-2D19-CD49-2A89-C4C904120E8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697A29E-B5AB-A637-F35A-D98ED12510A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480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1D7E0-82B8-C423-829A-D9B87E88ECD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90C0B7B-A418-F2B7-D5A7-A63141B8863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6815F32A-35E4-3932-A266-9E6D5D1B686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7B264C2A-09DB-3F0F-84AF-CAFEBD77AC2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1B60F74-AEE3-4E47-668E-D0E32E00D10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B7121E-BAA5-9E31-5438-EC3B4F56EBA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F0276F7-6AE7-711C-4D1E-EAD9ACCB7D8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816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5679A-AB35-E450-8053-FF35221EE5F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CCCF284-EB41-DCFD-3962-63E67F99ADD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D31F9ED5-E61E-3109-ADC7-A60E6BD78DF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9F488FED-17ED-57DE-AD5B-B8B1527F40C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C14D46C-5DE2-D0CC-510F-AB8F12799A3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0BBBA4A-EDAB-1B16-04EF-88E81C79928A}"/>
              </a:ext>
            </a:extLst>
          </p:cNvPr>
          <p:cNvSpPr>
            <a:spLocks noGrp="1" noChangeArrowheads="1"/>
          </p:cNvSpPr>
          <p:nvPr>
            <p:ph type="body" idx="1"/>
          </p:nvPr>
        </p:nvSpPr>
        <p:spPr>
          <a:xfrm>
            <a:off x="152400" y="4114800"/>
            <a:ext cx="6553200" cy="4876800"/>
          </a:xfrm>
        </p:spPr>
        <p:txBody>
          <a:bodyPr/>
          <a:lstStyle/>
          <a:p>
            <a:pPr algn="l"/>
            <a:r>
              <a:rPr lang="en-US" altLang="en-US" dirty="0"/>
              <a:t>Can you pray if you are a victim?</a:t>
            </a:r>
          </a:p>
        </p:txBody>
      </p:sp>
      <p:cxnSp>
        <p:nvCxnSpPr>
          <p:cNvPr id="3" name="Straight Connector 2">
            <a:extLst>
              <a:ext uri="{FF2B5EF4-FFF2-40B4-BE49-F238E27FC236}">
                <a16:creationId xmlns:a16="http://schemas.microsoft.com/office/drawing/2014/main" id="{99691304-1A4D-23F4-C9EB-0536DEF7DA6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8421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B4AE3-41D4-A41A-C172-B1ADFB4C35F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8691DB8-4017-D701-9EE9-175F44E4212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858EA840-D5E3-2CA2-73D7-1D4722C453B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2013EEA-364A-0B92-3C07-E30B40F8FE5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8154B16-1BA7-A1D1-3A83-377EB9AE9EE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23D5FAF-43DD-DA8A-FC66-A6AA3A3E6A9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73702CD-80E9-2E5F-504A-09353693A48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971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311B2-712D-6B48-68AE-2829DFD5132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A095995-508C-978D-C79A-65F928ECAAB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88C0B430-1CF5-F7F0-E035-80FA7DE9E63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A5B4E32F-7957-B66B-0ED2-763800A6666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A76AD0E-3A7E-9B4C-FC99-40AAEF585BF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3FA2620-896F-5990-D988-1688F5FA0C8E}"/>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err="1"/>
              <a:t>Puddleglum</a:t>
            </a:r>
            <a:r>
              <a:rPr lang="en-US" altLang="en-US" dirty="0"/>
              <a:t> my favorite CS Lewis </a:t>
            </a:r>
            <a:r>
              <a:rPr lang="en-US" altLang="en-US" i="1" dirty="0"/>
              <a:t>Narnia Chronicles </a:t>
            </a:r>
            <a:r>
              <a:rPr lang="en-US" altLang="en-US" dirty="0"/>
              <a:t>character</a:t>
            </a:r>
          </a:p>
          <a:p>
            <a:pPr algn="l"/>
            <a:r>
              <a:rPr lang="en-US" sz="2000" b="0" i="0" kern="1200" dirty="0">
                <a:solidFill>
                  <a:schemeClr val="tx1"/>
                </a:solidFill>
                <a:effectLst/>
                <a:latin typeface="Arial Rounded MT Bold" pitchFamily="34" charset="0"/>
                <a:ea typeface="+mn-ea"/>
                <a:cs typeface="Arial" charset="0"/>
              </a:rPr>
              <a:t> He is gloomy and pessimistic and described by other characters as a "wet blanket", although by his account other Marsh-wiggles are gloomier still.</a:t>
            </a:r>
          </a:p>
          <a:p>
            <a:pPr algn="l"/>
            <a:r>
              <a:rPr lang="en-US" sz="2000" b="0" i="0" kern="1200" dirty="0">
                <a:solidFill>
                  <a:schemeClr val="tx1"/>
                </a:solidFill>
                <a:effectLst/>
                <a:latin typeface="Arial Rounded MT Bold" pitchFamily="34" charset="0"/>
                <a:ea typeface="+mn-ea"/>
                <a:cs typeface="Arial" charset="0"/>
              </a:rPr>
              <a:t>He is a caricature of </a:t>
            </a:r>
            <a:r>
              <a:rPr lang="en-US" dirty="0"/>
              <a:t>pessimism</a:t>
            </a:r>
            <a:r>
              <a:rPr lang="en-US" sz="2000" b="0" i="0" kern="1200" dirty="0">
                <a:solidFill>
                  <a:schemeClr val="tx1"/>
                </a:solidFill>
                <a:effectLst/>
                <a:latin typeface="Arial Rounded MT Bold" pitchFamily="34" charset="0"/>
                <a:ea typeface="+mn-ea"/>
                <a:cs typeface="Arial" charset="0"/>
              </a:rPr>
              <a:t> and a bastion of </a:t>
            </a:r>
            <a:r>
              <a:rPr lang="en-US" sz="2000" b="0" i="0" u="sng" kern="1200" dirty="0">
                <a:solidFill>
                  <a:schemeClr val="tx1"/>
                </a:solidFill>
                <a:effectLst/>
                <a:latin typeface="Arial Rounded MT Bold" pitchFamily="34" charset="0"/>
                <a:ea typeface="+mn-ea"/>
                <a:cs typeface="Arial" charset="0"/>
              </a:rPr>
              <a:t>gloomy fortitude</a:t>
            </a:r>
          </a:p>
          <a:p>
            <a:pPr algn="l"/>
            <a:r>
              <a:rPr lang="en-US" altLang="en-US" dirty="0"/>
              <a:t>I will carry on for Yeshua, although life is generally miserable.</a:t>
            </a:r>
          </a:p>
        </p:txBody>
      </p:sp>
      <p:cxnSp>
        <p:nvCxnSpPr>
          <p:cNvPr id="3" name="Straight Connector 2">
            <a:extLst>
              <a:ext uri="{FF2B5EF4-FFF2-40B4-BE49-F238E27FC236}">
                <a16:creationId xmlns:a16="http://schemas.microsoft.com/office/drawing/2014/main" id="{28265D0B-75FC-5E01-C07A-289237FA43D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2019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604AC-DABD-2ADF-CA3F-70EE8E11311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5DBF82A-6587-64F7-322C-AC9A5CDB008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1649DD5E-9FC7-D959-9FE1-DF57DFBCCD5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C3ACF948-2C7F-2E4E-0C1F-D179B1419E4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371F1EE-4F5E-9968-266C-F6859AD96F0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658680E-C206-61D4-815C-E05A982E0A8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3BAA9D8-225D-BFB1-7539-C4E140E4FAA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85907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047D6-AF51-94D7-5301-328B9FCB9C3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ADA7BA4-7D10-2B76-9B9F-600F7146E0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F59DAA5F-5035-CB8C-2B77-F4DCCC02E25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21946EF-506F-6DDE-BB82-5B5FFAA52E1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B68FE92-A2A5-B30A-059F-8095EB80C72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3DF2975-F4A6-D775-F5AB-B822946EF2CD}"/>
              </a:ext>
            </a:extLst>
          </p:cNvPr>
          <p:cNvSpPr>
            <a:spLocks noGrp="1" noChangeArrowheads="1"/>
          </p:cNvSpPr>
          <p:nvPr>
            <p:ph type="body" idx="1"/>
          </p:nvPr>
        </p:nvSpPr>
        <p:spPr>
          <a:xfrm>
            <a:off x="152400" y="4114800"/>
            <a:ext cx="6553200" cy="4876800"/>
          </a:xfrm>
        </p:spPr>
        <p:txBody>
          <a:bodyPr/>
          <a:lstStyle/>
          <a:p>
            <a:pPr algn="l"/>
            <a:r>
              <a:rPr lang="en-US" altLang="en-US" dirty="0"/>
              <a:t>This is to be the tenor of our lives, our flavor, our “smell.”   Not crisis and chaos.</a:t>
            </a:r>
          </a:p>
        </p:txBody>
      </p:sp>
      <p:cxnSp>
        <p:nvCxnSpPr>
          <p:cNvPr id="3" name="Straight Connector 2">
            <a:extLst>
              <a:ext uri="{FF2B5EF4-FFF2-40B4-BE49-F238E27FC236}">
                <a16:creationId xmlns:a16="http://schemas.microsoft.com/office/drawing/2014/main" id="{E13A6A18-47CF-DAE0-5C09-872FD3C0C08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769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24706-3E7A-C12A-A010-AB495224A38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4B7F946-0DE6-844A-E34F-906050B1734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D66B45D9-4633-E765-609C-19C41D6EB63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134CBEB-733E-AD81-335E-97C4922F3F3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DEFF0CD-11C9-2472-4DCF-DE8ADF6FE1F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F8317D7-7390-303E-9021-99D7CC23112C}"/>
              </a:ext>
            </a:extLst>
          </p:cNvPr>
          <p:cNvSpPr>
            <a:spLocks noGrp="1" noChangeArrowheads="1"/>
          </p:cNvSpPr>
          <p:nvPr>
            <p:ph type="body" idx="1"/>
          </p:nvPr>
        </p:nvSpPr>
        <p:spPr>
          <a:xfrm>
            <a:off x="152400" y="4114800"/>
            <a:ext cx="6553200" cy="4876800"/>
          </a:xfrm>
        </p:spPr>
        <p:txBody>
          <a:bodyPr/>
          <a:lstStyle/>
          <a:p>
            <a:pPr algn="l"/>
            <a:r>
              <a:rPr lang="en-US" altLang="en-US" dirty="0"/>
              <a:t>Evidence…</a:t>
            </a:r>
          </a:p>
        </p:txBody>
      </p:sp>
      <p:cxnSp>
        <p:nvCxnSpPr>
          <p:cNvPr id="3" name="Straight Connector 2">
            <a:extLst>
              <a:ext uri="{FF2B5EF4-FFF2-40B4-BE49-F238E27FC236}">
                <a16:creationId xmlns:a16="http://schemas.microsoft.com/office/drawing/2014/main" id="{4A532356-E0A1-957C-1147-891F6B5A815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62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F5A95-82E2-1D9D-45D7-BF542383C8A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655C9A6-D2DA-36D5-DDA3-54251AC51C1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CD22464-2239-CA1D-B298-896A9420523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452FBD77-A4C2-6BDB-20E5-363061B114A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ADA7282-2DC2-E7FB-6F62-AFEA1BB32F0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2FF2ADD-A3F6-DE72-708E-79662534A60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6C585C3-0432-9263-A4BB-10B114A072F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46773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F40-E281-8299-4A00-7666AE6EB29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35B9903-0993-F52B-BFDD-7AF35F8F47D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BE995C9E-D0B7-4720-AC65-5AA3F57F974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7F107A9C-7675-639D-FC67-1BBB29DB120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7D5726A-2F67-04E1-DB98-5E149775502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720147C-2CB1-5CA7-747A-16ABB5E1A7F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88A0505-A12C-1729-44F5-7EC3EBDD9D0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3314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4589E-BABE-20ED-13FE-608982CDC07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4DAD0AC-02F2-193D-1BA9-3DDE43E35DE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44D1E7B7-FFB9-D0F7-095E-A073B32AC3C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B84F5C8B-3C1B-4C69-09BA-6E2B1BD0F45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ADFD299-7AE7-B458-8A72-4DC980A02FF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30D6FB4-EAA3-88E2-C1EB-1BD8F363678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0C203DC-142B-008A-1E34-A9FE21DDEC8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4755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5A5A0-46A0-AC41-ACC8-3D850AA411C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DC76EB2-0561-68CA-D1A1-1F91294C13D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A1D156AB-398B-94BA-A1CB-B9D77A84543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1B1CB13D-6850-54AA-35FE-03FD4463AFD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A8D005A-88E1-F657-2172-1B1773A170A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4BC061D-43CC-9098-8FB5-679193E16F7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E7FA948-8293-7E4A-6EC1-1E6AD6C95B9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89527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E2C52-942F-47C8-5B6C-740032AFBE6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FD96C8D-4A35-4E8E-3F57-8737BE5A71B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BB417464-FD87-45B1-BDA4-B16D75191A9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A8CA24D-2D11-8760-02BC-BEC9E9258FE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D44A62-0579-0CC2-3365-28C9E4E00F8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09E5CAD-A5F2-C0F4-ABDA-A7A1F75B64E0}"/>
              </a:ext>
            </a:extLst>
          </p:cNvPr>
          <p:cNvSpPr>
            <a:spLocks noGrp="1" noChangeArrowheads="1"/>
          </p:cNvSpPr>
          <p:nvPr>
            <p:ph type="body" idx="1"/>
          </p:nvPr>
        </p:nvSpPr>
        <p:spPr>
          <a:xfrm>
            <a:off x="152400" y="4114800"/>
            <a:ext cx="6553200" cy="4876800"/>
          </a:xfrm>
        </p:spPr>
        <p:txBody>
          <a:bodyPr/>
          <a:lstStyle/>
          <a:p>
            <a:pPr algn="l"/>
            <a:r>
              <a:rPr lang="en-US" altLang="en-US" dirty="0"/>
              <a:t>I’m always up before Dawn.</a:t>
            </a:r>
          </a:p>
          <a:p>
            <a:pPr algn="l"/>
            <a:r>
              <a:rPr lang="en-US" altLang="en-US" dirty="0"/>
              <a:t>But I do my calisthenics first: pushups, etc.   Before I can really think about the pain, it’s over.</a:t>
            </a:r>
          </a:p>
        </p:txBody>
      </p:sp>
      <p:cxnSp>
        <p:nvCxnSpPr>
          <p:cNvPr id="3" name="Straight Connector 2">
            <a:extLst>
              <a:ext uri="{FF2B5EF4-FFF2-40B4-BE49-F238E27FC236}">
                <a16:creationId xmlns:a16="http://schemas.microsoft.com/office/drawing/2014/main" id="{FAABF86A-76A1-32FD-D9D8-B8CD89CA1EE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85765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9CAB6-4F3D-7C66-991C-D1BB1C357DA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E9C6268-89E4-1770-5A6E-B65CC6DAED9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AEDCB6A8-355A-C5B3-A6F9-CA2D60BA653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B3FB3D07-004D-7D29-CF60-4AB3D1BD39F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C571AF3-23CC-E7C1-F748-7115DB9F23A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F83CD22-45DF-2ED7-B9C8-2C6E8581D12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AFD072C-42E9-8627-A9A1-37A4B911D50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61756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F3956-9F69-88CE-BA8C-98B9198FB1F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2D785AA-65D3-DB83-5E72-92F70446E99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896E8322-069D-6081-CB92-91BD9D87349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B1C0BEC5-B406-7419-019B-CE438C8A42C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88388D9-E46C-DABA-2BD5-1BB57142BFA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E264EDF-C706-F0C1-C261-5214BFDC2E4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448B195-6C91-9B2F-4D30-18B90F184D9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652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50343-F480-E38C-36E2-D570C1667E9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5A3E623-18AB-76FB-3466-ECB23DE34FB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AC4590F1-203C-B48E-E828-3551E4E66C6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7A8F87D3-2B24-F950-BB29-7F491AB6665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8BA2591-B750-B71F-F8E6-B8235671335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C6D5FBC-8356-20C8-ACF2-ED31389843D7}"/>
              </a:ext>
            </a:extLst>
          </p:cNvPr>
          <p:cNvSpPr>
            <a:spLocks noGrp="1" noChangeArrowheads="1"/>
          </p:cNvSpPr>
          <p:nvPr>
            <p:ph type="body" idx="1"/>
          </p:nvPr>
        </p:nvSpPr>
        <p:spPr>
          <a:xfrm>
            <a:off x="152400" y="4114800"/>
            <a:ext cx="6553200" cy="4876800"/>
          </a:xfrm>
        </p:spPr>
        <p:txBody>
          <a:bodyPr/>
          <a:lstStyle/>
          <a:p>
            <a:pPr algn="l"/>
            <a:r>
              <a:rPr lang="en-US" altLang="en-US" dirty="0"/>
              <a:t>e</a:t>
            </a:r>
          </a:p>
        </p:txBody>
      </p:sp>
      <p:cxnSp>
        <p:nvCxnSpPr>
          <p:cNvPr id="3" name="Straight Connector 2">
            <a:extLst>
              <a:ext uri="{FF2B5EF4-FFF2-40B4-BE49-F238E27FC236}">
                <a16:creationId xmlns:a16="http://schemas.microsoft.com/office/drawing/2014/main" id="{9C6D150A-2A62-AE50-DB24-FAA73444012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1763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56130-8512-9671-834B-1FB6C495D63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CE49801-CEE6-486B-6A2D-02267465FBD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0D155419-B9BE-CE5B-03F1-E5232DE0967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59E31940-96A4-435D-BF30-A96E7248E68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9552C24-2423-4387-73B1-E0D137109D7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745922-E10E-614F-228D-DE2DF584B677}"/>
              </a:ext>
            </a:extLst>
          </p:cNvPr>
          <p:cNvSpPr>
            <a:spLocks noGrp="1" noChangeArrowheads="1"/>
          </p:cNvSpPr>
          <p:nvPr>
            <p:ph type="body" idx="1"/>
          </p:nvPr>
        </p:nvSpPr>
        <p:spPr>
          <a:xfrm>
            <a:off x="152400" y="4114800"/>
            <a:ext cx="6553200" cy="4876800"/>
          </a:xfrm>
        </p:spPr>
        <p:txBody>
          <a:bodyPr/>
          <a:lstStyle/>
          <a:p>
            <a:pPr algn="l"/>
            <a:r>
              <a:rPr lang="en-US" altLang="en-US" dirty="0"/>
              <a:t>e</a:t>
            </a:r>
          </a:p>
        </p:txBody>
      </p:sp>
      <p:cxnSp>
        <p:nvCxnSpPr>
          <p:cNvPr id="3" name="Straight Connector 2">
            <a:extLst>
              <a:ext uri="{FF2B5EF4-FFF2-40B4-BE49-F238E27FC236}">
                <a16:creationId xmlns:a16="http://schemas.microsoft.com/office/drawing/2014/main" id="{40EF04B6-31E0-EE94-EA2A-9AAAE25E592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7390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06D3D-3E3F-CC34-26B7-30739FD1172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E9E01EC-77CA-574F-7401-907B7235985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2434FE8E-F46E-2763-8141-99161E482D1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7CCEE6D-34FE-DA7B-4030-8EFC7160BA0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6DDC5A6-B6C4-D768-EC94-9BA693215E8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7A0DD14-87C4-66F9-00C5-D87FE792CDB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479CB9B-878E-BD0E-7AB6-2133DFC0DCE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4193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70EF9-7946-DDF1-C467-583C0FDA5BF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B038263-A124-F0E6-F445-7631CFFA0F4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585AA7CF-2C41-C1C0-0382-E72FA138F13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FBEB5940-F3C4-C8A6-19B0-BC0E3F76C27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F4CAE9A-C96C-F503-7F98-79A4FB38AC2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95505A0-B8BB-C252-BD31-75B3C72A3D4B}"/>
              </a:ext>
            </a:extLst>
          </p:cNvPr>
          <p:cNvSpPr>
            <a:spLocks noGrp="1" noChangeArrowheads="1"/>
          </p:cNvSpPr>
          <p:nvPr>
            <p:ph type="body" idx="1"/>
          </p:nvPr>
        </p:nvSpPr>
        <p:spPr>
          <a:xfrm>
            <a:off x="152400" y="4114800"/>
            <a:ext cx="6553200" cy="4876800"/>
          </a:xfrm>
        </p:spPr>
        <p:txBody>
          <a:bodyPr/>
          <a:lstStyle/>
          <a:p>
            <a:pPr algn="l"/>
            <a:r>
              <a:rPr lang="en-US" altLang="en-US" dirty="0"/>
              <a:t>https://www.facebook.com/photo?fbid=1438062731491229&amp;set=a.319778523319661</a:t>
            </a:r>
          </a:p>
        </p:txBody>
      </p:sp>
      <p:cxnSp>
        <p:nvCxnSpPr>
          <p:cNvPr id="3" name="Straight Connector 2">
            <a:extLst>
              <a:ext uri="{FF2B5EF4-FFF2-40B4-BE49-F238E27FC236}">
                <a16:creationId xmlns:a16="http://schemas.microsoft.com/office/drawing/2014/main" id="{5F76A625-140C-38A7-DE82-5410AC28346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8752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4C885-54B1-B5B2-E749-9033FEAE770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5481BD6-FBCF-C9DC-B013-7A9B25A39CA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296B4400-25CF-319E-65BF-3955B3A8677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D94379E4-1563-12AA-3DBF-2CD87A0863F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A19AC03-BEC5-EF59-82AE-435AD6CFE7D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5BD177D-BF90-CA2D-ED20-A185CF4D0F8D}"/>
              </a:ext>
            </a:extLst>
          </p:cNvPr>
          <p:cNvSpPr>
            <a:spLocks noGrp="1" noChangeArrowheads="1"/>
          </p:cNvSpPr>
          <p:nvPr>
            <p:ph type="body" idx="1"/>
          </p:nvPr>
        </p:nvSpPr>
        <p:spPr>
          <a:xfrm>
            <a:off x="152400" y="4114800"/>
            <a:ext cx="6553200" cy="4876800"/>
          </a:xfrm>
        </p:spPr>
        <p:txBody>
          <a:bodyPr/>
          <a:lstStyle/>
          <a:p>
            <a:pPr algn="l"/>
            <a:r>
              <a:rPr lang="en-US" altLang="en-US" dirty="0"/>
              <a:t>“At the Name of Yeshua every knee shall bow”   It’s joy now to do so in love.  It will be terror to do so mandated.” </a:t>
            </a:r>
          </a:p>
        </p:txBody>
      </p:sp>
      <p:cxnSp>
        <p:nvCxnSpPr>
          <p:cNvPr id="3" name="Straight Connector 2">
            <a:extLst>
              <a:ext uri="{FF2B5EF4-FFF2-40B4-BE49-F238E27FC236}">
                <a16:creationId xmlns:a16="http://schemas.microsoft.com/office/drawing/2014/main" id="{83469017-A83F-04C4-B390-230104C1718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7411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B9F70-C5C5-BC58-1616-187F0B90AD5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3112A75-59CD-2562-EDE2-F86D00E949E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03478989-B554-8243-DFAD-198408FF56D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D1E61EB-FF12-E1DD-39B8-10FCCE42F9B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AB89068-B758-5A50-F957-CA4C2CA7BC1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7F8D840-0ABC-5F38-F1F6-ADE86DE2757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DC48D4B-E46C-4F91-C1AA-060E60E8F8E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0315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FB4D4-1678-6032-BE5D-E6B5962745A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6230ACB-FE8C-C7B9-A68B-EB5B4E9F092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86951040-2D73-A05F-3437-6696D76E7C0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481A7EA5-7435-7E92-918B-155AF1B8195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458EB27-9061-CA2C-868F-153380B0E36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442AAED-DF82-093C-F2D1-694BC9409C95}"/>
              </a:ext>
            </a:extLst>
          </p:cNvPr>
          <p:cNvSpPr>
            <a:spLocks noGrp="1" noChangeArrowheads="1"/>
          </p:cNvSpPr>
          <p:nvPr>
            <p:ph type="body" idx="1"/>
          </p:nvPr>
        </p:nvSpPr>
        <p:spPr>
          <a:xfrm>
            <a:off x="152400" y="4114800"/>
            <a:ext cx="6553200" cy="4876800"/>
          </a:xfrm>
        </p:spPr>
        <p:txBody>
          <a:bodyPr/>
          <a:lstStyle/>
          <a:p>
            <a:pPr algn="l"/>
            <a:r>
              <a:rPr lang="en-US" altLang="en-US" dirty="0"/>
              <a:t>P 188 Garden of Emuna</a:t>
            </a:r>
          </a:p>
        </p:txBody>
      </p:sp>
      <p:cxnSp>
        <p:nvCxnSpPr>
          <p:cNvPr id="3" name="Straight Connector 2">
            <a:extLst>
              <a:ext uri="{FF2B5EF4-FFF2-40B4-BE49-F238E27FC236}">
                <a16:creationId xmlns:a16="http://schemas.microsoft.com/office/drawing/2014/main" id="{0087665C-1CA9-EE99-E3D1-D891BECA454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22904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D7C5C-ED13-2B3F-6E16-E0E862985E5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E167795-03D3-2EF0-B940-ECAA0C8EE36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53298DF-3535-4E4D-3836-3D6257C078C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E767EE67-9C34-76B9-8E7B-30B9D6B0A12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1465FD6-BA6D-E6AC-FA6E-33FAAF9D8B9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3613A8B-CAA1-5603-1983-F597AF01944B}"/>
              </a:ext>
            </a:extLst>
          </p:cNvPr>
          <p:cNvSpPr>
            <a:spLocks noGrp="1" noChangeArrowheads="1"/>
          </p:cNvSpPr>
          <p:nvPr>
            <p:ph type="body" idx="1"/>
          </p:nvPr>
        </p:nvSpPr>
        <p:spPr>
          <a:xfrm>
            <a:off x="152400" y="4114800"/>
            <a:ext cx="6553200" cy="4876800"/>
          </a:xfrm>
        </p:spPr>
        <p:txBody>
          <a:bodyPr/>
          <a:lstStyle/>
          <a:p>
            <a:pPr algn="l"/>
            <a:r>
              <a:rPr lang="en-US" altLang="en-US" dirty="0"/>
              <a:t>I was at a Jewish community pre RH event.  Choir, singing, teaching.   The person next to me at the end said, “It was a pleasure to pray with you.”</a:t>
            </a:r>
          </a:p>
        </p:txBody>
      </p:sp>
      <p:cxnSp>
        <p:nvCxnSpPr>
          <p:cNvPr id="3" name="Straight Connector 2">
            <a:extLst>
              <a:ext uri="{FF2B5EF4-FFF2-40B4-BE49-F238E27FC236}">
                <a16:creationId xmlns:a16="http://schemas.microsoft.com/office/drawing/2014/main" id="{5DD5B6D5-3178-F1C8-40EE-F2957C62A8C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53992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5E1D9-F4E2-E303-E059-DFF0BF4C5A6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40BA4B0-F6CD-5130-5196-1A76D839585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0FB1B4BC-9E36-44F8-7E16-DD902088D4B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02924A81-0790-96E7-94AB-380CFE90BF4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5DA9F82-C58F-B713-A0B8-33BCA0B2E53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85C036F-DE4D-9142-4C91-B0AAA89CC1B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4D70396-3EBC-6CF1-DA38-6248EF943E5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5958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41D1B-C381-ECA2-968F-39D6CF41CED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668DFF1-0FF8-65CB-7BC0-344D1729CC1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49442002-F95F-EF5A-9EB1-478E728BB2E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1507808C-1828-C192-E2B9-B02964BA814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4E9E7F4-FB90-28E8-7DAB-067AEC85124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19D9A51-93CB-C52E-0755-40B963A4E5B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1CF663B-8048-200B-19D2-A7C386AB364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7961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D5578-C0AE-EF0C-3E62-D727BBF03AF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EDA5320-DED4-987B-00DD-C1DE192380C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0E58D463-38A9-C4AA-CA4F-1C861349AE3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EC9F4539-2801-BB3D-C7E7-AB8E1273921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5804BF1-70FC-7169-9976-9BABDDA7D70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1213CFB-E6F5-2EDF-A321-EB1950C6077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3D0D4A9-2191-534B-96D9-587BFB69F56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8924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1DE36-D209-1AE6-C84F-8C7A7CA455F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7AE423D-B820-6B7D-F8A5-19121B447BA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049BF86-E46D-8B54-F224-B4F90543D5A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F341FD5A-6389-1D76-D260-7836687D133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271B556-7898-29D5-C832-9B3B45DD4A1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A783FEF-397E-B994-0C8B-074C4754E5D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8DCE4D6-67CF-EC86-2003-E221EBBBC9C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35169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C0173-AE0B-FF59-78DB-A11D8569B10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917C657-BB1F-71F0-7C73-0E7204C17DE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BE425DA7-3AB9-6F0D-F700-C93FF078A2E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9F36E56A-DBAD-3F5C-7BFE-E58A1DC5709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8A3AF8D-2943-ECBC-6BC4-C41413609A5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7B425CA-3874-6E94-F27E-4DCCA61F3B4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A07F263-D661-BAC0-B65C-4F9816ECEBF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141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8F573-A04A-AA95-6B15-3EDD9EF5EE5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C9B34DE-D00D-7F48-E6A6-0819EA781A2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1F58DDAD-2863-4403-7E89-C406D9D1A41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1697A5E8-0D10-33F0-F53E-05821A194BD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0FA2D90-1C7C-3E67-D415-660DAC4E9A4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75053BA-1D1E-464B-B7F4-00C60D9CD50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62FBD41-9D57-4A8C-F928-B34C433BD6A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898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F0D7B-4E57-CFE8-96AF-886C6A9CE9B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CAB11A8-9E3F-F809-2E88-B66FCBA4DED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06EAC91C-6EA9-72E2-14D3-4F269469F35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1326D1A-198E-A659-2203-6B20332B517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C35D94A-266B-87E9-AF04-224319A7790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FBBAFDB-7308-021F-2A52-8593FC72B4BD}"/>
              </a:ext>
            </a:extLst>
          </p:cNvPr>
          <p:cNvSpPr>
            <a:spLocks noGrp="1" noChangeArrowheads="1"/>
          </p:cNvSpPr>
          <p:nvPr>
            <p:ph type="body" idx="1"/>
          </p:nvPr>
        </p:nvSpPr>
        <p:spPr>
          <a:xfrm>
            <a:off x="152400" y="4114800"/>
            <a:ext cx="6553200" cy="4876800"/>
          </a:xfrm>
        </p:spPr>
        <p:txBody>
          <a:bodyPr/>
          <a:lstStyle/>
          <a:p>
            <a:pPr algn="l"/>
            <a:r>
              <a:rPr lang="en-US" altLang="en-US" dirty="0"/>
              <a:t>https://www.casualenglishbible.com/resource/solomons-jerusalem-add-on</a:t>
            </a:r>
          </a:p>
        </p:txBody>
      </p:sp>
      <p:cxnSp>
        <p:nvCxnSpPr>
          <p:cNvPr id="3" name="Straight Connector 2">
            <a:extLst>
              <a:ext uri="{FF2B5EF4-FFF2-40B4-BE49-F238E27FC236}">
                <a16:creationId xmlns:a16="http://schemas.microsoft.com/office/drawing/2014/main" id="{A656CE08-CB44-F7D5-EA1A-8C860E50227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5728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22C2E-F58F-6428-80C4-47E8BBDAC5A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6A02B1C-0FFB-7A4E-4C86-724D58A8490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203F4957-DFF3-8C51-F18E-F5273F8CD7B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459976AF-5CE7-1F5E-8FBB-4FF2C63B81B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B016646-D397-EAA1-A178-B529E33691C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1B4F148-9CB2-79CD-9D60-41EDFDA60EA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7FEAEFD-BC9F-507B-E027-5E2F7C0C303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3874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7F582-839C-03C1-C0A4-F9E3A807896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0260BAE-E7DE-27FA-EE78-457E95E1662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261FD925-0255-E7EE-E74D-DCC71B7117A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A05951C1-41F5-31DB-181E-6844922A63C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6C38A89-01A6-A336-D70D-7DDD3DD74E1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0637488-65CC-FF90-2EE7-6B5A6B1ED5CD}"/>
              </a:ext>
            </a:extLst>
          </p:cNvPr>
          <p:cNvSpPr>
            <a:spLocks noGrp="1" noChangeArrowheads="1"/>
          </p:cNvSpPr>
          <p:nvPr>
            <p:ph type="body" idx="1"/>
          </p:nvPr>
        </p:nvSpPr>
        <p:spPr>
          <a:xfrm>
            <a:off x="152400" y="4114800"/>
            <a:ext cx="6553200" cy="4876800"/>
          </a:xfrm>
        </p:spPr>
        <p:txBody>
          <a:bodyPr/>
          <a:lstStyle/>
          <a:p>
            <a:pPr algn="l"/>
            <a:r>
              <a:rPr lang="en-US" altLang="en-US" dirty="0"/>
              <a:t>Kipp Adler, Marina Kurban, Evan?. Heidi, </a:t>
            </a:r>
          </a:p>
        </p:txBody>
      </p:sp>
      <p:cxnSp>
        <p:nvCxnSpPr>
          <p:cNvPr id="3" name="Straight Connector 2">
            <a:extLst>
              <a:ext uri="{FF2B5EF4-FFF2-40B4-BE49-F238E27FC236}">
                <a16:creationId xmlns:a16="http://schemas.microsoft.com/office/drawing/2014/main" id="{0C721CDE-DA9D-3B33-2307-27219701B3B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9586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0E59A-05C6-4614-B7C5-1CF9141096B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26992E4-6AB6-4BD0-5FDB-DD3F8C95568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EAC9F5CB-271E-D4F1-C00D-97AA3C1E655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746118D-20D5-9034-C1FA-025CD5B3E65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D954B2D-9537-468A-37BB-828DC03004E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53DC3E1-F88E-A3FD-97A4-42780999B5E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0DA0997-F980-4032-CFC4-3A66BB816BC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57687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D7461-778B-8763-0BC0-ACA3B4D51C3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5FEF861-1FB6-AB6E-C5B9-8C702BE204E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EED97C16-C9B7-3160-9960-2D0A3EC44C4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8AFA0C25-DF9E-66DB-3FB5-D19C3996DDA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C774C11-8D89-C5BD-FCFC-8F1BB94506D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6C5E7E4-BDB8-EC2A-C456-828D50DB91E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775234F-3BE7-F1C6-20A4-E5DAFB710C3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12342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3D7EF-4FB5-A64F-5394-889BB059BB9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6086705-F190-DDE1-4FE5-669FD3B02E2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806FFC73-76F5-2F0A-93DB-53A07553ABD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7CFD9A9A-55CB-CC04-A4AB-A06944F9508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D236F5D-A506-0A4D-C550-2C598FD6826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8808416-C9F3-FE27-4285-39DECC3BFDD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39EEB98-C629-6FC7-9BF0-88EFD8D92B5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7761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C7564-483A-712B-1B7C-7BA073F361F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0548113-3104-4CF5-26BD-CF005FFE21D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D62801D2-F372-4851-46E2-44BD56AE06A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FEE6A4DE-D62B-693D-9609-F89F1D4640A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F345BBC-DA6C-E0E5-C2E5-6B3E44D9590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F11892D-851B-DC0C-A236-868B9B0E42F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39B4511-5FB4-F028-4736-32553B1A4F3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4043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A4ED9-C124-D12C-2B8D-C4E72740E16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EBC8370-7CFE-6069-8E43-FA707461C4A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E8138767-412C-3EF1-2266-10EB8D3CDED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CB84E573-75D9-75A6-96F5-BBF4A4196BE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6251E9C-5F17-6EB3-2D50-74AAB5343C5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8138958-D465-7803-5BDE-8AAC0552519E}"/>
              </a:ext>
            </a:extLst>
          </p:cNvPr>
          <p:cNvSpPr>
            <a:spLocks noGrp="1" noChangeArrowheads="1"/>
          </p:cNvSpPr>
          <p:nvPr>
            <p:ph type="body" idx="1"/>
          </p:nvPr>
        </p:nvSpPr>
        <p:spPr>
          <a:xfrm>
            <a:off x="152400" y="4114800"/>
            <a:ext cx="6553200" cy="4876800"/>
          </a:xfrm>
        </p:spPr>
        <p:txBody>
          <a:bodyPr/>
          <a:lstStyle/>
          <a:p>
            <a:pPr algn="l"/>
            <a:r>
              <a:rPr lang="en-US" altLang="en-US" dirty="0"/>
              <a:t>David Dreiling’s insight.</a:t>
            </a:r>
          </a:p>
        </p:txBody>
      </p:sp>
      <p:cxnSp>
        <p:nvCxnSpPr>
          <p:cNvPr id="3" name="Straight Connector 2">
            <a:extLst>
              <a:ext uri="{FF2B5EF4-FFF2-40B4-BE49-F238E27FC236}">
                <a16:creationId xmlns:a16="http://schemas.microsoft.com/office/drawing/2014/main" id="{3618FF3D-7D10-EC25-8191-41C6B57E488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2580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628D7-63FE-364F-1F18-6DDEFD80719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38E3FE3-4E83-E9C8-83BD-B8492632B88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51BCDDC9-965B-C3C3-7303-C914D3C1A9F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7EEE6C8-54AB-18D3-F76A-7B97BF626B6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D0480FF-537B-E746-B869-87116CCB595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7C72EC2-8D81-1C62-5CC9-2AD4939BCF3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DB85E7D-1701-76D2-B990-ECCB165183E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1616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BB683-01A5-86C9-B044-9B437E4C00F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2B0978F-2B9F-7772-B811-70941B52837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F5242C80-2D07-8B1E-5342-8F8C933CD7C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A1908414-50AF-0A9D-4617-74C54B98012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20375F7-38D6-B038-E549-104BE670A22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2116F28-518F-8A64-EA06-AC748DC357F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83FBDD5-AC69-395B-C0FB-B41AE2C1D8F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400627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5AB0B-92C1-D388-CCEA-C14AE85E2D7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B70FC88-06D8-32CC-3293-4CE78F25C08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5AFDD06E-A803-B076-BB91-4B8F9032F04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22CF2E3-CA6F-9B2A-F14A-F6B66F99047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3CD4600-7C96-FAC4-E07F-47A0E6EB106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99C1607-D201-B7BC-F6B1-97F81E32FFB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D0C33F5-B23D-5DD6-1CB0-406482AF912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645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D8806-B7EA-46CB-2026-155806B48C8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3F35521-527E-3FED-CC9A-8423BA6ED52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D8428ADB-3BB0-D6E2-12E3-016E7E99DBB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E4011871-3A8D-A286-4054-8F5CF3C2551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3D86EBB-BFA3-BDBA-63BE-2B04598F571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AE3BE68-0FAD-3E2B-D107-B953BA3FCE0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E0CCD80-B5DD-458E-E600-5578493662A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80158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236B-13D1-668A-A5A5-A38F9F39CFB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5D68620-8148-759E-E76A-0945654F37B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F4D17808-50DF-979E-CF3E-15EEACBC8D7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0630DE35-1165-F1B7-1743-83FA1586D72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87572F4-1F54-1BDB-3FD6-243741AE3B1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1F796DA-1339-98A3-71DB-DF282C8D36C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BAAEA54-D21A-22F1-B245-ED1AA8A961B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41443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06772-F09A-E11E-FA02-3454B5668FF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BE765E0-E3F8-874D-C507-6760C233AC4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FF6BC33E-D9CF-20B1-5435-C74D8B99FF5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20665C36-9F9D-C2FC-75DD-6DFD47D9083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0A88B57-8D80-DA21-75E0-348CAF4AECE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D184D83-0B19-AA07-D248-69DC423A8A7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AFBF355-33D5-0022-2823-15ACF8E7386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67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B343E-937B-5DE9-D3FE-BD3DE5F99E3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9BE4678-6E1F-FEA0-6FE1-71B9D18919D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5AA63CD0-D1AC-3E1E-5FED-98632B4DD96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0943C2D-DE43-A96E-5B25-FC61631A0D2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3103FBA-A559-7AD8-B494-B4850611C80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06996FE-AC34-5436-6B13-DC370AF27FC3}"/>
              </a:ext>
            </a:extLst>
          </p:cNvPr>
          <p:cNvSpPr>
            <a:spLocks noGrp="1" noChangeArrowheads="1"/>
          </p:cNvSpPr>
          <p:nvPr>
            <p:ph type="body" idx="1"/>
          </p:nvPr>
        </p:nvSpPr>
        <p:spPr>
          <a:xfrm>
            <a:off x="152400" y="4114800"/>
            <a:ext cx="6553200" cy="4876800"/>
          </a:xfrm>
        </p:spPr>
        <p:txBody>
          <a:bodyPr/>
          <a:lstStyle/>
          <a:p>
            <a:pPr algn="l"/>
            <a:r>
              <a:rPr lang="en-US" altLang="en-US" dirty="0"/>
              <a:t>Haven’t done this since we got this building in 2016.   Need to.</a:t>
            </a:r>
          </a:p>
        </p:txBody>
      </p:sp>
      <p:cxnSp>
        <p:nvCxnSpPr>
          <p:cNvPr id="3" name="Straight Connector 2">
            <a:extLst>
              <a:ext uri="{FF2B5EF4-FFF2-40B4-BE49-F238E27FC236}">
                <a16:creationId xmlns:a16="http://schemas.microsoft.com/office/drawing/2014/main" id="{AF55B041-AA12-047B-D88B-9AB448B1AA6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8518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1CFE1-EFB6-222D-9857-E3008FE8E6E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903C013-D502-D9F2-0C82-1F27279DBAC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381DB47-247A-1FD7-5B12-8E8E77C0D06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4DB58A4F-0ACC-DE5B-AB07-E0294E31636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8D5E2B8-F403-362F-066C-98DC5CB2831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E0E735D-AFBF-0868-9C5F-EE5A3A6455C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D0B4373-7858-8C75-205C-C0EAC60EC9D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97781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74449-E088-BC1B-190E-4F8C1D79965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6A1361F-121D-E2EF-0E46-D27E80358AD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ED702F28-0A95-3D4F-D3A2-435B552D444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32EFD82A-CE96-0518-C8AA-4FEB84899A7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5CC2F1C-9ADD-4221-DD50-6868201688C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6AF0F44-1D9F-5E58-9F96-6F40619FF77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3B14977-CD2F-997B-3F7F-8CBFA742EF0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5280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B87B0-D9FE-9C62-8A5D-AB46F064328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3269D7A-457D-C00E-68F2-16CF4971EB7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5F245BAC-C8CC-30A0-7028-44554D738AE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30C96CA-475F-B675-75B4-B65EDF47497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E2E879B-ABB4-394F-4F91-FF638B6C5E4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3943150-9829-B0A0-E4C2-08CE50853FC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F1853D2-E8A7-7471-98F6-FD38FEDC772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84474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3C9D6-1DFA-9DEC-ECFF-1028990066C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1571BDC-E6DC-289C-C3DE-C766B04A0C9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2D9F531A-70F6-B4D2-CD54-CA7DC305051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181127E9-A1BD-6410-AFE6-3AF6C25B110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DA5ED65-05DF-3D52-750D-D86FB457BFA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B7C8FB0-ABAA-57A8-E8C8-659058AE1F5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469E631-AFF6-DB4B-DA21-4C4A94F48F4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07959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55F6F-655F-77E9-FF65-D68892D4D4B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70BBA18-F8B4-589A-D1F5-707746FB539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C827E99-DFEA-BAEB-9132-A144B545B4D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49235157-99DE-987A-1CA6-29FAF10BCDB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9C3A4FF-72DB-8A32-82E1-A6C6B54E6ED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9A2C9E5-E16C-33E2-97D5-7F03C313481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3EFE772-7146-6629-806A-77FD9155874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19882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753B-4081-808D-D23A-E2BAAC0DFA7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3464B62-E9D0-1FC0-5F3C-52441B37A99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A4A58543-BBFC-88AF-F647-D116D944D80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EF7D6F50-E723-3254-BDF4-E0DD0BF29E0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11D9DD8-6137-CD3A-58B4-4052770A0A6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C2C8152-7D86-9D69-1E37-8E493262D95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B22BBFE-367D-83D9-D602-8735C98D0EC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5000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5310-AE9D-FE21-25C1-25F6AA0DAB3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94B62B8-B0F1-A2B5-244B-3FCE21566F8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559118BB-3B68-73DE-B532-1C64383A23D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ABCCC08A-B8B6-F982-8A5A-0EB70A68245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B0568A8-545F-0808-202C-1960D2EB280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F1DE4B1-E5E3-B89A-6461-ACFF9209017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8480703-AFA9-DC4A-1428-9115B5384DE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6640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A1577-8083-83CB-BE46-E9E92A74EF0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3FF8586-F976-F6FC-B84D-183A88B67F6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D1D15E94-FB0D-6FE4-7F0D-DC8A77AD2E5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50A1AABA-AB8A-6FEA-A7D3-E2510C1F2D7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CE2D7B8-2A6A-D44D-DF09-E5B5EACFD5D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5A74136-A97A-B562-F470-9006967CA8E7}"/>
              </a:ext>
            </a:extLst>
          </p:cNvPr>
          <p:cNvSpPr>
            <a:spLocks noGrp="1" noChangeArrowheads="1"/>
          </p:cNvSpPr>
          <p:nvPr>
            <p:ph type="body" idx="1"/>
          </p:nvPr>
        </p:nvSpPr>
        <p:spPr>
          <a:xfrm>
            <a:off x="152400" y="4114800"/>
            <a:ext cx="6553200" cy="4876800"/>
          </a:xfrm>
        </p:spPr>
        <p:txBody>
          <a:bodyPr/>
          <a:lstStyle/>
          <a:p>
            <a:pPr algn="l"/>
            <a:r>
              <a:rPr lang="en-US" altLang="en-US" dirty="0"/>
              <a:t>https://www.casualenglishbible.com/resource/jerusalem-temple-walls-rebuilt</a:t>
            </a:r>
          </a:p>
        </p:txBody>
      </p:sp>
      <p:cxnSp>
        <p:nvCxnSpPr>
          <p:cNvPr id="3" name="Straight Connector 2">
            <a:extLst>
              <a:ext uri="{FF2B5EF4-FFF2-40B4-BE49-F238E27FC236}">
                <a16:creationId xmlns:a16="http://schemas.microsoft.com/office/drawing/2014/main" id="{969A4B5F-5E67-DC45-106F-E9BFAC69474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1385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E79F1-D1EE-1AAD-97BD-B780F5C96FA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3AB3ACF-9076-5FCA-32ED-60988B5D44B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53FDB20-2EDB-F864-D6B2-3A8772C6573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63A82075-D3A8-F05C-BD6E-EC74A403735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563D199-8AC6-91C2-D857-2F0EE730A27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6964A40-15E8-952A-9F52-539FB9C08A1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F60ED8F-06F0-2A1E-5EDA-EBE0DBDD53F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20099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90AEB-6300-B3E8-CD97-286D4A36102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8E07C87-9022-1690-211A-558C53B58B5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FC38E1BE-08C3-06E5-CD6C-07824F2CE58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0EEB4721-FEBF-9AD9-89FF-D413DF9F089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B57FEB2-78E9-50E1-CF63-2447EB02619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63E7B80-5272-6B73-1F79-95B11DE8439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8F97DE5-92FE-4CE2-DB44-203048F0A18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23639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91B1-8709-101A-372E-3BDD2CA6D45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8B5B883-0886-2767-2574-A34AD014BC5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98DB263A-E9BD-23E2-1873-6320DD22EC3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71A95B04-CC24-684F-F44D-1DEB1E5543D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3CD07C0-31FC-EC95-82CF-3299BD0914B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D552D39-005D-2C50-AD7D-7E3BE1484D5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B807057-091C-7CC7-1E95-A08E118B40A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9487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762000"/>
            <a:ext cx="6096000" cy="3429000"/>
          </a:xfrm>
        </p:spPr>
      </p:sp>
      <p:sp>
        <p:nvSpPr>
          <p:cNvPr id="3" name="Notes Placeholder 2"/>
          <p:cNvSpPr>
            <a:spLocks noGrp="1"/>
          </p:cNvSpPr>
          <p:nvPr>
            <p:ph type="body" idx="1"/>
          </p:nvPr>
        </p:nvSpPr>
        <p:spPr>
          <a:xfrm>
            <a:off x="381000" y="4191000"/>
            <a:ext cx="6172200" cy="4572000"/>
          </a:xfrm>
        </p:spPr>
        <p:txBody>
          <a:bodyPr/>
          <a:lstStyle/>
          <a:p>
            <a:r>
              <a:rPr lang="en-US" dirty="0"/>
              <a:t>Who are you discipling, building up?4</a:t>
            </a:r>
          </a:p>
        </p:txBody>
      </p:sp>
      <p:sp>
        <p:nvSpPr>
          <p:cNvPr id="4" name="Header Placeholder 3"/>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charset="0"/>
                <a:ea typeface="+mn-ea"/>
                <a:cs typeface="Arial" charset="0"/>
              </a:rPr>
              <a:t>1 Thes 5.17  Pray Unceasingly  </a:t>
            </a:r>
          </a:p>
        </p:txBody>
      </p:sp>
      <p:sp>
        <p:nvSpPr>
          <p:cNvPr id="5" name="Date Placeholder 4"/>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charset="0"/>
                <a:ea typeface="+mn-ea"/>
                <a:cs typeface="Arial" charset="0"/>
              </a:rPr>
              <a:t>Aug 1, 2026 5786</a:t>
            </a:r>
          </a:p>
        </p:txBody>
      </p:sp>
      <p:sp>
        <p:nvSpPr>
          <p:cNvPr id="6" name="Slide Number Placeholder 5"/>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0E9F95B-100C-4401-AFC8-043CE70D51A5}"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945705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2913B-223D-A7C9-EB49-58783042CA9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AF77543-FE04-B23E-5742-B6854C429FC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D67BCAE1-3290-88F9-DCDD-3F54586CED1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DB45FE58-24F3-550B-1193-6C8F137E657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EB54A30-7611-4F6F-8A55-8C4BBF79808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3632850-43C4-37AB-29AA-4E1D53841C9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385DFA0-B729-9E1A-46E9-DCCA690A915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6727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CFC76-0DFF-1605-2890-D11E175725F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EC3DCAF-C155-C155-9B71-4B60E1A2CFA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1 Thes 5.17  Pray Unceasingly  </a:t>
            </a:r>
          </a:p>
        </p:txBody>
      </p:sp>
      <p:sp>
        <p:nvSpPr>
          <p:cNvPr id="5" name="Rectangle 3">
            <a:extLst>
              <a:ext uri="{FF2B5EF4-FFF2-40B4-BE49-F238E27FC236}">
                <a16:creationId xmlns:a16="http://schemas.microsoft.com/office/drawing/2014/main" id="{C2970B3C-47FF-FE2D-7D08-912DDDCA471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 2026 5786</a:t>
            </a:r>
          </a:p>
        </p:txBody>
      </p:sp>
      <p:sp>
        <p:nvSpPr>
          <p:cNvPr id="6" name="Rectangle 7">
            <a:extLst>
              <a:ext uri="{FF2B5EF4-FFF2-40B4-BE49-F238E27FC236}">
                <a16:creationId xmlns:a16="http://schemas.microsoft.com/office/drawing/2014/main" id="{7F6C7D65-FFBF-38A2-A7D1-35B17C41B0D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CFACF0E-9FCC-1F8C-CA44-0CA661310B2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01030EB-7AE4-9ADD-8395-BDC1983BAEF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FD3D368-A551-4E75-62D2-AD1CDA0C20F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0794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3348021"/>
            <a:ext cx="6858000" cy="1231118"/>
          </a:xfrm>
        </p:spPr>
        <p:txBody>
          <a:bodyPr wrap="none" anchor="t">
            <a:normAutofit/>
          </a:bodyPr>
          <a:lstStyle>
            <a:lvl1pPr algn="r">
              <a:defRPr sz="7200" b="0" spc="-225">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2770782"/>
            <a:ext cx="6858000" cy="565519"/>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B26EB06D-C9AC-4BAA-90E1-11627B68CA4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0878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75370"/>
            <a:ext cx="7886700" cy="614516"/>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740569"/>
            <a:ext cx="7886700" cy="253480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3889887"/>
            <a:ext cx="7885509" cy="511854"/>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859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2650758"/>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3367049"/>
            <a:ext cx="7885509" cy="112637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347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273844"/>
            <a:ext cx="6977064" cy="2244678"/>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3376297"/>
            <a:ext cx="7884318" cy="1117122"/>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
        <p:nvSpPr>
          <p:cNvPr id="9" name="TextBox 8"/>
          <p:cNvSpPr txBox="1"/>
          <p:nvPr/>
        </p:nvSpPr>
        <p:spPr>
          <a:xfrm>
            <a:off x="833283"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76004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1745226"/>
            <a:ext cx="7886700" cy="1883876"/>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3637936"/>
            <a:ext cx="7885509" cy="855483"/>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4442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414462"/>
            <a:ext cx="2210150" cy="432197"/>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1928812"/>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414462"/>
            <a:ext cx="2202181" cy="432197"/>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1928812"/>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414462"/>
            <a:ext cx="2199085" cy="432197"/>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1928812"/>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364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6"/>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4"/>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6"/>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3655323"/>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3223127"/>
            <a:ext cx="2199085"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1692266"/>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3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836C97D-7EB4-4470-B36A-8CE1DF35336C}"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3464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02A1C997-1C84-4E42-B804-9E6F0693A64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41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562809BE-4F75-4AE8-85BB-D151C4B7CC4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6461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3348021"/>
            <a:ext cx="6858000" cy="1231118"/>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2770256"/>
            <a:ext cx="6858000" cy="565519"/>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87AE4B22-24C9-4BD8-A2D6-8E3898629F9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454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369219"/>
            <a:ext cx="376891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369219"/>
            <a:ext cx="377547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11E98B-EED2-4B67-A443-F4B6B35947A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366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260872"/>
            <a:ext cx="3768912" cy="617934"/>
          </a:xfrm>
        </p:spPr>
        <p:txBody>
          <a:bodyPr anchor="b"/>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1878806"/>
            <a:ext cx="3768912"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260872"/>
            <a:ext cx="3776661" cy="617934"/>
          </a:xfrm>
        </p:spPr>
        <p:txBody>
          <a:bodyPr vert="horz" lIns="91440" tIns="45720" rIns="91440" bIns="45720" rtlCol="0" anchor="b">
            <a:norm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1878806"/>
            <a:ext cx="377666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65CDC162-1900-40CE-9BEB-10030CC81F0F}"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343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E4CB589C-4D57-407B-91A2-640CFE24FC6D}"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020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46F5A7C8-905E-4755-8782-9AD9A4FE91F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352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C47A99C-07AA-42E0-A17B-9B37B53AD972}"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58025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3DAB7C7D-F77A-452E-A8B2-BE455B7E5109}"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748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369219"/>
            <a:ext cx="767535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416257"/>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500"/>
                                        <p:tgtEl>
                                          <p:spTgt spid="3">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405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614B4-BD70-7172-7707-533C0CCD6DB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43C00A5-496B-CA34-9634-62250F21E49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65725D2E-FB2E-2FC8-BA96-2095C02C84B5}"/>
              </a:ext>
            </a:extLst>
          </p:cNvPr>
          <p:cNvPicPr>
            <a:picLocks noChangeAspect="1"/>
          </p:cNvPicPr>
          <p:nvPr/>
        </p:nvPicPr>
        <p:blipFill>
          <a:blip r:embed="rId3">
            <a:extLst>
              <a:ext uri="{28A0092B-C50C-407E-A947-70E740481C1C}">
                <a14:useLocalDpi xmlns:a14="http://schemas.microsoft.com/office/drawing/2010/main" val="0"/>
              </a:ext>
            </a:extLst>
          </a:blip>
          <a:srcRect t="6667" b="50023"/>
          <a:stretch>
            <a:fillRect/>
          </a:stretch>
        </p:blipFill>
        <p:spPr>
          <a:xfrm>
            <a:off x="2362201" y="19589"/>
            <a:ext cx="4419600" cy="2552161"/>
          </a:xfrm>
          <a:prstGeom prst="rect">
            <a:avLst/>
          </a:prstGeom>
        </p:spPr>
      </p:pic>
    </p:spTree>
    <p:extLst>
      <p:ext uri="{BB962C8B-B14F-4D97-AF65-F5344CB8AC3E}">
        <p14:creationId xmlns:p14="http://schemas.microsoft.com/office/powerpoint/2010/main" val="1054101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B64CF-2098-6D62-99D1-B15A1E62DD5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79E663C-4AF3-ABFA-9B61-1FDDA94D185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588C556-293D-E75B-014B-B8B52B9EB3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5" name="TextBox 4">
            <a:extLst>
              <a:ext uri="{FF2B5EF4-FFF2-40B4-BE49-F238E27FC236}">
                <a16:creationId xmlns:a16="http://schemas.microsoft.com/office/drawing/2014/main" id="{9CA5265E-44B8-E10B-5F0A-D9F5824B88FC}"/>
              </a:ext>
            </a:extLst>
          </p:cNvPr>
          <p:cNvSpPr txBox="1"/>
          <p:nvPr/>
        </p:nvSpPr>
        <p:spPr>
          <a:xfrm>
            <a:off x="310537" y="361950"/>
            <a:ext cx="7880812" cy="3170099"/>
          </a:xfrm>
          <a:prstGeom prst="rect">
            <a:avLst/>
          </a:prstGeom>
          <a:noFill/>
        </p:spPr>
        <p:txBody>
          <a:bodyPr wrap="none" rtlCol="0">
            <a:spAutoFit/>
          </a:bodyPr>
          <a:lstStyle/>
          <a:p>
            <a:pPr algn="l"/>
            <a:r>
              <a:rPr lang="en-US" dirty="0">
                <a:solidFill>
                  <a:schemeClr val="tx1"/>
                </a:solidFill>
              </a:rPr>
              <a:t>Pray unceasingly  1 Thes. 5.17</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dirty="0">
                <a:solidFill>
                  <a:schemeClr val="tx1"/>
                </a:solidFill>
              </a:rPr>
              <a:t>Types of private prayer</a:t>
            </a:r>
          </a:p>
          <a:p>
            <a:pPr marL="461963" indent="-461963" algn="l">
              <a:buFont typeface="+mj-lt"/>
              <a:buAutoNum type="arabicPeriod"/>
            </a:pPr>
            <a:r>
              <a:rPr lang="en-US" dirty="0">
                <a:solidFill>
                  <a:schemeClr val="tx1"/>
                </a:solidFill>
              </a:rPr>
              <a:t>Types of group prayer</a:t>
            </a:r>
          </a:p>
          <a:p>
            <a:pPr marL="461963" indent="-461963" algn="l">
              <a:buFont typeface="+mj-lt"/>
              <a:buAutoNum type="arabicPeriod"/>
            </a:pPr>
            <a:r>
              <a:rPr lang="en-US" dirty="0">
                <a:solidFill>
                  <a:schemeClr val="tx1"/>
                </a:solidFill>
              </a:rPr>
              <a:t>Some historic interpretations</a:t>
            </a:r>
          </a:p>
        </p:txBody>
      </p:sp>
    </p:spTree>
    <p:extLst>
      <p:ext uri="{BB962C8B-B14F-4D97-AF65-F5344CB8AC3E}">
        <p14:creationId xmlns:p14="http://schemas.microsoft.com/office/powerpoint/2010/main" val="1102096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D84E8-3F15-A73C-8B05-4CF3D31814F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FD1CD6F-B940-6393-B04E-BF81731FD3F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18D9A330-C6FA-6156-1ABE-FC97871BD0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5" name="TextBox 4">
            <a:extLst>
              <a:ext uri="{FF2B5EF4-FFF2-40B4-BE49-F238E27FC236}">
                <a16:creationId xmlns:a16="http://schemas.microsoft.com/office/drawing/2014/main" id="{9D8B401B-498F-C253-E526-AFF7F0B87B07}"/>
              </a:ext>
            </a:extLst>
          </p:cNvPr>
          <p:cNvSpPr txBox="1"/>
          <p:nvPr/>
        </p:nvSpPr>
        <p:spPr>
          <a:xfrm>
            <a:off x="310537" y="361950"/>
            <a:ext cx="7880812" cy="3170099"/>
          </a:xfrm>
          <a:prstGeom prst="rect">
            <a:avLst/>
          </a:prstGeom>
          <a:noFill/>
        </p:spPr>
        <p:txBody>
          <a:bodyPr wrap="none" rtlCol="0">
            <a:spAutoFit/>
          </a:bodyPr>
          <a:lstStyle/>
          <a:p>
            <a:pPr algn="l"/>
            <a:r>
              <a:rPr lang="en-US" dirty="0">
                <a:solidFill>
                  <a:schemeClr val="tx1"/>
                </a:solidFill>
              </a:rPr>
              <a:t>Pray unceasingly  1 Thes. 5.17</a:t>
            </a:r>
          </a:p>
          <a:p>
            <a:pPr marL="461963" indent="-461963" algn="l">
              <a:buFont typeface="+mj-lt"/>
              <a:buAutoNum type="arabicPeriod"/>
            </a:pPr>
            <a:r>
              <a:rPr lang="en-US" u="sng" dirty="0">
                <a:solidFill>
                  <a:srgbClr val="FFFF66"/>
                </a:solidFill>
              </a:rPr>
              <a:t>Word analysis </a:t>
            </a:r>
          </a:p>
          <a:p>
            <a:pPr marL="461963" indent="-461963" algn="l">
              <a:buFont typeface="+mj-lt"/>
              <a:buAutoNum type="arabicPeriod"/>
            </a:pPr>
            <a:r>
              <a:rPr lang="en-US" dirty="0">
                <a:solidFill>
                  <a:schemeClr val="tx1"/>
                </a:solidFill>
              </a:rPr>
              <a:t>Types of private prayer</a:t>
            </a:r>
          </a:p>
          <a:p>
            <a:pPr marL="461963" indent="-461963" algn="l">
              <a:buFont typeface="+mj-lt"/>
              <a:buAutoNum type="arabicPeriod"/>
            </a:pPr>
            <a:r>
              <a:rPr lang="en-US" dirty="0">
                <a:solidFill>
                  <a:schemeClr val="tx1"/>
                </a:solidFill>
              </a:rPr>
              <a:t>Types of group prayer</a:t>
            </a:r>
          </a:p>
          <a:p>
            <a:pPr marL="461963" indent="-461963" algn="l">
              <a:buFont typeface="+mj-lt"/>
              <a:buAutoNum type="arabicPeriod"/>
            </a:pPr>
            <a:r>
              <a:rPr lang="en-US" dirty="0">
                <a:solidFill>
                  <a:schemeClr val="tx1"/>
                </a:solidFill>
              </a:rPr>
              <a:t>Some historic interpretations</a:t>
            </a:r>
          </a:p>
        </p:txBody>
      </p:sp>
    </p:spTree>
    <p:extLst>
      <p:ext uri="{BB962C8B-B14F-4D97-AF65-F5344CB8AC3E}">
        <p14:creationId xmlns:p14="http://schemas.microsoft.com/office/powerpoint/2010/main" val="1681741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4C325-8037-1CD1-BD54-2BD866540E5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065504-A17C-BB1F-7A46-9C69790A78E5}"/>
              </a:ext>
            </a:extLst>
          </p:cNvPr>
          <p:cNvSpPr>
            <a:spLocks noGrp="1"/>
          </p:cNvSpPr>
          <p:nvPr>
            <p:ph type="subTitle" idx="1"/>
          </p:nvPr>
        </p:nvSpPr>
        <p:spPr>
          <a:xfrm>
            <a:off x="228600" y="2622884"/>
            <a:ext cx="8610600" cy="2387266"/>
          </a:xfrm>
        </p:spPr>
        <p:txBody>
          <a:bodyPr anchor="t">
            <a:normAutofit/>
          </a:bodyPr>
          <a:lstStyle/>
          <a:p>
            <a:pPr algn="l"/>
            <a:r>
              <a:rPr lang="en-US" sz="4000" dirty="0" err="1">
                <a:solidFill>
                  <a:schemeClr val="tx1"/>
                </a:solidFill>
                <a:latin typeface="Arial Rounded MT Bold" panose="020F0704030504030204" pitchFamily="34" charset="0"/>
              </a:rPr>
              <a:t>ἀδι</a:t>
            </a:r>
            <a:r>
              <a:rPr lang="en-US" sz="4000" dirty="0">
                <a:solidFill>
                  <a:schemeClr val="tx1"/>
                </a:solidFill>
                <a:latin typeface="Arial Rounded MT Bold" panose="020F0704030504030204" pitchFamily="34" charset="0"/>
              </a:rPr>
              <a:t>αλείπτως, </a:t>
            </a:r>
            <a:r>
              <a:rPr lang="en-US" sz="2000" dirty="0">
                <a:solidFill>
                  <a:schemeClr val="tx1"/>
                </a:solidFill>
                <a:latin typeface="Arial Rounded MT Bold" panose="020F0704030504030204" pitchFamily="34" charset="0"/>
              </a:rPr>
              <a:t>adverb, </a:t>
            </a:r>
            <a:r>
              <a:rPr lang="en-US" sz="4000" dirty="0">
                <a:solidFill>
                  <a:schemeClr val="tx1"/>
                </a:solidFill>
                <a:latin typeface="Arial Rounded MT Bold" panose="020F0704030504030204" pitchFamily="34" charset="0"/>
              </a:rPr>
              <a:t>without intermission, incessantly, assiduously</a:t>
            </a:r>
          </a:p>
        </p:txBody>
      </p:sp>
      <p:pic>
        <p:nvPicPr>
          <p:cNvPr id="4" name="Picture 3">
            <a:extLst>
              <a:ext uri="{FF2B5EF4-FFF2-40B4-BE49-F238E27FC236}">
                <a16:creationId xmlns:a16="http://schemas.microsoft.com/office/drawing/2014/main" id="{9F0B34DF-B03B-5C6C-4B30-2CAC167F0E41}"/>
              </a:ext>
            </a:extLst>
          </p:cNvPr>
          <p:cNvPicPr>
            <a:picLocks noChangeAspect="1"/>
          </p:cNvPicPr>
          <p:nvPr/>
        </p:nvPicPr>
        <p:blipFill>
          <a:blip r:embed="rId3"/>
          <a:stretch>
            <a:fillRect/>
          </a:stretch>
        </p:blipFill>
        <p:spPr>
          <a:xfrm>
            <a:off x="304800" y="32084"/>
            <a:ext cx="8671978" cy="2590800"/>
          </a:xfrm>
          <a:prstGeom prst="rect">
            <a:avLst/>
          </a:prstGeom>
        </p:spPr>
      </p:pic>
    </p:spTree>
    <p:extLst>
      <p:ext uri="{BB962C8B-B14F-4D97-AF65-F5344CB8AC3E}">
        <p14:creationId xmlns:p14="http://schemas.microsoft.com/office/powerpoint/2010/main" val="230603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BE35A-F360-1873-9E7F-703911C3796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DECE42E-78D5-4AF4-4914-4B181761CDCE}"/>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This Pauline adverb expresses an activity that is marked by continual, uninterrupted regularity. It points to a pattern so steady and frequent that the </a:t>
            </a:r>
            <a:r>
              <a:rPr lang="en-US" sz="4000" u="sng" dirty="0">
                <a:solidFill>
                  <a:srgbClr val="FFFF00"/>
                </a:solidFill>
                <a:latin typeface="Arial Rounded MT Bold" panose="020F0704030504030204" pitchFamily="34" charset="0"/>
              </a:rPr>
              <a:t>breaks are negligible</a:t>
            </a:r>
            <a:r>
              <a:rPr lang="en-US" sz="4000" dirty="0">
                <a:solidFill>
                  <a:schemeClr val="tx1"/>
                </a:solidFill>
                <a:latin typeface="Arial Rounded MT Bold" panose="020F0704030504030204" pitchFamily="34" charset="0"/>
              </a:rPr>
              <a:t>,</a:t>
            </a:r>
            <a:r>
              <a:rPr lang="en-US" sz="2000"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conveying a life rhythm characterized by consistency rather than sporadic bursts.</a:t>
            </a:r>
          </a:p>
        </p:txBody>
      </p:sp>
    </p:spTree>
    <p:extLst>
      <p:ext uri="{BB962C8B-B14F-4D97-AF65-F5344CB8AC3E}">
        <p14:creationId xmlns:p14="http://schemas.microsoft.com/office/powerpoint/2010/main" val="3731308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319B0-F485-D68F-B767-BFAE32D3FE5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2B5B175-E262-F4C3-06FA-7E9F622A88F9}"/>
              </a:ext>
            </a:extLst>
          </p:cNvPr>
          <p:cNvSpPr>
            <a:spLocks noGrp="1"/>
          </p:cNvSpPr>
          <p:nvPr>
            <p:ph type="subTitle" idx="1"/>
          </p:nvPr>
        </p:nvSpPr>
        <p:spPr>
          <a:xfrm>
            <a:off x="228600" y="209550"/>
            <a:ext cx="2792452" cy="4800600"/>
          </a:xfrm>
        </p:spPr>
        <p:txBody>
          <a:bodyPr anchor="t">
            <a:normAutofit fontScale="92500" lnSpcReduction="20000"/>
          </a:bodyPr>
          <a:lstStyle/>
          <a:p>
            <a:pPr algn="l"/>
            <a:r>
              <a:rPr lang="en-US" sz="4000" dirty="0">
                <a:solidFill>
                  <a:schemeClr val="tx1"/>
                </a:solidFill>
                <a:latin typeface="Arial Rounded MT Bold" panose="020F0704030504030204" pitchFamily="34" charset="0"/>
              </a:rPr>
              <a:t>John Wesley on horseback. He travelled between four and five thousand miles a year. </a:t>
            </a:r>
          </a:p>
        </p:txBody>
      </p:sp>
      <p:pic>
        <p:nvPicPr>
          <p:cNvPr id="4" name="Picture 3">
            <a:extLst>
              <a:ext uri="{FF2B5EF4-FFF2-40B4-BE49-F238E27FC236}">
                <a16:creationId xmlns:a16="http://schemas.microsoft.com/office/drawing/2014/main" id="{F9133419-DF61-9C79-D443-80C1C2DA0C36}"/>
              </a:ext>
            </a:extLst>
          </p:cNvPr>
          <p:cNvPicPr>
            <a:picLocks noChangeAspect="1"/>
          </p:cNvPicPr>
          <p:nvPr/>
        </p:nvPicPr>
        <p:blipFill>
          <a:blip r:embed="rId3"/>
          <a:stretch>
            <a:fillRect/>
          </a:stretch>
        </p:blipFill>
        <p:spPr>
          <a:xfrm>
            <a:off x="3021052" y="35109"/>
            <a:ext cx="6122948" cy="5108391"/>
          </a:xfrm>
          <a:prstGeom prst="rect">
            <a:avLst/>
          </a:prstGeom>
        </p:spPr>
      </p:pic>
    </p:spTree>
    <p:extLst>
      <p:ext uri="{BB962C8B-B14F-4D97-AF65-F5344CB8AC3E}">
        <p14:creationId xmlns:p14="http://schemas.microsoft.com/office/powerpoint/2010/main" val="908286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A06E4-89F1-577B-390D-BB7670410C0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81209E7-1CB4-FF90-7E2A-A692F0E1C2F8}"/>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“He was a hard but unskillful rider; and his seat was as ungraceful as it appeared uneasy, with a book in his hand and his hands up to his head.” His habit of reading may have made him appear ungraceful. In June, 1750, he mentions he started at four o’clock that morning, and was not in bed till twelve. He had been nearly twenty hours in the saddle. </a:t>
            </a:r>
          </a:p>
        </p:txBody>
      </p:sp>
    </p:spTree>
    <p:extLst>
      <p:ext uri="{BB962C8B-B14F-4D97-AF65-F5344CB8AC3E}">
        <p14:creationId xmlns:p14="http://schemas.microsoft.com/office/powerpoint/2010/main" val="2222205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9BF30-118D-00EF-46AC-821333C3FE0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F45A794-F198-DA76-7308-836AD30BCD4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It is estimated that John Wesley traveled around 250,000 miles and preached over 40,000 sermons in a span of 66 years. </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Wesley’s comments on “Pray unceasingly”</a:t>
            </a:r>
          </a:p>
        </p:txBody>
      </p:sp>
    </p:spTree>
    <p:extLst>
      <p:ext uri="{BB962C8B-B14F-4D97-AF65-F5344CB8AC3E}">
        <p14:creationId xmlns:p14="http://schemas.microsoft.com/office/powerpoint/2010/main" val="3908366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196E9-AB88-963D-572E-49C6B473E5C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0933971-0197-96E3-C81F-6B54953497E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“Our Lord has purchased joy, as well as righteousness for us.  It is the very design of the Good News that, being saved from guilt, we should be happy in the love of Messiah.  Prayer may be said to be the breath of our spiritual life.  </a:t>
            </a:r>
          </a:p>
        </p:txBody>
      </p:sp>
    </p:spTree>
    <p:extLst>
      <p:ext uri="{BB962C8B-B14F-4D97-AF65-F5344CB8AC3E}">
        <p14:creationId xmlns:p14="http://schemas.microsoft.com/office/powerpoint/2010/main" val="3293788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D201F-5759-F99E-19B4-D7C2E0BBAE9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9737778-C535-AB86-D8B0-FC259CB9E14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“He that lives cannot possibly cease breathing.  So much as we really enjoy the presence of G-d, so much prayer and praise do we offer up without ceasing. </a:t>
            </a:r>
          </a:p>
        </p:txBody>
      </p:sp>
    </p:spTree>
    <p:extLst>
      <p:ext uri="{BB962C8B-B14F-4D97-AF65-F5344CB8AC3E}">
        <p14:creationId xmlns:p14="http://schemas.microsoft.com/office/powerpoint/2010/main" val="2754274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A1C87-E8DB-1440-A1E5-AAF92139DFA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B586F6B-BDE1-520C-9973-97F1B53B8136}"/>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“or else our rejoicing is but delusion.  Thanksgiving is inseparable from true prayer; it is almost essentially connected with it.  He that always prays is ever giving praise, </a:t>
            </a:r>
            <a:r>
              <a:rPr lang="en-US" sz="4000" u="sng" dirty="0">
                <a:solidFill>
                  <a:srgbClr val="FFFF66"/>
                </a:solidFill>
                <a:latin typeface="Arial Rounded MT Bold" panose="020F0704030504030204" pitchFamily="34" charset="0"/>
              </a:rPr>
              <a:t>whether in ease or pain, both for prosperity and for the greatest adversity</a:t>
            </a:r>
            <a:r>
              <a:rPr lang="en-US" sz="4000" dirty="0">
                <a:solidFill>
                  <a:schemeClr val="tx1"/>
                </a:solidFill>
                <a:latin typeface="Arial Rounded MT Bold" panose="020F0704030504030204" pitchFamily="34" charset="0"/>
              </a:rPr>
              <a:t>.  He blesses G-d for all things, </a:t>
            </a:r>
          </a:p>
        </p:txBody>
      </p:sp>
    </p:spTree>
    <p:extLst>
      <p:ext uri="{BB962C8B-B14F-4D97-AF65-F5344CB8AC3E}">
        <p14:creationId xmlns:p14="http://schemas.microsoft.com/office/powerpoint/2010/main" val="59072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21341-EAAD-79AA-C873-865382F175F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9571DC2-1128-6D2F-4DB8-CEDF5DFF96E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5318FE1-AEF5-28D2-D659-CE467A357DFB}"/>
              </a:ext>
            </a:extLst>
          </p:cNvPr>
          <p:cNvPicPr>
            <a:picLocks noChangeAspect="1"/>
          </p:cNvPicPr>
          <p:nvPr/>
        </p:nvPicPr>
        <p:blipFill>
          <a:blip r:embed="rId3">
            <a:extLst>
              <a:ext uri="{28A0092B-C50C-407E-A947-70E740481C1C}">
                <a14:useLocalDpi xmlns:a14="http://schemas.microsoft.com/office/drawing/2010/main" val="0"/>
              </a:ext>
            </a:extLst>
          </a:blip>
          <a:srcRect t="6666" b="7037"/>
          <a:stretch>
            <a:fillRect/>
          </a:stretch>
        </p:blipFill>
        <p:spPr>
          <a:xfrm>
            <a:off x="2362201" y="19589"/>
            <a:ext cx="4419600" cy="5085269"/>
          </a:xfrm>
          <a:prstGeom prst="rect">
            <a:avLst/>
          </a:prstGeom>
        </p:spPr>
      </p:pic>
    </p:spTree>
    <p:extLst>
      <p:ext uri="{BB962C8B-B14F-4D97-AF65-F5344CB8AC3E}">
        <p14:creationId xmlns:p14="http://schemas.microsoft.com/office/powerpoint/2010/main" val="723326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FDE4B-EC57-019D-E40D-110F7036AEF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DE77B23-2C5A-A6F7-E279-A05E2E4D820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“looks on them as coming from Him, and receives them only for His sake; not choosing nor refusing, liking nor disliking, anything, but only as is agreeable or disagreeable to His perfect will.”</a:t>
            </a:r>
          </a:p>
        </p:txBody>
      </p:sp>
    </p:spTree>
    <p:extLst>
      <p:ext uri="{BB962C8B-B14F-4D97-AF65-F5344CB8AC3E}">
        <p14:creationId xmlns:p14="http://schemas.microsoft.com/office/powerpoint/2010/main" val="3362046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2B28A-EEF9-10CD-C11A-9BDC9495F18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5DB657E-C588-8506-536F-297E53D9872F}"/>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1.9  </a:t>
            </a:r>
            <a:r>
              <a:rPr lang="en-US" sz="4000" dirty="0">
                <a:solidFill>
                  <a:schemeClr val="tx1"/>
                </a:solidFill>
                <a:latin typeface="Arial Rounded MT Bold" panose="020F0704030504030204" pitchFamily="34" charset="0"/>
              </a:rPr>
              <a:t>For God is my witness, whom I serve with my spirit in the Good News of His Son. How </a:t>
            </a:r>
            <a:r>
              <a:rPr lang="en-US" sz="4000" u="sng" dirty="0">
                <a:solidFill>
                  <a:srgbClr val="FFFF66"/>
                </a:solidFill>
                <a:latin typeface="Arial Rounded MT Bold" panose="020F0704030504030204" pitchFamily="34" charset="0"/>
              </a:rPr>
              <a:t>unceasingly</a:t>
            </a:r>
            <a:r>
              <a:rPr lang="en-US" sz="4000" dirty="0">
                <a:solidFill>
                  <a:schemeClr val="tx1"/>
                </a:solidFill>
                <a:latin typeface="Arial Rounded MT Bold" panose="020F0704030504030204" pitchFamily="34" charset="0"/>
              </a:rPr>
              <a:t> I make mention of you</a:t>
            </a:r>
          </a:p>
        </p:txBody>
      </p:sp>
    </p:spTree>
    <p:extLst>
      <p:ext uri="{BB962C8B-B14F-4D97-AF65-F5344CB8AC3E}">
        <p14:creationId xmlns:p14="http://schemas.microsoft.com/office/powerpoint/2010/main" val="3606441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D716B-894D-D591-6A24-548A1D73F54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6E7E1B6-742B-30D6-B085-4F04F8248555}"/>
              </a:ext>
            </a:extLst>
          </p:cNvPr>
          <p:cNvSpPr>
            <a:spLocks noGrp="1"/>
          </p:cNvSpPr>
          <p:nvPr>
            <p:ph type="subTitle" idx="1"/>
          </p:nvPr>
        </p:nvSpPr>
        <p:spPr>
          <a:xfrm>
            <a:off x="228600" y="209550"/>
            <a:ext cx="8610600" cy="4800600"/>
          </a:xfrm>
        </p:spPr>
        <p:txBody>
          <a:bodyPr anchor="t">
            <a:normAutofit fontScale="92500"/>
          </a:bodyPr>
          <a:lstStyle/>
          <a:p>
            <a:pPr algn="l"/>
            <a:r>
              <a:rPr lang="en-US" sz="4000" baseline="30000" dirty="0">
                <a:solidFill>
                  <a:schemeClr val="tx1"/>
                </a:solidFill>
                <a:latin typeface="Arial Rounded MT Bold" panose="020F0704030504030204" pitchFamily="34" charset="0"/>
              </a:rPr>
              <a:t>1 Thes 1.2-4</a:t>
            </a:r>
            <a:r>
              <a:rPr lang="en-US" sz="4000" dirty="0">
                <a:solidFill>
                  <a:schemeClr val="tx1"/>
                </a:solidFill>
                <a:latin typeface="Arial Rounded MT Bold" panose="020F0704030504030204" pitchFamily="34" charset="0"/>
              </a:rPr>
              <a:t> We give thanks to God always for you all, making mention of you in our prayers, remembering </a:t>
            </a:r>
            <a:r>
              <a:rPr lang="en-US" sz="4000" u="sng" dirty="0">
                <a:solidFill>
                  <a:srgbClr val="FFFF66"/>
                </a:solidFill>
                <a:latin typeface="Arial Rounded MT Bold" panose="020F0704030504030204" pitchFamily="34" charset="0"/>
              </a:rPr>
              <a:t>without ceasing</a:t>
            </a:r>
            <a:r>
              <a:rPr lang="en-US" sz="4000" dirty="0">
                <a:solidFill>
                  <a:srgbClr val="FFFF66"/>
                </a:solidFill>
                <a:latin typeface="Arial Rounded MT Bold" panose="020F0704030504030204" pitchFamily="34" charset="0"/>
              </a:rPr>
              <a:t> </a:t>
            </a:r>
            <a:r>
              <a:rPr lang="en-US" sz="4000" dirty="0">
                <a:solidFill>
                  <a:schemeClr val="tx1"/>
                </a:solidFill>
                <a:latin typeface="Arial Rounded MT Bold" panose="020F0704030504030204" pitchFamily="34" charset="0"/>
              </a:rPr>
              <a:t>your work of faith, labor of love, and patience of hope in </a:t>
            </a:r>
            <a:r>
              <a:rPr lang="en-US" sz="4000" dirty="0" err="1">
                <a:solidFill>
                  <a:schemeClr val="tx1"/>
                </a:solidFill>
                <a:latin typeface="Arial Rounded MT Bold" panose="020F0704030504030204" pitchFamily="34" charset="0"/>
              </a:rPr>
              <a:t>Adonenu</a:t>
            </a:r>
            <a:r>
              <a:rPr lang="en-US" sz="4000" dirty="0">
                <a:solidFill>
                  <a:schemeClr val="tx1"/>
                </a:solidFill>
                <a:latin typeface="Arial Rounded MT Bold" panose="020F0704030504030204" pitchFamily="34" charset="0"/>
              </a:rPr>
              <a:t>, our Lord Yeshua HaMashiakh in the sight of our God and Father, knowing, beloved brethren, your election by God.</a:t>
            </a:r>
          </a:p>
        </p:txBody>
      </p:sp>
    </p:spTree>
    <p:extLst>
      <p:ext uri="{BB962C8B-B14F-4D97-AF65-F5344CB8AC3E}">
        <p14:creationId xmlns:p14="http://schemas.microsoft.com/office/powerpoint/2010/main" val="1309687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F231B-FE7C-AC70-B2FC-99AE2D13814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D70541D-045E-1743-BD44-AB101F64AB9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1 Thes 2.13 For this reason, we also thank God </a:t>
            </a:r>
            <a:r>
              <a:rPr lang="en-US" sz="4000" u="sng" dirty="0">
                <a:solidFill>
                  <a:srgbClr val="FFFF66"/>
                </a:solidFill>
                <a:latin typeface="Arial Rounded MT Bold" panose="020F0704030504030204" pitchFamily="34" charset="0"/>
              </a:rPr>
              <a:t>constantly</a:t>
            </a:r>
            <a:r>
              <a:rPr lang="en-US" sz="4000" dirty="0">
                <a:solidFill>
                  <a:schemeClr val="tx1"/>
                </a:solidFill>
                <a:latin typeface="Arial Rounded MT Bold" panose="020F0704030504030204" pitchFamily="34" charset="0"/>
              </a:rPr>
              <a:t> that when you received the word of God which you heard from us, you accepted it not as the word of men, but as it truly is—the word of God, which does its work in you who believe</a:t>
            </a:r>
          </a:p>
        </p:txBody>
      </p:sp>
    </p:spTree>
    <p:extLst>
      <p:ext uri="{BB962C8B-B14F-4D97-AF65-F5344CB8AC3E}">
        <p14:creationId xmlns:p14="http://schemas.microsoft.com/office/powerpoint/2010/main" val="571279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B80D7-175F-1C0C-94B6-1B8868451DC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0FB275B-C1FE-9FE1-88EC-E581EC0C516B}"/>
              </a:ext>
            </a:extLst>
          </p:cNvPr>
          <p:cNvSpPr>
            <a:spLocks noGrp="1"/>
          </p:cNvSpPr>
          <p:nvPr>
            <p:ph type="subTitle" idx="1"/>
          </p:nvPr>
        </p:nvSpPr>
        <p:spPr>
          <a:xfrm>
            <a:off x="228600" y="209550"/>
            <a:ext cx="8610600" cy="4800600"/>
          </a:xfrm>
        </p:spPr>
        <p:txBody>
          <a:bodyPr anchor="t">
            <a:normAutofit/>
          </a:bodyPr>
          <a:lstStyle/>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prayer as priestly ministry that never clocks out.</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prayer as prophetic ministry charging the believers to remain alert for the Lord’s return by sustaining an open line of communion with Him.</a:t>
            </a:r>
          </a:p>
        </p:txBody>
      </p:sp>
    </p:spTree>
    <p:extLst>
      <p:ext uri="{BB962C8B-B14F-4D97-AF65-F5344CB8AC3E}">
        <p14:creationId xmlns:p14="http://schemas.microsoft.com/office/powerpoint/2010/main" val="3876421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EA153-5851-7F55-3F7B-2BA14CAE804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52641AA-8AB6-9836-52F7-72C2B7DCD03E}"/>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Phil 4. 5-7</a:t>
            </a:r>
            <a:r>
              <a:rPr lang="en-US" sz="4000" dirty="0">
                <a:solidFill>
                  <a:schemeClr val="tx1"/>
                </a:solidFill>
                <a:latin typeface="Arial Rounded MT Bold" panose="020F0704030504030204" pitchFamily="34" charset="0"/>
              </a:rPr>
              <a:t> Rejoice in the Lord always—again I will say, rejoice! Let your gentleness be known to all people. The Lord is near.  Do not be anxious about anything—but in everything, by prayer and petition </a:t>
            </a:r>
            <a:r>
              <a:rPr lang="en-US" sz="4000" u="sng" dirty="0">
                <a:solidFill>
                  <a:srgbClr val="FFFF66"/>
                </a:solidFill>
                <a:latin typeface="Arial Rounded MT Bold" panose="020F0704030504030204" pitchFamily="34" charset="0"/>
              </a:rPr>
              <a:t>with thanksgiving</a:t>
            </a:r>
            <a:r>
              <a:rPr lang="en-US" sz="4000" dirty="0">
                <a:solidFill>
                  <a:schemeClr val="tx1"/>
                </a:solidFill>
                <a:latin typeface="Arial Rounded MT Bold" panose="020F0704030504030204" pitchFamily="34" charset="0"/>
              </a:rPr>
              <a:t>, </a:t>
            </a:r>
          </a:p>
        </p:txBody>
      </p:sp>
    </p:spTree>
    <p:extLst>
      <p:ext uri="{BB962C8B-B14F-4D97-AF65-F5344CB8AC3E}">
        <p14:creationId xmlns:p14="http://schemas.microsoft.com/office/powerpoint/2010/main" val="525674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06EC5-9012-F0AE-B9C3-88F7980727A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EA22D6E-FFBC-8B98-C24E-D334A73CBBC0}"/>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Phil 4. 5-7</a:t>
            </a:r>
            <a:r>
              <a:rPr lang="en-US" sz="4000" dirty="0">
                <a:solidFill>
                  <a:schemeClr val="tx1"/>
                </a:solidFill>
                <a:latin typeface="Arial Rounded MT Bold" panose="020F0704030504030204" pitchFamily="34" charset="0"/>
              </a:rPr>
              <a:t> let your requests be made known to God. And the shalom of God, which surpasses all understanding, will guard your hearts and your minds in Messiah Yeshua.</a:t>
            </a:r>
          </a:p>
        </p:txBody>
      </p:sp>
    </p:spTree>
    <p:extLst>
      <p:ext uri="{BB962C8B-B14F-4D97-AF65-F5344CB8AC3E}">
        <p14:creationId xmlns:p14="http://schemas.microsoft.com/office/powerpoint/2010/main" val="641041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4976D-A505-9225-D923-5B8254F561D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706FAA2-D4C8-CB1A-0FD1-257482A6C07F}"/>
              </a:ext>
            </a:extLst>
          </p:cNvPr>
          <p:cNvSpPr>
            <a:spLocks noGrp="1"/>
          </p:cNvSpPr>
          <p:nvPr>
            <p:ph type="subTitle" idx="1"/>
          </p:nvPr>
        </p:nvSpPr>
        <p:spPr>
          <a:xfrm>
            <a:off x="333606" y="429134"/>
            <a:ext cx="8505593" cy="4581015"/>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1028" name="Picture 4">
            <a:extLst>
              <a:ext uri="{FF2B5EF4-FFF2-40B4-BE49-F238E27FC236}">
                <a16:creationId xmlns:a16="http://schemas.microsoft.com/office/drawing/2014/main" id="{4C10166E-9AB5-8A4D-879C-227A09E4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5509" y="23876"/>
            <a:ext cx="5334000" cy="51551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45F53E4-706A-43EF-9853-8E5EE285DE2F}"/>
              </a:ext>
            </a:extLst>
          </p:cNvPr>
          <p:cNvSpPr txBox="1"/>
          <p:nvPr/>
        </p:nvSpPr>
        <p:spPr>
          <a:xfrm>
            <a:off x="63296" y="514350"/>
            <a:ext cx="3893728" cy="1938992"/>
          </a:xfrm>
          <a:prstGeom prst="rect">
            <a:avLst/>
          </a:prstGeom>
          <a:noFill/>
        </p:spPr>
        <p:txBody>
          <a:bodyPr wrap="square" rtlCol="0">
            <a:spAutoFit/>
          </a:bodyPr>
          <a:lstStyle/>
          <a:p>
            <a:pPr algn="l"/>
            <a:r>
              <a:rPr lang="en-US" dirty="0" err="1">
                <a:solidFill>
                  <a:schemeClr val="tx1"/>
                </a:solidFill>
              </a:rPr>
              <a:t>Puddleglum</a:t>
            </a:r>
            <a:r>
              <a:rPr lang="en-US" dirty="0">
                <a:solidFill>
                  <a:schemeClr val="tx1"/>
                </a:solidFill>
              </a:rPr>
              <a:t> </a:t>
            </a:r>
          </a:p>
          <a:p>
            <a:pPr algn="l"/>
            <a:r>
              <a:rPr lang="en-US" dirty="0">
                <a:solidFill>
                  <a:schemeClr val="tx1"/>
                </a:solidFill>
              </a:rPr>
              <a:t>the </a:t>
            </a:r>
            <a:r>
              <a:rPr lang="en-US" dirty="0" err="1">
                <a:solidFill>
                  <a:schemeClr val="tx1"/>
                </a:solidFill>
              </a:rPr>
              <a:t>Marshwiggle</a:t>
            </a:r>
            <a:endParaRPr lang="en-US" dirty="0">
              <a:solidFill>
                <a:schemeClr val="tx1"/>
              </a:solidFill>
            </a:endParaRPr>
          </a:p>
        </p:txBody>
      </p:sp>
    </p:spTree>
    <p:extLst>
      <p:ext uri="{BB962C8B-B14F-4D97-AF65-F5344CB8AC3E}">
        <p14:creationId xmlns:p14="http://schemas.microsoft.com/office/powerpoint/2010/main" val="2101233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092D-80DB-E187-DF24-2A084D9DC9F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D1217F1-7081-9906-6DA0-A3C12847D056}"/>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Context </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Prayer is part of a partnership of faith: pray, go, encourage, give, organizational support.</a:t>
            </a:r>
          </a:p>
          <a:p>
            <a:pPr marL="231775" indent="-231775" algn="l">
              <a:buFont typeface="Arial" panose="020B0604020202020204" pitchFamily="34" charset="0"/>
              <a:buChar char="•"/>
            </a:pPr>
            <a:r>
              <a:rPr lang="en-US" sz="4000" baseline="30000" dirty="0">
                <a:solidFill>
                  <a:schemeClr val="tx1"/>
                </a:solidFill>
                <a:latin typeface="Arial Rounded MT Bold" panose="020F0704030504030204" pitchFamily="34" charset="0"/>
              </a:rPr>
              <a:t>Phil 1.8 </a:t>
            </a:r>
            <a:r>
              <a:rPr lang="en-US" sz="4000" dirty="0">
                <a:solidFill>
                  <a:schemeClr val="tx1"/>
                </a:solidFill>
                <a:latin typeface="Arial Rounded MT Bold" panose="020F0704030504030204" pitchFamily="34" charset="0"/>
              </a:rPr>
              <a:t>You are all sharing with me in this privileged work.  </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Moshe held up his hands, Aharon and Hur helped him, Yehoshua fought.</a:t>
            </a:r>
          </a:p>
        </p:txBody>
      </p:sp>
    </p:spTree>
    <p:extLst>
      <p:ext uri="{BB962C8B-B14F-4D97-AF65-F5344CB8AC3E}">
        <p14:creationId xmlns:p14="http://schemas.microsoft.com/office/powerpoint/2010/main" val="255577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A8F82-0F79-F815-08BE-219087DB688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37D5EC6-3481-FDAA-8ABC-E8B4D422D24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Context </a:t>
            </a:r>
          </a:p>
          <a:p>
            <a:pPr algn="l"/>
            <a:r>
              <a:rPr lang="en-US" sz="4000" baseline="30000" dirty="0">
                <a:solidFill>
                  <a:schemeClr val="tx1"/>
                </a:solidFill>
                <a:latin typeface="Arial Rounded MT Bold" panose="020F0704030504030204" pitchFamily="34" charset="0"/>
              </a:rPr>
              <a:t>1 Thes 5.16-20</a:t>
            </a:r>
            <a:r>
              <a:rPr lang="en-US" sz="4000" dirty="0">
                <a:solidFill>
                  <a:schemeClr val="tx1"/>
                </a:solidFill>
                <a:latin typeface="Arial Rounded MT Bold" panose="020F0704030504030204" pitchFamily="34" charset="0"/>
              </a:rPr>
              <a:t> Always be joyful. </a:t>
            </a:r>
            <a:r>
              <a:rPr lang="en-US" sz="4000" u="sng" dirty="0">
                <a:solidFill>
                  <a:srgbClr val="FFFF66"/>
                </a:solidFill>
                <a:latin typeface="Arial Rounded MT Bold" panose="020F0704030504030204" pitchFamily="34" charset="0"/>
              </a:rPr>
              <a:t>Pray constantly</a:t>
            </a:r>
            <a:r>
              <a:rPr lang="en-US" sz="4000" dirty="0">
                <a:solidFill>
                  <a:srgbClr val="FFFF66"/>
                </a:solidFill>
                <a:latin typeface="Arial Rounded MT Bold" panose="020F0704030504030204" pitchFamily="34" charset="0"/>
              </a:rPr>
              <a:t>.</a:t>
            </a:r>
            <a:r>
              <a:rPr lang="en-US" sz="4000" dirty="0">
                <a:solidFill>
                  <a:schemeClr val="tx1"/>
                </a:solidFill>
                <a:latin typeface="Arial Rounded MT Bold" panose="020F0704030504030204" pitchFamily="34" charset="0"/>
              </a:rPr>
              <a:t> In everything give thanks, for this is what God wants from you who are united with the Messiah Yeshua. Don’t quench the Spirit, don’t despise inspired messages.</a:t>
            </a:r>
          </a:p>
        </p:txBody>
      </p:sp>
    </p:spTree>
    <p:extLst>
      <p:ext uri="{BB962C8B-B14F-4D97-AF65-F5344CB8AC3E}">
        <p14:creationId xmlns:p14="http://schemas.microsoft.com/office/powerpoint/2010/main" val="416741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9FF70-8CFC-F91C-DCD3-5CE3260AEA2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2B4D033-D315-4EA6-1900-528C16FD90A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FDEA78C2-D6AF-2C03-7897-B95ADC76DC35}"/>
              </a:ext>
            </a:extLst>
          </p:cNvPr>
          <p:cNvPicPr>
            <a:picLocks noChangeAspect="1"/>
          </p:cNvPicPr>
          <p:nvPr/>
        </p:nvPicPr>
        <p:blipFill>
          <a:blip r:embed="rId3">
            <a:extLst>
              <a:ext uri="{28A0092B-C50C-407E-A947-70E740481C1C}">
                <a14:useLocalDpi xmlns:a14="http://schemas.microsoft.com/office/drawing/2010/main" val="0"/>
              </a:ext>
            </a:extLst>
          </a:blip>
          <a:srcRect b="1112"/>
          <a:stretch>
            <a:fillRect/>
          </a:stretch>
        </p:blipFill>
        <p:spPr>
          <a:xfrm>
            <a:off x="2108943" y="0"/>
            <a:ext cx="4871982" cy="5143500"/>
          </a:xfrm>
          <a:prstGeom prst="rect">
            <a:avLst/>
          </a:prstGeom>
        </p:spPr>
      </p:pic>
    </p:spTree>
    <p:extLst>
      <p:ext uri="{BB962C8B-B14F-4D97-AF65-F5344CB8AC3E}">
        <p14:creationId xmlns:p14="http://schemas.microsoft.com/office/powerpoint/2010/main" val="1312008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867B2-7884-1F87-8A01-EB1B1A84300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AECBFD1-06FD-19B9-14B1-E52615901A4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53F9586-0FEF-6A92-8449-B21415B0A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825927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49D20-4EAF-BDB8-6440-F0B8B9F54F6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E086629-6584-848D-93C8-D9498881C410}"/>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C7A8311-225C-1EE1-0271-F07846FB4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5" name="TextBox 4">
            <a:extLst>
              <a:ext uri="{FF2B5EF4-FFF2-40B4-BE49-F238E27FC236}">
                <a16:creationId xmlns:a16="http://schemas.microsoft.com/office/drawing/2014/main" id="{492C766B-8BAE-18E2-0304-CF2CDCE9B7AA}"/>
              </a:ext>
            </a:extLst>
          </p:cNvPr>
          <p:cNvSpPr txBox="1"/>
          <p:nvPr/>
        </p:nvSpPr>
        <p:spPr>
          <a:xfrm>
            <a:off x="310537" y="361950"/>
            <a:ext cx="7880812" cy="3170099"/>
          </a:xfrm>
          <a:prstGeom prst="rect">
            <a:avLst/>
          </a:prstGeom>
          <a:noFill/>
        </p:spPr>
        <p:txBody>
          <a:bodyPr wrap="none" rtlCol="0">
            <a:spAutoFit/>
          </a:bodyPr>
          <a:lstStyle/>
          <a:p>
            <a:pPr algn="l"/>
            <a:r>
              <a:rPr lang="en-US" dirty="0">
                <a:solidFill>
                  <a:schemeClr val="tx1"/>
                </a:solidFill>
              </a:rPr>
              <a:t>Pray unceasingly  1 Thes. 5.17</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u="sng" dirty="0">
                <a:solidFill>
                  <a:srgbClr val="FFFF66"/>
                </a:solidFill>
              </a:rPr>
              <a:t>Types of private prayer</a:t>
            </a:r>
          </a:p>
          <a:p>
            <a:pPr marL="461963" indent="-461963" algn="l">
              <a:buFont typeface="+mj-lt"/>
              <a:buAutoNum type="arabicPeriod"/>
            </a:pPr>
            <a:r>
              <a:rPr lang="en-US" dirty="0">
                <a:solidFill>
                  <a:schemeClr val="tx1"/>
                </a:solidFill>
              </a:rPr>
              <a:t>Types of group prayer</a:t>
            </a:r>
          </a:p>
          <a:p>
            <a:pPr marL="461963" indent="-461963" algn="l">
              <a:buFont typeface="+mj-lt"/>
              <a:buAutoNum type="arabicPeriod"/>
            </a:pPr>
            <a:r>
              <a:rPr lang="en-US" dirty="0">
                <a:solidFill>
                  <a:schemeClr val="tx1"/>
                </a:solidFill>
              </a:rPr>
              <a:t>Some historic interpretations</a:t>
            </a:r>
          </a:p>
        </p:txBody>
      </p:sp>
    </p:spTree>
    <p:extLst>
      <p:ext uri="{BB962C8B-B14F-4D97-AF65-F5344CB8AC3E}">
        <p14:creationId xmlns:p14="http://schemas.microsoft.com/office/powerpoint/2010/main" val="2841199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088C3-BE4A-8405-552B-8C22A7B712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404C487-E9A3-CC02-A64A-7D20A6142D3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Personal prayer</a:t>
            </a:r>
          </a:p>
          <a:p>
            <a:pPr algn="l"/>
            <a:r>
              <a:rPr lang="en-US" sz="4000" baseline="30000" dirty="0">
                <a:solidFill>
                  <a:schemeClr val="tx1"/>
                </a:solidFill>
                <a:latin typeface="Arial Rounded MT Bold" panose="020F0704030504030204" pitchFamily="34" charset="0"/>
              </a:rPr>
              <a:t>T’hillim /Ps 63.1-2  </a:t>
            </a:r>
            <a:r>
              <a:rPr lang="en-US" sz="4000" dirty="0">
                <a:solidFill>
                  <a:schemeClr val="tx1"/>
                </a:solidFill>
                <a:latin typeface="Arial Rounded MT Bold" panose="020F0704030504030204" pitchFamily="34" charset="0"/>
              </a:rPr>
              <a:t>O God, You are my God; </a:t>
            </a:r>
            <a:r>
              <a:rPr lang="en-US" sz="4000" u="sng" dirty="0">
                <a:solidFill>
                  <a:schemeClr val="tx1"/>
                </a:solidFill>
                <a:latin typeface="Arial Rounded MT Bold" panose="020F0704030504030204" pitchFamily="34" charset="0"/>
              </a:rPr>
              <a:t>e</a:t>
            </a:r>
            <a:r>
              <a:rPr lang="en-US" sz="4000" u="sng" dirty="0">
                <a:solidFill>
                  <a:srgbClr val="FFFF66"/>
                </a:solidFill>
                <a:latin typeface="Arial Rounded MT Bold" panose="020F0704030504030204" pitchFamily="34" charset="0"/>
              </a:rPr>
              <a:t>arly</a:t>
            </a:r>
            <a:r>
              <a:rPr lang="en-US" sz="4000" dirty="0">
                <a:solidFill>
                  <a:schemeClr val="tx1"/>
                </a:solidFill>
                <a:latin typeface="Arial Rounded MT Bold" panose="020F0704030504030204" pitchFamily="34" charset="0"/>
              </a:rPr>
              <a:t> will I seek You; My soul thirsts for You; My flesh longs for You In a dry and thirsty land  Where there is no water. So I have looked for You in the sanctuary, To see Your power and Your glory.</a:t>
            </a:r>
          </a:p>
        </p:txBody>
      </p:sp>
    </p:spTree>
    <p:extLst>
      <p:ext uri="{BB962C8B-B14F-4D97-AF65-F5344CB8AC3E}">
        <p14:creationId xmlns:p14="http://schemas.microsoft.com/office/powerpoint/2010/main" val="2661980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6FE80-15C6-3B25-BDA2-DB00E7B9B91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03C8722-7915-953E-9D4A-E59D607D2390}"/>
              </a:ext>
            </a:extLst>
          </p:cNvPr>
          <p:cNvSpPr>
            <a:spLocks noGrp="1"/>
          </p:cNvSpPr>
          <p:nvPr>
            <p:ph type="subTitle" idx="1"/>
          </p:nvPr>
        </p:nvSpPr>
        <p:spPr>
          <a:xfrm>
            <a:off x="152400" y="1672096"/>
            <a:ext cx="8686800" cy="3338054"/>
          </a:xfrm>
        </p:spPr>
        <p:txBody>
          <a:bodyPr anchor="t">
            <a:normAutofit/>
          </a:bodyPr>
          <a:lstStyle/>
          <a:p>
            <a:pPr algn="l">
              <a:lnSpc>
                <a:spcPct val="100000"/>
              </a:lnSpc>
              <a:spcBef>
                <a:spcPts val="0"/>
              </a:spcBef>
            </a:pPr>
            <a:r>
              <a:rPr lang="en-US" sz="6000" b="1" dirty="0">
                <a:latin typeface="David" panose="020E0502060401010101" pitchFamily="34" charset="-79"/>
                <a:cs typeface="David" panose="020E0502060401010101" pitchFamily="34" charset="-79"/>
              </a:rPr>
              <a:t> </a:t>
            </a:r>
            <a:r>
              <a:rPr lang="he-IL" sz="6000" b="1" dirty="0">
                <a:solidFill>
                  <a:schemeClr val="tx1"/>
                </a:solidFill>
                <a:latin typeface="David" panose="020E0502060401010101" pitchFamily="34" charset="-79"/>
                <a:cs typeface="David" panose="020E0502060401010101" pitchFamily="34" charset="-79"/>
              </a:rPr>
              <a:t>שַׁחַר</a:t>
            </a:r>
            <a:r>
              <a:rPr lang="en-US" sz="6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Shakhar</a:t>
            </a:r>
            <a:r>
              <a:rPr lang="en-US" sz="6000" b="1" dirty="0">
                <a:solidFill>
                  <a:schemeClr val="tx1"/>
                </a:solidFill>
                <a:latin typeface="David" panose="020E0502060401010101" pitchFamily="34" charset="-79"/>
                <a:cs typeface="David" panose="020E0502060401010101" pitchFamily="34" charset="-79"/>
              </a:rPr>
              <a:t> </a:t>
            </a:r>
          </a:p>
          <a:p>
            <a:pPr algn="l">
              <a:lnSpc>
                <a:spcPct val="100000"/>
              </a:lnSpc>
              <a:spcBef>
                <a:spcPts val="0"/>
              </a:spcBef>
            </a:pPr>
            <a:r>
              <a:rPr lang="en-US" sz="4000" dirty="0">
                <a:solidFill>
                  <a:schemeClr val="tx1"/>
                </a:solidFill>
                <a:latin typeface="Arial Rounded MT Bold" panose="020F0704030504030204" pitchFamily="34" charset="0"/>
              </a:rPr>
              <a:t>dawn,</a:t>
            </a:r>
            <a:r>
              <a:rPr lang="en-US" sz="60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daybreak,</a:t>
            </a:r>
            <a:r>
              <a:rPr lang="he-IL" sz="4000"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sunrise</a:t>
            </a:r>
            <a:r>
              <a:rPr lang="he-IL" sz="4000"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,first light, first thing in the morning, early morning, sunup</a:t>
            </a:r>
          </a:p>
        </p:txBody>
      </p:sp>
      <p:pic>
        <p:nvPicPr>
          <p:cNvPr id="4" name="Picture 3">
            <a:extLst>
              <a:ext uri="{FF2B5EF4-FFF2-40B4-BE49-F238E27FC236}">
                <a16:creationId xmlns:a16="http://schemas.microsoft.com/office/drawing/2014/main" id="{CD60FE18-5420-1EBC-749B-A4BEA333F023}"/>
              </a:ext>
            </a:extLst>
          </p:cNvPr>
          <p:cNvPicPr>
            <a:picLocks noChangeAspect="1"/>
          </p:cNvPicPr>
          <p:nvPr/>
        </p:nvPicPr>
        <p:blipFill>
          <a:blip r:embed="rId3"/>
          <a:stretch>
            <a:fillRect/>
          </a:stretch>
        </p:blipFill>
        <p:spPr>
          <a:xfrm>
            <a:off x="914400" y="0"/>
            <a:ext cx="6894535" cy="1672096"/>
          </a:xfrm>
          <a:prstGeom prst="rect">
            <a:avLst/>
          </a:prstGeom>
        </p:spPr>
      </p:pic>
    </p:spTree>
    <p:extLst>
      <p:ext uri="{BB962C8B-B14F-4D97-AF65-F5344CB8AC3E}">
        <p14:creationId xmlns:p14="http://schemas.microsoft.com/office/powerpoint/2010/main" val="2218654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9CFA4-13BD-CD50-DAC1-7C4D88F73A8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2167367-043C-EFD2-D195-3157DFA0661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properly, to dawn, i.e. (figuratively) be (up) early at any task (with the implication of earnestness); by extension, to search for (with painstaking) -- (do something) betimes, enquire early, rise (seek) betimes, seek diligently) early, in the morning).</a:t>
            </a:r>
          </a:p>
        </p:txBody>
      </p:sp>
    </p:spTree>
    <p:extLst>
      <p:ext uri="{BB962C8B-B14F-4D97-AF65-F5344CB8AC3E}">
        <p14:creationId xmlns:p14="http://schemas.microsoft.com/office/powerpoint/2010/main" val="2995265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B192B-2A3C-9A52-B6A3-76F4784DFE9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BDDA43F-EC28-9734-4A0C-7F5394198E1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Micheal Wolf at Messiah Conf:</a:t>
            </a:r>
          </a:p>
          <a:p>
            <a:pPr algn="l"/>
            <a:r>
              <a:rPr lang="en-US" sz="4000" dirty="0">
                <a:solidFill>
                  <a:schemeClr val="tx1"/>
                </a:solidFill>
                <a:latin typeface="Arial Rounded MT Bold" panose="020F0704030504030204" pitchFamily="34" charset="0"/>
              </a:rPr>
              <a:t>“Marty Chernoff hammered us with the importance of a personal quiet time.”   An hour/day?</a:t>
            </a:r>
          </a:p>
          <a:p>
            <a:pPr algn="l"/>
            <a:r>
              <a:rPr lang="en-US" sz="4000" dirty="0">
                <a:solidFill>
                  <a:schemeClr val="tx1"/>
                </a:solidFill>
                <a:latin typeface="Arial Rounded MT Bold" panose="020F0704030504030204" pitchFamily="34" charset="0"/>
              </a:rPr>
              <a:t>David Chernoff challenged us with 3 hours / day!  </a:t>
            </a:r>
          </a:p>
        </p:txBody>
      </p:sp>
    </p:spTree>
    <p:extLst>
      <p:ext uri="{BB962C8B-B14F-4D97-AF65-F5344CB8AC3E}">
        <p14:creationId xmlns:p14="http://schemas.microsoft.com/office/powerpoint/2010/main" val="1277643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804D6-A07D-F734-864D-DAF0E235687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BD5CCA9-A718-D777-D192-9CF12C8C662C}"/>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Mtt 26.40 </a:t>
            </a:r>
            <a:r>
              <a:rPr lang="en-US" sz="4000" dirty="0">
                <a:solidFill>
                  <a:schemeClr val="tx1"/>
                </a:solidFill>
                <a:latin typeface="Arial Rounded MT Bold" panose="020F0704030504030204" pitchFamily="34" charset="0"/>
              </a:rPr>
              <a:t>He returned to the talmidim and found them sleeping. He said to Kefa, “Were you so weak that you couldn’t stay awake with me for even an hour?</a:t>
            </a:r>
          </a:p>
        </p:txBody>
      </p:sp>
    </p:spTree>
    <p:extLst>
      <p:ext uri="{BB962C8B-B14F-4D97-AF65-F5344CB8AC3E}">
        <p14:creationId xmlns:p14="http://schemas.microsoft.com/office/powerpoint/2010/main" val="696135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36336-3611-2191-256C-456D9EAC586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6F6BEF1-76B0-8505-2208-84D19ACB1AE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Do you spend one hour/ day?</a:t>
            </a:r>
          </a:p>
          <a:p>
            <a:pPr marL="288925" indent="-288925" algn="l">
              <a:buFont typeface="Arial" panose="020B0604020202020204" pitchFamily="34" charset="0"/>
              <a:buChar char="•"/>
            </a:pPr>
            <a:r>
              <a:rPr lang="en-US" sz="4000" dirty="0">
                <a:solidFill>
                  <a:schemeClr val="tx1"/>
                </a:solidFill>
                <a:latin typeface="Arial Rounded MT Bold" panose="020F0704030504030204" pitchFamily="34" charset="0"/>
              </a:rPr>
              <a:t>How to spend an hour in prayer?</a:t>
            </a:r>
          </a:p>
          <a:p>
            <a:pPr marL="461963" lvl="1" indent="-119063" algn="l">
              <a:buFont typeface="+mj-lt"/>
              <a:buAutoNum type="arabicPeriod"/>
            </a:pPr>
            <a:r>
              <a:rPr lang="en-US" sz="4000" dirty="0">
                <a:solidFill>
                  <a:schemeClr val="tx1"/>
                </a:solidFill>
                <a:latin typeface="Arial Rounded MT Bold" panose="020F0704030504030204" pitchFamily="34" charset="0"/>
              </a:rPr>
              <a:t>Pray scripture and claim promises. </a:t>
            </a:r>
          </a:p>
          <a:p>
            <a:pPr lvl="1" algn="l"/>
            <a:r>
              <a:rPr lang="en-US" sz="4000" baseline="30000" dirty="0">
                <a:solidFill>
                  <a:schemeClr val="tx1"/>
                </a:solidFill>
                <a:latin typeface="Arial Rounded MT Bold" panose="020F0704030504030204" pitchFamily="34" charset="0"/>
              </a:rPr>
              <a:t>Yn 15.7-8</a:t>
            </a:r>
            <a:r>
              <a:rPr lang="en-US" sz="4000" dirty="0">
                <a:solidFill>
                  <a:schemeClr val="tx1"/>
                </a:solidFill>
                <a:latin typeface="Arial Rounded MT Bold" panose="020F0704030504030204" pitchFamily="34" charset="0"/>
              </a:rPr>
              <a:t> “If you remain united with me, and my words with you, then ask whatever you want, and it will happen for you. </a:t>
            </a:r>
          </a:p>
        </p:txBody>
      </p:sp>
    </p:spTree>
    <p:extLst>
      <p:ext uri="{BB962C8B-B14F-4D97-AF65-F5344CB8AC3E}">
        <p14:creationId xmlns:p14="http://schemas.microsoft.com/office/powerpoint/2010/main" val="35167026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7ED18-C2A5-CD83-4DB4-D4AB568EE3D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3D7C386-C112-1E7B-D837-CA25E20ACAB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Do you spend one hour/ day?</a:t>
            </a:r>
          </a:p>
          <a:p>
            <a:pPr marL="288925" indent="-288925" algn="l">
              <a:buFont typeface="Arial" panose="020B0604020202020204" pitchFamily="34" charset="0"/>
              <a:buChar char="•"/>
            </a:pPr>
            <a:r>
              <a:rPr lang="en-US" sz="4000" dirty="0">
                <a:solidFill>
                  <a:schemeClr val="tx1"/>
                </a:solidFill>
                <a:latin typeface="Arial Rounded MT Bold" panose="020F0704030504030204" pitchFamily="34" charset="0"/>
              </a:rPr>
              <a:t>How to spend an hour in prayer?</a:t>
            </a:r>
          </a:p>
          <a:p>
            <a:pPr marL="461963" lvl="1" indent="-119063" algn="l">
              <a:buFont typeface="+mj-lt"/>
              <a:buAutoNum type="arabicPeriod"/>
            </a:pPr>
            <a:r>
              <a:rPr lang="en-US" sz="4000" dirty="0">
                <a:solidFill>
                  <a:schemeClr val="tx1"/>
                </a:solidFill>
                <a:latin typeface="Arial Rounded MT Bold" panose="020F0704030504030204" pitchFamily="34" charset="0"/>
              </a:rPr>
              <a:t>Pray scripture and claim promises. </a:t>
            </a:r>
          </a:p>
          <a:p>
            <a:pPr lvl="1" algn="l"/>
            <a:r>
              <a:rPr lang="en-US" sz="4000" dirty="0">
                <a:solidFill>
                  <a:schemeClr val="tx1"/>
                </a:solidFill>
                <a:latin typeface="Arial Rounded MT Bold" panose="020F0704030504030204" pitchFamily="34" charset="0"/>
              </a:rPr>
              <a:t>This is how my Father is glorified — in your bearing much fruit; this is how you will prove to be my talmidim.”</a:t>
            </a:r>
          </a:p>
        </p:txBody>
      </p:sp>
    </p:spTree>
    <p:extLst>
      <p:ext uri="{BB962C8B-B14F-4D97-AF65-F5344CB8AC3E}">
        <p14:creationId xmlns:p14="http://schemas.microsoft.com/office/powerpoint/2010/main" val="2701309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EF51D-FA1A-DCC6-9E41-B31A94ECB89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E5929D2-0EF8-FE7F-8311-B5E6E028925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How to spend an hour in prayer?</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Sing scriptures, particularly as Solu and </a:t>
            </a:r>
            <a:r>
              <a:rPr lang="en-US" sz="4000" dirty="0" err="1">
                <a:solidFill>
                  <a:schemeClr val="tx1"/>
                </a:solidFill>
                <a:latin typeface="Arial Rounded MT Bold" panose="020F0704030504030204" pitchFamily="34" charset="0"/>
              </a:rPr>
              <a:t>Miqedem</a:t>
            </a:r>
            <a:r>
              <a:rPr lang="en-US" sz="4000" dirty="0">
                <a:solidFill>
                  <a:schemeClr val="tx1"/>
                </a:solidFill>
                <a:latin typeface="Arial Rounded MT Bold" panose="020F0704030504030204" pitchFamily="34" charset="0"/>
              </a:rPr>
              <a:t> and others sing them.  Easier to memorize.</a:t>
            </a:r>
          </a:p>
        </p:txBody>
      </p:sp>
    </p:spTree>
    <p:extLst>
      <p:ext uri="{BB962C8B-B14F-4D97-AF65-F5344CB8AC3E}">
        <p14:creationId xmlns:p14="http://schemas.microsoft.com/office/powerpoint/2010/main" val="3677666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B94F9-BB19-A43A-21AA-A115721A594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47C28B0-008F-34FB-EFD4-178694AAD662}"/>
              </a:ext>
            </a:extLst>
          </p:cNvPr>
          <p:cNvSpPr>
            <a:spLocks noGrp="1"/>
          </p:cNvSpPr>
          <p:nvPr>
            <p:ph type="subTitle" idx="1"/>
          </p:nvPr>
        </p:nvSpPr>
        <p:spPr>
          <a:xfrm>
            <a:off x="152400" y="209550"/>
            <a:ext cx="3870415" cy="4800600"/>
          </a:xfrm>
        </p:spPr>
        <p:txBody>
          <a:bodyPr anchor="t">
            <a:normAutofit lnSpcReduction="10000"/>
          </a:bodyPr>
          <a:lstStyle/>
          <a:p>
            <a:pPr algn="l"/>
            <a:r>
              <a:rPr lang="en-US" sz="4000" dirty="0">
                <a:solidFill>
                  <a:schemeClr val="tx1"/>
                </a:solidFill>
                <a:latin typeface="Arial Rounded MT Bold" panose="020F0704030504030204" pitchFamily="34" charset="0"/>
              </a:rPr>
              <a:t>THIS WEEK, Israeli archaeologists discovered a 2,600-year-old charred wooden beam in the City of David,</a:t>
            </a:r>
          </a:p>
        </p:txBody>
      </p:sp>
      <p:pic>
        <p:nvPicPr>
          <p:cNvPr id="4" name="Picture 3">
            <a:extLst>
              <a:ext uri="{FF2B5EF4-FFF2-40B4-BE49-F238E27FC236}">
                <a16:creationId xmlns:a16="http://schemas.microsoft.com/office/drawing/2014/main" id="{4211CCFD-93CC-FBE2-DE88-368A8F70B326}"/>
              </a:ext>
            </a:extLst>
          </p:cNvPr>
          <p:cNvPicPr>
            <a:picLocks noChangeAspect="1"/>
          </p:cNvPicPr>
          <p:nvPr/>
        </p:nvPicPr>
        <p:blipFill>
          <a:blip r:embed="rId3"/>
          <a:stretch>
            <a:fillRect/>
          </a:stretch>
        </p:blipFill>
        <p:spPr>
          <a:xfrm>
            <a:off x="4022815" y="0"/>
            <a:ext cx="5121185" cy="5143500"/>
          </a:xfrm>
          <a:prstGeom prst="rect">
            <a:avLst/>
          </a:prstGeom>
        </p:spPr>
      </p:pic>
    </p:spTree>
    <p:extLst>
      <p:ext uri="{BB962C8B-B14F-4D97-AF65-F5344CB8AC3E}">
        <p14:creationId xmlns:p14="http://schemas.microsoft.com/office/powerpoint/2010/main" val="2752990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9FDF1-D574-3CA3-48CA-CDB9320FD40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B87FD62-384F-0655-DC46-3327C5DC65FE}"/>
              </a:ext>
            </a:extLst>
          </p:cNvPr>
          <p:cNvSpPr>
            <a:spLocks noGrp="1"/>
          </p:cNvSpPr>
          <p:nvPr>
            <p:ph type="subTitle" idx="1"/>
          </p:nvPr>
        </p:nvSpPr>
        <p:spPr>
          <a:xfrm>
            <a:off x="228600" y="209550"/>
            <a:ext cx="8610600" cy="4800600"/>
          </a:xfrm>
        </p:spPr>
        <p:txBody>
          <a:bodyPr anchor="t">
            <a:normAutofit/>
          </a:bodyPr>
          <a:lstStyle/>
          <a:p>
            <a:pPr marL="288925" indent="-288925" algn="l">
              <a:buFont typeface="Arial" panose="020B0604020202020204" pitchFamily="34" charset="0"/>
              <a:buChar char="•"/>
            </a:pPr>
            <a:r>
              <a:rPr lang="en-US" sz="4000" dirty="0">
                <a:solidFill>
                  <a:schemeClr val="tx1"/>
                </a:solidFill>
                <a:latin typeface="Arial Rounded MT Bold" panose="020F0704030504030204" pitchFamily="34" charset="0"/>
              </a:rPr>
              <a:t>How to spend an hour in prayer?</a:t>
            </a:r>
          </a:p>
          <a:p>
            <a:pPr marL="631825" lvl="1" indent="-288925" algn="l">
              <a:buFont typeface="Arial" panose="020B0604020202020204" pitchFamily="34" charset="0"/>
              <a:buChar char="•"/>
            </a:pPr>
            <a:r>
              <a:rPr lang="en-US" sz="4000" dirty="0">
                <a:solidFill>
                  <a:schemeClr val="tx1"/>
                </a:solidFill>
                <a:latin typeface="Arial Rounded MT Bold" panose="020F0704030504030204" pitchFamily="34" charset="0"/>
              </a:rPr>
              <a:t>Prayer list: </a:t>
            </a:r>
            <a:endParaRPr lang="en-US" sz="4400" dirty="0">
              <a:solidFill>
                <a:schemeClr val="tx1"/>
              </a:solidFill>
              <a:latin typeface="Arial Rounded MT Bold" panose="020F0704030504030204" pitchFamily="34" charset="0"/>
            </a:endParaRPr>
          </a:p>
          <a:p>
            <a:pPr marL="974725" lvl="2" indent="-288925" algn="l">
              <a:buFont typeface="Arial" panose="020B0604020202020204" pitchFamily="34" charset="0"/>
              <a:buChar char="•"/>
            </a:pPr>
            <a:r>
              <a:rPr lang="en-US" sz="4000" dirty="0">
                <a:solidFill>
                  <a:schemeClr val="tx1"/>
                </a:solidFill>
                <a:latin typeface="Arial Rounded MT Bold" panose="020F0704030504030204" pitchFamily="34" charset="0"/>
              </a:rPr>
              <a:t>Each name briefly envision</a:t>
            </a:r>
          </a:p>
          <a:p>
            <a:pPr marL="974725" lvl="2" indent="-288925" algn="l">
              <a:buFont typeface="Arial" panose="020B0604020202020204" pitchFamily="34" charset="0"/>
              <a:buChar char="•"/>
            </a:pPr>
            <a:r>
              <a:rPr lang="en-US" sz="4000" dirty="0">
                <a:solidFill>
                  <a:schemeClr val="tx1"/>
                </a:solidFill>
                <a:latin typeface="Arial Rounded MT Bold" panose="020F0704030504030204" pitchFamily="34" charset="0"/>
              </a:rPr>
              <a:t>Each issue briefly envision</a:t>
            </a:r>
            <a:endParaRPr lang="en-US" sz="32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624860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6C3C7-7500-7DCC-B6D6-2C550A8801F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D821607-8073-E2A3-53BF-ADAA4EFE32F4}"/>
              </a:ext>
            </a:extLst>
          </p:cNvPr>
          <p:cNvSpPr>
            <a:spLocks noGrp="1"/>
          </p:cNvSpPr>
          <p:nvPr>
            <p:ph type="subTitle" idx="1"/>
          </p:nvPr>
        </p:nvSpPr>
        <p:spPr>
          <a:xfrm>
            <a:off x="228600" y="209550"/>
            <a:ext cx="5943600" cy="4800600"/>
          </a:xfrm>
        </p:spPr>
        <p:txBody>
          <a:bodyPr anchor="t">
            <a:normAutofit/>
          </a:bodyPr>
          <a:lstStyle/>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My personal prayer list, with 13 screens like this to scroll through.</a:t>
            </a:r>
          </a:p>
        </p:txBody>
      </p:sp>
      <p:pic>
        <p:nvPicPr>
          <p:cNvPr id="4" name="Picture 3">
            <a:extLst>
              <a:ext uri="{FF2B5EF4-FFF2-40B4-BE49-F238E27FC236}">
                <a16:creationId xmlns:a16="http://schemas.microsoft.com/office/drawing/2014/main" id="{0A1BAA5F-CAC4-F0C0-C773-4A64DE1598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7821"/>
            <a:ext cx="2373074" cy="5143500"/>
          </a:xfrm>
          <a:prstGeom prst="rect">
            <a:avLst/>
          </a:prstGeom>
        </p:spPr>
      </p:pic>
    </p:spTree>
    <p:extLst>
      <p:ext uri="{BB962C8B-B14F-4D97-AF65-F5344CB8AC3E}">
        <p14:creationId xmlns:p14="http://schemas.microsoft.com/office/powerpoint/2010/main" val="33541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0A4A9-F600-52FE-5374-2B4FE0AB261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F18B322-708B-A25C-1EF9-E0CBC238E315}"/>
              </a:ext>
            </a:extLst>
          </p:cNvPr>
          <p:cNvSpPr>
            <a:spLocks noGrp="1"/>
          </p:cNvSpPr>
          <p:nvPr>
            <p:ph type="subTitle" idx="1"/>
          </p:nvPr>
        </p:nvSpPr>
        <p:spPr>
          <a:xfrm>
            <a:off x="228600" y="209550"/>
            <a:ext cx="8610600" cy="4800600"/>
          </a:xfrm>
        </p:spPr>
        <p:txBody>
          <a:bodyPr anchor="t">
            <a:normAutofit fontScale="55000" lnSpcReduction="20000"/>
          </a:bodyPr>
          <a:lstStyle/>
          <a:p>
            <a:pPr algn="l"/>
            <a:r>
              <a:rPr lang="en-US" sz="7300" dirty="0">
                <a:solidFill>
                  <a:schemeClr val="tx1"/>
                </a:solidFill>
                <a:latin typeface="Arial Rounded MT Bold" panose="020F0704030504030204" pitchFamily="34" charset="0"/>
              </a:rPr>
              <a:t>How to spend an hour in prayer?</a:t>
            </a:r>
          </a:p>
          <a:p>
            <a:pPr algn="l"/>
            <a:endParaRPr lang="en-US" sz="1800" b="1" dirty="0">
              <a:solidFill>
                <a:schemeClr val="tx1"/>
              </a:solidFill>
              <a:latin typeface="David" panose="020E0502060401010101" pitchFamily="34" charset="-79"/>
              <a:cs typeface="David" panose="020E0502060401010101" pitchFamily="34" charset="-79"/>
            </a:endParaRPr>
          </a:p>
          <a:p>
            <a:pPr algn="l"/>
            <a:r>
              <a:rPr lang="he-IL" sz="7700" b="1" dirty="0">
                <a:solidFill>
                  <a:schemeClr val="tx1"/>
                </a:solidFill>
                <a:latin typeface="David" panose="020E0502060401010101" pitchFamily="34" charset="-79"/>
                <a:cs typeface="David" panose="020E0502060401010101" pitchFamily="34" charset="-79"/>
              </a:rPr>
              <a:t>הִתְבּוֹדְדוּת</a:t>
            </a:r>
            <a:r>
              <a:rPr lang="en-US" sz="7700" b="1" dirty="0">
                <a:solidFill>
                  <a:schemeClr val="tx1"/>
                </a:solidFill>
                <a:latin typeface="David" panose="020E0502060401010101" pitchFamily="34" charset="-79"/>
                <a:cs typeface="David" panose="020E0502060401010101" pitchFamily="34" charset="-79"/>
              </a:rPr>
              <a:t> </a:t>
            </a:r>
            <a:r>
              <a:rPr lang="en-US" sz="7000" dirty="0" err="1">
                <a:solidFill>
                  <a:schemeClr val="tx1"/>
                </a:solidFill>
                <a:latin typeface="Arial Rounded MT Bold" panose="020F0704030504030204" pitchFamily="34" charset="0"/>
                <a:cs typeface="David" panose="020E0502060401010101" pitchFamily="34" charset="-79"/>
              </a:rPr>
              <a:t>Hitbodedut</a:t>
            </a:r>
            <a:r>
              <a:rPr lang="en-US" sz="7000" dirty="0">
                <a:solidFill>
                  <a:schemeClr val="tx1"/>
                </a:solidFill>
                <a:latin typeface="Arial Rounded MT Bold" panose="020F0704030504030204" pitchFamily="34" charset="0"/>
                <a:cs typeface="David" panose="020E0502060401010101" pitchFamily="34" charset="-79"/>
              </a:rPr>
              <a:t>  from </a:t>
            </a:r>
            <a:r>
              <a:rPr lang="en-US" sz="7000" i="1" dirty="0">
                <a:solidFill>
                  <a:schemeClr val="tx1"/>
                </a:solidFill>
                <a:latin typeface="Arial Rounded MT Bold" panose="020F0704030504030204" pitchFamily="34" charset="0"/>
                <a:cs typeface="David" panose="020E0502060401010101" pitchFamily="34" charset="-79"/>
              </a:rPr>
              <a:t>boded </a:t>
            </a:r>
            <a:r>
              <a:rPr lang="en-US" sz="7000" dirty="0">
                <a:solidFill>
                  <a:schemeClr val="tx1"/>
                </a:solidFill>
                <a:latin typeface="Arial Rounded MT Bold" panose="020F0704030504030204" pitchFamily="34" charset="0"/>
                <a:cs typeface="David" panose="020E0502060401010101" pitchFamily="34" charset="-79"/>
              </a:rPr>
              <a:t>lone, solitary</a:t>
            </a:r>
          </a:p>
          <a:p>
            <a:pPr algn="l" rtl="1"/>
            <a:r>
              <a:rPr lang="en-US" sz="6600" dirty="0">
                <a:solidFill>
                  <a:schemeClr val="tx1"/>
                </a:solidFill>
                <a:latin typeface="Arial Rounded MT Bold" panose="020F0704030504030204" pitchFamily="34" charset="0"/>
                <a:cs typeface="David" panose="020E0502060401010101" pitchFamily="34" charset="-79"/>
              </a:rPr>
              <a:t>The term was popularized by Nachman of Breslov (1772–1810) to refer to an unstructured, spontaneous, and individualized form of prayer and meditation through which one would establish a close, personal relationship with God </a:t>
            </a:r>
          </a:p>
        </p:txBody>
      </p:sp>
    </p:spTree>
    <p:extLst>
      <p:ext uri="{BB962C8B-B14F-4D97-AF65-F5344CB8AC3E}">
        <p14:creationId xmlns:p14="http://schemas.microsoft.com/office/powerpoint/2010/main" val="40411624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A20A-4FD1-081B-F30A-D7113C90FBF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9B43E16-1B2D-ED44-95A2-50E4D20801E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How to spend an hour in prayer?</a:t>
            </a:r>
          </a:p>
          <a:p>
            <a:pPr algn="l"/>
            <a:r>
              <a:rPr lang="en-US" sz="4000" dirty="0">
                <a:solidFill>
                  <a:schemeClr val="tx1"/>
                </a:solidFill>
                <a:latin typeface="Arial Rounded MT Bold" panose="020F0704030504030204" pitchFamily="34" charset="0"/>
              </a:rPr>
              <a:t>Siddur and Tefillin  </a:t>
            </a:r>
          </a:p>
          <a:p>
            <a:pPr algn="l"/>
            <a:r>
              <a:rPr lang="en-US" sz="4000" dirty="0">
                <a:solidFill>
                  <a:schemeClr val="tx1"/>
                </a:solidFill>
                <a:latin typeface="Arial Rounded MT Bold" panose="020F0704030504030204" pitchFamily="34" charset="0"/>
              </a:rPr>
              <a:t>It’s sort of feels like an embrace of Messiah!</a:t>
            </a:r>
          </a:p>
          <a:p>
            <a:pPr algn="l"/>
            <a:r>
              <a:rPr lang="en-US" sz="4000" dirty="0">
                <a:solidFill>
                  <a:schemeClr val="tx1"/>
                </a:solidFill>
                <a:latin typeface="Arial Rounded MT Bold" panose="020F0704030504030204" pitchFamily="34" charset="0"/>
              </a:rPr>
              <a:t>8 a.m. Aug 13 here.   Hebrew and English.  Mostly sung.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482910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413AE-8646-288A-4474-D56CB16D13E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A09F91A-D6F9-2B57-AEBD-3100EB154DE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9627B59E-49D1-0E71-4A38-BFD8D2DD3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8932740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E7710-FC47-28EE-10C9-7B0FA4A69AD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04C26BB-7935-4239-4050-FDF56DA1BBC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1B0DAF0-EFE4-5616-2A0C-B33918E6E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5" name="TextBox 4">
            <a:extLst>
              <a:ext uri="{FF2B5EF4-FFF2-40B4-BE49-F238E27FC236}">
                <a16:creationId xmlns:a16="http://schemas.microsoft.com/office/drawing/2014/main" id="{C493F4F9-60A5-6BF0-3049-C10A4A3AF420}"/>
              </a:ext>
            </a:extLst>
          </p:cNvPr>
          <p:cNvSpPr txBox="1"/>
          <p:nvPr/>
        </p:nvSpPr>
        <p:spPr>
          <a:xfrm>
            <a:off x="310537" y="361950"/>
            <a:ext cx="7880812" cy="3170099"/>
          </a:xfrm>
          <a:prstGeom prst="rect">
            <a:avLst/>
          </a:prstGeom>
          <a:noFill/>
        </p:spPr>
        <p:txBody>
          <a:bodyPr wrap="none" rtlCol="0">
            <a:spAutoFit/>
          </a:bodyPr>
          <a:lstStyle/>
          <a:p>
            <a:pPr algn="l"/>
            <a:r>
              <a:rPr lang="en-US" dirty="0">
                <a:solidFill>
                  <a:schemeClr val="tx1"/>
                </a:solidFill>
              </a:rPr>
              <a:t>Pray unceasingly  1 Thes. 5.17</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dirty="0">
                <a:solidFill>
                  <a:schemeClr val="tx1"/>
                </a:solidFill>
              </a:rPr>
              <a:t>Types of private prayer</a:t>
            </a:r>
          </a:p>
          <a:p>
            <a:pPr marL="461963" indent="-461963" algn="l">
              <a:buFont typeface="+mj-lt"/>
              <a:buAutoNum type="arabicPeriod"/>
            </a:pPr>
            <a:r>
              <a:rPr lang="en-US" u="sng" dirty="0">
                <a:solidFill>
                  <a:srgbClr val="FFFF66"/>
                </a:solidFill>
              </a:rPr>
              <a:t>Types of group prayer</a:t>
            </a:r>
          </a:p>
          <a:p>
            <a:pPr marL="461963" indent="-461963" algn="l">
              <a:buFont typeface="+mj-lt"/>
              <a:buAutoNum type="arabicPeriod"/>
            </a:pPr>
            <a:r>
              <a:rPr lang="en-US" dirty="0">
                <a:solidFill>
                  <a:schemeClr val="tx1"/>
                </a:solidFill>
              </a:rPr>
              <a:t>Some historic interpretations</a:t>
            </a:r>
          </a:p>
        </p:txBody>
      </p:sp>
    </p:spTree>
    <p:extLst>
      <p:ext uri="{BB962C8B-B14F-4D97-AF65-F5344CB8AC3E}">
        <p14:creationId xmlns:p14="http://schemas.microsoft.com/office/powerpoint/2010/main" val="2694374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7DB28-1648-3D1B-F846-B6BDA6BC893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BABF01A-C3E7-6AA6-C7EA-BDC29778FA51}"/>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Family prayer </a:t>
            </a:r>
          </a:p>
          <a:p>
            <a:pPr algn="l"/>
            <a:r>
              <a:rPr lang="en-US" sz="4000" baseline="30000" dirty="0">
                <a:solidFill>
                  <a:schemeClr val="tx1"/>
                </a:solidFill>
                <a:latin typeface="Arial Rounded MT Bold" panose="020F0704030504030204" pitchFamily="34" charset="0"/>
              </a:rPr>
              <a:t>Dt 6.4-7 </a:t>
            </a:r>
            <a:r>
              <a:rPr lang="en-US" sz="4000" dirty="0">
                <a:solidFill>
                  <a:schemeClr val="tx1"/>
                </a:solidFill>
                <a:latin typeface="Arial Rounded MT Bold" panose="020F0704030504030204" pitchFamily="34" charset="0"/>
              </a:rPr>
              <a:t> “Sh’ma, Yisra’el!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Eloheinu,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ekhad</a:t>
            </a:r>
            <a:r>
              <a:rPr lang="en-US" sz="4000" dirty="0">
                <a:solidFill>
                  <a:schemeClr val="tx1"/>
                </a:solidFill>
                <a:latin typeface="Arial Rounded MT Bold" panose="020F0704030504030204" pitchFamily="34" charset="0"/>
              </a:rPr>
              <a:t> [Hear, Isra’el!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our God,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is one]; and you are to love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your God with all your heart, all your being and all your resources. These words, which I am ordering you today, are to be on your heart; and you are </a:t>
            </a:r>
            <a:r>
              <a:rPr lang="en-US" sz="4000" u="sng" dirty="0">
                <a:solidFill>
                  <a:srgbClr val="FFFF66"/>
                </a:solidFill>
                <a:latin typeface="Arial Rounded MT Bold" panose="020F0704030504030204" pitchFamily="34" charset="0"/>
              </a:rPr>
              <a:t>to teach them diligently to your children</a:t>
            </a:r>
            <a:r>
              <a:rPr lang="en-US" sz="4000" dirty="0">
                <a:solidFill>
                  <a:schemeClr val="tx1"/>
                </a:solidFill>
                <a:latin typeface="Arial Rounded MT Bold" panose="020F0704030504030204" pitchFamily="34" charset="0"/>
              </a:rPr>
              <a:t>.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0284516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FF887-FF9F-9186-A1D9-E947A980588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B246B85-B9D7-0292-6891-C02BAEC5C48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Many family devotional books to use.   With kids…brief.</a:t>
            </a:r>
          </a:p>
        </p:txBody>
      </p:sp>
    </p:spTree>
    <p:extLst>
      <p:ext uri="{BB962C8B-B14F-4D97-AF65-F5344CB8AC3E}">
        <p14:creationId xmlns:p14="http://schemas.microsoft.com/office/powerpoint/2010/main" val="10390959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8403-D382-CE27-78EF-CB87683B678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A977188-C391-6482-B66B-652AC38567C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r>
              <a:rPr lang="en-US" sz="5400" dirty="0">
                <a:solidFill>
                  <a:schemeClr val="tx1"/>
                </a:solidFill>
                <a:latin typeface="Arial Rounded MT Bold" panose="020F0704030504030204" pitchFamily="34" charset="0"/>
              </a:rPr>
              <a:t>Teerosh</a:t>
            </a:r>
            <a:endParaRPr lang="en-US" sz="4000" dirty="0">
              <a:solidFill>
                <a:schemeClr val="tx1"/>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AEDA3CC2-1E6D-851E-5578-EE7431E2D777}"/>
              </a:ext>
            </a:extLst>
          </p:cNvPr>
          <p:cNvPicPr>
            <a:picLocks noChangeAspect="1"/>
          </p:cNvPicPr>
          <p:nvPr/>
        </p:nvPicPr>
        <p:blipFill>
          <a:blip r:embed="rId3"/>
          <a:stretch>
            <a:fillRect/>
          </a:stretch>
        </p:blipFill>
        <p:spPr>
          <a:xfrm>
            <a:off x="746761" y="1504950"/>
            <a:ext cx="7650482" cy="2133600"/>
          </a:xfrm>
          <a:prstGeom prst="rect">
            <a:avLst/>
          </a:prstGeom>
        </p:spPr>
      </p:pic>
      <p:pic>
        <p:nvPicPr>
          <p:cNvPr id="8" name="Picture 7">
            <a:extLst>
              <a:ext uri="{FF2B5EF4-FFF2-40B4-BE49-F238E27FC236}">
                <a16:creationId xmlns:a16="http://schemas.microsoft.com/office/drawing/2014/main" id="{87D039F0-66F5-5887-214F-A5D01FD9E358}"/>
              </a:ext>
            </a:extLst>
          </p:cNvPr>
          <p:cNvPicPr>
            <a:picLocks noChangeAspect="1"/>
          </p:cNvPicPr>
          <p:nvPr/>
        </p:nvPicPr>
        <p:blipFill>
          <a:blip r:embed="rId4"/>
          <a:stretch>
            <a:fillRect/>
          </a:stretch>
        </p:blipFill>
        <p:spPr>
          <a:xfrm>
            <a:off x="914400" y="209550"/>
            <a:ext cx="1790769" cy="929823"/>
          </a:xfrm>
          <a:prstGeom prst="rect">
            <a:avLst/>
          </a:prstGeom>
        </p:spPr>
      </p:pic>
      <p:sp>
        <p:nvSpPr>
          <p:cNvPr id="2" name="TextBox 1">
            <a:extLst>
              <a:ext uri="{FF2B5EF4-FFF2-40B4-BE49-F238E27FC236}">
                <a16:creationId xmlns:a16="http://schemas.microsoft.com/office/drawing/2014/main" id="{6C98D754-9957-EE9E-7664-2232B7867376}"/>
              </a:ext>
            </a:extLst>
          </p:cNvPr>
          <p:cNvSpPr txBox="1"/>
          <p:nvPr/>
        </p:nvSpPr>
        <p:spPr>
          <a:xfrm>
            <a:off x="686093" y="4095750"/>
            <a:ext cx="5701369" cy="707886"/>
          </a:xfrm>
          <a:prstGeom prst="rect">
            <a:avLst/>
          </a:prstGeom>
          <a:noFill/>
        </p:spPr>
        <p:txBody>
          <a:bodyPr wrap="none" rtlCol="0">
            <a:spAutoFit/>
          </a:bodyPr>
          <a:lstStyle/>
          <a:p>
            <a:pPr algn="l"/>
            <a:r>
              <a:rPr lang="en-US" dirty="0">
                <a:solidFill>
                  <a:schemeClr val="tx1"/>
                </a:solidFill>
              </a:rPr>
              <a:t>Tuesdays, 7:30 to 8:30</a:t>
            </a:r>
          </a:p>
        </p:txBody>
      </p:sp>
    </p:spTree>
    <p:extLst>
      <p:ext uri="{BB962C8B-B14F-4D97-AF65-F5344CB8AC3E}">
        <p14:creationId xmlns:p14="http://schemas.microsoft.com/office/powerpoint/2010/main" val="4227008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C293B-1448-A9A0-E9DD-F097CB19B6D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1025880-6C12-1755-8C7E-E24DA2569D5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Teerosh is a combination of praise songs and scripture prayer, and expressed in movement by corporate dance. That is, we read scripture promises, and petition </a:t>
            </a:r>
            <a:r>
              <a:rPr lang="en-US" sz="4000" dirty="0" err="1">
                <a:solidFill>
                  <a:schemeClr val="tx1"/>
                </a:solidFill>
                <a:latin typeface="Arial Rounded MT Bold" panose="020F0704030504030204" pitchFamily="34" charset="0"/>
              </a:rPr>
              <a:t>HaShem</a:t>
            </a:r>
            <a:r>
              <a:rPr lang="en-US" sz="4000" dirty="0">
                <a:solidFill>
                  <a:schemeClr val="tx1"/>
                </a:solidFill>
                <a:latin typeface="Arial Rounded MT Bold" panose="020F0704030504030204" pitchFamily="34" charset="0"/>
              </a:rPr>
              <a:t> to fulfill His Word. G-d delights to establish His Word. </a:t>
            </a:r>
          </a:p>
        </p:txBody>
      </p:sp>
    </p:spTree>
    <p:extLst>
      <p:ext uri="{BB962C8B-B14F-4D97-AF65-F5344CB8AC3E}">
        <p14:creationId xmlns:p14="http://schemas.microsoft.com/office/powerpoint/2010/main" val="892092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9EFCF-ED64-29E2-B1EE-94EDCEB8D1B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C4FBE50-5EE3-3C71-E966-4A6E1F8EA8F0}"/>
              </a:ext>
            </a:extLst>
          </p:cNvPr>
          <p:cNvPicPr>
            <a:picLocks noChangeAspect="1"/>
          </p:cNvPicPr>
          <p:nvPr/>
        </p:nvPicPr>
        <p:blipFill>
          <a:blip r:embed="rId3"/>
          <a:stretch>
            <a:fillRect/>
          </a:stretch>
        </p:blipFill>
        <p:spPr>
          <a:xfrm>
            <a:off x="2000250" y="0"/>
            <a:ext cx="5143500" cy="5143500"/>
          </a:xfrm>
          <a:prstGeom prst="rect">
            <a:avLst/>
          </a:prstGeom>
        </p:spPr>
      </p:pic>
      <p:sp>
        <p:nvSpPr>
          <p:cNvPr id="4" name="AutoShape 4" descr="3d map of City of David and Solomon's Jerusalem. For the Casual English Bible.">
            <a:extLst>
              <a:ext uri="{FF2B5EF4-FFF2-40B4-BE49-F238E27FC236}">
                <a16:creationId xmlns:a16="http://schemas.microsoft.com/office/drawing/2014/main" id="{FA6B6EE5-A7E5-03C9-81D4-11A24E80BFF9}"/>
              </a:ext>
            </a:extLst>
          </p:cNvPr>
          <p:cNvSpPr>
            <a:spLocks noGrp="1" noChangeAspect="1" noChangeArrowheads="1"/>
          </p:cNvSpPr>
          <p:nvPr>
            <p:ph type="subTitle" idx="1"/>
          </p:nvPr>
        </p:nvSpPr>
        <p:spPr bwMode="auto">
          <a:xfrm>
            <a:off x="228600" y="209550"/>
            <a:ext cx="8610600" cy="4800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US" dirty="0"/>
              <a:t>  </a:t>
            </a:r>
          </a:p>
        </p:txBody>
      </p:sp>
    </p:spTree>
    <p:extLst>
      <p:ext uri="{BB962C8B-B14F-4D97-AF65-F5344CB8AC3E}">
        <p14:creationId xmlns:p14="http://schemas.microsoft.com/office/powerpoint/2010/main" val="4585685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FBD86-252B-430C-1D63-13A878A47CD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3508184-5CC9-EBE3-1D4B-DD4A027F5821}"/>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Psalm 138:1 </a:t>
            </a:r>
            <a:r>
              <a:rPr lang="en-US" sz="4000" dirty="0">
                <a:solidFill>
                  <a:schemeClr val="tx1"/>
                </a:solidFill>
                <a:latin typeface="Arial Rounded MT Bold" panose="020F0704030504030204" pitchFamily="34" charset="0"/>
              </a:rPr>
              <a:t>“For You have magnified Your word above all Your Name.” Thus, the heart of Teerosh is the </a:t>
            </a:r>
            <a:r>
              <a:rPr lang="en-US" sz="4000" dirty="0" err="1">
                <a:solidFill>
                  <a:schemeClr val="tx1"/>
                </a:solidFill>
                <a:latin typeface="Arial Rounded MT Bold" panose="020F0704030504030204" pitchFamily="34" charset="0"/>
              </a:rPr>
              <a:t>psalmic</a:t>
            </a:r>
            <a:r>
              <a:rPr lang="en-US" sz="4000" dirty="0">
                <a:solidFill>
                  <a:schemeClr val="tx1"/>
                </a:solidFill>
                <a:latin typeface="Arial Rounded MT Bold" panose="020F0704030504030204" pitchFamily="34" charset="0"/>
              </a:rPr>
              <a:t> pattern of praying scripture promises, emphasized and entreated before the throne by antiphonal singing and dance.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7999977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66A70-B8A3-01CC-8EFD-3706192191D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C25AD51-8760-7E13-B86A-EEC023FFDD69}"/>
              </a:ext>
            </a:extLst>
          </p:cNvPr>
          <p:cNvSpPr>
            <a:spLocks noGrp="1"/>
          </p:cNvSpPr>
          <p:nvPr>
            <p:ph type="subTitle" idx="1"/>
          </p:nvPr>
        </p:nvSpPr>
        <p:spPr>
          <a:xfrm>
            <a:off x="228600" y="209550"/>
            <a:ext cx="8610600" cy="4800600"/>
          </a:xfrm>
        </p:spPr>
        <p:txBody>
          <a:bodyPr anchor="t">
            <a:normAutofit fontScale="92500" lnSpcReduction="10000"/>
          </a:bodyPr>
          <a:lstStyle/>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Tuesdays 7:30 p.m. </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Michael Wolf: Beth Messiah, Cincinnati, weekly prayer; 10% come</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Some years ago, much youth prayer and worship leaders </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“I go home knowing something was accomplished.”</a:t>
            </a:r>
          </a:p>
          <a:p>
            <a:pPr marL="231775" indent="-231775" algn="l">
              <a:buFont typeface="Arial" panose="020B0604020202020204" pitchFamily="34" charset="0"/>
              <a:buChar char="•"/>
            </a:pPr>
            <a:r>
              <a:rPr lang="en-US" sz="4000" dirty="0">
                <a:solidFill>
                  <a:schemeClr val="tx1"/>
                </a:solidFill>
                <a:latin typeface="Arial Rounded MT Bold" panose="020F0704030504030204" pitchFamily="34" charset="0"/>
              </a:rPr>
              <a:t>Other Zoom or group times.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7382286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DE20C-F2C9-314F-70B0-87E7DF43B96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F5A0FA6-E4CC-CFFD-CBD2-9E09999B267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Dance</a:t>
            </a:r>
          </a:p>
          <a:p>
            <a:pPr algn="l"/>
            <a:r>
              <a:rPr lang="en-US" sz="4000" dirty="0">
                <a:solidFill>
                  <a:schemeClr val="tx1"/>
                </a:solidFill>
                <a:latin typeface="Arial Rounded MT Bold" panose="020F0704030504030204" pitchFamily="34" charset="0"/>
              </a:rPr>
              <a:t>Dance, as intercessory prayer, is taught in Ps 149: “Let them praise his name with dancing, make melody to him with tambourine and lyre . . . Let the high praises of G-d be in their throats, </a:t>
            </a:r>
          </a:p>
        </p:txBody>
      </p:sp>
    </p:spTree>
    <p:extLst>
      <p:ext uri="{BB962C8B-B14F-4D97-AF65-F5344CB8AC3E}">
        <p14:creationId xmlns:p14="http://schemas.microsoft.com/office/powerpoint/2010/main" val="31296624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D839E-6B74-0699-A481-B9495A56B31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939F02F-8DA4-86C3-37F9-3D18904F397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Dance</a:t>
            </a:r>
          </a:p>
          <a:p>
            <a:pPr algn="l"/>
            <a:r>
              <a:rPr lang="en-US" sz="4000" dirty="0">
                <a:solidFill>
                  <a:schemeClr val="tx1"/>
                </a:solidFill>
                <a:latin typeface="Arial Rounded MT Bold" panose="020F0704030504030204" pitchFamily="34" charset="0"/>
              </a:rPr>
              <a:t>but a two-edged sword in their hands to carry out vengeance on the nations and punishment on the peoples, to bind their kings with chains and put their nobles in irons...”</a:t>
            </a:r>
          </a:p>
        </p:txBody>
      </p:sp>
    </p:spTree>
    <p:extLst>
      <p:ext uri="{BB962C8B-B14F-4D97-AF65-F5344CB8AC3E}">
        <p14:creationId xmlns:p14="http://schemas.microsoft.com/office/powerpoint/2010/main" val="22885028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2C267-EA8C-66FC-8450-0AD999EF3FC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22D7C4F-4B43-641E-4554-CE2EF026D9E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Dance</a:t>
            </a:r>
          </a:p>
          <a:p>
            <a:pPr algn="l"/>
            <a:r>
              <a:rPr lang="en-US" sz="4000" dirty="0">
                <a:solidFill>
                  <a:schemeClr val="tx1"/>
                </a:solidFill>
                <a:latin typeface="Arial Rounded MT Bold" panose="020F0704030504030204" pitchFamily="34" charset="0"/>
              </a:rPr>
              <a:t>As the dance circle is a place of praise, it is also an easy place to pray, and we have seen wonderful and effective healing prayers when offered in the middle of a prayer circle. </a:t>
            </a:r>
          </a:p>
        </p:txBody>
      </p:sp>
    </p:spTree>
    <p:extLst>
      <p:ext uri="{BB962C8B-B14F-4D97-AF65-F5344CB8AC3E}">
        <p14:creationId xmlns:p14="http://schemas.microsoft.com/office/powerpoint/2010/main" val="17870486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55EF4-0523-A532-D94F-42C43D697CD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6E0FE1F-83B3-D5C6-F4F3-D47D7A55D7C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Dance</a:t>
            </a:r>
          </a:p>
          <a:p>
            <a:pPr algn="l"/>
            <a:r>
              <a:rPr lang="en-US" sz="4000" dirty="0">
                <a:solidFill>
                  <a:schemeClr val="tx1"/>
                </a:solidFill>
                <a:latin typeface="Arial Rounded MT Bold" panose="020F0704030504030204" pitchFamily="34" charset="0"/>
              </a:rPr>
              <a:t>Dance actually seems to be a form of spiritual warfare, by the expression of praise and faith in movement, we fulfill the promise of Romans 16.20. “And God, the source of shalom, will soon crush the Adversary under your feet.” </a:t>
            </a:r>
          </a:p>
        </p:txBody>
      </p:sp>
    </p:spTree>
    <p:extLst>
      <p:ext uri="{BB962C8B-B14F-4D97-AF65-F5344CB8AC3E}">
        <p14:creationId xmlns:p14="http://schemas.microsoft.com/office/powerpoint/2010/main" val="36976446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A8A51-3204-6DFC-03BF-80557DA13F0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BFC02E1-5EB4-1362-FF71-E1599B4EED4E}"/>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Prayer lines</a:t>
            </a:r>
          </a:p>
          <a:p>
            <a:pPr marL="288925" indent="-288925" algn="l">
              <a:buFont typeface="Arial" panose="020B0604020202020204" pitchFamily="34" charset="0"/>
              <a:buChar char="•"/>
            </a:pPr>
            <a:r>
              <a:rPr lang="en-US" sz="4000" dirty="0">
                <a:solidFill>
                  <a:schemeClr val="tx1"/>
                </a:solidFill>
                <a:latin typeface="Arial Rounded MT Bold" panose="020F0704030504030204" pitchFamily="34" charset="0"/>
              </a:rPr>
              <a:t>There is a subjectively sensed  different anointing in various places in the sanctuary.   The front, near the musicians and place of the Word, has certain warmth, intensity.   ??</a:t>
            </a:r>
          </a:p>
          <a:p>
            <a:pPr marL="288925" indent="-288925" algn="l">
              <a:buFont typeface="Arial" panose="020B0604020202020204" pitchFamily="34" charset="0"/>
              <a:buChar char="•"/>
            </a:pPr>
            <a:r>
              <a:rPr lang="en-US" sz="4000" dirty="0">
                <a:solidFill>
                  <a:schemeClr val="tx1"/>
                </a:solidFill>
                <a:latin typeface="Arial Rounded MT Bold" panose="020F0704030504030204" pitchFamily="34" charset="0"/>
              </a:rPr>
              <a:t>Prayer ministers can encourage, instruct, exhort, pray with you.</a:t>
            </a:r>
          </a:p>
        </p:txBody>
      </p:sp>
    </p:spTree>
    <p:extLst>
      <p:ext uri="{BB962C8B-B14F-4D97-AF65-F5344CB8AC3E}">
        <p14:creationId xmlns:p14="http://schemas.microsoft.com/office/powerpoint/2010/main" val="35371637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8D3EA-5B0D-407E-F4FC-52DFE474C7A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44549B-694C-A675-DA71-0AC58F8B4902}"/>
              </a:ext>
            </a:extLst>
          </p:cNvPr>
          <p:cNvSpPr>
            <a:spLocks noGrp="1"/>
          </p:cNvSpPr>
          <p:nvPr>
            <p:ph type="subTitle" idx="1"/>
          </p:nvPr>
        </p:nvSpPr>
        <p:spPr>
          <a:xfrm>
            <a:off x="376237" y="206375"/>
            <a:ext cx="8610600" cy="4800600"/>
          </a:xfrm>
        </p:spPr>
        <p:txBody>
          <a:bodyPr anchor="t">
            <a:normAutofit/>
          </a:bodyPr>
          <a:lstStyle/>
          <a:p>
            <a:pPr algn="l"/>
            <a:r>
              <a:rPr lang="en-US" sz="4000" dirty="0">
                <a:solidFill>
                  <a:schemeClr val="tx1"/>
                </a:solidFill>
                <a:latin typeface="Arial Rounded MT Bold" panose="020F0704030504030204" pitchFamily="34" charset="0"/>
              </a:rPr>
              <a:t>Retreats, all night intensives</a:t>
            </a:r>
          </a:p>
          <a:p>
            <a:pPr algn="l"/>
            <a:endParaRPr lang="en-US" sz="4000" dirty="0">
              <a:solidFill>
                <a:schemeClr val="tx1"/>
              </a:solidFill>
              <a:latin typeface="Arial Rounded MT Bold" panose="020F0704030504030204" pitchFamily="34" charset="0"/>
            </a:endParaRPr>
          </a:p>
        </p:txBody>
      </p:sp>
      <p:pic>
        <p:nvPicPr>
          <p:cNvPr id="5126" name="Picture 6">
            <a:extLst>
              <a:ext uri="{FF2B5EF4-FFF2-40B4-BE49-F238E27FC236}">
                <a16:creationId xmlns:a16="http://schemas.microsoft.com/office/drawing/2014/main" id="{094F3C1F-2761-881A-113B-19ECF07B01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4863" t="4178" r="16432" b="39595"/>
          <a:stretch>
            <a:fillRect/>
          </a:stretch>
        </p:blipFill>
        <p:spPr bwMode="auto">
          <a:xfrm>
            <a:off x="3276600" y="785604"/>
            <a:ext cx="5867400" cy="421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CD6747D-9F68-717B-16FF-B8B519736E78}"/>
              </a:ext>
            </a:extLst>
          </p:cNvPr>
          <p:cNvSpPr txBox="1"/>
          <p:nvPr/>
        </p:nvSpPr>
        <p:spPr>
          <a:xfrm>
            <a:off x="157163" y="1316323"/>
            <a:ext cx="3129511" cy="1323439"/>
          </a:xfrm>
          <a:prstGeom prst="rect">
            <a:avLst/>
          </a:prstGeom>
          <a:noFill/>
        </p:spPr>
        <p:txBody>
          <a:bodyPr wrap="none" rtlCol="0">
            <a:spAutoFit/>
          </a:bodyPr>
          <a:lstStyle/>
          <a:p>
            <a:pPr algn="l"/>
            <a:r>
              <a:rPr lang="en-US" dirty="0" err="1">
                <a:solidFill>
                  <a:schemeClr val="tx1"/>
                </a:solidFill>
              </a:rPr>
              <a:t>Valodia</a:t>
            </a:r>
            <a:r>
              <a:rPr lang="en-US" dirty="0">
                <a:solidFill>
                  <a:schemeClr val="tx1"/>
                </a:solidFill>
              </a:rPr>
              <a:t> &amp; </a:t>
            </a:r>
          </a:p>
          <a:p>
            <a:pPr algn="l"/>
            <a:r>
              <a:rPr lang="en-US" dirty="0">
                <a:solidFill>
                  <a:schemeClr val="tx1"/>
                </a:solidFill>
              </a:rPr>
              <a:t>Yulia </a:t>
            </a:r>
            <a:r>
              <a:rPr lang="en-US" dirty="0" err="1">
                <a:solidFill>
                  <a:schemeClr val="tx1"/>
                </a:solidFill>
              </a:rPr>
              <a:t>Bouryi</a:t>
            </a:r>
            <a:endParaRPr lang="en-US" dirty="0">
              <a:solidFill>
                <a:schemeClr val="tx1"/>
              </a:solidFill>
            </a:endParaRPr>
          </a:p>
        </p:txBody>
      </p:sp>
    </p:spTree>
    <p:extLst>
      <p:ext uri="{BB962C8B-B14F-4D97-AF65-F5344CB8AC3E}">
        <p14:creationId xmlns:p14="http://schemas.microsoft.com/office/powerpoint/2010/main" val="195297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18604-F5C6-0C7A-A941-E06058F2EEE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07CCECB-1F7E-98CF-B3DE-DCC2BDEA8BCD}"/>
              </a:ext>
            </a:extLst>
          </p:cNvPr>
          <p:cNvSpPr>
            <a:spLocks noGrp="1"/>
          </p:cNvSpPr>
          <p:nvPr>
            <p:ph type="subTitle" idx="1"/>
          </p:nvPr>
        </p:nvSpPr>
        <p:spPr>
          <a:xfrm>
            <a:off x="228600" y="-38100"/>
            <a:ext cx="8610600" cy="4800600"/>
          </a:xfrm>
        </p:spPr>
        <p:txBody>
          <a:bodyPr anchor="t">
            <a:normAutofit/>
          </a:bodyPr>
          <a:lstStyle/>
          <a:p>
            <a:pPr algn="l"/>
            <a:r>
              <a:rPr lang="en-US" sz="4000" i="1" dirty="0" err="1">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Pri</a:t>
            </a:r>
            <a:r>
              <a:rPr lang="en-US" sz="4000" i="1" u="sng" dirty="0" err="1">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tsat</a:t>
            </a:r>
            <a:r>
              <a:rPr lang="en-US" sz="4000" i="1" dirty="0">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 </a:t>
            </a:r>
            <a:r>
              <a:rPr lang="en-US" sz="4000" i="1" u="sng" dirty="0" err="1">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De</a:t>
            </a:r>
            <a:r>
              <a:rPr lang="en-US" sz="4000" i="1" dirty="0" err="1">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rekh</a:t>
            </a:r>
            <a:r>
              <a:rPr lang="en-US" sz="4000" i="1" dirty="0">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 </a:t>
            </a:r>
            <a:r>
              <a:rPr lang="en-US" sz="4000" dirty="0">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 </a:t>
            </a:r>
            <a:r>
              <a:rPr lang="he-IL" sz="4800" b="1" dirty="0">
                <a:solidFill>
                  <a:schemeClr val="tx1"/>
                </a:solidFill>
                <a:effectLst/>
                <a:ea typeface="Times New Roman" panose="02020603050405020304" pitchFamily="18" charset="0"/>
                <a:cs typeface="Times New Roman" panose="02020603050405020304" pitchFamily="18" charset="0"/>
              </a:rPr>
              <a:t>פְּרִיצַת דֶּרֶךְ</a:t>
            </a:r>
            <a:r>
              <a:rPr lang="en-US" sz="2800" b="1" dirty="0">
                <a:solidFill>
                  <a:schemeClr val="tx1"/>
                </a:solidFill>
                <a:effectLst/>
                <a:latin typeface="Times New Roman" panose="02020603050405020304" pitchFamily="18" charset="0"/>
                <a:ea typeface="Times New Roman" panose="02020603050405020304" pitchFamily="18" charset="0"/>
              </a:rPr>
              <a:t>  </a:t>
            </a:r>
            <a:r>
              <a:rPr lang="en-US" sz="4400" dirty="0">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Prayer Retreat </a:t>
            </a:r>
            <a:r>
              <a:rPr lang="en-US" sz="4000" dirty="0">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June 5-6, 2010  </a:t>
            </a:r>
          </a:p>
          <a:p>
            <a:pPr algn="l"/>
            <a:r>
              <a:rPr lang="en-US" sz="4000" dirty="0">
                <a:solidFill>
                  <a:schemeClr val="tx1"/>
                </a:solidFill>
                <a:effectLst/>
                <a:latin typeface="Arial Rounded MT Bold" panose="020F0704030504030204" pitchFamily="34" charset="0"/>
                <a:ea typeface="Times New Roman" panose="02020603050405020304" pitchFamily="18" charset="0"/>
                <a:cs typeface="Times New Roman" panose="02020603050405020304" pitchFamily="18" charset="0"/>
              </a:rPr>
              <a:t> </a:t>
            </a:r>
            <a:endParaRPr lang="en-US" sz="4000" dirty="0">
              <a:solidFill>
                <a:schemeClr val="tx1"/>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08BBC6D-FDAA-6A8B-D5F9-53D6185C1518}"/>
              </a:ext>
            </a:extLst>
          </p:cNvPr>
          <p:cNvSpPr>
            <a:spLocks noChangeArrowheads="1"/>
          </p:cNvSpPr>
          <p:nvPr/>
        </p:nvSpPr>
        <p:spPr bwMode="auto">
          <a:xfrm>
            <a:off x="0" y="-247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5" name="Picture 2">
            <a:extLst>
              <a:ext uri="{FF2B5EF4-FFF2-40B4-BE49-F238E27FC236}">
                <a16:creationId xmlns:a16="http://schemas.microsoft.com/office/drawing/2014/main" id="{29AAA9CA-5236-23C2-EA63-2BE6A83E7907}"/>
              </a:ext>
            </a:extLst>
          </p:cNvPr>
          <p:cNvPicPr>
            <a:picLocks noChangeAspect="1"/>
          </p:cNvPicPr>
          <p:nvPr/>
        </p:nvPicPr>
        <p:blipFill>
          <a:blip r:embed="rId3" cstate="print">
            <a:extLst>
              <a:ext uri="{28A0092B-C50C-407E-A947-70E740481C1C}">
                <a14:useLocalDpi xmlns:a14="http://schemas.microsoft.com/office/drawing/2010/main" val="0"/>
              </a:ext>
            </a:extLst>
          </a:blip>
          <a:srcRect l="3909" t="21303" r="18684" b="26114"/>
          <a:stretch>
            <a:fillRect/>
          </a:stretch>
        </p:blipFill>
        <p:spPr bwMode="auto">
          <a:xfrm>
            <a:off x="838200" y="1352550"/>
            <a:ext cx="6934200" cy="3534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3619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CC2DA-2DF3-07FE-6124-4401FD83906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7304189-2A22-F611-B5D4-51DD56A2904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Or HaOlam has secured use of the Sanctuary Of Hope, 2601 Ridge Avenue, K.C., KS 66102 http://www.sanctuaryofhope.org/</a:t>
            </a:r>
          </a:p>
          <a:p>
            <a:pPr algn="l"/>
            <a:r>
              <a:rPr lang="en-US" sz="4000" dirty="0">
                <a:solidFill>
                  <a:schemeClr val="tx1"/>
                </a:solidFill>
                <a:latin typeface="Arial Rounded MT Bold" panose="020F0704030504030204" pitchFamily="34" charset="0"/>
              </a:rPr>
              <a:t>We’ll be meeting there after our Shabbat service, at 4 p.m. Saturday, continuing until 6 p.m. Sunday, June 6, 2010.  </a:t>
            </a:r>
          </a:p>
        </p:txBody>
      </p:sp>
    </p:spTree>
    <p:extLst>
      <p:ext uri="{BB962C8B-B14F-4D97-AF65-F5344CB8AC3E}">
        <p14:creationId xmlns:p14="http://schemas.microsoft.com/office/powerpoint/2010/main" val="3876704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135A-0FB7-3DBD-F0C4-DA5EA2B050C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500CC9-0255-EEAC-178C-22649E2266F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buried beneath a collapsed Byzantine house. Remarkably, the sycamore wood still preserves visible growth rings. According to carbon-14 dating, the beam dates to around 586 BC—the time of the destruction of the First Temple.</a:t>
            </a:r>
          </a:p>
        </p:txBody>
      </p:sp>
    </p:spTree>
    <p:extLst>
      <p:ext uri="{BB962C8B-B14F-4D97-AF65-F5344CB8AC3E}">
        <p14:creationId xmlns:p14="http://schemas.microsoft.com/office/powerpoint/2010/main" val="34527485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3C344-8008-A2AC-BF66-60556A4FCFD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5DD0B4C-468D-6331-0C02-8B2409B7E43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We’ll have sessions of prayer, worship, testimonies, and insights, with breaks, fellowship, and relaxation. </a:t>
            </a:r>
            <a:r>
              <a:rPr lang="en-US" sz="4000" dirty="0" err="1">
                <a:solidFill>
                  <a:schemeClr val="tx1"/>
                </a:solidFill>
                <a:latin typeface="Arial Rounded MT Bold" panose="020F0704030504030204" pitchFamily="34" charset="0"/>
              </a:rPr>
              <a:t>Valodia</a:t>
            </a:r>
            <a:r>
              <a:rPr lang="en-US" sz="4000" dirty="0">
                <a:solidFill>
                  <a:schemeClr val="tx1"/>
                </a:solidFill>
                <a:latin typeface="Arial Rounded MT Bold" panose="020F0704030504030204" pitchFamily="34" charset="0"/>
              </a:rPr>
              <a:t> and Yulia will be our featured musicians, as well as our wonderful teams.  </a:t>
            </a:r>
          </a:p>
        </p:txBody>
      </p:sp>
    </p:spTree>
    <p:extLst>
      <p:ext uri="{BB962C8B-B14F-4D97-AF65-F5344CB8AC3E}">
        <p14:creationId xmlns:p14="http://schemas.microsoft.com/office/powerpoint/2010/main" val="10525090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2AC52-0258-F610-A40D-59EC80A8E59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9465713-0A9F-A5B2-0E47-98B34839880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No meals provided, but there will be coffee and tea. You are free to bring your own food; fasting is encouraged, but of course not required.  We are believing for G-d to give us a breakthrough time of prayer as well as bonding to each other; </a:t>
            </a:r>
            <a:r>
              <a:rPr lang="en-US" sz="4000" dirty="0" err="1">
                <a:solidFill>
                  <a:schemeClr val="tx1"/>
                </a:solidFill>
                <a:latin typeface="Arial Rounded MT Bold" panose="020F0704030504030204" pitchFamily="34" charset="0"/>
              </a:rPr>
              <a:t>Pritsat</a:t>
            </a:r>
            <a:r>
              <a:rPr lang="en-US" sz="4000" dirty="0">
                <a:solidFill>
                  <a:schemeClr val="tx1"/>
                </a:solidFill>
                <a:latin typeface="Arial Rounded MT Bold" panose="020F0704030504030204" pitchFamily="34" charset="0"/>
              </a:rPr>
              <a:t> </a:t>
            </a:r>
            <a:r>
              <a:rPr lang="en-US" sz="4000" dirty="0" err="1">
                <a:solidFill>
                  <a:schemeClr val="tx1"/>
                </a:solidFill>
                <a:latin typeface="Arial Rounded MT Bold" panose="020F0704030504030204" pitchFamily="34" charset="0"/>
              </a:rPr>
              <a:t>Derekh</a:t>
            </a:r>
            <a:r>
              <a:rPr lang="en-US" sz="4000" dirty="0">
                <a:solidFill>
                  <a:schemeClr val="tx1"/>
                </a:solidFill>
                <a:latin typeface="Arial Rounded MT Bold" panose="020F0704030504030204" pitchFamily="34" charset="0"/>
              </a:rPr>
              <a:t>! </a:t>
            </a:r>
            <a:r>
              <a:rPr lang="he-IL" sz="4800" b="1" dirty="0">
                <a:solidFill>
                  <a:schemeClr val="tx1"/>
                </a:solidFill>
                <a:latin typeface="David" panose="020E0502060401010101" pitchFamily="34" charset="-79"/>
                <a:cs typeface="David" panose="020E0502060401010101" pitchFamily="34" charset="-79"/>
              </a:rPr>
              <a:t>פְּרִיצַת דֶּרֶךְ</a:t>
            </a:r>
            <a:endParaRPr lang="he-IL" sz="4400" b="1" dirty="0">
              <a:solidFill>
                <a:schemeClr val="tx1"/>
              </a:solidFill>
              <a:latin typeface="David" panose="020E0502060401010101" pitchFamily="34" charset="-79"/>
              <a:cs typeface="David" panose="020E0502060401010101" pitchFamily="34" charset="-79"/>
            </a:endParaRP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0047340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1391E-92E2-6BFD-2562-DB2D22B9252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70EC154-C108-8EF1-7989-F30848D6DCF0}"/>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at 4 p.m. Saturday, continuing until 6 p.m. Sunday, June 6.</a:t>
            </a:r>
          </a:p>
        </p:txBody>
      </p:sp>
    </p:spTree>
    <p:extLst>
      <p:ext uri="{BB962C8B-B14F-4D97-AF65-F5344CB8AC3E}">
        <p14:creationId xmlns:p14="http://schemas.microsoft.com/office/powerpoint/2010/main" val="30139541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A5D44-D0E3-ED19-5D56-B7AB1EF23AD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D5215F1-984E-7FA9-6CDA-399D18EDEE6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010A3E9-217B-067A-4DAB-41F55EF581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26015538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8734-71A4-4203-A97D-866A66B825D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D804C7F-657C-864A-61F0-B4AEEB0E5BE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6274FA51-8467-E860-411E-C37823E65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5" name="TextBox 4">
            <a:extLst>
              <a:ext uri="{FF2B5EF4-FFF2-40B4-BE49-F238E27FC236}">
                <a16:creationId xmlns:a16="http://schemas.microsoft.com/office/drawing/2014/main" id="{B63F2A1B-3D09-DFEC-DF08-39144BD66C57}"/>
              </a:ext>
            </a:extLst>
          </p:cNvPr>
          <p:cNvSpPr txBox="1"/>
          <p:nvPr/>
        </p:nvSpPr>
        <p:spPr>
          <a:xfrm>
            <a:off x="310537" y="361950"/>
            <a:ext cx="7880812" cy="3170099"/>
          </a:xfrm>
          <a:prstGeom prst="rect">
            <a:avLst/>
          </a:prstGeom>
          <a:noFill/>
        </p:spPr>
        <p:txBody>
          <a:bodyPr wrap="none" rtlCol="0">
            <a:spAutoFit/>
          </a:bodyPr>
          <a:lstStyle/>
          <a:p>
            <a:pPr algn="l"/>
            <a:r>
              <a:rPr lang="en-US" dirty="0">
                <a:solidFill>
                  <a:schemeClr val="tx1"/>
                </a:solidFill>
              </a:rPr>
              <a:t>Pray unceasingly  1 Thes. 5.17</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dirty="0">
                <a:solidFill>
                  <a:schemeClr val="tx1"/>
                </a:solidFill>
              </a:rPr>
              <a:t>Types of private prayer</a:t>
            </a:r>
          </a:p>
          <a:p>
            <a:pPr marL="461963" indent="-461963" algn="l">
              <a:buFont typeface="+mj-lt"/>
              <a:buAutoNum type="arabicPeriod"/>
            </a:pPr>
            <a:r>
              <a:rPr lang="en-US" dirty="0">
                <a:solidFill>
                  <a:schemeClr val="tx1"/>
                </a:solidFill>
              </a:rPr>
              <a:t>Types of group prayer</a:t>
            </a:r>
          </a:p>
          <a:p>
            <a:pPr marL="461963" indent="-461963" algn="l">
              <a:buFont typeface="+mj-lt"/>
              <a:buAutoNum type="arabicPeriod"/>
            </a:pPr>
            <a:r>
              <a:rPr lang="en-US" u="sng" dirty="0">
                <a:solidFill>
                  <a:schemeClr val="tx1"/>
                </a:solidFill>
              </a:rPr>
              <a:t>Some historic interpretations</a:t>
            </a:r>
          </a:p>
        </p:txBody>
      </p:sp>
    </p:spTree>
    <p:extLst>
      <p:ext uri="{BB962C8B-B14F-4D97-AF65-F5344CB8AC3E}">
        <p14:creationId xmlns:p14="http://schemas.microsoft.com/office/powerpoint/2010/main" val="15349769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408A7-E03A-A62A-2B6D-907B322B6F7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84D0112-43D3-BE33-CD13-048B81C9441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Early writers—from Chrysostom to Augustine—cited these verses to encourage rhythmic prayer amid ordinary labor. </a:t>
            </a:r>
          </a:p>
        </p:txBody>
      </p:sp>
    </p:spTree>
    <p:extLst>
      <p:ext uri="{BB962C8B-B14F-4D97-AF65-F5344CB8AC3E}">
        <p14:creationId xmlns:p14="http://schemas.microsoft.com/office/powerpoint/2010/main" val="7389072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CA149-AED6-11D3-5884-50E91E364A2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511F459-7052-C16D-4F09-E235D608B79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Monastic traditions later translated the concept into fixed hours of prayer, </a:t>
            </a:r>
          </a:p>
        </p:txBody>
      </p:sp>
    </p:spTree>
    <p:extLst>
      <p:ext uri="{BB962C8B-B14F-4D97-AF65-F5344CB8AC3E}">
        <p14:creationId xmlns:p14="http://schemas.microsoft.com/office/powerpoint/2010/main" val="22518937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612FF-F8A2-4E3E-8BE4-C02E06D7419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1EBC6B9-7E70-2542-6458-D54C892C0E9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Reformers emphasized the priesthood of all believers, urging tradesmen and mothers to pray “without ceasing” in the workshop and the home. </a:t>
            </a:r>
          </a:p>
        </p:txBody>
      </p:sp>
    </p:spTree>
    <p:extLst>
      <p:ext uri="{BB962C8B-B14F-4D97-AF65-F5344CB8AC3E}">
        <p14:creationId xmlns:p14="http://schemas.microsoft.com/office/powerpoint/2010/main" val="38380292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E6841-5FFF-82B8-BE14-EA465287F76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49B343-F846-5D44-F134-264C6BC26FD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Revival movements have repeatedly returned to these texts to call the believers to sustained intercession for awakening.</a:t>
            </a:r>
          </a:p>
        </p:txBody>
      </p:sp>
    </p:spTree>
    <p:extLst>
      <p:ext uri="{BB962C8B-B14F-4D97-AF65-F5344CB8AC3E}">
        <p14:creationId xmlns:p14="http://schemas.microsoft.com/office/powerpoint/2010/main" val="29180470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B4BE0-56E9-A27B-B69B-D7628CDD30E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C5569D9-FFC7-48EC-40E7-3289B2D211C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51DD20DF-C416-1C67-F9CF-47B99355EA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358317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8825F-7F82-0EC2-B2CC-0D5CD3FD742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E75131D-74A9-E7CE-6E25-149C167A5E71}"/>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B3C21FC-AF06-F6D2-5D2F-2F965103538A}"/>
              </a:ext>
            </a:extLst>
          </p:cNvPr>
          <p:cNvPicPr>
            <a:picLocks noChangeAspect="1"/>
          </p:cNvPicPr>
          <p:nvPr/>
        </p:nvPicPr>
        <p:blipFill>
          <a:blip r:embed="rId3"/>
          <a:stretch>
            <a:fillRect/>
          </a:stretch>
        </p:blipFill>
        <p:spPr>
          <a:xfrm>
            <a:off x="746928" y="-1"/>
            <a:ext cx="7558872" cy="5133265"/>
          </a:xfrm>
          <a:prstGeom prst="rect">
            <a:avLst/>
          </a:prstGeom>
        </p:spPr>
      </p:pic>
    </p:spTree>
    <p:extLst>
      <p:ext uri="{BB962C8B-B14F-4D97-AF65-F5344CB8AC3E}">
        <p14:creationId xmlns:p14="http://schemas.microsoft.com/office/powerpoint/2010/main" val="12393052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8AC5A-1307-D3A5-FA65-7448B669C8F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D66E7FA-1A1A-5846-2912-6A5D5FA65EB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36F23A6-E925-9CEE-FCB6-8BE7FCF9F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5" name="TextBox 4">
            <a:extLst>
              <a:ext uri="{FF2B5EF4-FFF2-40B4-BE49-F238E27FC236}">
                <a16:creationId xmlns:a16="http://schemas.microsoft.com/office/drawing/2014/main" id="{85D75CA1-BA5E-A25F-702A-04861F903DE9}"/>
              </a:ext>
            </a:extLst>
          </p:cNvPr>
          <p:cNvSpPr txBox="1"/>
          <p:nvPr/>
        </p:nvSpPr>
        <p:spPr>
          <a:xfrm>
            <a:off x="310537" y="361950"/>
            <a:ext cx="7880812" cy="3170099"/>
          </a:xfrm>
          <a:prstGeom prst="rect">
            <a:avLst/>
          </a:prstGeom>
          <a:noFill/>
        </p:spPr>
        <p:txBody>
          <a:bodyPr wrap="none" rtlCol="0">
            <a:spAutoFit/>
          </a:bodyPr>
          <a:lstStyle/>
          <a:p>
            <a:pPr algn="l"/>
            <a:r>
              <a:rPr lang="en-US" dirty="0">
                <a:solidFill>
                  <a:schemeClr val="tx1"/>
                </a:solidFill>
              </a:rPr>
              <a:t>Pray unceasingly  1 Thes. 5.17</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dirty="0">
                <a:solidFill>
                  <a:schemeClr val="tx1"/>
                </a:solidFill>
              </a:rPr>
              <a:t>Types of private prayer</a:t>
            </a:r>
          </a:p>
          <a:p>
            <a:pPr marL="461963" indent="-461963" algn="l">
              <a:buFont typeface="+mj-lt"/>
              <a:buAutoNum type="arabicPeriod"/>
            </a:pPr>
            <a:r>
              <a:rPr lang="en-US" dirty="0">
                <a:solidFill>
                  <a:schemeClr val="tx1"/>
                </a:solidFill>
              </a:rPr>
              <a:t>Types of group prayer</a:t>
            </a:r>
          </a:p>
          <a:p>
            <a:pPr marL="461963" indent="-461963" algn="l">
              <a:buFont typeface="+mj-lt"/>
              <a:buAutoNum type="arabicPeriod"/>
            </a:pPr>
            <a:r>
              <a:rPr lang="en-US" dirty="0">
                <a:solidFill>
                  <a:schemeClr val="tx1"/>
                </a:solidFill>
              </a:rPr>
              <a:t>Some historic interpretations</a:t>
            </a:r>
          </a:p>
        </p:txBody>
      </p:sp>
    </p:spTree>
    <p:extLst>
      <p:ext uri="{BB962C8B-B14F-4D97-AF65-F5344CB8AC3E}">
        <p14:creationId xmlns:p14="http://schemas.microsoft.com/office/powerpoint/2010/main" val="13029947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7885-A356-5138-F75A-D5FF9326777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E211B45-D7CA-3EF5-4330-B2B4C575C361}"/>
              </a:ext>
            </a:extLst>
          </p:cNvPr>
          <p:cNvSpPr>
            <a:spLocks noGrp="1"/>
          </p:cNvSpPr>
          <p:nvPr>
            <p:ph type="subTitle" idx="1"/>
          </p:nvPr>
        </p:nvSpPr>
        <p:spPr>
          <a:xfrm>
            <a:off x="228600" y="209550"/>
            <a:ext cx="8610600" cy="4800600"/>
          </a:xfrm>
        </p:spPr>
        <p:txBody>
          <a:bodyPr anchor="t">
            <a:normAutofit/>
          </a:bodyPr>
          <a:lstStyle/>
          <a:p>
            <a:pPr marL="461963" indent="-461963" algn="l">
              <a:buFont typeface="+mj-lt"/>
              <a:buAutoNum type="arabicPeriod"/>
            </a:pPr>
            <a:r>
              <a:rPr lang="en-US" sz="4000" dirty="0">
                <a:solidFill>
                  <a:schemeClr val="tx1"/>
                </a:solidFill>
                <a:latin typeface="Arial Rounded MT Bold" panose="020F0704030504030204" pitchFamily="34" charset="0"/>
              </a:rPr>
              <a:t>Do you have a </a:t>
            </a:r>
            <a:r>
              <a:rPr lang="en-US" sz="4000" u="sng" dirty="0">
                <a:solidFill>
                  <a:srgbClr val="FFFF66"/>
                </a:solidFill>
                <a:latin typeface="Arial Rounded MT Bold" panose="020F0704030504030204" pitchFamily="34" charset="0"/>
              </a:rPr>
              <a:t>daily</a:t>
            </a:r>
            <a:r>
              <a:rPr lang="en-US" sz="4000" dirty="0">
                <a:solidFill>
                  <a:schemeClr val="tx1"/>
                </a:solidFill>
                <a:latin typeface="Arial Rounded MT Bold" panose="020F0704030504030204" pitchFamily="34" charset="0"/>
              </a:rPr>
              <a:t> time of private prayer? </a:t>
            </a:r>
            <a:r>
              <a:rPr lang="he-IL" sz="4400" b="1" dirty="0">
                <a:solidFill>
                  <a:schemeClr val="tx1"/>
                </a:solidFill>
                <a:latin typeface="David" panose="020E0502060401010101" pitchFamily="34" charset="-79"/>
                <a:cs typeface="David" panose="020E0502060401010101" pitchFamily="34" charset="-79"/>
              </a:rPr>
              <a:t>הִתְבּוֹדְדוּת</a:t>
            </a:r>
            <a:r>
              <a:rPr lang="en-US" sz="4000" b="1" dirty="0">
                <a:solidFill>
                  <a:schemeClr val="tx1"/>
                </a:solidFill>
                <a:latin typeface="David" panose="020E0502060401010101" pitchFamily="34" charset="-79"/>
                <a:cs typeface="David" panose="020E0502060401010101" pitchFamily="34" charset="-79"/>
              </a:rPr>
              <a:t>    </a:t>
            </a:r>
            <a:r>
              <a:rPr lang="en-US" sz="3600" dirty="0" err="1">
                <a:solidFill>
                  <a:schemeClr val="tx1"/>
                </a:solidFill>
                <a:latin typeface="Arial Rounded MT Bold" panose="020F0704030504030204" pitchFamily="34" charset="0"/>
                <a:cs typeface="David" panose="020E0502060401010101" pitchFamily="34" charset="-79"/>
              </a:rPr>
              <a:t>Hitbodedut</a:t>
            </a:r>
            <a:r>
              <a:rPr lang="en-US" sz="4000" dirty="0">
                <a:solidFill>
                  <a:schemeClr val="tx1"/>
                </a:solidFill>
                <a:latin typeface="Arial Rounded MT Bold" panose="020F0704030504030204" pitchFamily="34" charset="0"/>
                <a:cs typeface="David" panose="020E0502060401010101" pitchFamily="34" charset="-79"/>
              </a:rPr>
              <a:t>, alone with Yeshua</a:t>
            </a:r>
          </a:p>
          <a:p>
            <a:pPr marL="461963" indent="-461963" algn="l">
              <a:buFont typeface="+mj-lt"/>
              <a:buAutoNum type="arabicPeriod"/>
            </a:pPr>
            <a:r>
              <a:rPr lang="en-US" sz="4000" dirty="0">
                <a:solidFill>
                  <a:schemeClr val="tx1"/>
                </a:solidFill>
                <a:latin typeface="Arial Rounded MT Bold" panose="020F0704030504030204" pitchFamily="34" charset="0"/>
              </a:rPr>
              <a:t>Do you have a </a:t>
            </a:r>
            <a:r>
              <a:rPr lang="en-US" sz="4000" u="sng" dirty="0">
                <a:solidFill>
                  <a:srgbClr val="FFFF66"/>
                </a:solidFill>
                <a:latin typeface="Arial Rounded MT Bold" panose="020F0704030504030204" pitchFamily="34" charset="0"/>
              </a:rPr>
              <a:t>daily</a:t>
            </a:r>
            <a:r>
              <a:rPr lang="en-US" sz="4000" dirty="0">
                <a:solidFill>
                  <a:schemeClr val="tx1"/>
                </a:solidFill>
                <a:latin typeface="Arial Rounded MT Bold" panose="020F0704030504030204" pitchFamily="34" charset="0"/>
              </a:rPr>
              <a:t> couple or family prayer?</a:t>
            </a:r>
          </a:p>
          <a:p>
            <a:pPr marL="461963" indent="-461963" algn="l">
              <a:buFont typeface="+mj-lt"/>
              <a:buAutoNum type="arabicPeriod"/>
            </a:pPr>
            <a:r>
              <a:rPr lang="en-US" sz="4000" dirty="0">
                <a:solidFill>
                  <a:schemeClr val="tx1"/>
                </a:solidFill>
                <a:latin typeface="Arial Rounded MT Bold" panose="020F0704030504030204" pitchFamily="34" charset="0"/>
              </a:rPr>
              <a:t>Do you participate in corporate prayer?</a:t>
            </a:r>
          </a:p>
        </p:txBody>
      </p:sp>
    </p:spTree>
    <p:extLst>
      <p:ext uri="{BB962C8B-B14F-4D97-AF65-F5344CB8AC3E}">
        <p14:creationId xmlns:p14="http://schemas.microsoft.com/office/powerpoint/2010/main" val="21704613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677E9-6006-1EA3-313A-FB8780BF34E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01E292F-4A5F-0E8C-472A-C6CB26EBB94D}"/>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Mtt 7.7-8</a:t>
            </a:r>
            <a:r>
              <a:rPr lang="en-US" sz="4000" dirty="0">
                <a:solidFill>
                  <a:schemeClr val="tx1"/>
                </a:solidFill>
                <a:latin typeface="Arial Rounded MT Bold" panose="020F0704030504030204" pitchFamily="34" charset="0"/>
              </a:rPr>
              <a:t> “Keep asking, and it will be given to you; keep seeking, and you will find; keep knocking, and the door will be opened to you.  For everyone who keeps asking receives; he who keeps seeking finds; and to him who keeps knocking, the door will be opened.</a:t>
            </a:r>
          </a:p>
        </p:txBody>
      </p:sp>
    </p:spTree>
    <p:extLst>
      <p:ext uri="{BB962C8B-B14F-4D97-AF65-F5344CB8AC3E}">
        <p14:creationId xmlns:p14="http://schemas.microsoft.com/office/powerpoint/2010/main" val="25310701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a:extLst>
              <a:ext uri="{FF2B5EF4-FFF2-40B4-BE49-F238E27FC236}">
                <a16:creationId xmlns:a16="http://schemas.microsoft.com/office/drawing/2014/main" id="{3A063BCE-0EF6-4AFD-A36C-2B6DB79BACEB}"/>
              </a:ext>
            </a:extLst>
          </p:cNvPr>
          <p:cNvSpPr>
            <a:spLocks noGrp="1" noChangeAspect="1" noChangeArrowheads="1"/>
          </p:cNvSpPr>
          <p:nvPr>
            <p:ph idx="1"/>
          </p:nvPr>
        </p:nvSpPr>
        <p:spPr bwMode="auto">
          <a:xfrm>
            <a:off x="304800" y="285749"/>
            <a:ext cx="8382000" cy="46482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normAutofit/>
          </a:bodyPr>
          <a:lstStyle/>
          <a:p>
            <a:pPr marL="457200" indent="-457200">
              <a:buFont typeface="+mj-lt"/>
              <a:buAutoNum type="arabicPeriod"/>
            </a:pPr>
            <a:r>
              <a:rPr lang="en-US" sz="4000" dirty="0">
                <a:latin typeface="Arial Rounded MT Bold" panose="020F0704030504030204" pitchFamily="34" charset="0"/>
              </a:rPr>
              <a:t>Do you KNOW Yeshua and the assurance of sins forgiven?</a:t>
            </a:r>
          </a:p>
          <a:p>
            <a:pPr marL="457200" indent="-457200">
              <a:buFont typeface="+mj-lt"/>
              <a:buAutoNum type="arabicPeriod"/>
            </a:pPr>
            <a:r>
              <a:rPr lang="en-US" sz="4000" dirty="0">
                <a:latin typeface="Arial Rounded MT Bold" panose="020F0704030504030204" pitchFamily="34" charset="0"/>
              </a:rPr>
              <a:t>Are you hearing daily from His Word?</a:t>
            </a:r>
          </a:p>
          <a:p>
            <a:pPr marL="457200" indent="-457200">
              <a:buFont typeface="+mj-lt"/>
              <a:buAutoNum type="arabicPeriod"/>
            </a:pPr>
            <a:r>
              <a:rPr lang="en-US" sz="4000" dirty="0">
                <a:latin typeface="Arial Rounded MT Bold" panose="020F0704030504030204" pitchFamily="34" charset="0"/>
              </a:rPr>
              <a:t>How are you applying what you heard?</a:t>
            </a:r>
          </a:p>
          <a:p>
            <a:pPr marL="457200" indent="-457200">
              <a:buFont typeface="+mj-lt"/>
              <a:buAutoNum type="arabicPeriod"/>
            </a:pPr>
            <a:r>
              <a:rPr lang="en-US" sz="4000" dirty="0">
                <a:latin typeface="Arial Rounded MT Bold" panose="020F0704030504030204" pitchFamily="34" charset="0"/>
              </a:rPr>
              <a:t>Are you asking this of another?</a:t>
            </a:r>
          </a:p>
        </p:txBody>
      </p:sp>
    </p:spTree>
    <p:extLst>
      <p:ext uri="{BB962C8B-B14F-4D97-AF65-F5344CB8AC3E}">
        <p14:creationId xmlns:p14="http://schemas.microsoft.com/office/powerpoint/2010/main" val="127216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BD2BE-A9AB-1C15-4051-2D418C7B5F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1EF1F3F-34C8-6C18-E05D-544118488885}"/>
              </a:ext>
            </a:extLst>
          </p:cNvPr>
          <p:cNvSpPr>
            <a:spLocks noGrp="1"/>
          </p:cNvSpPr>
          <p:nvPr>
            <p:ph type="subTitle" idx="1"/>
          </p:nvPr>
        </p:nvSpPr>
        <p:spPr>
          <a:xfrm>
            <a:off x="228600" y="209550"/>
            <a:ext cx="5029200" cy="4800600"/>
          </a:xfrm>
        </p:spPr>
        <p:txBody>
          <a:bodyPr anchor="t">
            <a:normAutofit/>
          </a:bodyPr>
          <a:lstStyle/>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The City of David in Yeshua’s time, 2</a:t>
            </a:r>
            <a:r>
              <a:rPr lang="en-US" sz="4000" baseline="30000" dirty="0">
                <a:solidFill>
                  <a:schemeClr val="tx1"/>
                </a:solidFill>
                <a:latin typeface="Arial Rounded MT Bold" panose="020F0704030504030204" pitchFamily="34" charset="0"/>
              </a:rPr>
              <a:t>nd</a:t>
            </a:r>
            <a:r>
              <a:rPr lang="en-US" sz="4000" dirty="0">
                <a:solidFill>
                  <a:schemeClr val="tx1"/>
                </a:solidFill>
                <a:latin typeface="Arial Rounded MT Bold" panose="020F0704030504030204" pitchFamily="34" charset="0"/>
              </a:rPr>
              <a:t> Temple</a:t>
            </a:r>
          </a:p>
        </p:txBody>
      </p:sp>
      <p:pic>
        <p:nvPicPr>
          <p:cNvPr id="1026" name="Picture 2">
            <a:extLst>
              <a:ext uri="{FF2B5EF4-FFF2-40B4-BE49-F238E27FC236}">
                <a16:creationId xmlns:a16="http://schemas.microsoft.com/office/drawing/2014/main" id="{301DDD1B-B2D3-B815-3E90-21C0FC887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0"/>
            <a:ext cx="36957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994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4B023-881E-CBC5-B132-202C5493A24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71300EA-9F6D-81FF-6975-EE0069E74DF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00FB43C-0942-568C-6083-DE8CEF84C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837138501"/>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277272</TotalTime>
  <Words>3381</Words>
  <Application>Microsoft Office PowerPoint</Application>
  <PresentationFormat>On-screen Show (16:9)</PresentationFormat>
  <Paragraphs>408</Paragraphs>
  <Slides>73</Slides>
  <Notes>73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Arial Rounded MT Bold</vt:lpstr>
      <vt:lpstr>Corbel</vt:lpstr>
      <vt:lpstr>David</vt:lpstr>
      <vt:lpstr>Times New Roman</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 HaOlam Messianic Congregation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Shmuel Wolkenfeld</dc:creator>
  <cp:lastModifiedBy>Shmuel שמואל Wolkenfeld</cp:lastModifiedBy>
  <cp:revision>5774</cp:revision>
  <dcterms:created xsi:type="dcterms:W3CDTF">2006-04-21T19:34:43Z</dcterms:created>
  <dcterms:modified xsi:type="dcterms:W3CDTF">2026-08-01T14:13:44Z</dcterms:modified>
</cp:coreProperties>
</file>