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Lst>
  <p:notesMasterIdLst>
    <p:notesMasterId r:id="rId82"/>
  </p:notesMasterIdLst>
  <p:handoutMasterIdLst>
    <p:handoutMasterId r:id="rId83"/>
  </p:handoutMasterIdLst>
  <p:sldIdLst>
    <p:sldId id="67839" r:id="rId2"/>
    <p:sldId id="67827" r:id="rId3"/>
    <p:sldId id="67853" r:id="rId4"/>
    <p:sldId id="67857" r:id="rId5"/>
    <p:sldId id="67858" r:id="rId6"/>
    <p:sldId id="67859" r:id="rId7"/>
    <p:sldId id="67856" r:id="rId8"/>
    <p:sldId id="67854" r:id="rId9"/>
    <p:sldId id="67861" r:id="rId10"/>
    <p:sldId id="67912" r:id="rId11"/>
    <p:sldId id="67913" r:id="rId12"/>
    <p:sldId id="67866" r:id="rId13"/>
    <p:sldId id="67871" r:id="rId14"/>
    <p:sldId id="67867" r:id="rId15"/>
    <p:sldId id="67880" r:id="rId16"/>
    <p:sldId id="67868" r:id="rId17"/>
    <p:sldId id="67874" r:id="rId18"/>
    <p:sldId id="67878" r:id="rId19"/>
    <p:sldId id="67869" r:id="rId20"/>
    <p:sldId id="67875" r:id="rId21"/>
    <p:sldId id="67910" r:id="rId22"/>
    <p:sldId id="67865" r:id="rId23"/>
    <p:sldId id="67876" r:id="rId24"/>
    <p:sldId id="67879" r:id="rId25"/>
    <p:sldId id="67870" r:id="rId26"/>
    <p:sldId id="67877" r:id="rId27"/>
    <p:sldId id="67881" r:id="rId28"/>
    <p:sldId id="67915" r:id="rId29"/>
    <p:sldId id="67855" r:id="rId30"/>
    <p:sldId id="67862" r:id="rId31"/>
    <p:sldId id="67863" r:id="rId32"/>
    <p:sldId id="67864" r:id="rId33"/>
    <p:sldId id="67905" r:id="rId34"/>
    <p:sldId id="67906" r:id="rId35"/>
    <p:sldId id="67907" r:id="rId36"/>
    <p:sldId id="67902" r:id="rId37"/>
    <p:sldId id="67909" r:id="rId38"/>
    <p:sldId id="67914" r:id="rId39"/>
    <p:sldId id="67908" r:id="rId40"/>
    <p:sldId id="67831" r:id="rId41"/>
    <p:sldId id="67830" r:id="rId42"/>
    <p:sldId id="67900" r:id="rId43"/>
    <p:sldId id="67901" r:id="rId44"/>
    <p:sldId id="67883" r:id="rId45"/>
    <p:sldId id="67916" r:id="rId46"/>
    <p:sldId id="67872" r:id="rId47"/>
    <p:sldId id="67885" r:id="rId48"/>
    <p:sldId id="67873" r:id="rId49"/>
    <p:sldId id="67889" r:id="rId50"/>
    <p:sldId id="67886" r:id="rId51"/>
    <p:sldId id="67887" r:id="rId52"/>
    <p:sldId id="67892" r:id="rId53"/>
    <p:sldId id="67890" r:id="rId54"/>
    <p:sldId id="67893" r:id="rId55"/>
    <p:sldId id="67850" r:id="rId56"/>
    <p:sldId id="67891" r:id="rId57"/>
    <p:sldId id="67894" r:id="rId58"/>
    <p:sldId id="67888" r:id="rId59"/>
    <p:sldId id="67895" r:id="rId60"/>
    <p:sldId id="67896" r:id="rId61"/>
    <p:sldId id="67812" r:id="rId62"/>
    <p:sldId id="67840" r:id="rId63"/>
    <p:sldId id="67841" r:id="rId64"/>
    <p:sldId id="67842" r:id="rId65"/>
    <p:sldId id="67844" r:id="rId66"/>
    <p:sldId id="67898" r:id="rId67"/>
    <p:sldId id="67843" r:id="rId68"/>
    <p:sldId id="67845" r:id="rId69"/>
    <p:sldId id="67846" r:id="rId70"/>
    <p:sldId id="67847" r:id="rId71"/>
    <p:sldId id="67849" r:id="rId72"/>
    <p:sldId id="67848" r:id="rId73"/>
    <p:sldId id="67837" r:id="rId74"/>
    <p:sldId id="67836" r:id="rId75"/>
    <p:sldId id="67829" r:id="rId76"/>
    <p:sldId id="67911" r:id="rId77"/>
    <p:sldId id="67832" r:id="rId78"/>
    <p:sldId id="67824" r:id="rId79"/>
    <p:sldId id="67917" r:id="rId80"/>
    <p:sldId id="67851" r:id="rId81"/>
  </p:sldIdLst>
  <p:sldSz cx="9144000" cy="5143500" type="screen16x9"/>
  <p:notesSz cx="6858000" cy="9144000"/>
  <p:defaultTextStyle>
    <a:defPPr>
      <a:defRPr lang="en-US"/>
    </a:defPPr>
    <a:lvl1pPr algn="ctr" rtl="0" fontAlgn="base">
      <a:spcBef>
        <a:spcPct val="0"/>
      </a:spcBef>
      <a:spcAft>
        <a:spcPct val="0"/>
      </a:spcAft>
      <a:defRPr sz="4000" kern="1200">
        <a:solidFill>
          <a:schemeClr val="bg1"/>
        </a:solidFill>
        <a:latin typeface="Arial Rounded MT Bold" pitchFamily="34" charset="0"/>
        <a:ea typeface="+mn-ea"/>
        <a:cs typeface="Arial" charset="0"/>
      </a:defRPr>
    </a:lvl1pPr>
    <a:lvl2pPr marL="339061" algn="ctr" rtl="0" fontAlgn="base">
      <a:spcBef>
        <a:spcPct val="0"/>
      </a:spcBef>
      <a:spcAft>
        <a:spcPct val="0"/>
      </a:spcAft>
      <a:defRPr sz="4000" kern="1200">
        <a:solidFill>
          <a:schemeClr val="bg1"/>
        </a:solidFill>
        <a:latin typeface="Arial Rounded MT Bold" pitchFamily="34" charset="0"/>
        <a:ea typeface="+mn-ea"/>
        <a:cs typeface="Arial" charset="0"/>
      </a:defRPr>
    </a:lvl2pPr>
    <a:lvl3pPr marL="678271" algn="ctr" rtl="0" fontAlgn="base">
      <a:spcBef>
        <a:spcPct val="0"/>
      </a:spcBef>
      <a:spcAft>
        <a:spcPct val="0"/>
      </a:spcAft>
      <a:defRPr sz="4000" kern="1200">
        <a:solidFill>
          <a:schemeClr val="bg1"/>
        </a:solidFill>
        <a:latin typeface="Arial Rounded MT Bold" pitchFamily="34" charset="0"/>
        <a:ea typeface="+mn-ea"/>
        <a:cs typeface="Arial" charset="0"/>
      </a:defRPr>
    </a:lvl3pPr>
    <a:lvl4pPr marL="1017217" algn="ctr" rtl="0" fontAlgn="base">
      <a:spcBef>
        <a:spcPct val="0"/>
      </a:spcBef>
      <a:spcAft>
        <a:spcPct val="0"/>
      </a:spcAft>
      <a:defRPr sz="4000" kern="1200">
        <a:solidFill>
          <a:schemeClr val="bg1"/>
        </a:solidFill>
        <a:latin typeface="Arial Rounded MT Bold" pitchFamily="34" charset="0"/>
        <a:ea typeface="+mn-ea"/>
        <a:cs typeface="Arial" charset="0"/>
      </a:defRPr>
    </a:lvl4pPr>
    <a:lvl5pPr marL="1356390" algn="ctr" rtl="0" fontAlgn="base">
      <a:spcBef>
        <a:spcPct val="0"/>
      </a:spcBef>
      <a:spcAft>
        <a:spcPct val="0"/>
      </a:spcAft>
      <a:defRPr sz="4000" kern="1200">
        <a:solidFill>
          <a:schemeClr val="bg1"/>
        </a:solidFill>
        <a:latin typeface="Arial Rounded MT Bold" pitchFamily="34" charset="0"/>
        <a:ea typeface="+mn-ea"/>
        <a:cs typeface="Arial" charset="0"/>
      </a:defRPr>
    </a:lvl5pPr>
    <a:lvl6pPr marL="1695300" algn="l" defTabSz="678271" rtl="0" eaLnBrk="1" latinLnBrk="0" hangingPunct="1">
      <a:defRPr sz="4000" kern="1200">
        <a:solidFill>
          <a:schemeClr val="bg1"/>
        </a:solidFill>
        <a:latin typeface="Arial Rounded MT Bold" pitchFamily="34" charset="0"/>
        <a:ea typeface="+mn-ea"/>
        <a:cs typeface="Arial" charset="0"/>
      </a:defRPr>
    </a:lvl6pPr>
    <a:lvl7pPr marL="2034313" algn="l" defTabSz="678271" rtl="0" eaLnBrk="1" latinLnBrk="0" hangingPunct="1">
      <a:defRPr sz="4000" kern="1200">
        <a:solidFill>
          <a:schemeClr val="bg1"/>
        </a:solidFill>
        <a:latin typeface="Arial Rounded MT Bold" pitchFamily="34" charset="0"/>
        <a:ea typeface="+mn-ea"/>
        <a:cs typeface="Arial" charset="0"/>
      </a:defRPr>
    </a:lvl7pPr>
    <a:lvl8pPr marL="2373419" algn="l" defTabSz="678271" rtl="0" eaLnBrk="1" latinLnBrk="0" hangingPunct="1">
      <a:defRPr sz="4000" kern="1200">
        <a:solidFill>
          <a:schemeClr val="bg1"/>
        </a:solidFill>
        <a:latin typeface="Arial Rounded MT Bold" pitchFamily="34" charset="0"/>
        <a:ea typeface="+mn-ea"/>
        <a:cs typeface="Arial" charset="0"/>
      </a:defRPr>
    </a:lvl8pPr>
    <a:lvl9pPr marL="2712509" algn="l" defTabSz="678271" rtl="0" eaLnBrk="1" latinLnBrk="0" hangingPunct="1">
      <a:defRPr sz="4000" kern="1200">
        <a:solidFill>
          <a:schemeClr val="bg1"/>
        </a:solidFill>
        <a:latin typeface="Arial Rounded MT Bold" pitchFamily="34" charset="0"/>
        <a:ea typeface="+mn-ea"/>
        <a:cs typeface="Arial" charset="0"/>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muel" initials="SW" lastIdx="2" clrIdx="0">
    <p:extLst>
      <p:ext uri="{19B8F6BF-5375-455C-9EA6-DF929625EA0E}">
        <p15:presenceInfo xmlns:p15="http://schemas.microsoft.com/office/powerpoint/2012/main" userId="Shmuel" providerId="None"/>
      </p:ext>
    </p:extLst>
  </p:cmAuthor>
  <p:cmAuthor id="2" name="Shmuel Wolkenfeld" initials="SW" lastIdx="1" clrIdx="1">
    <p:extLst>
      <p:ext uri="{19B8F6BF-5375-455C-9EA6-DF929625EA0E}">
        <p15:presenceInfo xmlns:p15="http://schemas.microsoft.com/office/powerpoint/2012/main" userId="59ac315834edd8d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FF00"/>
    <a:srgbClr val="333333"/>
    <a:srgbClr val="996633"/>
    <a:srgbClr val="9A6766"/>
    <a:srgbClr val="FFFF99"/>
    <a:srgbClr val="AA6E5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81343" autoAdjust="0"/>
  </p:normalViewPr>
  <p:slideViewPr>
    <p:cSldViewPr>
      <p:cViewPr varScale="1">
        <p:scale>
          <a:sx n="99" d="100"/>
          <a:sy n="99" d="100"/>
        </p:scale>
        <p:origin x="78" y="282"/>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5448"/>
    </p:cViewPr>
  </p:sorterViewPr>
  <p:notesViewPr>
    <p:cSldViewPr>
      <p:cViewPr varScale="1">
        <p:scale>
          <a:sx n="79" d="100"/>
          <a:sy n="79" d="100"/>
        </p:scale>
        <p:origin x="2022" y="12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commentAuthors" Target="commentAuthor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handoutMaster" Target="handoutMasters/handout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r>
              <a:rPr lang="en-US" altLang="en-US"/>
              <a:t>Why Israel is Important </a:t>
            </a:r>
          </a:p>
        </p:txBody>
      </p:sp>
      <p:sp>
        <p:nvSpPr>
          <p:cNvPr id="2969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r>
              <a:rPr lang="en-US" altLang="en-US"/>
              <a:t>Aug 15, 2026</a:t>
            </a:r>
          </a:p>
        </p:txBody>
      </p:sp>
      <p:sp>
        <p:nvSpPr>
          <p:cNvPr id="2970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endParaRPr lang="en-US" altLang="en-US"/>
          </a:p>
        </p:txBody>
      </p:sp>
      <p:sp>
        <p:nvSpPr>
          <p:cNvPr id="2970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fld id="{743E3E74-A71D-4F9E-A274-799584BDC6E6}" type="slidenum">
              <a:rPr lang="en-US" altLang="en-US"/>
              <a:pPr/>
              <a:t>‹#›</a:t>
            </a:fld>
            <a:endParaRPr lang="en-US" altLang="en-US"/>
          </a:p>
        </p:txBody>
      </p:sp>
    </p:spTree>
    <p:extLst>
      <p:ext uri="{BB962C8B-B14F-4D97-AF65-F5344CB8AC3E}">
        <p14:creationId xmlns:p14="http://schemas.microsoft.com/office/powerpoint/2010/main" val="208859284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r>
              <a:rPr lang="en-US" altLang="en-US"/>
              <a:t>Why Israel is Important </a:t>
            </a:r>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r>
              <a:rPr lang="en-US" altLang="en-US"/>
              <a:t>Aug 15, 2026</a:t>
            </a:r>
          </a:p>
        </p:txBody>
      </p:sp>
      <p:sp>
        <p:nvSpPr>
          <p:cNvPr id="512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endParaRPr lang="en-US" alt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fld id="{00E9F95B-100C-4401-AFC8-043CE70D51A5}" type="slidenum">
              <a:rPr lang="en-US" altLang="en-US"/>
              <a:pPr/>
              <a:t>‹#›</a:t>
            </a:fld>
            <a:endParaRPr lang="en-US" altLang="en-US"/>
          </a:p>
        </p:txBody>
      </p:sp>
    </p:spTree>
    <p:extLst>
      <p:ext uri="{BB962C8B-B14F-4D97-AF65-F5344CB8AC3E}">
        <p14:creationId xmlns:p14="http://schemas.microsoft.com/office/powerpoint/2010/main" val="3266379074"/>
      </p:ext>
    </p:extLst>
  </p:cSld>
  <p:clrMap bg1="lt1" tx1="dk1" bg2="lt2" tx2="dk2" accent1="accent1" accent2="accent2" accent3="accent3" accent4="accent4" accent5="accent5" accent6="accent6" hlink="hlink" folHlink="folHlink"/>
  <p:hf ftr="0"/>
  <p:notesStyle>
    <a:lvl1pPr algn="l" rtl="0" fontAlgn="base">
      <a:spcBef>
        <a:spcPct val="30000"/>
      </a:spcBef>
      <a:spcAft>
        <a:spcPct val="0"/>
      </a:spcAft>
      <a:defRPr sz="2000" kern="1200">
        <a:solidFill>
          <a:schemeClr val="tx1"/>
        </a:solidFill>
        <a:latin typeface="Arial Rounded MT Bold" pitchFamily="34" charset="0"/>
        <a:ea typeface="+mn-ea"/>
        <a:cs typeface="Arial" charset="0"/>
      </a:defRPr>
    </a:lvl1pPr>
    <a:lvl2pPr marL="339061" algn="l" rtl="0" fontAlgn="base">
      <a:spcBef>
        <a:spcPct val="30000"/>
      </a:spcBef>
      <a:spcAft>
        <a:spcPct val="0"/>
      </a:spcAft>
      <a:defRPr sz="2000" kern="1200">
        <a:solidFill>
          <a:schemeClr val="tx1"/>
        </a:solidFill>
        <a:latin typeface="Arial Rounded MT Bold" pitchFamily="34" charset="0"/>
        <a:ea typeface="+mn-ea"/>
        <a:cs typeface="Arial" charset="0"/>
      </a:defRPr>
    </a:lvl2pPr>
    <a:lvl3pPr marL="678271" algn="l" rtl="0" fontAlgn="base">
      <a:spcBef>
        <a:spcPct val="30000"/>
      </a:spcBef>
      <a:spcAft>
        <a:spcPct val="0"/>
      </a:spcAft>
      <a:defRPr sz="1200" kern="1200">
        <a:solidFill>
          <a:schemeClr val="tx1"/>
        </a:solidFill>
        <a:latin typeface="Arial" charset="0"/>
        <a:ea typeface="+mn-ea"/>
        <a:cs typeface="Arial" charset="0"/>
      </a:defRPr>
    </a:lvl3pPr>
    <a:lvl4pPr marL="1017217" algn="l" rtl="0" fontAlgn="base">
      <a:spcBef>
        <a:spcPct val="30000"/>
      </a:spcBef>
      <a:spcAft>
        <a:spcPct val="0"/>
      </a:spcAft>
      <a:defRPr sz="1200" kern="1200">
        <a:solidFill>
          <a:schemeClr val="tx1"/>
        </a:solidFill>
        <a:latin typeface="Arial" charset="0"/>
        <a:ea typeface="+mn-ea"/>
        <a:cs typeface="Arial" charset="0"/>
      </a:defRPr>
    </a:lvl4pPr>
    <a:lvl5pPr marL="1356390" algn="l" rtl="0" fontAlgn="base">
      <a:spcBef>
        <a:spcPct val="30000"/>
      </a:spcBef>
      <a:spcAft>
        <a:spcPct val="0"/>
      </a:spcAft>
      <a:defRPr sz="1200" kern="1200">
        <a:solidFill>
          <a:schemeClr val="tx1"/>
        </a:solidFill>
        <a:latin typeface="Arial" charset="0"/>
        <a:ea typeface="+mn-ea"/>
        <a:cs typeface="Arial" charset="0"/>
      </a:defRPr>
    </a:lvl5pPr>
    <a:lvl6pPr marL="1695300" algn="l" defTabSz="678271" rtl="0" eaLnBrk="1" latinLnBrk="0" hangingPunct="1">
      <a:defRPr sz="1200" kern="1200">
        <a:solidFill>
          <a:schemeClr val="tx1"/>
        </a:solidFill>
        <a:latin typeface="+mn-lt"/>
        <a:ea typeface="+mn-ea"/>
        <a:cs typeface="+mn-cs"/>
      </a:defRPr>
    </a:lvl6pPr>
    <a:lvl7pPr marL="2034313" algn="l" defTabSz="678271" rtl="0" eaLnBrk="1" latinLnBrk="0" hangingPunct="1">
      <a:defRPr sz="1200" kern="1200">
        <a:solidFill>
          <a:schemeClr val="tx1"/>
        </a:solidFill>
        <a:latin typeface="+mn-lt"/>
        <a:ea typeface="+mn-ea"/>
        <a:cs typeface="+mn-cs"/>
      </a:defRPr>
    </a:lvl7pPr>
    <a:lvl8pPr marL="2373419" algn="l" defTabSz="678271" rtl="0" eaLnBrk="1" latinLnBrk="0" hangingPunct="1">
      <a:defRPr sz="1200" kern="1200">
        <a:solidFill>
          <a:schemeClr val="tx1"/>
        </a:solidFill>
        <a:latin typeface="+mn-lt"/>
        <a:ea typeface="+mn-ea"/>
        <a:cs typeface="+mn-cs"/>
      </a:defRPr>
    </a:lvl8pPr>
    <a:lvl9pPr marL="2712509" algn="l" defTabSz="67827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metrovoicenews.com/huckabee-biblical-ignorance-fuels-hostility-towards-israel/"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0D3E4-DB05-20E8-1DA1-52D9B2AE3D3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2671BB1-5A71-D5F4-60D0-ABA76C07092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364816A5-8D47-E962-F808-BB7FDCDBA1F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EDFDDC6F-D3B7-9CBF-8E18-6AB05979619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E1958F3-5867-2032-8612-15C319F16C8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E740BB4-59D3-6A84-84D1-C14F3FD4D32E}"/>
              </a:ext>
            </a:extLst>
          </p:cNvPr>
          <p:cNvSpPr>
            <a:spLocks noGrp="1" noChangeArrowheads="1"/>
          </p:cNvSpPr>
          <p:nvPr>
            <p:ph type="body" idx="1"/>
          </p:nvPr>
        </p:nvSpPr>
        <p:spPr>
          <a:xfrm>
            <a:off x="152400" y="4114800"/>
            <a:ext cx="6553200" cy="4876800"/>
          </a:xfrm>
        </p:spPr>
        <p:txBody>
          <a:bodyPr/>
          <a:lstStyle/>
          <a:p>
            <a:pPr algn="l"/>
            <a:r>
              <a:rPr lang="en-US" altLang="en-US" dirty="0"/>
              <a:t>I have cousins in FL  </a:t>
            </a:r>
          </a:p>
        </p:txBody>
      </p:sp>
      <p:cxnSp>
        <p:nvCxnSpPr>
          <p:cNvPr id="3" name="Straight Connector 2">
            <a:extLst>
              <a:ext uri="{FF2B5EF4-FFF2-40B4-BE49-F238E27FC236}">
                <a16:creationId xmlns:a16="http://schemas.microsoft.com/office/drawing/2014/main" id="{C4C6F8DB-7540-068E-C6F9-6095BD8D1E5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50186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63F07-5CBE-B7F7-50CA-8C38601FF97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B1522DF-6294-DC31-23A4-5DDB2878955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5D1EBFAE-6289-E15F-45CC-69B6313FD6F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70F0C710-8417-2D3C-0C30-9EFCB81CB60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C1BF124-33D3-5B5F-49CB-3998A6CEBC8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8EEF01C-0972-BABD-7FA4-92B893E198BE}"/>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4CB1D4D-D317-3904-54D2-D2BFC54297B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4943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84E59-9C4C-2BAB-59D9-5E3991E4849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36F451A-562A-B8E1-48BE-F6C9258B651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F603AF94-6789-7BD6-59B9-03B0A94C6AA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7D17A7AC-EBC4-530D-9423-27AC1F9D770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86A8C56-169E-1CD6-BC62-D61B033E28E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B3AF275-DF1F-826C-0A01-FF01558CE7D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C64E399-CE8E-4DEC-D3B2-8C251D9EB71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4911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F0F09-EE37-8096-D2FB-025E8479BF4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1544FD2-1485-0C1A-C925-E77C44CD291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5684F3BA-373D-C504-BDB7-97D37F2962F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6F54D2C2-750D-3865-8553-1FD2B3A28A9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21D548A-1E75-AA22-FFBB-2A9E6016B13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E1361AF-CF0D-AE98-7AD4-891DA647A4F2}"/>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D0812BF-3683-62ED-9A09-4FAA48782FC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33578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86C7E-4694-7202-A1B3-BB9B609B9E9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E99A09B-D775-5A1B-0FFD-A8FD353FFA1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58CE57EA-DF7E-4868-13D0-1F6472CE0E9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57A93BA1-2C84-C52F-4AD9-03E8EAA79D0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8180168-EE01-E57F-B32E-4FE4B2CBA1D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0572F0F-C9E4-EB99-700F-CB100FE43C14}"/>
              </a:ext>
            </a:extLst>
          </p:cNvPr>
          <p:cNvSpPr>
            <a:spLocks noGrp="1" noChangeArrowheads="1"/>
          </p:cNvSpPr>
          <p:nvPr>
            <p:ph type="body" idx="1"/>
          </p:nvPr>
        </p:nvSpPr>
        <p:spPr>
          <a:xfrm>
            <a:off x="152400" y="4114800"/>
            <a:ext cx="6553200" cy="4876800"/>
          </a:xfrm>
        </p:spPr>
        <p:txBody>
          <a:bodyPr/>
          <a:lstStyle/>
          <a:p>
            <a:pPr algn="l"/>
            <a:r>
              <a:rPr lang="en-US" altLang="en-US" dirty="0"/>
              <a:t>https://pediaa.com/what-is-the-difference-between-israelites-and-jews/#google_vignette</a:t>
            </a:r>
          </a:p>
        </p:txBody>
      </p:sp>
      <p:cxnSp>
        <p:nvCxnSpPr>
          <p:cNvPr id="3" name="Straight Connector 2">
            <a:extLst>
              <a:ext uri="{FF2B5EF4-FFF2-40B4-BE49-F238E27FC236}">
                <a16:creationId xmlns:a16="http://schemas.microsoft.com/office/drawing/2014/main" id="{A64F654D-DEE4-B54C-418E-BE8D7A4F087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16838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042FC-4AB0-09BA-8E7F-B788CD4F679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92F1D15-22D2-9172-0B19-BE9EF29AC87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55A3C20D-540F-9E9B-77C7-E8C513D977B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7BD72EA5-955A-6BB5-AD23-25D00D6BE31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671C481-A02E-330C-601D-2B57FEF4D32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A3E43A8-477F-D807-116A-7EFCDC656334}"/>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dirty="0"/>
              <a:t>https://pediaa.com/what-is-the-difference-between-israelites-and-jews/#google_vignette</a:t>
            </a:r>
          </a:p>
          <a:p>
            <a:pPr algn="l"/>
            <a:endParaRPr lang="en-US" altLang="en-US" dirty="0"/>
          </a:p>
        </p:txBody>
      </p:sp>
      <p:cxnSp>
        <p:nvCxnSpPr>
          <p:cNvPr id="3" name="Straight Connector 2">
            <a:extLst>
              <a:ext uri="{FF2B5EF4-FFF2-40B4-BE49-F238E27FC236}">
                <a16:creationId xmlns:a16="http://schemas.microsoft.com/office/drawing/2014/main" id="{93F6E283-EE8A-696B-A423-5DB7F9EF438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4236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D4481-ACC3-5F3B-5616-AD95123A758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9E8DB90-1B25-3421-BD4A-F262D2B5950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6BEFC594-5477-0C68-D0E2-2A486C58262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A73D1362-0E89-ED31-50B1-8E847A3B4CE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D7BBDD9-BA86-1F33-7B9F-FED84D171EF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FAC8C8F-C8BF-C39B-06E1-C0CCCB938E89}"/>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dirty="0"/>
              <a:t>https://pediaa.com/what-is-the-difference-between-israelites-and-jews/#google_vignette</a:t>
            </a:r>
          </a:p>
          <a:p>
            <a:pPr algn="l"/>
            <a:endParaRPr lang="en-US" altLang="en-US" dirty="0"/>
          </a:p>
        </p:txBody>
      </p:sp>
      <p:cxnSp>
        <p:nvCxnSpPr>
          <p:cNvPr id="3" name="Straight Connector 2">
            <a:extLst>
              <a:ext uri="{FF2B5EF4-FFF2-40B4-BE49-F238E27FC236}">
                <a16:creationId xmlns:a16="http://schemas.microsoft.com/office/drawing/2014/main" id="{3AEFE078-E04D-A8E9-1B48-46912168CB9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462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9BFDC-DFF8-4B87-754B-39306AA65F5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E7D43E4-AE1C-6164-85CF-3C2517EF691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3F6B8919-CE71-3AB4-A1C0-2A25F5B9F9E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007670A2-F88A-D073-9EA3-3A84F80830A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A09ABF5-E799-1BC2-176F-88471D9C872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94A3BDA-261D-8F5B-66CA-532704290A1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273745C-D3F0-9820-29C2-817F28AC685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59750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2E8A6-2D4B-20C8-F4C4-36119F9A0B3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E5CD5CC-CA28-1483-36DB-B92FEA4D2E6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481072D1-9D66-C5AC-E7EC-9584B6EB2B1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7C89153E-5F8F-7068-CAB2-DD7498A8BBA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824EE3E-51C1-C181-08D9-A2F523BBDC7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64C3832-532C-2975-944D-1695CFBE5B9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8EE05C47-DB04-5D33-4875-0460EC3EC88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70526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313B0-DEAB-AB33-FFC3-D4773D6B2E2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227B787-18D5-AC63-D7CE-2BA20E0686B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64C41705-2B94-0797-BD51-C5E3B00AAD7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4AC1A411-CB8E-C60E-AAAC-56C9258F91E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230ABBC-9390-32C3-1CD3-26C81C3A27C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3DC24A5-4AEC-576F-7816-5F3A892DD01C}"/>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7A594693-F238-7124-B59A-5611EF0299C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14445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D06CC-4B5C-BE44-A639-332D071AB9D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A28A8CC-1726-C657-341F-F573005E486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1BFB998C-A703-FEFB-AE89-45E703173BE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0F6C8E75-04DB-B330-AB17-AFFCDE8CFA9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D38F752-E7F8-9EF5-D7D5-DFE13017016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85A1E9D-C0D3-567B-AF60-9F31FD18C02E}"/>
              </a:ext>
            </a:extLst>
          </p:cNvPr>
          <p:cNvSpPr>
            <a:spLocks noGrp="1" noChangeArrowheads="1"/>
          </p:cNvSpPr>
          <p:nvPr>
            <p:ph type="body" idx="1"/>
          </p:nvPr>
        </p:nvSpPr>
        <p:spPr>
          <a:xfrm>
            <a:off x="152400" y="4114800"/>
            <a:ext cx="6553200" cy="4876800"/>
          </a:xfrm>
        </p:spPr>
        <p:txBody>
          <a:bodyPr/>
          <a:lstStyle/>
          <a:p>
            <a:pPr algn="l"/>
            <a:r>
              <a:rPr lang="en-US" altLang="en-US" dirty="0"/>
              <a:t>https://en.wikipedia.org/wiki/List_of_synagogues_in_the_United_States</a:t>
            </a:r>
          </a:p>
        </p:txBody>
      </p:sp>
      <p:cxnSp>
        <p:nvCxnSpPr>
          <p:cNvPr id="3" name="Straight Connector 2">
            <a:extLst>
              <a:ext uri="{FF2B5EF4-FFF2-40B4-BE49-F238E27FC236}">
                <a16:creationId xmlns:a16="http://schemas.microsoft.com/office/drawing/2014/main" id="{6F7FB022-C2C9-E9BE-CA1E-DD07B75829D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9344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152E0-EC6A-912A-C79B-F8F0E6CCEAB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6F6D039-AFC6-F132-6437-3A4B31CBC57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E772AB1D-58EC-4B60-96C6-AF1C8B65D2B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8A092895-5D67-0F09-1777-7E310E35B9F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59C0A69-DFBB-BFAA-CA55-868940A7F7B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D962C27-B780-DF20-9B49-17BDAFBFA585}"/>
              </a:ext>
            </a:extLst>
          </p:cNvPr>
          <p:cNvSpPr>
            <a:spLocks noGrp="1" noChangeArrowheads="1"/>
          </p:cNvSpPr>
          <p:nvPr>
            <p:ph type="body" idx="1"/>
          </p:nvPr>
        </p:nvSpPr>
        <p:spPr>
          <a:xfrm>
            <a:off x="152400" y="4114800"/>
            <a:ext cx="6553200" cy="4876800"/>
          </a:xfrm>
        </p:spPr>
        <p:txBody>
          <a:bodyPr/>
          <a:lstStyle/>
          <a:p>
            <a:pPr algn="l"/>
            <a:r>
              <a:rPr lang="en-US" altLang="en-US" dirty="0"/>
              <a:t>Ben Troyer</a:t>
            </a:r>
          </a:p>
        </p:txBody>
      </p:sp>
      <p:cxnSp>
        <p:nvCxnSpPr>
          <p:cNvPr id="3" name="Straight Connector 2">
            <a:extLst>
              <a:ext uri="{FF2B5EF4-FFF2-40B4-BE49-F238E27FC236}">
                <a16:creationId xmlns:a16="http://schemas.microsoft.com/office/drawing/2014/main" id="{6E454785-64EA-FEC0-8B28-577D90BD03A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65671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44E0B-C695-FB4A-3F39-26C9BDEB243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77CDFF6-1F37-CD27-F7CD-4C46E6A454C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F70AEB34-7926-478D-1485-45A34CCC4DB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5AA7F228-9C27-0012-EE28-8D4D03D44D2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91223E0-D622-5E58-0931-0FA07775B2D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98A308E-3016-DEE6-EDB9-6A0E5C4D061F}"/>
              </a:ext>
            </a:extLst>
          </p:cNvPr>
          <p:cNvSpPr>
            <a:spLocks noGrp="1" noChangeArrowheads="1"/>
          </p:cNvSpPr>
          <p:nvPr>
            <p:ph type="body" idx="1"/>
          </p:nvPr>
        </p:nvSpPr>
        <p:spPr>
          <a:xfrm>
            <a:off x="152400" y="4114800"/>
            <a:ext cx="6553200" cy="4876800"/>
          </a:xfrm>
        </p:spPr>
        <p:txBody>
          <a:bodyPr/>
          <a:lstStyle/>
          <a:p>
            <a:pPr algn="l"/>
            <a:r>
              <a:rPr lang="en-US" altLang="en-US" dirty="0"/>
              <a:t>https://en.wikipedia.org/wiki/List_of_synagogues_in_the_United_States</a:t>
            </a:r>
          </a:p>
        </p:txBody>
      </p:sp>
      <p:cxnSp>
        <p:nvCxnSpPr>
          <p:cNvPr id="3" name="Straight Connector 2">
            <a:extLst>
              <a:ext uri="{FF2B5EF4-FFF2-40B4-BE49-F238E27FC236}">
                <a16:creationId xmlns:a16="http://schemas.microsoft.com/office/drawing/2014/main" id="{269593EC-7FF0-6731-E532-8A58C902A7B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29006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52B5A-9D82-5F52-D5DF-1266E2B2DEA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19F3699-0D37-6DA6-4DB0-96AF5B90157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1DBC43A2-1CF5-C32B-1E34-34B5B2CED13A}"/>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AD81D50F-7DE1-ED8E-2E9D-61245FB983E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5BF9C62-79D0-F46E-7605-B0D7BD21F55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76DD40B-BE5D-487F-DAE8-69B4E0E9813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EE8AE25F-FB25-738D-B25A-776A59037AF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53945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CB760-72A0-381A-41DA-E40F5939697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2322E94-7646-5E49-5B6E-714BB566242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F8D6AFC9-BD8D-94A6-F402-58FDE234650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EB3ADD5E-ADC1-912B-8650-981B939EF9B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1CFB14A-20F6-C4F0-4702-2C426C32627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AFCA25C-4F43-B34C-F1DB-3F32BF7F94F6}"/>
              </a:ext>
            </a:extLst>
          </p:cNvPr>
          <p:cNvSpPr>
            <a:spLocks noGrp="1" noChangeArrowheads="1"/>
          </p:cNvSpPr>
          <p:nvPr>
            <p:ph type="body" idx="1"/>
          </p:nvPr>
        </p:nvSpPr>
        <p:spPr>
          <a:xfrm>
            <a:off x="152400" y="4114800"/>
            <a:ext cx="6553200" cy="4876800"/>
          </a:xfrm>
        </p:spPr>
        <p:txBody>
          <a:bodyPr/>
          <a:lstStyle/>
          <a:p>
            <a:pPr algn="l"/>
            <a:r>
              <a:rPr lang="en-US" altLang="en-US" dirty="0"/>
              <a:t>https://worldeventsandthebible.com/ashkenazi-jews#the-definition-of-jew</a:t>
            </a:r>
          </a:p>
        </p:txBody>
      </p:sp>
      <p:cxnSp>
        <p:nvCxnSpPr>
          <p:cNvPr id="3" name="Straight Connector 2">
            <a:extLst>
              <a:ext uri="{FF2B5EF4-FFF2-40B4-BE49-F238E27FC236}">
                <a16:creationId xmlns:a16="http://schemas.microsoft.com/office/drawing/2014/main" id="{8C93E90B-9E2F-EBA7-00D0-92CFE1737CF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90193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13E24-E995-188D-F25E-F43F0CCD968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30C9E5F-4935-441B-31DA-4C753403407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AFD041CD-FEC0-0848-C972-B0F39301BBD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1C037D33-3490-49C8-932B-96C52C6424E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1AF6361-B2C7-3582-3D54-59DCB0F93D2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6AE4686-0738-C1EE-D57F-CE1E67BC0598}"/>
              </a:ext>
            </a:extLst>
          </p:cNvPr>
          <p:cNvSpPr>
            <a:spLocks noGrp="1" noChangeArrowheads="1"/>
          </p:cNvSpPr>
          <p:nvPr>
            <p:ph type="body" idx="1"/>
          </p:nvPr>
        </p:nvSpPr>
        <p:spPr>
          <a:xfrm>
            <a:off x="152400" y="4114800"/>
            <a:ext cx="6553200" cy="4876800"/>
          </a:xfrm>
        </p:spPr>
        <p:txBody>
          <a:bodyPr/>
          <a:lstStyle/>
          <a:p>
            <a:pPr algn="l"/>
            <a:r>
              <a:rPr lang="en-US" altLang="en-US" sz="1000" dirty="0"/>
              <a:t>https://images-wixmp-ed30a86b8c4ca887773594c2.wixmp.com/f/1cb6fdfd-9387-4192-b82e-b645d8fab633/dfdv2m0-45352dce-ec8d-4df5-8ca4-b4eae9d2b1d3.jpg/v1/fill/w_956,h_836,q_70,strp/khazaria_by_albertolosantos_dfdv2m0-pre.jpg?token=eyJ0eXAiOiJKV1QiLCJhbGciOiJIUzI1NiJ9.eyJzdWIiOiJ1cm46YXBwOjdlMGQxODg5ODIyNjQzNzNhNWYwZDQxNWVhMGQyNmUwIiwiaXNzIjoidXJuOmFwcDo3ZTBkMTg4OTgyMjY0MzczYTVmMGQ0MTVlYTBkMjZlMCIsIm9iaiI6W1t7ImhlaWdodCI6Ijw9ODQ3IiwicGF0aCI6IlwvZlwvMWNiNmZkZmQtOTM4Ny00MTkyLWI4MmUtYjY0NWQ4ZmFiNjMzXC9kZmR2Mm0wLTQ1MzUyZGNlLWVjOGQtNGRmNS04Y2E0LWI0ZWFlOWQyYjFkMy5qcGciLCJ3aWR0aCI6Ijw9OTY4In1dXSwiYXVkIjpbInVybjpzZXJ2aWNlOmltYWdlLm9wZXJhdGlvbnMiXX0.9VhyyXmk4eb3mbdno7zOeMKhUZaFxsKv5xp7DCB5APM</a:t>
            </a:r>
          </a:p>
        </p:txBody>
      </p:sp>
      <p:cxnSp>
        <p:nvCxnSpPr>
          <p:cNvPr id="3" name="Straight Connector 2">
            <a:extLst>
              <a:ext uri="{FF2B5EF4-FFF2-40B4-BE49-F238E27FC236}">
                <a16:creationId xmlns:a16="http://schemas.microsoft.com/office/drawing/2014/main" id="{28041748-17FE-AFDE-CEB9-1BF1A5ABD8F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1379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9E845-C02F-C74F-4EAC-93B0A2002FF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A23E249-16CF-4AF4-4E29-BF6122BF983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323223FA-B4FD-37AC-D6F4-03FD2E0E8A4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6818B2D7-EC89-24FB-C4CE-0DF7758B427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6A6B9FF-5E9D-5037-1B01-6801099D151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0B19796-C9F8-A0BD-1383-0BA5463A05A9}"/>
              </a:ext>
            </a:extLst>
          </p:cNvPr>
          <p:cNvSpPr>
            <a:spLocks noGrp="1" noChangeArrowheads="1"/>
          </p:cNvSpPr>
          <p:nvPr>
            <p:ph type="body" idx="1"/>
          </p:nvPr>
        </p:nvSpPr>
        <p:spPr>
          <a:xfrm>
            <a:off x="152400" y="4114800"/>
            <a:ext cx="6553200" cy="4876800"/>
          </a:xfrm>
        </p:spPr>
        <p:txBody>
          <a:bodyPr/>
          <a:lstStyle/>
          <a:p>
            <a:pPr algn="l"/>
            <a:r>
              <a:rPr lang="en-US" altLang="en-US" dirty="0"/>
              <a:t>https://worldeventsandthebible.com/ashkenazi-jews#the-definition-of-jew</a:t>
            </a:r>
          </a:p>
        </p:txBody>
      </p:sp>
      <p:cxnSp>
        <p:nvCxnSpPr>
          <p:cNvPr id="3" name="Straight Connector 2">
            <a:extLst>
              <a:ext uri="{FF2B5EF4-FFF2-40B4-BE49-F238E27FC236}">
                <a16:creationId xmlns:a16="http://schemas.microsoft.com/office/drawing/2014/main" id="{D9B69CCD-FA2C-C463-56A4-7FFE2E95252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84460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15F07-6BFB-C27C-94F9-FCB40DCE820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9A42ABA-F06C-169E-CFF0-2072AE0B0AF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1C9ED895-2971-93A8-A782-BEB89D7037E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62EE7A48-50BE-53BC-89F5-C2D921A652E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446F76D-20C7-511D-069F-3B836B9B2B2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DAC6AAC-36ED-EBDF-9322-A9C546A890B9}"/>
              </a:ext>
            </a:extLst>
          </p:cNvPr>
          <p:cNvSpPr>
            <a:spLocks noGrp="1" noChangeArrowheads="1"/>
          </p:cNvSpPr>
          <p:nvPr>
            <p:ph type="body" idx="1"/>
          </p:nvPr>
        </p:nvSpPr>
        <p:spPr>
          <a:xfrm>
            <a:off x="152400" y="4114800"/>
            <a:ext cx="6553200" cy="4876800"/>
          </a:xfrm>
        </p:spPr>
        <p:txBody>
          <a:bodyPr/>
          <a:lstStyle/>
          <a:p>
            <a:pPr algn="l"/>
            <a:r>
              <a:rPr lang="en-US" altLang="en-US" dirty="0"/>
              <a:t>https://youtu.be/tmkuplDz-5o</a:t>
            </a:r>
          </a:p>
          <a:p>
            <a:pPr algn="l"/>
            <a:endParaRPr lang="en-US" altLang="en-US" dirty="0"/>
          </a:p>
          <a:p>
            <a:pPr algn="l"/>
            <a:r>
              <a:rPr lang="en-US" altLang="en-US" dirty="0"/>
              <a:t>It wonderfully proved that the Jews, Ashkenazi, Sephardic, </a:t>
            </a:r>
            <a:r>
              <a:rPr lang="en-US" altLang="en-US" dirty="0" err="1"/>
              <a:t>Mizrakhi</a:t>
            </a:r>
            <a:r>
              <a:rPr lang="en-US" altLang="en-US" dirty="0"/>
              <a:t>, are exactly who we say we are.</a:t>
            </a:r>
          </a:p>
        </p:txBody>
      </p:sp>
      <p:cxnSp>
        <p:nvCxnSpPr>
          <p:cNvPr id="3" name="Straight Connector 2">
            <a:extLst>
              <a:ext uri="{FF2B5EF4-FFF2-40B4-BE49-F238E27FC236}">
                <a16:creationId xmlns:a16="http://schemas.microsoft.com/office/drawing/2014/main" id="{468CF6D4-87D5-0312-D037-612C87C0E03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33511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D9914-A86D-2C97-5B0C-0E1E9F936A9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9314632-AEBE-84F7-F512-9582F24C7F0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6534DD1F-BA43-34AA-A809-CD4D2E89A0C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48A89451-E14E-43E0-35B0-FF99BE04B64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20726E5-D99C-FEAB-E560-B98321129CD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E9F0F7F-7083-5054-AAD8-5CC4A73350C1}"/>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734DEDE7-DB74-8D17-91C3-D560209BAD3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32319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1E235-0CD2-77B1-8487-BB06F01107F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C40DB55-F948-0BBA-783E-804ED685E8C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93BD1CAD-73EE-3C74-FD57-45125FEC81F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5E8ADCCC-80AB-43C4-EB06-F2464257FB7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154AD5D-2A17-8969-B99C-ED63BC76357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1F14077-4ABE-80CD-E776-B53ADE18C7D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7DE2EA58-2BF6-9C4C-91B7-7C1A25CBC02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49131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00D72-BE4B-42D7-8484-7E2E35B3B2F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602027E-9D7F-E89C-D26F-00D4BB55CC1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3E2651F7-07E4-D6C3-E633-C23F31E9EB4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76B5B79C-78D7-6EF6-7596-53B12347AFA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99A1F5A-9FFE-8A69-68FC-EFC1B65ED27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C600A13-FCEB-CB0E-EE95-F4337093C63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AF25995-CEBA-D572-9B92-DC5831BE515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17947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AB3C6-E1E9-3694-8374-375724120CE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A6A1362-B335-C746-2ABD-B9B9B89524F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C57EF794-2732-65B2-0203-91E686BBC2F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1A9C65C6-EC84-7334-C804-FFF3DC741BC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A7F71AA-29E0-619C-A857-9579CDE6A6C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DC561B4-1C3C-70DA-029E-D72265EDDEB4}"/>
              </a:ext>
            </a:extLst>
          </p:cNvPr>
          <p:cNvSpPr>
            <a:spLocks noGrp="1" noChangeArrowheads="1"/>
          </p:cNvSpPr>
          <p:nvPr>
            <p:ph type="body" idx="1"/>
          </p:nvPr>
        </p:nvSpPr>
        <p:spPr>
          <a:xfrm>
            <a:off x="152400" y="4114800"/>
            <a:ext cx="6553200" cy="4876800"/>
          </a:xfrm>
        </p:spPr>
        <p:txBody>
          <a:bodyPr/>
          <a:lstStyle/>
          <a:p>
            <a:pPr algn="l"/>
            <a:r>
              <a:rPr lang="en-US" altLang="en-US" dirty="0"/>
              <a:t>https://arabamericannews.com/2025/09/19/candace-owens-and-the-unraveling-of-the-zionist-narrative/</a:t>
            </a:r>
          </a:p>
        </p:txBody>
      </p:sp>
      <p:cxnSp>
        <p:nvCxnSpPr>
          <p:cNvPr id="3" name="Straight Connector 2">
            <a:extLst>
              <a:ext uri="{FF2B5EF4-FFF2-40B4-BE49-F238E27FC236}">
                <a16:creationId xmlns:a16="http://schemas.microsoft.com/office/drawing/2014/main" id="{B7188609-071D-C0B4-641B-6C801CCB9BD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164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48BD0-A514-4821-BEC0-C9AF80C621A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63F7C95-D14C-BD5F-ABC6-1D5BC021773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40F7BDB7-6328-CB58-F082-9EFB9BC580E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4815ED69-12C4-8DF3-62B7-8E6F136ECAA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06895F8-926E-E2C1-0192-C6135FCA2C9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A890C97-B789-6AC3-8646-15B91E0424B7}"/>
              </a:ext>
            </a:extLst>
          </p:cNvPr>
          <p:cNvSpPr>
            <a:spLocks noGrp="1" noChangeArrowheads="1"/>
          </p:cNvSpPr>
          <p:nvPr>
            <p:ph type="body" idx="1"/>
          </p:nvPr>
        </p:nvSpPr>
        <p:spPr>
          <a:xfrm>
            <a:off x="152400" y="4114800"/>
            <a:ext cx="6553200" cy="4876800"/>
          </a:xfrm>
        </p:spPr>
        <p:txBody>
          <a:bodyPr/>
          <a:lstStyle/>
          <a:p>
            <a:pPr algn="l"/>
            <a:r>
              <a:rPr lang="en-US" altLang="en-US" dirty="0"/>
              <a:t>I love dogs.</a:t>
            </a:r>
          </a:p>
        </p:txBody>
      </p:sp>
      <p:cxnSp>
        <p:nvCxnSpPr>
          <p:cNvPr id="3" name="Straight Connector 2">
            <a:extLst>
              <a:ext uri="{FF2B5EF4-FFF2-40B4-BE49-F238E27FC236}">
                <a16:creationId xmlns:a16="http://schemas.microsoft.com/office/drawing/2014/main" id="{C6981645-F620-2C14-8987-18755181DA3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59902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4AD7E-E708-5344-E4EA-7B5975AEE81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184FF7E-4158-2E54-CA89-EC86E85469B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FF7BC9AA-38BA-7B6F-E719-58864FD5FC3A}"/>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F1C68A4E-F85F-6869-9BC9-908DC786A09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37AF627-C782-D931-4153-0C6DFC0134F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6B679B4-78A1-3467-271B-7A3FE14157BF}"/>
              </a:ext>
            </a:extLst>
          </p:cNvPr>
          <p:cNvSpPr>
            <a:spLocks noGrp="1" noChangeArrowheads="1"/>
          </p:cNvSpPr>
          <p:nvPr>
            <p:ph type="body" idx="1"/>
          </p:nvPr>
        </p:nvSpPr>
        <p:spPr>
          <a:xfrm>
            <a:off x="152400" y="4114800"/>
            <a:ext cx="6553200" cy="4876800"/>
          </a:xfrm>
        </p:spPr>
        <p:txBody>
          <a:bodyPr/>
          <a:lstStyle/>
          <a:p>
            <a:pPr algn="l"/>
            <a:r>
              <a:rPr lang="en-US" altLang="en-US" dirty="0"/>
              <a:t>https://arabamericannews.com/2025/09/19/candace-owens-and-the-unraveling-of-the-zionist-narrative/</a:t>
            </a:r>
          </a:p>
        </p:txBody>
      </p:sp>
      <p:cxnSp>
        <p:nvCxnSpPr>
          <p:cNvPr id="3" name="Straight Connector 2">
            <a:extLst>
              <a:ext uri="{FF2B5EF4-FFF2-40B4-BE49-F238E27FC236}">
                <a16:creationId xmlns:a16="http://schemas.microsoft.com/office/drawing/2014/main" id="{EA79F227-7449-3465-7E2A-900FFB14D0E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0490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98525-0D3A-59BF-D339-2A6AAB62D17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C1E7A22-E398-955C-7EC5-792E6685C0A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32104674-DB8B-6EB6-9174-24A9D7C6E41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3A559C27-06C3-63C2-CABF-2C868312CE6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2E88E5D-1A0A-2DBF-4147-4F441A7E7E6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C84F5B3-5426-AE2E-37F5-70C260ECC592}"/>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dirty="0"/>
              <a:t>https://arabamericannews.com/2025/09/19/candace-owens-and-the-unraveling-of-the-zionist-narrative/</a:t>
            </a:r>
          </a:p>
          <a:p>
            <a:pPr algn="l"/>
            <a:endParaRPr lang="en-US" altLang="en-US" dirty="0"/>
          </a:p>
        </p:txBody>
      </p:sp>
      <p:cxnSp>
        <p:nvCxnSpPr>
          <p:cNvPr id="3" name="Straight Connector 2">
            <a:extLst>
              <a:ext uri="{FF2B5EF4-FFF2-40B4-BE49-F238E27FC236}">
                <a16:creationId xmlns:a16="http://schemas.microsoft.com/office/drawing/2014/main" id="{44DF5288-5076-AC69-0D14-87F79F11B6E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12134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D205F-06F9-682F-D507-57FB0211BFC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41A76DB-2235-3AF8-BFF0-49C46508DAC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FFAD6ACE-8C4D-EF30-9989-7AEE630B235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86C457BA-3B80-4E27-FF2B-48930AEA2A6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41156B0-3EF1-417F-6102-3D2BDCB882B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14D2ED4-1A3C-289F-EA2C-953787752674}"/>
              </a:ext>
            </a:extLst>
          </p:cNvPr>
          <p:cNvSpPr>
            <a:spLocks noGrp="1" noChangeArrowheads="1"/>
          </p:cNvSpPr>
          <p:nvPr>
            <p:ph type="body" idx="1"/>
          </p:nvPr>
        </p:nvSpPr>
        <p:spPr>
          <a:xfrm>
            <a:off x="152400" y="4114800"/>
            <a:ext cx="6553200" cy="4876800"/>
          </a:xfrm>
        </p:spPr>
        <p:txBody>
          <a:bodyPr/>
          <a:lstStyle/>
          <a:p>
            <a:pPr algn="l"/>
            <a:r>
              <a:rPr lang="en-US" altLang="en-US" dirty="0"/>
              <a:t>https://metrovoicenews.com/huckabee-biblical-ignorance-fuels-hostility-towards-israel/</a:t>
            </a:r>
          </a:p>
        </p:txBody>
      </p:sp>
      <p:cxnSp>
        <p:nvCxnSpPr>
          <p:cNvPr id="3" name="Straight Connector 2">
            <a:extLst>
              <a:ext uri="{FF2B5EF4-FFF2-40B4-BE49-F238E27FC236}">
                <a16:creationId xmlns:a16="http://schemas.microsoft.com/office/drawing/2014/main" id="{067A996D-54A2-8791-FCFE-FC538262EA4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78473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0D874-E530-7278-64F9-EB07435BF47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F014CE3-FDCA-2312-35C7-39E226E7281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FF5DF17B-0363-F247-20EA-278B92C9991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4DB62D50-46F9-A592-8781-A71C6FC558F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2DFEB5C-B3DF-55B4-02E1-5442B5583E8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24A3D8E-75E0-A4AE-902B-326A9D1A630A}"/>
              </a:ext>
            </a:extLst>
          </p:cNvPr>
          <p:cNvSpPr>
            <a:spLocks noGrp="1" noChangeArrowheads="1"/>
          </p:cNvSpPr>
          <p:nvPr>
            <p:ph type="body" idx="1"/>
          </p:nvPr>
        </p:nvSpPr>
        <p:spPr>
          <a:xfrm>
            <a:off x="152400" y="4114800"/>
            <a:ext cx="6553200" cy="4876800"/>
          </a:xfrm>
        </p:spPr>
        <p:txBody>
          <a:bodyPr/>
          <a:lstStyle/>
          <a:p>
            <a:pPr algn="l"/>
            <a:r>
              <a:rPr lang="en-US" altLang="en-US" dirty="0"/>
              <a:t>https://lcaction.org/detail/260813-sharia-invades-america</a:t>
            </a:r>
          </a:p>
        </p:txBody>
      </p:sp>
      <p:cxnSp>
        <p:nvCxnSpPr>
          <p:cNvPr id="3" name="Straight Connector 2">
            <a:extLst>
              <a:ext uri="{FF2B5EF4-FFF2-40B4-BE49-F238E27FC236}">
                <a16:creationId xmlns:a16="http://schemas.microsoft.com/office/drawing/2014/main" id="{B7AEC4CD-028F-E45D-E055-2C34AEAA367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94302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D1CC9-5FFD-C7D2-36D4-B538B40E28C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725972F-1DFA-5DEF-3015-7B6B7C4F857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B8B2C143-9269-6384-03A1-05CCD3B192F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AD1E8C2D-BA26-F7A8-B8ED-C2B84745A83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C804631-1DD2-6308-7835-4C2F8A3202A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0816F19-1079-1A3C-265E-6D4856E96FF5}"/>
              </a:ext>
            </a:extLst>
          </p:cNvPr>
          <p:cNvSpPr>
            <a:spLocks noGrp="1" noChangeArrowheads="1"/>
          </p:cNvSpPr>
          <p:nvPr>
            <p:ph type="body" idx="1"/>
          </p:nvPr>
        </p:nvSpPr>
        <p:spPr>
          <a:xfrm>
            <a:off x="152400" y="4114800"/>
            <a:ext cx="6553200" cy="4876800"/>
          </a:xfrm>
        </p:spPr>
        <p:txBody>
          <a:bodyPr/>
          <a:lstStyle/>
          <a:p>
            <a:pPr algn="l"/>
            <a:r>
              <a:rPr lang="en-US" altLang="en-US" dirty="0"/>
              <a:t>https://lcaction.org/detail/260813-sharia-invades-america</a:t>
            </a:r>
          </a:p>
        </p:txBody>
      </p:sp>
      <p:cxnSp>
        <p:nvCxnSpPr>
          <p:cNvPr id="3" name="Straight Connector 2">
            <a:extLst>
              <a:ext uri="{FF2B5EF4-FFF2-40B4-BE49-F238E27FC236}">
                <a16:creationId xmlns:a16="http://schemas.microsoft.com/office/drawing/2014/main" id="{46C8BDA4-EB8B-DC8B-4DA0-C5210654322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73189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82C27-26B3-42BA-695E-345AF7A3135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38F64B0-C494-D434-3BC1-6BD0B75550D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B5E7F6E6-01FA-9603-5AFB-B249658FFD9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E3B0237D-43A6-E4FB-E3F5-F7CCDCEC287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4027164-AEAF-B35D-CD0C-5279AD5BE8D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52DD51F-FE07-7D59-60C5-2726C363B236}"/>
              </a:ext>
            </a:extLst>
          </p:cNvPr>
          <p:cNvSpPr>
            <a:spLocks noGrp="1" noChangeArrowheads="1"/>
          </p:cNvSpPr>
          <p:nvPr>
            <p:ph type="body" idx="1"/>
          </p:nvPr>
        </p:nvSpPr>
        <p:spPr>
          <a:xfrm>
            <a:off x="152400" y="4114800"/>
            <a:ext cx="6553200" cy="4876800"/>
          </a:xfrm>
        </p:spPr>
        <p:txBody>
          <a:bodyPr/>
          <a:lstStyle/>
          <a:p>
            <a:pPr algn="l"/>
            <a:r>
              <a:rPr lang="en-US" altLang="en-US" dirty="0"/>
              <a:t>https://lcaction.org/detail/260813-sharia-invades-america</a:t>
            </a:r>
          </a:p>
        </p:txBody>
      </p:sp>
      <p:cxnSp>
        <p:nvCxnSpPr>
          <p:cNvPr id="3" name="Straight Connector 2">
            <a:extLst>
              <a:ext uri="{FF2B5EF4-FFF2-40B4-BE49-F238E27FC236}">
                <a16:creationId xmlns:a16="http://schemas.microsoft.com/office/drawing/2014/main" id="{F60D621B-F053-BE5A-7FB5-3D6D7D13441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6034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9BAA6-96E7-4CEA-6BAD-404566BA6BF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36F453D-6046-7219-0B8B-CAB3BFC21B6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A4F30BBA-C1C2-C486-69B1-9D59253E3B2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2027F47E-F507-9F3C-2177-9578AA74C0C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42EFC4D-9813-293F-A8DE-12555E56CFE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00CAE39-D0C3-1696-8D96-386DDA7555E2}"/>
              </a:ext>
            </a:extLst>
          </p:cNvPr>
          <p:cNvSpPr>
            <a:spLocks noGrp="1" noChangeArrowheads="1"/>
          </p:cNvSpPr>
          <p:nvPr>
            <p:ph type="body" idx="1"/>
          </p:nvPr>
        </p:nvSpPr>
        <p:spPr>
          <a:xfrm>
            <a:off x="152400" y="4114800"/>
            <a:ext cx="6553200" cy="4876800"/>
          </a:xfrm>
        </p:spPr>
        <p:txBody>
          <a:bodyPr/>
          <a:lstStyle/>
          <a:p>
            <a:pPr algn="l"/>
            <a:r>
              <a:rPr lang="en-US" altLang="en-US" dirty="0"/>
              <a:t>https://lcaction.org/detail/260813-sharia-invades-america</a:t>
            </a:r>
          </a:p>
        </p:txBody>
      </p:sp>
      <p:cxnSp>
        <p:nvCxnSpPr>
          <p:cNvPr id="3" name="Straight Connector 2">
            <a:extLst>
              <a:ext uri="{FF2B5EF4-FFF2-40B4-BE49-F238E27FC236}">
                <a16:creationId xmlns:a16="http://schemas.microsoft.com/office/drawing/2014/main" id="{78C541A4-C890-7EBF-E3A3-25D756BC39C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17785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E5C4B-A032-AF86-765D-EE6211C721A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92927B1-33A0-5381-8756-E97DC2E7904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99C67F47-8971-9241-3815-D234ACB4EF5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A080CD9C-4324-698B-4C7D-0705173650A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49022B1-6667-0A7F-CC90-C3E7894A068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7A6BEC3-515C-3668-0157-2C92BE9EA975}"/>
              </a:ext>
            </a:extLst>
          </p:cNvPr>
          <p:cNvSpPr>
            <a:spLocks noGrp="1" noChangeArrowheads="1"/>
          </p:cNvSpPr>
          <p:nvPr>
            <p:ph type="body" idx="1"/>
          </p:nvPr>
        </p:nvSpPr>
        <p:spPr>
          <a:xfrm>
            <a:off x="152400" y="4114800"/>
            <a:ext cx="6553200" cy="4876800"/>
          </a:xfrm>
        </p:spPr>
        <p:txBody>
          <a:bodyPr/>
          <a:lstStyle/>
          <a:p>
            <a:pPr algn="l"/>
            <a:r>
              <a:rPr lang="en-US" altLang="en-US" dirty="0"/>
              <a:t>https://lcaction.org/detail/260813-sharia-invades-america</a:t>
            </a:r>
          </a:p>
        </p:txBody>
      </p:sp>
      <p:cxnSp>
        <p:nvCxnSpPr>
          <p:cNvPr id="3" name="Straight Connector 2">
            <a:extLst>
              <a:ext uri="{FF2B5EF4-FFF2-40B4-BE49-F238E27FC236}">
                <a16:creationId xmlns:a16="http://schemas.microsoft.com/office/drawing/2014/main" id="{46C2CE6D-7E3D-0D5B-D89F-B2E96DE78C1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4661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0BC58-9E19-819E-EC6B-A588D069380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D41A215-D2F4-3B5A-336C-27EA1A0B084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9E805B6E-6027-7BD2-6876-E2827813748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557AF306-D612-1E29-A778-499E5F65552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DFE717C-5097-F03D-7A49-D95FDFBA1BF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E89184E-B363-A5E9-D8F8-D679FB374455}"/>
              </a:ext>
            </a:extLst>
          </p:cNvPr>
          <p:cNvSpPr>
            <a:spLocks noGrp="1" noChangeArrowheads="1"/>
          </p:cNvSpPr>
          <p:nvPr>
            <p:ph type="body" idx="1"/>
          </p:nvPr>
        </p:nvSpPr>
        <p:spPr>
          <a:xfrm>
            <a:off x="152400" y="4114800"/>
            <a:ext cx="6553200" cy="4876800"/>
          </a:xfrm>
        </p:spPr>
        <p:txBody>
          <a:bodyPr/>
          <a:lstStyle/>
          <a:p>
            <a:pPr algn="l"/>
            <a:r>
              <a:rPr lang="en-US" altLang="en-US" dirty="0"/>
              <a:t>https://lcaction.org/detail/260813-sharia-invades-america</a:t>
            </a:r>
          </a:p>
        </p:txBody>
      </p:sp>
      <p:cxnSp>
        <p:nvCxnSpPr>
          <p:cNvPr id="3" name="Straight Connector 2">
            <a:extLst>
              <a:ext uri="{FF2B5EF4-FFF2-40B4-BE49-F238E27FC236}">
                <a16:creationId xmlns:a16="http://schemas.microsoft.com/office/drawing/2014/main" id="{23D4EE7D-D2F4-8409-74EC-522E923C8A3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77425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2CDD0-C4E2-FBAC-CEAA-C71C08B3B6A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4501452-BB20-2E88-CB7C-224763AB03C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4BC4070E-ED2F-9150-BCE9-C1733C7F47C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C7D1B8E8-1089-A06A-552B-C431C2C3A6F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C7CE657-CCF3-4281-5B47-23372746E2B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53CAC552-531E-99E8-CC88-D75A4B346A5C}"/>
              </a:ext>
            </a:extLst>
          </p:cNvPr>
          <p:cNvSpPr>
            <a:spLocks noGrp="1" noChangeArrowheads="1"/>
          </p:cNvSpPr>
          <p:nvPr>
            <p:ph type="body" idx="1"/>
          </p:nvPr>
        </p:nvSpPr>
        <p:spPr>
          <a:xfrm>
            <a:off x="152400" y="4114800"/>
            <a:ext cx="6553200" cy="4876800"/>
          </a:xfrm>
        </p:spPr>
        <p:txBody>
          <a:bodyPr/>
          <a:lstStyle/>
          <a:p>
            <a:pPr algn="l"/>
            <a:r>
              <a:rPr lang="en-US" altLang="en-US" dirty="0"/>
              <a:t>https://www.israeltoday.co.il/read/israel-do-or-die/</a:t>
            </a:r>
          </a:p>
        </p:txBody>
      </p:sp>
      <p:cxnSp>
        <p:nvCxnSpPr>
          <p:cNvPr id="3" name="Straight Connector 2">
            <a:extLst>
              <a:ext uri="{FF2B5EF4-FFF2-40B4-BE49-F238E27FC236}">
                <a16:creationId xmlns:a16="http://schemas.microsoft.com/office/drawing/2014/main" id="{D122F95F-6CDF-D6A7-8DC0-ECC564384D8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7875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E4203-6E9B-626E-D49C-A10CF3D109A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0780BB0-7077-2048-EF43-F5A2EFD8332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DA35855F-247E-DF66-A0D6-DBF99CEE9AC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0C02D464-D8F6-0EA5-D715-D134258F09C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B15DF87-51E5-A236-21EA-DF03620C816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FBE17B6-A0AB-8234-999F-E05EC8628294}"/>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2042FBB-3416-20CE-1E3E-1B50E139240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211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C6080-7E16-C72F-9F42-7C3F7E3861E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9591EC3-8D15-DF6D-2ECB-D33F058C267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D7E8731B-661A-839C-D268-583BB85431D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A03E0EAA-0A93-B33B-7F3B-ED53DA26B91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0838610-2857-2734-03F5-BD1811F56B5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A3E4D02-4DE4-CC1C-8E15-CF00453CD37E}"/>
              </a:ext>
            </a:extLst>
          </p:cNvPr>
          <p:cNvSpPr>
            <a:spLocks noGrp="1" noChangeArrowheads="1"/>
          </p:cNvSpPr>
          <p:nvPr>
            <p:ph type="body" idx="1"/>
          </p:nvPr>
        </p:nvSpPr>
        <p:spPr>
          <a:xfrm>
            <a:off x="152400" y="4114800"/>
            <a:ext cx="6553200" cy="4876800"/>
          </a:xfrm>
        </p:spPr>
        <p:txBody>
          <a:bodyPr/>
          <a:lstStyle/>
          <a:p>
            <a:pPr algn="l"/>
            <a:r>
              <a:rPr lang="en-US" altLang="en-US" dirty="0"/>
              <a:t>https://www.israeltoday.co.il/read/video-podcast-settler-violence-vs-palestinian-terror/</a:t>
            </a:r>
          </a:p>
        </p:txBody>
      </p:sp>
      <p:cxnSp>
        <p:nvCxnSpPr>
          <p:cNvPr id="3" name="Straight Connector 2">
            <a:extLst>
              <a:ext uri="{FF2B5EF4-FFF2-40B4-BE49-F238E27FC236}">
                <a16:creationId xmlns:a16="http://schemas.microsoft.com/office/drawing/2014/main" id="{5B98124F-7524-CB32-560F-3CA7DA72678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87789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CE31F-C91C-CFFE-3846-D84D0DD71FD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4F16106-38E9-0B27-74BF-30C73A91C53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F2BAD360-5E7F-7C4A-E3D8-E0C297F11BB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D9F9BD36-AFD9-E29F-5029-CFE2CFEE672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C3834AA-5B5A-C140-CC3E-C6BA3CA7C41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0625027-C654-7202-5C30-C36578804418}"/>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dirty="0"/>
              <a:t>https://www.israeltoday.co.il/read/video-podcast-settler-violence-vs-palestinian-terror/</a:t>
            </a:r>
          </a:p>
          <a:p>
            <a:pPr algn="l"/>
            <a:endParaRPr lang="en-US" altLang="en-US" dirty="0"/>
          </a:p>
        </p:txBody>
      </p:sp>
      <p:cxnSp>
        <p:nvCxnSpPr>
          <p:cNvPr id="3" name="Straight Connector 2">
            <a:extLst>
              <a:ext uri="{FF2B5EF4-FFF2-40B4-BE49-F238E27FC236}">
                <a16:creationId xmlns:a16="http://schemas.microsoft.com/office/drawing/2014/main" id="{8922758F-EB69-5ADF-012F-F59B4ECF55D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87818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3FDD6-7ADC-9853-EBF1-D51CC6CAB64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F359A76-7B8F-5DDD-A220-DE380391BC8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121A6A7B-8CF5-84AB-E020-2ED7D40D22B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07313F42-83C5-C374-A968-3583E7B814D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BFB1AF2-E695-AA73-FFB8-55248A6E99D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0401474-010F-7242-B91C-D98E0F238C11}"/>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dirty="0"/>
              <a:t>https://www.israeltoday.co.il/read/video-podcast-settler-violence-vs-palestinian-terror/</a:t>
            </a:r>
          </a:p>
          <a:p>
            <a:pPr algn="l"/>
            <a:endParaRPr lang="en-US" altLang="en-US" dirty="0"/>
          </a:p>
        </p:txBody>
      </p:sp>
      <p:cxnSp>
        <p:nvCxnSpPr>
          <p:cNvPr id="3" name="Straight Connector 2">
            <a:extLst>
              <a:ext uri="{FF2B5EF4-FFF2-40B4-BE49-F238E27FC236}">
                <a16:creationId xmlns:a16="http://schemas.microsoft.com/office/drawing/2014/main" id="{F7A357AC-5A8C-E214-1F90-C5E5C76F3D3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68385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58588-A6FB-FF6B-674E-16DF1E5C523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8F81615-F317-CA5E-EF00-6CB956802C8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48C27578-DC08-AD71-3246-C2148702B07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E49A45EA-3A4A-7DD9-1439-6CE4626E35C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510FB3B-72E5-965A-9147-50C5B13A5CD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D49DB69-D272-B240-6B32-577C25D4FA57}"/>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dirty="0"/>
              <a:t>https://www.israeltoday.co.il/read/video-podcast-settler-violence-vs-palestinian-terror/</a:t>
            </a:r>
          </a:p>
          <a:p>
            <a:pPr algn="l"/>
            <a:endParaRPr lang="en-US" altLang="en-US" dirty="0"/>
          </a:p>
        </p:txBody>
      </p:sp>
      <p:cxnSp>
        <p:nvCxnSpPr>
          <p:cNvPr id="3" name="Straight Connector 2">
            <a:extLst>
              <a:ext uri="{FF2B5EF4-FFF2-40B4-BE49-F238E27FC236}">
                <a16:creationId xmlns:a16="http://schemas.microsoft.com/office/drawing/2014/main" id="{49F6076D-CC1F-77D5-3B98-2A5FDF1064F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87559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05A29-633B-D05B-EFA8-DA80B585B81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D19FA0E-6132-FE7F-F1E1-9DBA19E5999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F54E3B5C-2247-C2D7-6160-5B16335B7E8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735D0804-6FB6-26DD-B28C-5F5C3EEE16E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D26CEBC-2B6B-F87E-BEAB-E9AB4AA33A5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CAB372D-3D00-DD68-27DD-5DDE2695479C}"/>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72EE253-500A-E38F-1841-BB114E44C8C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45835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15B3F-F115-0AF8-339C-AA7595AC84F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36B293F-893B-9FBD-A739-5A8CA898DA2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ADBD9F1C-135E-6BBA-BC47-4356659AC12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BC77B118-DAEF-368B-93ED-4925FAA2F92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20F76F3-4ED1-52C2-92C4-CA9E083896B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709EF8B-8442-3F1A-9014-FA68A5260F5E}"/>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0C21F6A3-C499-5E1C-F12A-C7A7A372D17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38073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0C0D2-137E-255A-987A-9877DDC2176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E135311-1420-30CC-A85A-4550F36776D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82361C6A-4C10-539C-9D31-7807D8007A0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1018E91C-2FFA-EBCC-CC16-065052E8CB3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1E1B710-A187-13A2-E2D4-88319851FE1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0E65934-E040-CDF7-1D76-AC8B71D71EE6}"/>
              </a:ext>
            </a:extLst>
          </p:cNvPr>
          <p:cNvSpPr>
            <a:spLocks noGrp="1" noChangeArrowheads="1"/>
          </p:cNvSpPr>
          <p:nvPr>
            <p:ph type="body" idx="1"/>
          </p:nvPr>
        </p:nvSpPr>
        <p:spPr>
          <a:xfrm>
            <a:off x="152400" y="4114800"/>
            <a:ext cx="6553200" cy="4876800"/>
          </a:xfrm>
        </p:spPr>
        <p:txBody>
          <a:bodyPr/>
          <a:lstStyle/>
          <a:p>
            <a:pPr algn="l"/>
            <a:r>
              <a:rPr lang="en-US" altLang="en-US" dirty="0"/>
              <a:t>Was Abraham a Jew?  </a:t>
            </a:r>
          </a:p>
          <a:p>
            <a:pPr algn="l"/>
            <a:r>
              <a:rPr lang="en-US" altLang="en-US" dirty="0"/>
              <a:t>Technically no.  Descendents of Judah.  </a:t>
            </a:r>
          </a:p>
          <a:p>
            <a:pPr algn="l"/>
            <a:r>
              <a:rPr lang="en-US" altLang="en-US" dirty="0"/>
              <a:t>Spiritually yes!   Following G-d </a:t>
            </a:r>
          </a:p>
        </p:txBody>
      </p:sp>
      <p:cxnSp>
        <p:nvCxnSpPr>
          <p:cNvPr id="3" name="Straight Connector 2">
            <a:extLst>
              <a:ext uri="{FF2B5EF4-FFF2-40B4-BE49-F238E27FC236}">
                <a16:creationId xmlns:a16="http://schemas.microsoft.com/office/drawing/2014/main" id="{C7280E01-3721-888F-1960-DFCCD0E6BD7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41264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E13A5-9DC2-358A-DF32-95AB9A80EFF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8607789-9192-5ADA-7007-534FDEA73A8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4B59CF72-A86A-AB46-4917-2FF59F9E8CF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5E549631-0514-5DAA-EC6A-683B216CDD7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D0759D0-FEA6-601C-147E-0EB4C75A4E2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8EE479B-02BC-5C32-DA2B-B8AA6202BD4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FB869183-A24B-6D7B-B190-1C090D34996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66343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31EA7-8BB9-3A2E-9B65-C5564DDBFB4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BC0239F-E66E-A7E3-1B35-2D864986E75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C758D9CD-6621-AC09-4A5E-C2DEFEF9C05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BE5FA51B-0FEB-3F7E-70AE-DB46BB8BE21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428F647-B646-99C6-6BCB-755ACCE12B8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319BC36-A685-F57C-FE1C-29240038328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D0E6CDB-C9AE-3110-358C-E6DC5331C2A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82200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48916-4497-4847-521B-99F9A8929F0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6BAF2AB-B271-7656-A408-EA66102B323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49503D04-563F-A2FF-2418-768AED5F5E6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A48B6E9E-2452-D0DA-918A-7C69A0A990A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7B7E3FC-0B88-7B7A-E56E-1923D88AFF4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9E01C0B-12A0-1161-0D27-52CB91F5898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39228FB-92F2-B369-ECC5-256CF0E9240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1363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A2F78-E888-2D6A-0354-F8BF2971FCB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D542C23-5D6D-4B8D-4025-173083F67A2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4CFA6F22-ADF2-5436-2BD9-89E6256D6F4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6D5865A5-1A2D-4161-DEDB-CFEE20474EE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98759A0-C311-31C4-405A-A6FF8D4725A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50FD00D-6C20-71B1-7D92-106D869032C1}"/>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2E797A0-073E-7E07-580C-9171071FBF5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269674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E92FB-546C-6CC2-7D74-924667BEA3D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AEDFA41-18C0-623F-2942-5B7141411AC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91E98319-AABE-48AD-76DE-EA24D33A0D2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9B6CA69E-47AE-E977-A6C2-47ED86F0A53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8A1DD32-7D63-CAA1-1BA8-1C41019CB4D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BF15E55-0243-D0ED-AEB0-A3726CE4934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1D36B774-8111-9385-7242-2794654812E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38656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EE7BC-D154-516D-5771-0CB6D64BB80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11B85BE-6FAA-19A9-19AB-7F4FA7996DC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E7A19DA6-F81A-A045-83A8-4677411EBE4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A3B828DB-4720-4C0A-AC32-92E3E478D53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51E6C81-8116-3FAF-1D24-FFBEC3B68EE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12E445E-45DC-8BF7-54CC-21BF4BBB8171}"/>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1B8F6C5C-E8D1-87FC-081A-D72EBFCB682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81759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D3EBF-AEDA-98D0-5685-4622A5773F4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ED4FF22-24DE-F510-F788-8C657F08B87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BE47771E-9234-3492-D1A0-48B69CF44A3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64FE005E-55DF-13C2-DA28-41FDC4FD1E9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033E666-0AA6-1393-C5D0-3FE23CE847B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69B65F2-5CB0-F843-8E2D-4C0739116B6E}"/>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51700E67-4400-8036-F54E-00322ACDEB1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56378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45B05-7302-9156-148D-3904CFE47E8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841B622-9B49-8A3D-8132-8BE68709B09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D13A07CF-F91A-E49B-E362-71D3D9D7D03A}"/>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D14C1861-ED6D-D2AA-BEDA-2ABB911C781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744410F-36E1-634E-7C12-D7135BCCDC2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C6234CA-5874-A0BF-0FC7-4956750B914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6363F79-CC99-5B15-A64A-160EB17502E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50391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296A2-49EF-51AD-8662-B7E4DCCE4FB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A573D6B-169F-A6BE-B50F-57203AD40A7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4B827D46-07C2-E6F4-F307-554DA67D26B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E659A6A3-49A5-61E3-FF75-76342D29CCA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4911452-6C82-E6C3-71A8-9259375E629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B60AC3D-3ED8-C8F2-5FA3-F474219AD12A}"/>
              </a:ext>
            </a:extLst>
          </p:cNvPr>
          <p:cNvSpPr>
            <a:spLocks noGrp="1" noChangeArrowheads="1"/>
          </p:cNvSpPr>
          <p:nvPr>
            <p:ph type="body" idx="1"/>
          </p:nvPr>
        </p:nvSpPr>
        <p:spPr>
          <a:xfrm>
            <a:off x="152400" y="4114800"/>
            <a:ext cx="6553200" cy="4876800"/>
          </a:xfrm>
        </p:spPr>
        <p:txBody>
          <a:bodyPr/>
          <a:lstStyle/>
          <a:p>
            <a:pPr algn="l"/>
            <a:r>
              <a:rPr lang="en-US" altLang="en-US" dirty="0"/>
              <a:t>So we must work for, rejoice in, Jewish survival.  All Jews.   So that redemption will come.  Fourteen Or HaOlamniks made aliyah to Israel.  Not all stayed there.</a:t>
            </a:r>
          </a:p>
        </p:txBody>
      </p:sp>
      <p:cxnSp>
        <p:nvCxnSpPr>
          <p:cNvPr id="3" name="Straight Connector 2">
            <a:extLst>
              <a:ext uri="{FF2B5EF4-FFF2-40B4-BE49-F238E27FC236}">
                <a16:creationId xmlns:a16="http://schemas.microsoft.com/office/drawing/2014/main" id="{CAD51BB4-0E42-612A-A84A-6F3DA7BED0F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783095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DB6B9-6242-1B5F-4F20-0147511077C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9B57C6E-80D7-3331-20D0-424FF1A9723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5973DCD5-333B-DC03-9D02-EA4774C1076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C4B8463B-7F16-9E47-B4CA-A64CAC71865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DCB9F98-405D-124F-CDDC-14F12BC140A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3A6F4FD-C18B-5C3B-8CA9-E348544E0CC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D583F17-CB7A-195C-CC58-62DC805206B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41106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B90B1-9A73-35AE-0439-3B4FA3982A4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DFECDB4-D830-7C35-13D3-BB80F03DE70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D98B5902-CBAF-8279-227C-E4028B5681D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AF9A3B46-468D-ED50-F793-4B267860F1E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04ED9DF-0042-4143-9EA3-1AA3C503006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3C54077-EE6F-91CB-17EF-EB16179E1CC1}"/>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EC896F80-A70C-CED3-3F06-DF6FE518BA7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477311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A5924-8F9D-7DF2-C291-C4086CBE845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78314BF-3B72-E39A-207D-84CEF70F5DB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9E6DC2DF-1940-6B14-9478-D837AE60D8C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A0D60E77-4C3B-41D1-8130-CC47E90B0BC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53741B6-6AB2-84EC-E641-1D93DDA51D1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26DFF98-35C9-CC3A-119A-F2183942C4A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80B0192A-48D6-15D0-9255-3E80F7FE59E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217782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3A113-F4C3-CD4C-45D2-77C03D18A61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9136EC7-60DE-7387-3F19-EB56601DA0C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254613D4-7233-474E-24B1-DE3E17A350A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0A1BDE23-9C2D-D8F3-D93C-598D45A04BE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FC3A45A-654A-2DA7-8E0F-21CAF5052D8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A8EBC2B-A7B4-2EA9-76A0-0049B397CB1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54047E6-5B89-91DD-292D-2F99158068A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394141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B374A-0A2D-B2EF-7495-E897D577EBA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F93D4AB-2BDE-5451-4A5B-61A5436FC83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43969BC3-419A-AA4A-CB39-3636E3AF74B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94C80ADA-1684-BE6E-912E-8A2F52321F1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BAF0865-5C6C-78B9-C159-F8BD86D8F9E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35B521E-2885-7686-9196-5F8768686A0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9E0D700-0FF2-4011-7EBA-D445A148291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2941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91044-1A91-DE36-FAD2-4F1F1284EC3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16F7A79-FEEB-D02A-7F9F-76013FC4245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FF1EC469-80DE-5B25-82B1-1B269F65992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718070AD-1BD2-7F9D-5F67-5BBE33CC415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6A029AE-2FDB-8C72-85F9-A7B15EC1C61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1471B89-3187-896D-511B-EEA564063C40}"/>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8E8A794A-2C7E-453B-D69D-6BCAADB15D2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895920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A1281-B790-A1D4-C77F-8660013A106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47C8687-EC5C-1CDD-B7CC-6B1A6F18C9F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5C2BA11C-4858-5290-B4AA-F81A0D5E045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8B36BC5D-28AB-E61E-2D5F-D0CCDBBFE99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D56493F-CD8C-3456-D8DA-04681FF19A6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0234044-62E7-3AA0-CD68-C2865FD41A04}"/>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9A6DE56-12DD-6737-B1C0-D9DADEAFDC0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369659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70EF9-7946-DDF1-C467-583C0FDA5BF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B038263-A124-F0E6-F445-7631CFFA0F4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585AA7CF-2C41-C1C0-0382-E72FA138F13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FBEB5940-F3C4-C8A6-19B0-BC0E3F76C27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F4CAE9A-C96C-F503-7F98-79A4FB38AC2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95505A0-B8BB-C252-BD31-75B3C72A3D4B}"/>
              </a:ext>
            </a:extLst>
          </p:cNvPr>
          <p:cNvSpPr>
            <a:spLocks noGrp="1" noChangeArrowheads="1"/>
          </p:cNvSpPr>
          <p:nvPr>
            <p:ph type="body" idx="1"/>
          </p:nvPr>
        </p:nvSpPr>
        <p:spPr>
          <a:xfrm>
            <a:off x="152400" y="4114800"/>
            <a:ext cx="6553200" cy="4876800"/>
          </a:xfrm>
        </p:spPr>
        <p:txBody>
          <a:bodyPr/>
          <a:lstStyle/>
          <a:p>
            <a:pPr algn="l"/>
            <a:r>
              <a:rPr lang="en-US" altLang="en-US" dirty="0"/>
              <a:t>https://metrovoicenews.com/huckabee-biblical-ignorance-fuels-hostility-towards-israel/</a:t>
            </a:r>
          </a:p>
        </p:txBody>
      </p:sp>
      <p:cxnSp>
        <p:nvCxnSpPr>
          <p:cNvPr id="3" name="Straight Connector 2">
            <a:extLst>
              <a:ext uri="{FF2B5EF4-FFF2-40B4-BE49-F238E27FC236}">
                <a16:creationId xmlns:a16="http://schemas.microsoft.com/office/drawing/2014/main" id="{5F76A625-140C-38A7-DE82-5410AC28346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187521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77123-908F-100A-EE59-5CAD72EFC15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478674E-942C-0375-9B1A-758C21C70D2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D3B663AB-FB46-BD27-5732-25490293D15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D1BA19D9-D68A-0033-1A10-5D201E54AE7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01FBAD5-491F-5697-5CDD-BEE3846D9B6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D48E1C2-B4A4-4156-0F7F-4FBDBB605312}"/>
              </a:ext>
            </a:extLst>
          </p:cNvPr>
          <p:cNvSpPr>
            <a:spLocks noGrp="1" noChangeArrowheads="1"/>
          </p:cNvSpPr>
          <p:nvPr>
            <p:ph type="body" idx="1"/>
          </p:nvPr>
        </p:nvSpPr>
        <p:spPr>
          <a:xfrm>
            <a:off x="152400" y="4114800"/>
            <a:ext cx="6553200" cy="4876800"/>
          </a:xfrm>
        </p:spPr>
        <p:txBody>
          <a:bodyPr/>
          <a:lstStyle/>
          <a:p>
            <a:pPr algn="l"/>
            <a:r>
              <a:rPr lang="en-US" altLang="en-US" dirty="0"/>
              <a:t>https://metrovoicenews.com/huckabee-biblical-ignorance-fuels-hostility-towards-israel/</a:t>
            </a:r>
          </a:p>
        </p:txBody>
      </p:sp>
      <p:cxnSp>
        <p:nvCxnSpPr>
          <p:cNvPr id="3" name="Straight Connector 2">
            <a:extLst>
              <a:ext uri="{FF2B5EF4-FFF2-40B4-BE49-F238E27FC236}">
                <a16:creationId xmlns:a16="http://schemas.microsoft.com/office/drawing/2014/main" id="{ABEBF0EB-AA0C-24B3-0F45-52CB692AB83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325627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4B180-721B-9C66-F722-4B511500583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A9FE82D-9BB3-714B-EBBA-D861D5E0E45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EB7942D6-C857-1247-414B-7746930DA3C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0827A249-1938-8322-BBE1-CC2CF00673F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5A92480-7D75-1ABA-6CB4-210DCCB5BBF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7FA9F20-377E-F2D8-02F4-3D4690BF6CF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E5B4B333-096B-2E87-9763-C41900E995B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471235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91360-931F-05FE-1E69-5F689C0BC9B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DAEDB53-CE10-B10C-1886-28E74059490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678D589A-830A-271F-7297-58EA9316BE0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1D3AF97E-0DAC-08DA-449B-B9E12667909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314BAEE-2DAB-ACC7-C9D6-186D7094B44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456DA02-E061-B418-FBFC-5A5906DB494A}"/>
              </a:ext>
            </a:extLst>
          </p:cNvPr>
          <p:cNvSpPr>
            <a:spLocks noGrp="1" noChangeArrowheads="1"/>
          </p:cNvSpPr>
          <p:nvPr>
            <p:ph type="body" idx="1"/>
          </p:nvPr>
        </p:nvSpPr>
        <p:spPr>
          <a:xfrm>
            <a:off x="152400" y="4114800"/>
            <a:ext cx="6553200" cy="4876800"/>
          </a:xfrm>
        </p:spPr>
        <p:txBody>
          <a:bodyPr/>
          <a:lstStyle/>
          <a:p>
            <a:pPr algn="l"/>
            <a:r>
              <a:rPr lang="en-US" altLang="en-US" sz="1050" dirty="0">
                <a:hlinkClick r:id="rId3"/>
              </a:rPr>
              <a:t>https://metrovoicenews.com/huckabee-biblical-ignorance-fuels-hostility-towards-israel/</a:t>
            </a:r>
            <a:endParaRPr lang="en-US" altLang="en-US" sz="1050" dirty="0"/>
          </a:p>
          <a:p>
            <a:pPr algn="l"/>
            <a:endParaRPr lang="en-US" altLang="en-US" sz="1050" dirty="0"/>
          </a:p>
          <a:p>
            <a:pPr algn="l"/>
            <a:r>
              <a:rPr lang="en-US" altLang="en-US" dirty="0"/>
              <a:t>When we show our love for Israel, Messianics or not, Nova Festival attendees or Solu members, we are furthering the fulfillment of G-d’s promises.  </a:t>
            </a:r>
            <a:endParaRPr lang="en-US" altLang="en-US" sz="1050" dirty="0"/>
          </a:p>
        </p:txBody>
      </p:sp>
      <p:cxnSp>
        <p:nvCxnSpPr>
          <p:cNvPr id="3" name="Straight Connector 2">
            <a:extLst>
              <a:ext uri="{FF2B5EF4-FFF2-40B4-BE49-F238E27FC236}">
                <a16:creationId xmlns:a16="http://schemas.microsoft.com/office/drawing/2014/main" id="{A008024C-43C0-E63C-72BF-A48C7C6D300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879240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705A7-DCF3-3537-D2EB-8B3C3958881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681D427-4FFF-DBA7-A2B5-90EA1D32847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BF492A9D-D5CE-82B5-B52C-387C24A15D6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7D439313-CC3A-CE4F-916A-3E39FD41121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3D011E4-50EF-C1FF-48CE-686A8B122E1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56A58B45-89B2-1170-59D4-E3D77149319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F540991-FF87-41DE-D6A1-DF5B1E75AFC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04211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43103-3797-8EA8-DB20-AAF0F7378A7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9122654-A681-4AE2-BBA5-7C3799B6412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CAA5C756-634E-3F35-7E43-E3B35475EA8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29044F76-7AA0-5637-8C08-A57E3728E41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7DD4BE0-D774-A6F8-20BA-4BC04646152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EEEE0FB-61CE-F2A5-A251-B49A3483218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9CD7536-8FD1-E514-5C36-F654E66C43E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481664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EE95B-204C-D97F-4A1E-EEBE3D1489E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FB33E21-6E8B-EB51-C29E-1D6745CF91F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7C1E0E15-F7C4-69D5-AAB8-5EBC816FDFEA}"/>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C26CE9D3-2901-53A7-E79C-016EAE5B0C7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C5A36AA-656E-B3B9-4AFE-20D6E4A8B86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38340D4-D6E5-08AA-3B2B-AC115D0F2940}"/>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4193839-B33D-50ED-AAED-8A423C5D013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75906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8B4FA-1C3E-A51F-13A3-21C65024DFD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4EED719-7CF9-8A4F-5B26-8E9AE578F0C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525D3F36-AB85-D53B-D1FC-D1BAF22057B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AFEA3E18-FCFC-EA05-8FCF-916489026C7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09B9496-5168-0960-022D-7D312DD1C2C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A8E8949-6EB6-DD36-EEDE-2AA07E97A98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31CE37B-27F5-1CB5-43B1-28A2114DDDB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517865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34854-E2F2-F552-3128-2CAD40D4A37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F8579F3-FD75-A198-7500-A7E6754D8BE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5EE02A39-7E6E-7867-286A-63DEA9D16C0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A0E2A153-8B4A-F221-7339-00D150580DB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1C68922-6C72-DEE3-F756-EEBB6D61EB0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F224F44-5C9C-D6E0-4B60-E46428E3065E}"/>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7BF6E90A-BFF2-193B-89CF-D8A4644AE5E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357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EA47B-3C0A-B99C-07B2-6BEF149E0D5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54D0205-3212-21AB-6847-CE756379416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35695745-4390-6265-2073-032632D58E4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50F2E412-64E8-6823-FDA6-DAD2C385D39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DDAD87B-DEAB-3720-B879-8B1BD85B1CD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8D34C10-CC53-714E-08B1-39FEE2591D6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F4D9BFE-8269-B97E-3891-F561C318286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984890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E7540-FF3F-8860-9F7F-00B6D13BE1E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1F8C22F-DAFD-5579-BA97-0A04DEF99C9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F98EB6F0-670D-9DA9-D459-1C1AC180319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EA1022AF-C08E-DB0C-B529-3EC9040C5D4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56E1A3C-1C07-4FC5-68B2-8B0FC7418B0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695C2F1-0EAD-2572-17C3-CDFAFA240BA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53774C8-B121-F7FA-3C8C-A3830CD0930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718358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2CEAB-F472-75D5-A5DB-FD2324627FC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D8D3A01-8A5F-D2C2-D3FD-FB95871E0AD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A289051C-BCCA-C953-330E-FC9C2F9634F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B553CE15-E5CE-5090-59ED-B3A7F004DDE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A250AE9-1AF0-1A7D-83DC-9F769DD85C7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ABE2D12-3CC1-6268-3663-619D908414CD}"/>
              </a:ext>
            </a:extLst>
          </p:cNvPr>
          <p:cNvSpPr>
            <a:spLocks noGrp="1" noChangeArrowheads="1"/>
          </p:cNvSpPr>
          <p:nvPr>
            <p:ph type="body" idx="1"/>
          </p:nvPr>
        </p:nvSpPr>
        <p:spPr>
          <a:xfrm>
            <a:off x="152400" y="4114800"/>
            <a:ext cx="6553200" cy="4876800"/>
          </a:xfrm>
        </p:spPr>
        <p:txBody>
          <a:bodyPr/>
          <a:lstStyle/>
          <a:p>
            <a:pPr algn="l"/>
            <a:r>
              <a:rPr lang="en-US" altLang="en-US" dirty="0"/>
              <a:t>Derek Prince, not “was the lion of the tribe of Judah.”  He IS.  Soon that lion will roar.</a:t>
            </a:r>
          </a:p>
        </p:txBody>
      </p:sp>
      <p:cxnSp>
        <p:nvCxnSpPr>
          <p:cNvPr id="3" name="Straight Connector 2">
            <a:extLst>
              <a:ext uri="{FF2B5EF4-FFF2-40B4-BE49-F238E27FC236}">
                <a16:creationId xmlns:a16="http://schemas.microsoft.com/office/drawing/2014/main" id="{BEAF989D-8D9D-73E3-88C6-97570AA0B3E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083227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BD1A7-3A1A-C1F8-8AE0-0FBCA8B16EE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922ADFD-8464-E2CE-450A-7BAEF0BAD3A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A679E834-D9A2-5645-D0BE-45420E8FF10A}"/>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24369606-48E1-A267-B578-4E508418DF9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47D10B8-DE81-E763-4260-762CB1D3EA7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2922164-999D-81AF-1DE8-58A680323FF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1082DAB-3FA1-5B8C-F24A-237F37DEBF5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169568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F1CCA-437E-C0E0-7C83-6B0E53A5082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9336679-EC29-8E00-FB04-BDA48A6F099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C9C37A9C-49EF-6CEF-C211-4BB80BB8216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84EF8EC7-5F82-277B-4F81-F86CD5F0F8C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D33973B-1E0A-7B25-2B30-AF9C7E06B78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9C169AC-B28D-2852-98A4-64B5BC7DA7B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BFB6024-13A2-9B0B-F31F-66356B9E95E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626482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2934C-E033-3686-C817-3DCAD511F9F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D72AC8A-14A3-4BB2-F27E-B5064E21D4D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646BC4F3-3059-7000-DD40-C223ECD973A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B2344DD7-4F35-57C2-456C-0429A9B5C70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8F4C584-1D4E-C9D7-3A45-D63B2E5E552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D65017A-64AD-01B2-F2AF-E54563E6F65A}"/>
              </a:ext>
            </a:extLst>
          </p:cNvPr>
          <p:cNvSpPr>
            <a:spLocks noGrp="1" noChangeArrowheads="1"/>
          </p:cNvSpPr>
          <p:nvPr>
            <p:ph type="body" idx="1"/>
          </p:nvPr>
        </p:nvSpPr>
        <p:spPr>
          <a:xfrm>
            <a:off x="152400" y="4114800"/>
            <a:ext cx="6553200" cy="4876800"/>
          </a:xfrm>
        </p:spPr>
        <p:txBody>
          <a:bodyPr/>
          <a:lstStyle/>
          <a:p>
            <a:pPr algn="l"/>
            <a:r>
              <a:rPr lang="en-US" altLang="en-US" dirty="0"/>
              <a:t>https://youtu.be/FtPTI0dnWTk</a:t>
            </a:r>
          </a:p>
        </p:txBody>
      </p:sp>
      <p:cxnSp>
        <p:nvCxnSpPr>
          <p:cNvPr id="3" name="Straight Connector 2">
            <a:extLst>
              <a:ext uri="{FF2B5EF4-FFF2-40B4-BE49-F238E27FC236}">
                <a16:creationId xmlns:a16="http://schemas.microsoft.com/office/drawing/2014/main" id="{6C519AB1-5B94-0C52-C363-4F2641A1C7D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290494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8AA13-226F-ECED-1F92-7EFC74062C6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8CA6EC4-F434-CB3C-1BA1-0D438010C6B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801160EF-335D-2817-727A-B8882A9E605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E97A7B5A-12A7-574D-1176-4E9C99F5F6E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AC6E0B6-7CBC-A4C0-3E0F-F60CE9F4A23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D31E094-23CE-BC9C-7D24-CD6DAC1D292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17A240C-A7A9-6D0B-8724-A9970B646AB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882698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8C7E3-4D04-C917-0382-88A090939A7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0038581-8631-4E1C-3872-3F0964AD71C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97B9341A-8BA5-212E-A572-632E2FC0C87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5598B435-312B-2AD3-C015-EA129F2DF07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B67EB5E-3EDD-B0A2-533E-F596DF62937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F5C578D-10A5-334E-039F-438435F24AD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EC351000-AD22-C887-3CC2-4E49657427B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742714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6C64C-A420-981E-A65A-F85CCA4FBF8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CE0558D-8CD8-E296-1B23-8F63270B3D2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639B5824-5FB8-D096-F9CE-E30B73D68A6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774AD1A5-3C90-3FFF-D6F2-E7FEE34074C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8923A1B-6F6B-2644-5C65-24D68334A0B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CC75F51-7A9C-6F02-9351-91CBFB0991A1}"/>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01393063-D2B9-2714-2776-86A6B639F02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153979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EEEC0-834B-7CC2-7926-14B8124FDF2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DA1E12F-93C5-0AD6-EDE9-84BF0B5B07D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940D921B-C8BC-55BE-1324-3845C0F2213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9F167D18-98B5-7B51-128C-6679EBD1F64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F074A3D-2310-C703-B65F-A288A5DB0CD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CB972E2-7E1F-0C64-BDA2-C182E392515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9B0CA77-3AB3-3DB3-CF32-D4458FF4C65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864974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65908-DCB3-31D8-74DB-0C104D24310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F12032F-8CB3-74E7-64DB-27A6A815230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42AA6B1D-90CC-D6D7-2F57-A99F136321D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6BCA8ADC-F2A0-14B6-148D-7B4A49D34CB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EEFB34A-E37C-DF60-8F0F-26EDC6A9923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77863D5-8236-F894-44DC-B6DF6C4DB47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01B78AE-7E51-435D-7745-FD3B553EF8C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871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0F4A3-D243-1F2C-5774-BD41AB0888B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1F1940A-7EAE-B654-FA9D-D8009EB258E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7FE1B23B-0448-0411-26F0-CBE2FDA93DA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08837B50-9F52-4836-F6E1-3C6CE088A9C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C362BEF-59FB-C9ED-6183-CDF88C554A7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4A0A24F-C7BF-B8C6-D703-7C5F844C3C7D}"/>
              </a:ext>
            </a:extLst>
          </p:cNvPr>
          <p:cNvSpPr>
            <a:spLocks noGrp="1" noChangeArrowheads="1"/>
          </p:cNvSpPr>
          <p:nvPr>
            <p:ph type="body" idx="1"/>
          </p:nvPr>
        </p:nvSpPr>
        <p:spPr>
          <a:xfrm>
            <a:off x="152400" y="4114800"/>
            <a:ext cx="6553200" cy="4876800"/>
          </a:xfrm>
        </p:spPr>
        <p:txBody>
          <a:bodyPr/>
          <a:lstStyle/>
          <a:p>
            <a:pPr algn="l"/>
            <a:r>
              <a:rPr lang="en-US" altLang="en-US" dirty="0"/>
              <a:t>Ben Troyer</a:t>
            </a:r>
          </a:p>
        </p:txBody>
      </p:sp>
      <p:cxnSp>
        <p:nvCxnSpPr>
          <p:cNvPr id="3" name="Straight Connector 2">
            <a:extLst>
              <a:ext uri="{FF2B5EF4-FFF2-40B4-BE49-F238E27FC236}">
                <a16:creationId xmlns:a16="http://schemas.microsoft.com/office/drawing/2014/main" id="{68E67372-67A8-4BF8-57F1-7B4357D4FF1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399401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82833-0028-C8C1-CC31-645170B0CE7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03D1617-8979-4E95-A058-C3ACD3A4D6D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07A44990-EBA0-B4AA-3A41-D87A29F5CFC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B4675A40-785D-9326-B8C1-DE1ED32EECA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9D82DA3-3A73-C64F-A378-1B8D733D655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72DFC43-CB6E-61FD-4998-B1779CA3A96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5916EAB-B6EF-1F16-0CB0-98205ABF64E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8242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4793E-4D35-507C-AAA5-FFE434ED483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656C414-DD05-E2A5-05DC-C67087D05F1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Why Israel is Important </a:t>
            </a:r>
          </a:p>
        </p:txBody>
      </p:sp>
      <p:sp>
        <p:nvSpPr>
          <p:cNvPr id="5" name="Rectangle 3">
            <a:extLst>
              <a:ext uri="{FF2B5EF4-FFF2-40B4-BE49-F238E27FC236}">
                <a16:creationId xmlns:a16="http://schemas.microsoft.com/office/drawing/2014/main" id="{06B22CD3-943C-6BC9-5FF4-56EF176FE27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15, 2026</a:t>
            </a:r>
          </a:p>
        </p:txBody>
      </p:sp>
      <p:sp>
        <p:nvSpPr>
          <p:cNvPr id="6" name="Rectangle 7">
            <a:extLst>
              <a:ext uri="{FF2B5EF4-FFF2-40B4-BE49-F238E27FC236}">
                <a16:creationId xmlns:a16="http://schemas.microsoft.com/office/drawing/2014/main" id="{DFFCB118-BF28-F404-B6A4-E3B339D2347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999996F-EC3C-071E-45A1-6F0C8CDA1CB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8090B8D-9EAF-50E0-9742-80D746B2BDC2}"/>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EA84F1E-B21F-F669-C244-19C045F5387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902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3348021"/>
            <a:ext cx="6858000" cy="1231118"/>
          </a:xfrm>
        </p:spPr>
        <p:txBody>
          <a:bodyPr wrap="none" anchor="t">
            <a:normAutofit/>
          </a:bodyPr>
          <a:lstStyle>
            <a:lvl1pPr algn="r">
              <a:defRPr sz="7200" b="0" spc="-225">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657349" y="2770782"/>
            <a:ext cx="6858000" cy="565519"/>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p>
            <a:fld id="{B26EB06D-C9AC-4BAA-90E1-11627B68CA4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08782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275370"/>
            <a:ext cx="7886700" cy="614516"/>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9841" y="740569"/>
            <a:ext cx="7886700" cy="253480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3889887"/>
            <a:ext cx="7885509" cy="511854"/>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8598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2650758"/>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3367049"/>
            <a:ext cx="7885509" cy="1126370"/>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83471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273844"/>
            <a:ext cx="6977064" cy="2244678"/>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290484" y="2524168"/>
            <a:ext cx="6564224" cy="411726"/>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628650" y="3376297"/>
            <a:ext cx="7884318" cy="1117122"/>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
        <p:nvSpPr>
          <p:cNvPr id="9" name="TextBox 8"/>
          <p:cNvSpPr txBox="1"/>
          <p:nvPr/>
        </p:nvSpPr>
        <p:spPr>
          <a:xfrm>
            <a:off x="833283" y="590118"/>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057400"/>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760045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1745226"/>
            <a:ext cx="7886700" cy="1883876"/>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629841" y="3637936"/>
            <a:ext cx="7885509" cy="855483"/>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74442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273844"/>
            <a:ext cx="7886700" cy="994172"/>
          </a:xfrm>
        </p:spPr>
        <p:txBody>
          <a:bodyPr/>
          <a:lstStyle/>
          <a:p>
            <a:r>
              <a:rPr lang="en-US"/>
              <a:t>Click to edit Master title style</a:t>
            </a:r>
            <a:endParaRPr lang="en-US" dirty="0"/>
          </a:p>
        </p:txBody>
      </p:sp>
      <p:sp>
        <p:nvSpPr>
          <p:cNvPr id="7" name="Text Placeholder 2"/>
          <p:cNvSpPr>
            <a:spLocks noGrp="1"/>
          </p:cNvSpPr>
          <p:nvPr>
            <p:ph type="body" idx="1"/>
          </p:nvPr>
        </p:nvSpPr>
        <p:spPr>
          <a:xfrm>
            <a:off x="1002961" y="1414462"/>
            <a:ext cx="2210150" cy="432197"/>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017598" y="1928812"/>
            <a:ext cx="2195513"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440996" y="1414462"/>
            <a:ext cx="2202181" cy="432197"/>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3433081" y="1928812"/>
            <a:ext cx="2210096"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71777" y="1414462"/>
            <a:ext cx="2199085" cy="432197"/>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5871777" y="1928812"/>
            <a:ext cx="2199085"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33645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273844"/>
            <a:ext cx="7886700" cy="99417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3223127"/>
            <a:ext cx="2205038"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1692266"/>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3655324"/>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3223127"/>
            <a:ext cx="2197894"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1692266"/>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3655323"/>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3223127"/>
            <a:ext cx="2199085"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1692266"/>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3655322"/>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6236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6836C97D-7EB4-4470-B36A-8CE1DF35336C}"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34640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02A1C997-1C84-4E42-B804-9E6F0693A647}"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412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562809BE-4F75-4AE8-85BB-D151C4B7CC4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64618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3348021"/>
            <a:ext cx="6858000" cy="1231118"/>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640899" y="2770256"/>
            <a:ext cx="6858000" cy="565519"/>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87AE4B22-24C9-4BD8-A2D6-8E3898629F9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14545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0000" y="1369219"/>
            <a:ext cx="376891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9880" y="1369219"/>
            <a:ext cx="377547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11E98B-EED2-4B67-A443-F4B6B35947A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03669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000" y="1260872"/>
            <a:ext cx="3768912" cy="617934"/>
          </a:xfrm>
        </p:spPr>
        <p:txBody>
          <a:bodyPr anchor="b"/>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000" y="1878806"/>
            <a:ext cx="3768912"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9880" y="1260872"/>
            <a:ext cx="3776661" cy="617934"/>
          </a:xfrm>
        </p:spPr>
        <p:txBody>
          <a:bodyPr vert="horz" lIns="91440" tIns="45720" rIns="91440" bIns="45720" rtlCol="0" anchor="b">
            <a:norm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739880" y="1878806"/>
            <a:ext cx="377666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p>
            <a:fld id="{65CDC162-1900-40CE-9BEB-10030CC81F0F}"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73435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E4CB589C-4D57-407B-91A2-640CFE24FC6D}"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10203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solidFill>
                <a:srgbClr val="000000"/>
              </a:solidFill>
            </a:endParaRPr>
          </a:p>
        </p:txBody>
      </p:sp>
      <p:sp>
        <p:nvSpPr>
          <p:cNvPr id="3" name="Footer Placeholder 2"/>
          <p:cNvSpPr>
            <a:spLocks noGrp="1"/>
          </p:cNvSpPr>
          <p:nvPr>
            <p:ph type="ftr" sz="quarter" idx="11"/>
          </p:nvPr>
        </p:nvSpPr>
        <p:spPr/>
        <p:txBody>
          <a:bodyPr/>
          <a:lstStyle/>
          <a:p>
            <a:endParaRPr lang="en-US" altLang="en-US">
              <a:solidFill>
                <a:srgbClr val="000000"/>
              </a:solidFill>
            </a:endParaRPr>
          </a:p>
        </p:txBody>
      </p:sp>
      <p:sp>
        <p:nvSpPr>
          <p:cNvPr id="4" name="Slide Number Placeholder 3"/>
          <p:cNvSpPr>
            <a:spLocks noGrp="1"/>
          </p:cNvSpPr>
          <p:nvPr>
            <p:ph type="sldNum" sz="quarter" idx="12"/>
          </p:nvPr>
        </p:nvSpPr>
        <p:spPr/>
        <p:txBody>
          <a:bodyPr/>
          <a:lstStyle/>
          <a:p>
            <a:fld id="{46F5A7C8-905E-4755-8782-9AD9A4FE91F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43523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000" y="1543050"/>
            <a:ext cx="2739019" cy="2858691"/>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6C47A99C-07AA-42E0-A17B-9B37B53AD972}"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58025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40000" y="1543050"/>
            <a:ext cx="2739019" cy="2858691"/>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3DAB7C7D-F77A-452E-A8B2-BE455B7E5109}"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27483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0000" y="1369219"/>
            <a:ext cx="767535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ltLang="en-US">
              <a:solidFill>
                <a:srgbClr val="000000"/>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ltLang="en-US">
              <a:solidFill>
                <a:srgbClr val="000000"/>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4416257"/>
      </p:ext>
    </p:extLst>
  </p:cSld>
  <p:clrMap bg1="dk1" tx1="lt1" bg2="dk2" tx2="lt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 id="2147483853" r:id="rId14"/>
    <p:sldLayoutId id="2147483854" r:id="rId15"/>
    <p:sldLayoutId id="2147483855" r:id="rId16"/>
    <p:sldLayoutId id="2147483856" r:id="rId1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left)">
                                      <p:cBhvr>
                                        <p:cTn id="15" dur="500"/>
                                        <p:tgtEl>
                                          <p:spTgt spid="3">
                                            <p:txEl>
                                              <p:pRg st="1" end="1"/>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left)">
                                      <p:cBhvr>
                                        <p:cTn id="18" dur="500"/>
                                        <p:tgtEl>
                                          <p:spTgt spid="3">
                                            <p:txEl>
                                              <p:pRg st="2" end="2"/>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left)">
                                      <p:cBhvr>
                                        <p:cTn id="21" dur="500"/>
                                        <p:tgtEl>
                                          <p:spTgt spid="3">
                                            <p:txEl>
                                              <p:pRg st="3" end="3"/>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left)">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685800" rtl="0" eaLnBrk="1" latinLnBrk="0" hangingPunct="1">
        <a:lnSpc>
          <a:spcPct val="90000"/>
        </a:lnSpc>
        <a:spcBef>
          <a:spcPct val="0"/>
        </a:spcBef>
        <a:buNone/>
        <a:defRPr sz="405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en.wikipedia.org/wiki/Jewish_Center_of_Atlantic_Beach" TargetMode="External"/><Relationship Id="rId7" Type="http://schemas.openxmlformats.org/officeDocument/2006/relationships/hyperlink" Target="https://en.wikipedia.org/wiki/Temple_Beth-El_(Great_Neck,_New_York)"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https://en.wikipedia.org/wiki/North_Country_Reform_Temple" TargetMode="External"/><Relationship Id="rId5" Type="http://schemas.openxmlformats.org/officeDocument/2006/relationships/hyperlink" Target="https://en.wikipedia.org/wiki/East_Meadow_Beth-El_Jewish_Center" TargetMode="External"/><Relationship Id="rId4" Type="http://schemas.openxmlformats.org/officeDocument/2006/relationships/hyperlink" Target="https://en.wikipedia.org/wiki/Jewish_Center_of_the_Hampton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hyperlink" Target="https://en.wikipedia.org/wiki/Temple_Adas_Israel_(Sag_Harbor)" TargetMode="External"/><Relationship Id="rId3" Type="http://schemas.openxmlformats.org/officeDocument/2006/relationships/hyperlink" Target="https://en.wikipedia.org/wiki/Congregation_Tifereth_Israel_(Greenport,_New_York)" TargetMode="External"/><Relationship Id="rId7" Type="http://schemas.openxmlformats.org/officeDocument/2006/relationships/hyperlink" Target="https://en.wikipedia.org/wiki/Temple_Beth_Israel_(Port_Washington,_New_York)"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hyperlink" Target="https://en.wikipedia.org/wiki/Reconstructionist_Synagogue_of_the_North_Shore" TargetMode="External"/><Relationship Id="rId5" Type="http://schemas.openxmlformats.org/officeDocument/2006/relationships/hyperlink" Target="https://en.wikipedia.org/wiki/Temple_Emanu-El_(Long_Beach,_New_York)" TargetMode="External"/><Relationship Id="rId4" Type="http://schemas.openxmlformats.org/officeDocument/2006/relationships/hyperlink" Target="https://en.wikipedia.org/wiki/Jericho_Jewish_Center"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A7379-AC8B-E6B8-47EF-3547C4829A0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C87210F-2470-A759-3561-D3E3C327636F}"/>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54208C80-8CDC-45C3-2D19-37903396ED79}"/>
              </a:ext>
            </a:extLst>
          </p:cNvPr>
          <p:cNvPicPr>
            <a:picLocks noChangeAspect="1"/>
          </p:cNvPicPr>
          <p:nvPr/>
        </p:nvPicPr>
        <p:blipFill>
          <a:blip r:embed="rId3">
            <a:extLst>
              <a:ext uri="{28A0092B-C50C-407E-A947-70E740481C1C}">
                <a14:useLocalDpi xmlns:a14="http://schemas.microsoft.com/office/drawing/2010/main" val="0"/>
              </a:ext>
            </a:extLst>
          </a:blip>
          <a:srcRect t="8519" b="50541"/>
          <a:stretch>
            <a:fillRect/>
          </a:stretch>
        </p:blipFill>
        <p:spPr>
          <a:xfrm>
            <a:off x="762000" y="-16018"/>
            <a:ext cx="7696199" cy="2587768"/>
          </a:xfrm>
          <a:prstGeom prst="rect">
            <a:avLst/>
          </a:prstGeom>
        </p:spPr>
      </p:pic>
    </p:spTree>
    <p:extLst>
      <p:ext uri="{BB962C8B-B14F-4D97-AF65-F5344CB8AC3E}">
        <p14:creationId xmlns:p14="http://schemas.microsoft.com/office/powerpoint/2010/main" val="37335471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1F039-0E8D-7D1D-50B2-2CCAC679E0B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E9784F1-2714-B725-27D6-DE96ACA4AB0C}"/>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2C19390A-F1FD-3F2A-8DB7-498AFADF98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 y="0"/>
            <a:ext cx="9144000" cy="5143500"/>
          </a:xfrm>
          <a:prstGeom prst="rect">
            <a:avLst/>
          </a:prstGeom>
        </p:spPr>
      </p:pic>
      <p:sp>
        <p:nvSpPr>
          <p:cNvPr id="2" name="TextBox 1">
            <a:extLst>
              <a:ext uri="{FF2B5EF4-FFF2-40B4-BE49-F238E27FC236}">
                <a16:creationId xmlns:a16="http://schemas.microsoft.com/office/drawing/2014/main" id="{4B7EEDB6-1757-03C2-BE3F-D64CB99C5012}"/>
              </a:ext>
            </a:extLst>
          </p:cNvPr>
          <p:cNvSpPr txBox="1"/>
          <p:nvPr/>
        </p:nvSpPr>
        <p:spPr>
          <a:xfrm>
            <a:off x="232611" y="209550"/>
            <a:ext cx="5881675" cy="3170099"/>
          </a:xfrm>
          <a:prstGeom prst="rect">
            <a:avLst/>
          </a:prstGeom>
          <a:noFill/>
        </p:spPr>
        <p:txBody>
          <a:bodyPr wrap="none" rtlCol="0">
            <a:spAutoFit/>
          </a:bodyPr>
          <a:lstStyle/>
          <a:p>
            <a:pPr algn="l"/>
            <a:r>
              <a:rPr lang="en-US" dirty="0">
                <a:solidFill>
                  <a:schemeClr val="tx1"/>
                </a:solidFill>
              </a:rPr>
              <a:t>Why Israel is important</a:t>
            </a:r>
          </a:p>
          <a:p>
            <a:pPr marL="509588" indent="-509588" algn="l">
              <a:buFont typeface="+mj-lt"/>
              <a:buAutoNum type="arabicPeriod"/>
            </a:pPr>
            <a:r>
              <a:rPr lang="en-US" dirty="0">
                <a:solidFill>
                  <a:schemeClr val="tx1"/>
                </a:solidFill>
              </a:rPr>
              <a:t>Who is Israel</a:t>
            </a:r>
          </a:p>
          <a:p>
            <a:pPr marL="509588" indent="-509588" algn="l">
              <a:buFont typeface="+mj-lt"/>
              <a:buAutoNum type="arabicPeriod"/>
            </a:pPr>
            <a:r>
              <a:rPr lang="en-US" dirty="0">
                <a:solidFill>
                  <a:schemeClr val="tx1"/>
                </a:solidFill>
              </a:rPr>
              <a:t>Opposers of Israel</a:t>
            </a:r>
          </a:p>
          <a:p>
            <a:pPr marL="509588" indent="-509588" algn="l">
              <a:buFont typeface="+mj-lt"/>
              <a:buAutoNum type="arabicPeriod"/>
            </a:pPr>
            <a:r>
              <a:rPr lang="en-US" dirty="0">
                <a:solidFill>
                  <a:schemeClr val="tx1"/>
                </a:solidFill>
              </a:rPr>
              <a:t>Why Israel?</a:t>
            </a:r>
          </a:p>
          <a:p>
            <a:pPr marL="509588" indent="-509588" algn="l">
              <a:buFont typeface="+mj-lt"/>
              <a:buAutoNum type="arabicPeriod"/>
            </a:pPr>
            <a:r>
              <a:rPr lang="en-US" dirty="0">
                <a:solidFill>
                  <a:schemeClr val="tx1"/>
                </a:solidFill>
              </a:rPr>
              <a:t>Summary</a:t>
            </a:r>
          </a:p>
        </p:txBody>
      </p:sp>
    </p:spTree>
    <p:extLst>
      <p:ext uri="{BB962C8B-B14F-4D97-AF65-F5344CB8AC3E}">
        <p14:creationId xmlns:p14="http://schemas.microsoft.com/office/powerpoint/2010/main" val="3389925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18425-CC9E-9DEC-8C5C-E8A50E91C9B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E77ADAB-2C5D-D132-3881-4AAAAC5E5192}"/>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2AC238AA-3F4D-5D94-BFD1-D573EF3C63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 y="0"/>
            <a:ext cx="9144000" cy="5143500"/>
          </a:xfrm>
          <a:prstGeom prst="rect">
            <a:avLst/>
          </a:prstGeom>
        </p:spPr>
      </p:pic>
      <p:sp>
        <p:nvSpPr>
          <p:cNvPr id="2" name="TextBox 1">
            <a:extLst>
              <a:ext uri="{FF2B5EF4-FFF2-40B4-BE49-F238E27FC236}">
                <a16:creationId xmlns:a16="http://schemas.microsoft.com/office/drawing/2014/main" id="{04D16876-5A9C-240A-2839-93EA470E234D}"/>
              </a:ext>
            </a:extLst>
          </p:cNvPr>
          <p:cNvSpPr txBox="1"/>
          <p:nvPr/>
        </p:nvSpPr>
        <p:spPr>
          <a:xfrm>
            <a:off x="232611" y="209550"/>
            <a:ext cx="5881675" cy="3170099"/>
          </a:xfrm>
          <a:prstGeom prst="rect">
            <a:avLst/>
          </a:prstGeom>
          <a:noFill/>
        </p:spPr>
        <p:txBody>
          <a:bodyPr wrap="none" rtlCol="0">
            <a:spAutoFit/>
          </a:bodyPr>
          <a:lstStyle/>
          <a:p>
            <a:pPr algn="l"/>
            <a:r>
              <a:rPr lang="en-US" dirty="0">
                <a:solidFill>
                  <a:schemeClr val="tx1"/>
                </a:solidFill>
              </a:rPr>
              <a:t>Why Israel is important</a:t>
            </a:r>
          </a:p>
          <a:p>
            <a:pPr marL="509588" indent="-509588" algn="l">
              <a:buFont typeface="+mj-lt"/>
              <a:buAutoNum type="arabicPeriod"/>
            </a:pPr>
            <a:r>
              <a:rPr lang="en-US" u="sng" dirty="0">
                <a:solidFill>
                  <a:srgbClr val="FFFF66"/>
                </a:solidFill>
              </a:rPr>
              <a:t>Who is Israel</a:t>
            </a:r>
          </a:p>
          <a:p>
            <a:pPr marL="509588" indent="-509588" algn="l">
              <a:buFont typeface="+mj-lt"/>
              <a:buAutoNum type="arabicPeriod"/>
            </a:pPr>
            <a:r>
              <a:rPr lang="en-US" dirty="0">
                <a:solidFill>
                  <a:schemeClr val="tx1"/>
                </a:solidFill>
              </a:rPr>
              <a:t>Opposers of Israel</a:t>
            </a:r>
          </a:p>
          <a:p>
            <a:pPr marL="509588" indent="-509588" algn="l">
              <a:buFont typeface="+mj-lt"/>
              <a:buAutoNum type="arabicPeriod"/>
            </a:pPr>
            <a:r>
              <a:rPr lang="en-US" dirty="0">
                <a:solidFill>
                  <a:schemeClr val="tx1"/>
                </a:solidFill>
              </a:rPr>
              <a:t>Why Israel?</a:t>
            </a:r>
          </a:p>
          <a:p>
            <a:pPr marL="509588" indent="-509588" algn="l">
              <a:buFont typeface="+mj-lt"/>
              <a:buAutoNum type="arabicPeriod"/>
            </a:pPr>
            <a:r>
              <a:rPr lang="en-US" dirty="0">
                <a:solidFill>
                  <a:schemeClr val="tx1"/>
                </a:solidFill>
              </a:rPr>
              <a:t>Summary</a:t>
            </a:r>
          </a:p>
        </p:txBody>
      </p:sp>
    </p:spTree>
    <p:extLst>
      <p:ext uri="{BB962C8B-B14F-4D97-AF65-F5344CB8AC3E}">
        <p14:creationId xmlns:p14="http://schemas.microsoft.com/office/powerpoint/2010/main" val="738819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9B909-759D-F1A7-E835-BD636A8DE9F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8D36D33-3718-CA29-D0CE-23DED6DFA88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D9DC6C37-24C2-2EED-6A84-66A6A1664B4D}"/>
              </a:ext>
            </a:extLst>
          </p:cNvPr>
          <p:cNvPicPr>
            <a:picLocks noChangeAspect="1"/>
          </p:cNvPicPr>
          <p:nvPr/>
        </p:nvPicPr>
        <p:blipFill>
          <a:blip r:embed="rId3"/>
          <a:stretch>
            <a:fillRect/>
          </a:stretch>
        </p:blipFill>
        <p:spPr>
          <a:xfrm>
            <a:off x="1337218" y="209550"/>
            <a:ext cx="6393363" cy="3971636"/>
          </a:xfrm>
          <a:prstGeom prst="rect">
            <a:avLst/>
          </a:prstGeom>
        </p:spPr>
      </p:pic>
    </p:spTree>
    <p:extLst>
      <p:ext uri="{BB962C8B-B14F-4D97-AF65-F5344CB8AC3E}">
        <p14:creationId xmlns:p14="http://schemas.microsoft.com/office/powerpoint/2010/main" val="1930054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31EE4-594F-320D-9AAC-79629C332BF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1BFA50D-ACE6-351C-A10C-562AA2416BA4}"/>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CE454408-F594-368B-3171-81FEA2EA4F5A}"/>
              </a:ext>
            </a:extLst>
          </p:cNvPr>
          <p:cNvPicPr>
            <a:picLocks noChangeAspect="1"/>
          </p:cNvPicPr>
          <p:nvPr/>
        </p:nvPicPr>
        <p:blipFill>
          <a:blip r:embed="rId3"/>
          <a:srcRect b="38138"/>
          <a:stretch>
            <a:fillRect/>
          </a:stretch>
        </p:blipFill>
        <p:spPr>
          <a:xfrm>
            <a:off x="37730" y="2170"/>
            <a:ext cx="9068540" cy="3941180"/>
          </a:xfrm>
          <a:prstGeom prst="rect">
            <a:avLst/>
          </a:prstGeom>
        </p:spPr>
      </p:pic>
    </p:spTree>
    <p:extLst>
      <p:ext uri="{BB962C8B-B14F-4D97-AF65-F5344CB8AC3E}">
        <p14:creationId xmlns:p14="http://schemas.microsoft.com/office/powerpoint/2010/main" val="1856284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25F65-2877-5921-6A5A-C4E50B3B13C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9E4B89A-F110-AF31-85A9-3FB00E9D318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The term “Israelites” refers to the descendants of the 12 sons of Jacob, who was later named Israel. They are the people before the establishment of the Jewish religion. </a:t>
            </a:r>
          </a:p>
        </p:txBody>
      </p:sp>
    </p:spTree>
    <p:extLst>
      <p:ext uri="{BB962C8B-B14F-4D97-AF65-F5344CB8AC3E}">
        <p14:creationId xmlns:p14="http://schemas.microsoft.com/office/powerpoint/2010/main" val="175802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33AD0-A055-359F-1E3F-53C63BC3567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B191F2C-307F-02BD-6603-78CBD55DCD96}"/>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On the other hand, “Jews” refers to the descendants of the Israelites, particularly those from the Kingdom of Judah, after the term “Jew” became used for people following Judaism.</a:t>
            </a:r>
          </a:p>
        </p:txBody>
      </p:sp>
    </p:spTree>
    <p:extLst>
      <p:ext uri="{BB962C8B-B14F-4D97-AF65-F5344CB8AC3E}">
        <p14:creationId xmlns:p14="http://schemas.microsoft.com/office/powerpoint/2010/main" val="390257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4972C-A37A-6BD1-1D12-8E8AD694BAE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A8D4279-6500-AE7E-BD1B-1C2E5348220B}"/>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The Israelites ALL became Jews after the development of Judaism as a religion, particularly during and after the Babylonian exile around the 6th century BCE.</a:t>
            </a:r>
          </a:p>
        </p:txBody>
      </p:sp>
    </p:spTree>
    <p:extLst>
      <p:ext uri="{BB962C8B-B14F-4D97-AF65-F5344CB8AC3E}">
        <p14:creationId xmlns:p14="http://schemas.microsoft.com/office/powerpoint/2010/main" val="780597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2A250-462C-7AD9-C5C4-BFD27A538EB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F836CE6-FD18-7664-EF88-BBFE85AF07CF}"/>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Ester 2.5</a:t>
            </a:r>
            <a:r>
              <a:rPr lang="en-US" sz="4000" dirty="0">
                <a:solidFill>
                  <a:schemeClr val="tx1"/>
                </a:solidFill>
                <a:latin typeface="Arial Rounded MT Bold" panose="020F0704030504030204" pitchFamily="34" charset="0"/>
              </a:rPr>
              <a:t> Now in Shushan the palace there was </a:t>
            </a:r>
            <a:r>
              <a:rPr lang="en-US" sz="4000" u="sng" dirty="0">
                <a:solidFill>
                  <a:srgbClr val="FFFF66"/>
                </a:solidFill>
                <a:latin typeface="Arial Rounded MT Bold" panose="020F0704030504030204" pitchFamily="34" charset="0"/>
              </a:rPr>
              <a:t>a certain Jew</a:t>
            </a:r>
            <a:r>
              <a:rPr lang="en-US" sz="4000" dirty="0">
                <a:solidFill>
                  <a:schemeClr val="tx1"/>
                </a:solidFill>
                <a:latin typeface="Arial Rounded MT Bold" panose="020F0704030504030204" pitchFamily="34" charset="0"/>
              </a:rPr>
              <a:t>, whose name was Mordecai, the son of Jair, the son of Shimei, the son of Kish, </a:t>
            </a:r>
            <a:r>
              <a:rPr lang="en-US" sz="4000" u="sng" dirty="0">
                <a:solidFill>
                  <a:srgbClr val="FFFF66"/>
                </a:solidFill>
                <a:latin typeface="Arial Rounded MT Bold" panose="020F0704030504030204" pitchFamily="34" charset="0"/>
              </a:rPr>
              <a:t>a Benjamite</a:t>
            </a:r>
            <a:r>
              <a:rPr lang="en-US" sz="4000" dirty="0">
                <a:solidFill>
                  <a:schemeClr val="tx1"/>
                </a:solidFill>
                <a:latin typeface="Arial Rounded MT Bold" panose="020F0704030504030204" pitchFamily="34" charset="0"/>
              </a:rPr>
              <a:t>.</a:t>
            </a:r>
          </a:p>
          <a:p>
            <a:pPr algn="l"/>
            <a:r>
              <a:rPr lang="en-US" sz="4000" dirty="0">
                <a:solidFill>
                  <a:schemeClr val="tx1"/>
                </a:solidFill>
                <a:latin typeface="Arial Rounded MT Bold" panose="020F0704030504030204" pitchFamily="34" charset="0"/>
              </a:rPr>
              <a:t>So the term “Jew” applied to all the tribes. </a:t>
            </a:r>
          </a:p>
          <a:p>
            <a:pPr algn="l"/>
            <a:r>
              <a:rPr lang="en-US" sz="4000" dirty="0">
                <a:solidFill>
                  <a:schemeClr val="tx1"/>
                </a:solidFill>
                <a:latin typeface="Arial Rounded MT Bold" panose="020F0704030504030204" pitchFamily="34" charset="0"/>
              </a:rPr>
              <a:t> </a:t>
            </a:r>
            <a:r>
              <a:rPr lang="en-US" sz="4000" u="sng" dirty="0">
                <a:solidFill>
                  <a:srgbClr val="FFFF66"/>
                </a:solidFill>
                <a:latin typeface="Arial Rounded MT Bold" panose="020F0704030504030204" pitchFamily="34" charset="0"/>
              </a:rPr>
              <a:t>Jew = Israelite = Hebrew</a:t>
            </a:r>
          </a:p>
          <a:p>
            <a:pPr algn="l"/>
            <a:endParaRPr lang="en-US" sz="4000" dirty="0">
              <a:solidFill>
                <a:schemeClr val="tx1"/>
              </a:solidFill>
              <a:latin typeface="Arial Rounded MT Bold" panose="020F0704030504030204" pitchFamily="34" charset="0"/>
            </a:endParaRP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2783735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AF054-B351-6E31-C581-39A3EF7FFC1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F15834A-600A-351C-91BB-34CD56678C4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Paul the apostle considered himself a Jew (</a:t>
            </a:r>
            <a:r>
              <a:rPr lang="en-US" sz="4000" baseline="30000" dirty="0">
                <a:solidFill>
                  <a:schemeClr val="tx1"/>
                </a:solidFill>
                <a:latin typeface="Arial Rounded MT Bold" panose="020F0704030504030204" pitchFamily="34" charset="0"/>
              </a:rPr>
              <a:t>Gal 2:15 </a:t>
            </a:r>
            <a:r>
              <a:rPr lang="en-US" sz="4000" dirty="0">
                <a:solidFill>
                  <a:schemeClr val="tx1"/>
                </a:solidFill>
                <a:latin typeface="Arial Rounded MT Bold" panose="020F0704030504030204" pitchFamily="34" charset="0"/>
              </a:rPr>
              <a:t>We are </a:t>
            </a:r>
            <a:r>
              <a:rPr lang="en-US" sz="4000" u="sng" dirty="0">
                <a:solidFill>
                  <a:srgbClr val="FFFF66"/>
                </a:solidFill>
                <a:latin typeface="Arial Rounded MT Bold" panose="020F0704030504030204" pitchFamily="34" charset="0"/>
              </a:rPr>
              <a:t>Jews</a:t>
            </a:r>
            <a:r>
              <a:rPr lang="en-US" sz="4000" dirty="0">
                <a:solidFill>
                  <a:schemeClr val="tx1"/>
                </a:solidFill>
                <a:latin typeface="Arial Rounded MT Bold" panose="020F0704030504030204" pitchFamily="34" charset="0"/>
              </a:rPr>
              <a:t> by birth ) for although he was from the tribe of Benjamin (</a:t>
            </a:r>
            <a:r>
              <a:rPr lang="en-US" sz="4000" baseline="30000" dirty="0">
                <a:solidFill>
                  <a:schemeClr val="tx1"/>
                </a:solidFill>
                <a:latin typeface="Arial Rounded MT Bold" panose="020F0704030504030204" pitchFamily="34" charset="0"/>
              </a:rPr>
              <a:t>Ro 11:1 </a:t>
            </a:r>
            <a:r>
              <a:rPr lang="en-US" sz="4000" dirty="0">
                <a:solidFill>
                  <a:schemeClr val="tx1"/>
                </a:solidFill>
                <a:latin typeface="Arial Rounded MT Bold" panose="020F0704030504030204" pitchFamily="34" charset="0"/>
              </a:rPr>
              <a:t>For I too am an </a:t>
            </a:r>
            <a:r>
              <a:rPr lang="en-US" sz="4000" u="sng" dirty="0">
                <a:solidFill>
                  <a:srgbClr val="FFFF66"/>
                </a:solidFill>
                <a:latin typeface="Arial Rounded MT Bold" panose="020F0704030504030204" pitchFamily="34" charset="0"/>
              </a:rPr>
              <a:t>Israelite</a:t>
            </a:r>
            <a:r>
              <a:rPr lang="en-US" sz="4000" dirty="0">
                <a:solidFill>
                  <a:schemeClr val="tx1"/>
                </a:solidFill>
                <a:latin typeface="Arial Rounded MT Bold" panose="020F0704030504030204" pitchFamily="34" charset="0"/>
              </a:rPr>
              <a:t>, of the seed of </a:t>
            </a:r>
            <a:r>
              <a:rPr lang="en-US" sz="4000" u="sng" dirty="0">
                <a:solidFill>
                  <a:srgbClr val="FFFF66"/>
                </a:solidFill>
                <a:latin typeface="Arial Rounded MT Bold" panose="020F0704030504030204" pitchFamily="34" charset="0"/>
              </a:rPr>
              <a:t>Abraham</a:t>
            </a:r>
            <a:r>
              <a:rPr lang="en-US" sz="4000" dirty="0">
                <a:solidFill>
                  <a:schemeClr val="tx1"/>
                </a:solidFill>
                <a:latin typeface="Arial Rounded MT Bold" panose="020F0704030504030204" pitchFamily="34" charset="0"/>
              </a:rPr>
              <a:t>, of the tribe of </a:t>
            </a:r>
            <a:r>
              <a:rPr lang="en-US" sz="4000" u="sng" dirty="0">
                <a:solidFill>
                  <a:srgbClr val="FFFF66"/>
                </a:solidFill>
                <a:latin typeface="Arial Rounded MT Bold" panose="020F0704030504030204" pitchFamily="34" charset="0"/>
              </a:rPr>
              <a:t>Benjamin</a:t>
            </a:r>
            <a:r>
              <a:rPr lang="en-US" sz="4000" dirty="0">
                <a:solidFill>
                  <a:schemeClr val="tx1"/>
                </a:solidFill>
                <a:latin typeface="Arial Rounded MT Bold" panose="020F0704030504030204" pitchFamily="34" charset="0"/>
              </a:rPr>
              <a:t>), he belonged to the House of Judah.</a:t>
            </a:r>
          </a:p>
        </p:txBody>
      </p:sp>
    </p:spTree>
    <p:extLst>
      <p:ext uri="{BB962C8B-B14F-4D97-AF65-F5344CB8AC3E}">
        <p14:creationId xmlns:p14="http://schemas.microsoft.com/office/powerpoint/2010/main" val="27864018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8AABC-52DA-0C50-595C-D4B39146E6A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CA25795-F785-7811-535E-43CA3EFE87BC}"/>
              </a:ext>
            </a:extLst>
          </p:cNvPr>
          <p:cNvSpPr>
            <a:spLocks noGrp="1"/>
          </p:cNvSpPr>
          <p:nvPr>
            <p:ph type="subTitle" idx="1"/>
          </p:nvPr>
        </p:nvSpPr>
        <p:spPr>
          <a:xfrm>
            <a:off x="228600" y="209550"/>
            <a:ext cx="8610600" cy="4800600"/>
          </a:xfrm>
        </p:spPr>
        <p:txBody>
          <a:bodyPr anchor="t">
            <a:normAutofit/>
          </a:bodyPr>
          <a:lstStyle/>
          <a:p>
            <a:pPr algn="l"/>
            <a:r>
              <a:rPr lang="en-US" sz="4000" b="1" dirty="0"/>
              <a:t>Common usage: On Long Island, NY</a:t>
            </a:r>
          </a:p>
          <a:p>
            <a:pPr algn="l"/>
            <a:r>
              <a:rPr lang="en-US" sz="4000" b="1" dirty="0">
                <a:hlinkClick r:id="rId3" tooltip="Jewish Center of Atlantic Beach"/>
              </a:rPr>
              <a:t>Jewish Center of Atlantic Beach</a:t>
            </a:r>
            <a:endParaRPr lang="en-US" sz="4000" b="1" dirty="0"/>
          </a:p>
          <a:p>
            <a:pPr algn="l"/>
            <a:r>
              <a:rPr lang="en-US" sz="4000" b="1" dirty="0">
                <a:hlinkClick r:id="rId4" tooltip="Jewish Center of the Hamptons"/>
              </a:rPr>
              <a:t>Jewish Center of the Hamptons</a:t>
            </a:r>
            <a:endParaRPr lang="en-US" sz="4000" b="1" dirty="0"/>
          </a:p>
          <a:p>
            <a:pPr algn="l"/>
            <a:r>
              <a:rPr lang="en-US" sz="4000" b="1" dirty="0">
                <a:hlinkClick r:id="rId5" tooltip="East Meadow Beth-El Jewish Center"/>
              </a:rPr>
              <a:t>East Meadow Beth-El Jewish Center</a:t>
            </a:r>
            <a:endParaRPr lang="en-US" sz="4000" b="1" dirty="0"/>
          </a:p>
          <a:p>
            <a:pPr algn="l"/>
            <a:r>
              <a:rPr lang="en-US" sz="4000" b="1" dirty="0">
                <a:hlinkClick r:id="rId6" tooltip="North Country Reform Temple"/>
              </a:rPr>
              <a:t>North Country Reform Temple</a:t>
            </a:r>
            <a:r>
              <a:rPr lang="en-US" sz="4000" b="1" dirty="0"/>
              <a:t>, Glen Cove</a:t>
            </a:r>
          </a:p>
          <a:p>
            <a:pPr algn="l"/>
            <a:r>
              <a:rPr lang="en-US" sz="4000" b="1" dirty="0">
                <a:hlinkClick r:id="rId7" tooltip="Temple Beth-El (Great Neck, New York)"/>
              </a:rPr>
              <a:t>Temple Beth-El</a:t>
            </a:r>
            <a:r>
              <a:rPr lang="en-US" sz="4000" b="1" dirty="0"/>
              <a:t>, Great Neck</a:t>
            </a:r>
          </a:p>
        </p:txBody>
      </p:sp>
    </p:spTree>
    <p:extLst>
      <p:ext uri="{BB962C8B-B14F-4D97-AF65-F5344CB8AC3E}">
        <p14:creationId xmlns:p14="http://schemas.microsoft.com/office/powerpoint/2010/main" val="2906651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35FB0-3AF5-637B-327F-73A94785481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D582B78-07EF-3239-4757-24A41277C15E}"/>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3CAC3A19-7E1F-711D-E745-57CE270DF15B}"/>
              </a:ext>
            </a:extLst>
          </p:cNvPr>
          <p:cNvPicPr>
            <a:picLocks noChangeAspect="1"/>
          </p:cNvPicPr>
          <p:nvPr/>
        </p:nvPicPr>
        <p:blipFill>
          <a:blip r:embed="rId3">
            <a:extLst>
              <a:ext uri="{28A0092B-C50C-407E-A947-70E740481C1C}">
                <a14:useLocalDpi xmlns:a14="http://schemas.microsoft.com/office/drawing/2010/main" val="0"/>
              </a:ext>
            </a:extLst>
          </a:blip>
          <a:srcRect t="8519" b="10000"/>
          <a:stretch>
            <a:fillRect/>
          </a:stretch>
        </p:blipFill>
        <p:spPr>
          <a:xfrm>
            <a:off x="762000" y="-16018"/>
            <a:ext cx="7696199" cy="5150330"/>
          </a:xfrm>
          <a:prstGeom prst="rect">
            <a:avLst/>
          </a:prstGeom>
        </p:spPr>
      </p:pic>
    </p:spTree>
    <p:extLst>
      <p:ext uri="{BB962C8B-B14F-4D97-AF65-F5344CB8AC3E}">
        <p14:creationId xmlns:p14="http://schemas.microsoft.com/office/powerpoint/2010/main" val="42762519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BD70F-32BB-947F-615C-6856F2F416B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DACD026-ACE0-3E15-1FE6-99C20A484723}"/>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b="1" dirty="0">
                <a:hlinkClick r:id="rId3" tooltip="Congregation Tifereth Israel (Greenport, New York)"/>
              </a:rPr>
              <a:t>Congregation </a:t>
            </a:r>
            <a:r>
              <a:rPr lang="en-US" sz="4000" b="1" dirty="0" err="1">
                <a:hlinkClick r:id="rId3" tooltip="Congregation Tifereth Israel (Greenport, New York)"/>
              </a:rPr>
              <a:t>Tifereth</a:t>
            </a:r>
            <a:r>
              <a:rPr lang="en-US" sz="4000" b="1" dirty="0">
                <a:hlinkClick r:id="rId3" tooltip="Congregation Tifereth Israel (Greenport, New York)"/>
              </a:rPr>
              <a:t> Israel</a:t>
            </a:r>
            <a:r>
              <a:rPr lang="en-US" sz="4000" b="1" dirty="0"/>
              <a:t>, Greenport</a:t>
            </a:r>
          </a:p>
          <a:p>
            <a:pPr algn="l"/>
            <a:r>
              <a:rPr lang="en-US" sz="4000" b="1" dirty="0">
                <a:hlinkClick r:id="rId4" tooltip="Jericho Jewish Center"/>
              </a:rPr>
              <a:t>Jericho Jewish Center</a:t>
            </a:r>
            <a:r>
              <a:rPr lang="en-US" sz="4000" b="1" dirty="0"/>
              <a:t>, Jericho</a:t>
            </a:r>
          </a:p>
          <a:p>
            <a:pPr algn="l"/>
            <a:r>
              <a:rPr lang="en-US" sz="4000" b="1" dirty="0">
                <a:hlinkClick r:id="rId5" tooltip="Temple Emanu-El (Long Beach, New York)"/>
              </a:rPr>
              <a:t>Temple Emanu-El</a:t>
            </a:r>
            <a:r>
              <a:rPr lang="en-US" sz="4000" b="1" dirty="0"/>
              <a:t>, Long Beach</a:t>
            </a:r>
          </a:p>
          <a:p>
            <a:pPr algn="l"/>
            <a:r>
              <a:rPr lang="en-US" sz="4000" b="1" dirty="0">
                <a:hlinkClick r:id="rId6" tooltip="Reconstructionist Synagogue of the North Shore"/>
              </a:rPr>
              <a:t>Reconstructionist Synagogue of the North Shore</a:t>
            </a:r>
            <a:r>
              <a:rPr lang="en-US" sz="4000" b="1" dirty="0"/>
              <a:t>, Plandome</a:t>
            </a:r>
          </a:p>
          <a:p>
            <a:pPr algn="l"/>
            <a:r>
              <a:rPr lang="en-US" sz="4000" b="1" dirty="0">
                <a:hlinkClick r:id="rId7" tooltip="Temple Beth Israel (Port Washington, New York)"/>
              </a:rPr>
              <a:t>Temple Beth Israel</a:t>
            </a:r>
            <a:r>
              <a:rPr lang="en-US" sz="4000" b="1" dirty="0"/>
              <a:t>, Port Washington</a:t>
            </a:r>
          </a:p>
          <a:p>
            <a:pPr algn="l"/>
            <a:r>
              <a:rPr lang="en-US" sz="4000" b="1" dirty="0">
                <a:hlinkClick r:id="rId8" tooltip="Temple Adas Israel (Sag Harbor)"/>
              </a:rPr>
              <a:t>Temple Adas Israel</a:t>
            </a:r>
            <a:r>
              <a:rPr lang="en-US" sz="4000" b="1" dirty="0"/>
              <a:t>, Sag Harbor</a:t>
            </a:r>
          </a:p>
        </p:txBody>
      </p:sp>
    </p:spTree>
    <p:extLst>
      <p:ext uri="{BB962C8B-B14F-4D97-AF65-F5344CB8AC3E}">
        <p14:creationId xmlns:p14="http://schemas.microsoft.com/office/powerpoint/2010/main" val="4093369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9F56D-19AC-517A-38C4-BC2548B5831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70400D3-C37D-D76A-7FF7-CD9A7717E653}"/>
              </a:ext>
            </a:extLst>
          </p:cNvPr>
          <p:cNvSpPr>
            <a:spLocks noGrp="1"/>
          </p:cNvSpPr>
          <p:nvPr>
            <p:ph type="subTitle" idx="1"/>
          </p:nvPr>
        </p:nvSpPr>
        <p:spPr>
          <a:xfrm>
            <a:off x="228600" y="209550"/>
            <a:ext cx="8610600" cy="4800600"/>
          </a:xfrm>
        </p:spPr>
        <p:txBody>
          <a:bodyPr anchor="t">
            <a:normAutofit/>
          </a:bodyPr>
          <a:lstStyle/>
          <a:p>
            <a:pPr algn="ctr"/>
            <a:endParaRPr lang="en-US" sz="4000" dirty="0">
              <a:solidFill>
                <a:schemeClr val="tx1"/>
              </a:solidFill>
              <a:latin typeface="Arial Rounded MT Bold" panose="020F0704030504030204" pitchFamily="34" charset="0"/>
            </a:endParaRPr>
          </a:p>
          <a:p>
            <a:pPr algn="ctr"/>
            <a:endParaRPr lang="en-US" sz="4000" dirty="0">
              <a:solidFill>
                <a:schemeClr val="tx1"/>
              </a:solidFill>
              <a:latin typeface="Arial Rounded MT Bold" panose="020F0704030504030204" pitchFamily="34" charset="0"/>
            </a:endParaRPr>
          </a:p>
          <a:p>
            <a:pPr algn="ctr"/>
            <a:r>
              <a:rPr lang="en-US" sz="4000" dirty="0">
                <a:solidFill>
                  <a:schemeClr val="tx1"/>
                </a:solidFill>
                <a:latin typeface="Arial Rounded MT Bold" panose="020F0704030504030204" pitchFamily="34" charset="0"/>
              </a:rPr>
              <a:t>The </a:t>
            </a:r>
            <a:r>
              <a:rPr lang="en-US" sz="4000" dirty="0" err="1">
                <a:solidFill>
                  <a:schemeClr val="tx1"/>
                </a:solidFill>
                <a:latin typeface="Arial Rounded MT Bold" panose="020F0704030504030204" pitchFamily="34" charset="0"/>
              </a:rPr>
              <a:t>Khazarian</a:t>
            </a:r>
            <a:r>
              <a:rPr lang="en-US" sz="4000" dirty="0">
                <a:solidFill>
                  <a:schemeClr val="tx1"/>
                </a:solidFill>
                <a:latin typeface="Arial Rounded MT Bold" panose="020F0704030504030204" pitchFamily="34" charset="0"/>
              </a:rPr>
              <a:t> Hypothesis</a:t>
            </a:r>
          </a:p>
        </p:txBody>
      </p:sp>
    </p:spTree>
    <p:extLst>
      <p:ext uri="{BB962C8B-B14F-4D97-AF65-F5344CB8AC3E}">
        <p14:creationId xmlns:p14="http://schemas.microsoft.com/office/powerpoint/2010/main" val="8195234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D0825-E886-C539-5638-868BEC270FB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469EB6F-E1C0-4EA2-F3BD-20A862346049}"/>
              </a:ext>
            </a:extLst>
          </p:cNvPr>
          <p:cNvSpPr>
            <a:spLocks noGrp="1"/>
          </p:cNvSpPr>
          <p:nvPr>
            <p:ph type="subTitle" idx="1"/>
          </p:nvPr>
        </p:nvSpPr>
        <p:spPr>
          <a:xfrm>
            <a:off x="228600" y="209550"/>
            <a:ext cx="8610600" cy="4800600"/>
          </a:xfrm>
        </p:spPr>
        <p:txBody>
          <a:bodyPr anchor="t">
            <a:normAutofit fontScale="92500"/>
          </a:bodyPr>
          <a:lstStyle/>
          <a:p>
            <a:pPr algn="l"/>
            <a:r>
              <a:rPr lang="en-US" sz="4000" dirty="0">
                <a:solidFill>
                  <a:schemeClr val="tx1"/>
                </a:solidFill>
                <a:latin typeface="Arial Rounded MT Bold" panose="020F0704030504030204" pitchFamily="34" charset="0"/>
              </a:rPr>
              <a:t>According to the “</a:t>
            </a:r>
            <a:r>
              <a:rPr lang="en-US" sz="4000" dirty="0" err="1">
                <a:solidFill>
                  <a:schemeClr val="tx1"/>
                </a:solidFill>
                <a:latin typeface="Arial Rounded MT Bold" panose="020F0704030504030204" pitchFamily="34" charset="0"/>
              </a:rPr>
              <a:t>Khazarian</a:t>
            </a:r>
            <a:r>
              <a:rPr lang="en-US" sz="4000" dirty="0">
                <a:solidFill>
                  <a:schemeClr val="tx1"/>
                </a:solidFill>
                <a:latin typeface="Arial Rounded MT Bold" panose="020F0704030504030204" pitchFamily="34" charset="0"/>
              </a:rPr>
              <a:t> Hypothesis,” Ashkenazi Jews descended from the </a:t>
            </a:r>
            <a:r>
              <a:rPr lang="en-US" sz="4000" dirty="0" err="1">
                <a:solidFill>
                  <a:schemeClr val="tx1"/>
                </a:solidFill>
                <a:latin typeface="Arial Rounded MT Bold" panose="020F0704030504030204" pitchFamily="34" charset="0"/>
              </a:rPr>
              <a:t>Khazars</a:t>
            </a:r>
            <a:r>
              <a:rPr lang="en-US" sz="4000" dirty="0">
                <a:solidFill>
                  <a:schemeClr val="tx1"/>
                </a:solidFill>
                <a:latin typeface="Arial Rounded MT Bold" panose="020F0704030504030204" pitchFamily="34" charset="0"/>
              </a:rPr>
              <a:t>, a mix of Turkish and other peoples who settled in the Caucasus in the early centuries A.D. History explains, the </a:t>
            </a:r>
            <a:r>
              <a:rPr lang="en-US" sz="4000" dirty="0" err="1">
                <a:solidFill>
                  <a:schemeClr val="tx1"/>
                </a:solidFill>
                <a:latin typeface="Arial Rounded MT Bold" panose="020F0704030504030204" pitchFamily="34" charset="0"/>
              </a:rPr>
              <a:t>Khazars</a:t>
            </a:r>
            <a:r>
              <a:rPr lang="en-US" sz="4000" dirty="0">
                <a:solidFill>
                  <a:schemeClr val="tx1"/>
                </a:solidFill>
                <a:latin typeface="Arial Rounded MT Bold" panose="020F0704030504030204" pitchFamily="34" charset="0"/>
              </a:rPr>
              <a:t> were influenced by Jewish merchants, and the </a:t>
            </a:r>
            <a:r>
              <a:rPr lang="en-US" sz="4000" dirty="0" err="1">
                <a:solidFill>
                  <a:schemeClr val="tx1"/>
                </a:solidFill>
                <a:latin typeface="Arial Rounded MT Bold" panose="020F0704030504030204" pitchFamily="34" charset="0"/>
              </a:rPr>
              <a:t>Khazars</a:t>
            </a:r>
            <a:r>
              <a:rPr lang="en-US" sz="4000" dirty="0">
                <a:solidFill>
                  <a:schemeClr val="tx1"/>
                </a:solidFill>
                <a:latin typeface="Arial Rounded MT Bold" panose="020F0704030504030204" pitchFamily="34" charset="0"/>
              </a:rPr>
              <a:t> adopted Judaism in the 8th century.</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8294921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E4271-4997-D561-E836-32D5AC38502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2CE689D-043D-1CEC-FBFC-03CE3BF48F0E}"/>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2050" name="Picture 2">
            <a:extLst>
              <a:ext uri="{FF2B5EF4-FFF2-40B4-BE49-F238E27FC236}">
                <a16:creationId xmlns:a16="http://schemas.microsoft.com/office/drawing/2014/main" id="{EA73330C-521E-01A6-D510-FB1B1D3B1B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0363" y="0"/>
            <a:ext cx="5881687"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7703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A1FDC-093C-ECE5-6728-BE99A565A7C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BA7D605-9D82-AD31-32B2-26AA22ACDBE8}"/>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The kingdom of </a:t>
            </a:r>
            <a:r>
              <a:rPr lang="en-US" sz="4000" dirty="0" err="1">
                <a:solidFill>
                  <a:schemeClr val="tx1"/>
                </a:solidFill>
                <a:latin typeface="Arial Rounded MT Bold" panose="020F0704030504030204" pitchFamily="34" charset="0"/>
              </a:rPr>
              <a:t>Khazaria</a:t>
            </a:r>
            <a:r>
              <a:rPr lang="en-US" sz="4000" dirty="0">
                <a:solidFill>
                  <a:schemeClr val="tx1"/>
                </a:solidFill>
                <a:latin typeface="Arial Rounded MT Bold" panose="020F0704030504030204" pitchFamily="34" charset="0"/>
              </a:rPr>
              <a:t> came to an end in the 13th century. The now </a:t>
            </a:r>
            <a:r>
              <a:rPr lang="en-US" sz="4000" dirty="0" err="1">
                <a:solidFill>
                  <a:schemeClr val="tx1"/>
                </a:solidFill>
                <a:latin typeface="Arial Rounded MT Bold" panose="020F0704030504030204" pitchFamily="34" charset="0"/>
              </a:rPr>
              <a:t>Judaised-Khazars</a:t>
            </a:r>
            <a:r>
              <a:rPr lang="en-US" sz="4000" dirty="0">
                <a:solidFill>
                  <a:schemeClr val="tx1"/>
                </a:solidFill>
                <a:latin typeface="Arial Rounded MT Bold" panose="020F0704030504030204" pitchFamily="34" charset="0"/>
              </a:rPr>
              <a:t> fled westward settling in Poland and Hungary where their skills in finance, economics, and politics were in demand. From there, these convert Jews spread into Western Europe.</a:t>
            </a:r>
          </a:p>
        </p:txBody>
      </p:sp>
    </p:spTree>
    <p:extLst>
      <p:ext uri="{BB962C8B-B14F-4D97-AF65-F5344CB8AC3E}">
        <p14:creationId xmlns:p14="http://schemas.microsoft.com/office/powerpoint/2010/main" val="3945872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103BD-C91D-1902-87E1-B53B12E3DF9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91EE176-3B6A-94A7-524C-FFC009C14B0B}"/>
              </a:ext>
            </a:extLst>
          </p:cNvPr>
          <p:cNvSpPr>
            <a:spLocks noGrp="1"/>
          </p:cNvSpPr>
          <p:nvPr>
            <p:ph type="subTitle" idx="1"/>
          </p:nvPr>
        </p:nvSpPr>
        <p:spPr>
          <a:xfrm>
            <a:off x="228600" y="209550"/>
            <a:ext cx="3729691" cy="4800600"/>
          </a:xfrm>
        </p:spPr>
        <p:txBody>
          <a:bodyPr anchor="t">
            <a:normAutofit fontScale="92500"/>
          </a:bodyPr>
          <a:lstStyle/>
          <a:p>
            <a:pPr algn="l"/>
            <a:r>
              <a:rPr lang="en-US" sz="4000" dirty="0">
                <a:solidFill>
                  <a:schemeClr val="tx1"/>
                </a:solidFill>
                <a:latin typeface="Arial Rounded MT Bold" panose="020F0704030504030204" pitchFamily="34" charset="0"/>
              </a:rPr>
              <a:t>Last Shabbat, during Torah study time, we showed an amazing DNA study on Who, Biologically, are the Jewish people.</a:t>
            </a:r>
          </a:p>
        </p:txBody>
      </p:sp>
      <p:pic>
        <p:nvPicPr>
          <p:cNvPr id="4" name="Picture 3">
            <a:extLst>
              <a:ext uri="{FF2B5EF4-FFF2-40B4-BE49-F238E27FC236}">
                <a16:creationId xmlns:a16="http://schemas.microsoft.com/office/drawing/2014/main" id="{B7A9F606-CE94-F6ED-80C4-B370AC93FAA3}"/>
              </a:ext>
            </a:extLst>
          </p:cNvPr>
          <p:cNvPicPr>
            <a:picLocks noChangeAspect="1"/>
          </p:cNvPicPr>
          <p:nvPr/>
        </p:nvPicPr>
        <p:blipFill>
          <a:blip r:embed="rId3"/>
          <a:stretch>
            <a:fillRect/>
          </a:stretch>
        </p:blipFill>
        <p:spPr>
          <a:xfrm>
            <a:off x="3958291" y="-15842"/>
            <a:ext cx="5185709" cy="5143500"/>
          </a:xfrm>
          <a:prstGeom prst="rect">
            <a:avLst/>
          </a:prstGeom>
        </p:spPr>
      </p:pic>
      <p:sp>
        <p:nvSpPr>
          <p:cNvPr id="5" name="TextBox 4">
            <a:extLst>
              <a:ext uri="{FF2B5EF4-FFF2-40B4-BE49-F238E27FC236}">
                <a16:creationId xmlns:a16="http://schemas.microsoft.com/office/drawing/2014/main" id="{E21C13B3-BC37-9232-ED0E-57AF505AFBF2}"/>
              </a:ext>
            </a:extLst>
          </p:cNvPr>
          <p:cNvSpPr txBox="1"/>
          <p:nvPr/>
        </p:nvSpPr>
        <p:spPr>
          <a:xfrm>
            <a:off x="3212908" y="15842"/>
            <a:ext cx="5912644" cy="584775"/>
          </a:xfrm>
          <a:prstGeom prst="rect">
            <a:avLst/>
          </a:prstGeom>
          <a:noFill/>
        </p:spPr>
        <p:txBody>
          <a:bodyPr wrap="none" rtlCol="0">
            <a:spAutoFit/>
          </a:bodyPr>
          <a:lstStyle/>
          <a:p>
            <a:pPr algn="l"/>
            <a:r>
              <a:rPr lang="en-US" altLang="en-US" sz="3200" dirty="0">
                <a:effectLst>
                  <a:outerShdw blurRad="38100" dist="38100" dir="2700000" algn="tl">
                    <a:srgbClr val="000000">
                      <a:alpha val="43137"/>
                    </a:srgbClr>
                  </a:outerShdw>
                </a:effectLst>
              </a:rPr>
              <a:t>https://youtu.be/tmkuplDz-5o</a:t>
            </a:r>
          </a:p>
        </p:txBody>
      </p:sp>
    </p:spTree>
    <p:extLst>
      <p:ext uri="{BB962C8B-B14F-4D97-AF65-F5344CB8AC3E}">
        <p14:creationId xmlns:p14="http://schemas.microsoft.com/office/powerpoint/2010/main" val="2594424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4FE11-7ACD-FA94-2DA2-C4B08282F6A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10C2201-A3A5-C5EC-04A0-D471EAC07F95}"/>
              </a:ext>
            </a:extLst>
          </p:cNvPr>
          <p:cNvSpPr>
            <a:spLocks noGrp="1"/>
          </p:cNvSpPr>
          <p:nvPr>
            <p:ph type="subTitle" idx="1"/>
          </p:nvPr>
        </p:nvSpPr>
        <p:spPr>
          <a:xfrm>
            <a:off x="228600" y="209550"/>
            <a:ext cx="8610600" cy="4800600"/>
          </a:xfrm>
        </p:spPr>
        <p:txBody>
          <a:bodyPr anchor="t">
            <a:normAutofit/>
          </a:bodyPr>
          <a:lstStyle/>
          <a:p>
            <a:pPr algn="l"/>
            <a:endParaRPr lang="en-US" sz="4000" u="sng" dirty="0">
              <a:solidFill>
                <a:srgbClr val="FFFF66"/>
              </a:solidFill>
              <a:latin typeface="Arial Rounded MT Bold" panose="020F0704030504030204" pitchFamily="34" charset="0"/>
            </a:endParaRPr>
          </a:p>
          <a:p>
            <a:pPr algn="l"/>
            <a:endParaRPr lang="en-US" sz="4000" u="sng" dirty="0">
              <a:solidFill>
                <a:srgbClr val="FFFF66"/>
              </a:solidFill>
              <a:latin typeface="Arial Rounded MT Bold" panose="020F0704030504030204" pitchFamily="34" charset="0"/>
            </a:endParaRPr>
          </a:p>
          <a:p>
            <a:pPr algn="ctr"/>
            <a:r>
              <a:rPr lang="en-US" sz="4000" u="sng" dirty="0">
                <a:solidFill>
                  <a:srgbClr val="FFFF66"/>
                </a:solidFill>
                <a:latin typeface="Arial Rounded MT Bold" panose="020F0704030504030204" pitchFamily="34" charset="0"/>
              </a:rPr>
              <a:t>Jew = Israelite = Hebrew</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8872822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B8E18-0CFB-2CD9-1F95-2BA2C7C1313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77AFBAF-7DBF-B103-3448-D04BE51432F9}"/>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4AB1959D-55D2-E78C-7AA1-9A228B5A62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40006536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4CE3-BDC3-1244-0911-1BF428C9A17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CEA1E3E-00E1-5784-2F0A-64BAB475091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836F3687-8865-5496-971A-A8112CBC5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 y="0"/>
            <a:ext cx="9144000" cy="5143500"/>
          </a:xfrm>
          <a:prstGeom prst="rect">
            <a:avLst/>
          </a:prstGeom>
        </p:spPr>
      </p:pic>
      <p:sp>
        <p:nvSpPr>
          <p:cNvPr id="2" name="TextBox 1">
            <a:extLst>
              <a:ext uri="{FF2B5EF4-FFF2-40B4-BE49-F238E27FC236}">
                <a16:creationId xmlns:a16="http://schemas.microsoft.com/office/drawing/2014/main" id="{86F11757-5C74-9B28-A381-26313E400210}"/>
              </a:ext>
            </a:extLst>
          </p:cNvPr>
          <p:cNvSpPr txBox="1"/>
          <p:nvPr/>
        </p:nvSpPr>
        <p:spPr>
          <a:xfrm>
            <a:off x="232611" y="209550"/>
            <a:ext cx="5881675" cy="3170099"/>
          </a:xfrm>
          <a:prstGeom prst="rect">
            <a:avLst/>
          </a:prstGeom>
          <a:noFill/>
        </p:spPr>
        <p:txBody>
          <a:bodyPr wrap="none" rtlCol="0">
            <a:spAutoFit/>
          </a:bodyPr>
          <a:lstStyle/>
          <a:p>
            <a:pPr algn="l"/>
            <a:r>
              <a:rPr lang="en-US" dirty="0">
                <a:solidFill>
                  <a:schemeClr val="tx1"/>
                </a:solidFill>
              </a:rPr>
              <a:t>Why Israel is important</a:t>
            </a:r>
          </a:p>
          <a:p>
            <a:pPr marL="509588" indent="-509588" algn="l">
              <a:buFont typeface="+mj-lt"/>
              <a:buAutoNum type="arabicPeriod"/>
            </a:pPr>
            <a:r>
              <a:rPr lang="en-US" dirty="0">
                <a:solidFill>
                  <a:schemeClr val="tx1"/>
                </a:solidFill>
              </a:rPr>
              <a:t>Who is Israel</a:t>
            </a:r>
          </a:p>
          <a:p>
            <a:pPr marL="509588" indent="-509588" algn="l">
              <a:buFont typeface="+mj-lt"/>
              <a:buAutoNum type="arabicPeriod"/>
            </a:pPr>
            <a:r>
              <a:rPr lang="en-US" u="sng" dirty="0">
                <a:solidFill>
                  <a:srgbClr val="FFFF66"/>
                </a:solidFill>
              </a:rPr>
              <a:t>Opposers of Israel</a:t>
            </a:r>
          </a:p>
          <a:p>
            <a:pPr marL="509588" indent="-509588" algn="l">
              <a:buFont typeface="+mj-lt"/>
              <a:buAutoNum type="arabicPeriod"/>
            </a:pPr>
            <a:r>
              <a:rPr lang="en-US" dirty="0">
                <a:solidFill>
                  <a:schemeClr val="tx1"/>
                </a:solidFill>
              </a:rPr>
              <a:t>Why Israel?</a:t>
            </a:r>
          </a:p>
          <a:p>
            <a:pPr marL="509588" indent="-509588" algn="l">
              <a:buFont typeface="+mj-lt"/>
              <a:buAutoNum type="arabicPeriod"/>
            </a:pPr>
            <a:r>
              <a:rPr lang="en-US" dirty="0">
                <a:solidFill>
                  <a:schemeClr val="tx1"/>
                </a:solidFill>
              </a:rPr>
              <a:t>Summary</a:t>
            </a:r>
          </a:p>
        </p:txBody>
      </p:sp>
    </p:spTree>
    <p:extLst>
      <p:ext uri="{BB962C8B-B14F-4D97-AF65-F5344CB8AC3E}">
        <p14:creationId xmlns:p14="http://schemas.microsoft.com/office/powerpoint/2010/main" val="695585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8404E-61BC-3B79-95E6-4F79767570D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8EE1D94-CCEF-5F28-BD00-6F86599C8974}"/>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76FDB36C-6CFA-1F1B-5A79-60FA55408312}"/>
              </a:ext>
            </a:extLst>
          </p:cNvPr>
          <p:cNvPicPr>
            <a:picLocks noChangeAspect="1"/>
          </p:cNvPicPr>
          <p:nvPr/>
        </p:nvPicPr>
        <p:blipFill>
          <a:blip r:embed="rId3"/>
          <a:stretch>
            <a:fillRect/>
          </a:stretch>
        </p:blipFill>
        <p:spPr>
          <a:xfrm>
            <a:off x="304800" y="15904"/>
            <a:ext cx="8560951" cy="5127595"/>
          </a:xfrm>
          <a:prstGeom prst="rect">
            <a:avLst/>
          </a:prstGeom>
        </p:spPr>
      </p:pic>
    </p:spTree>
    <p:extLst>
      <p:ext uri="{BB962C8B-B14F-4D97-AF65-F5344CB8AC3E}">
        <p14:creationId xmlns:p14="http://schemas.microsoft.com/office/powerpoint/2010/main" val="2039077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A1266-0B56-B273-5477-28F390B21B0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41431EF-CD48-36C8-C0FE-6A559C80973B}"/>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4DE05130-E6AD-6CE3-7CD2-43C628FA68A5}"/>
              </a:ext>
            </a:extLst>
          </p:cNvPr>
          <p:cNvPicPr>
            <a:picLocks noChangeAspect="1"/>
          </p:cNvPicPr>
          <p:nvPr/>
        </p:nvPicPr>
        <p:blipFill>
          <a:blip r:embed="rId3">
            <a:extLst>
              <a:ext uri="{28A0092B-C50C-407E-A947-70E740481C1C}">
                <a14:useLocalDpi xmlns:a14="http://schemas.microsoft.com/office/drawing/2010/main" val="0"/>
              </a:ext>
            </a:extLst>
          </a:blip>
          <a:srcRect l="9696" t="11481" r="50000" b="50000"/>
          <a:stretch>
            <a:fillRect/>
          </a:stretch>
        </p:blipFill>
        <p:spPr>
          <a:xfrm>
            <a:off x="2514599" y="590550"/>
            <a:ext cx="4419601" cy="4255910"/>
          </a:xfrm>
          <a:prstGeom prst="rect">
            <a:avLst/>
          </a:prstGeom>
        </p:spPr>
      </p:pic>
    </p:spTree>
    <p:extLst>
      <p:ext uri="{BB962C8B-B14F-4D97-AF65-F5344CB8AC3E}">
        <p14:creationId xmlns:p14="http://schemas.microsoft.com/office/powerpoint/2010/main" val="32330158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D12E6-F2C0-02FD-32ED-A8EFA4F1435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088FA4D-4BF5-FCBA-AEF3-9526CFBD891D}"/>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Candace Owens has always been a woman who defies expectation. Her voice cuts through the noise of politics like a blade, often attracting admiration and fury in equal measure. She has long been known as a sharp critic of liberal orthodoxy, a defender of traditional values.</a:t>
            </a:r>
          </a:p>
        </p:txBody>
      </p:sp>
    </p:spTree>
    <p:extLst>
      <p:ext uri="{BB962C8B-B14F-4D97-AF65-F5344CB8AC3E}">
        <p14:creationId xmlns:p14="http://schemas.microsoft.com/office/powerpoint/2010/main" val="40963673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94E4A-7770-FFE0-4B2F-38162FC067B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B866F04-B4BF-2F8D-D463-5C2213C0401F}"/>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Owens has declared in plain language that Israel is not a beacon of democracy as it proclaims itself to be but a cult nation. She has chosen to stand with Palestinians who she believes are being killed indiscriminately.</a:t>
            </a:r>
          </a:p>
        </p:txBody>
      </p:sp>
    </p:spTree>
    <p:extLst>
      <p:ext uri="{BB962C8B-B14F-4D97-AF65-F5344CB8AC3E}">
        <p14:creationId xmlns:p14="http://schemas.microsoft.com/office/powerpoint/2010/main" val="42492973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29C02-118A-069E-2983-EA4E7733AD4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78E8177-1C2E-7972-8AAF-D535D6D63F50}"/>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A Pew Research Center survey found that 57 percent of Republicans ages 18 to 49 held an </a:t>
            </a:r>
            <a:r>
              <a:rPr lang="en-US" sz="4000" u="sng" dirty="0">
                <a:solidFill>
                  <a:schemeClr val="tx1"/>
                </a:solidFill>
                <a:latin typeface="Arial Rounded MT Bold" panose="020F0704030504030204" pitchFamily="34" charset="0"/>
              </a:rPr>
              <a:t>unfavorable opinion of Israel</a:t>
            </a:r>
            <a:r>
              <a:rPr lang="en-US" sz="4000" dirty="0">
                <a:solidFill>
                  <a:schemeClr val="tx1"/>
                </a:solidFill>
                <a:latin typeface="Arial Rounded MT Bold" panose="020F0704030504030204" pitchFamily="34" charset="0"/>
              </a:rPr>
              <a:t>, up from 50 percent a year earlier.</a:t>
            </a:r>
          </a:p>
        </p:txBody>
      </p:sp>
    </p:spTree>
    <p:extLst>
      <p:ext uri="{BB962C8B-B14F-4D97-AF65-F5344CB8AC3E}">
        <p14:creationId xmlns:p14="http://schemas.microsoft.com/office/powerpoint/2010/main" val="30312579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14778-B963-B74D-8695-09D5F622620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2E429D9-E254-B45A-EFDD-02D8BF1D8B46}"/>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Europe should be America's warning. For years, Europeans allowed mass immigration to reshape communities while struggling with radicalization and terrorist violence. </a:t>
            </a:r>
          </a:p>
          <a:p>
            <a:pPr algn="l"/>
            <a:r>
              <a:rPr lang="en-US" sz="4000" dirty="0">
                <a:solidFill>
                  <a:schemeClr val="tx1"/>
                </a:solidFill>
                <a:latin typeface="Arial Rounded MT Bold" panose="020F0704030504030204" pitchFamily="34" charset="0"/>
              </a:rPr>
              <a:t>Paris. Brussels. London ... now this has come to New York, too.  </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21443183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DD078-4BEA-41FC-157C-470A957F6C7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E31EE5E-896C-030F-7BC4-89385CAC3803}"/>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Zohran Mamdani, the mayor of America's largest city is a Twelver Shia Muslim — the same sect of Islam embraced by the radicals ruling Iran.  </a:t>
            </a:r>
          </a:p>
          <a:p>
            <a:pPr algn="l"/>
            <a:r>
              <a:rPr lang="en-US" sz="4000" dirty="0">
                <a:solidFill>
                  <a:schemeClr val="tx1"/>
                </a:solidFill>
                <a:latin typeface="Arial Rounded MT Bold" panose="020F0704030504030204" pitchFamily="34" charset="0"/>
              </a:rPr>
              <a:t>Earlier this year, Mamdani visited a Queens mosque. Minutes after he addressed the crowd, an imam came forward, </a:t>
            </a:r>
          </a:p>
        </p:txBody>
      </p:sp>
    </p:spTree>
    <p:extLst>
      <p:ext uri="{BB962C8B-B14F-4D97-AF65-F5344CB8AC3E}">
        <p14:creationId xmlns:p14="http://schemas.microsoft.com/office/powerpoint/2010/main" val="319612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43108-CAF5-24B7-7BCE-40660685D4E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2D5DCE4-5B8C-D3AD-2ACF-C3D15FDB52B4}"/>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invoked the coming Mahdi (the hoped-for Muslim “messiah”) and publicly prayed for “the killing of the infidels by your sword.” Mamdani made no reported attempt to distance himself or counter this.  And that wasn't the only time this happened. </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31378780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1A9C7-7E52-6EF7-E969-281E1B93DD7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699BBEA-143A-CC5D-90BF-B37D7C8256FA}"/>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In May, Democrat congressional candidate Brad Lander spoke at the same mosque. After Lander's remarks, an imam also prayed concerning the “killing of the infidels.” </a:t>
            </a:r>
          </a:p>
          <a:p>
            <a:pPr algn="l"/>
            <a:r>
              <a:rPr lang="en-US" sz="4000" dirty="0">
                <a:solidFill>
                  <a:schemeClr val="tx1"/>
                </a:solidFill>
                <a:latin typeface="Arial Rounded MT Bold" panose="020F0704030504030204" pitchFamily="34" charset="0"/>
              </a:rPr>
              <a:t>This isn't Europe. It’s in the heart of the Big Apple, and it’s happening over and over again. </a:t>
            </a:r>
          </a:p>
        </p:txBody>
      </p:sp>
    </p:spTree>
    <p:extLst>
      <p:ext uri="{BB962C8B-B14F-4D97-AF65-F5344CB8AC3E}">
        <p14:creationId xmlns:p14="http://schemas.microsoft.com/office/powerpoint/2010/main" val="13480522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85D6A-33CD-3A22-48C9-C2946DE7D76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24C520D-BED6-0F9A-BDDA-35DFE095157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When are we going to wake up and believe what radical voices are saying publicly?</a:t>
            </a:r>
          </a:p>
          <a:p>
            <a:pPr algn="l"/>
            <a:r>
              <a:rPr lang="en-US" sz="4000" dirty="0">
                <a:solidFill>
                  <a:schemeClr val="tx1"/>
                </a:solidFill>
                <a:latin typeface="Arial Rounded MT Bold" panose="020F0704030504030204" pitchFamily="34" charset="0"/>
              </a:rPr>
              <a:t>America should heed this warning and block the first step of their agenda — to install Sharia law in our nation. </a:t>
            </a:r>
          </a:p>
        </p:txBody>
      </p:sp>
    </p:spTree>
    <p:extLst>
      <p:ext uri="{BB962C8B-B14F-4D97-AF65-F5344CB8AC3E}">
        <p14:creationId xmlns:p14="http://schemas.microsoft.com/office/powerpoint/2010/main" val="17226973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583C8-9636-5C18-9859-18F5FAE8DAB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B998407-65DD-9362-7535-9813A84BA429}"/>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There are already two bills in Congress to ban Sharia in America.  H.R. 5722, the No Sharia Act, would prohibit applying Sharia in America. Its Senate counterpart is S. 3009. Both are in committee now. </a:t>
            </a:r>
          </a:p>
        </p:txBody>
      </p:sp>
    </p:spTree>
    <p:extLst>
      <p:ext uri="{BB962C8B-B14F-4D97-AF65-F5344CB8AC3E}">
        <p14:creationId xmlns:p14="http://schemas.microsoft.com/office/powerpoint/2010/main" val="8669683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1CEA1-5817-703E-10DD-1F573723CA9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44DEF2C-2D1A-4286-52B7-59C5B50C554D}"/>
              </a:ext>
            </a:extLst>
          </p:cNvPr>
          <p:cNvSpPr>
            <a:spLocks noGrp="1"/>
          </p:cNvSpPr>
          <p:nvPr>
            <p:ph type="subTitle" idx="1"/>
          </p:nvPr>
        </p:nvSpPr>
        <p:spPr>
          <a:xfrm>
            <a:off x="228600" y="209550"/>
            <a:ext cx="8610600" cy="4800600"/>
          </a:xfrm>
        </p:spPr>
        <p:txBody>
          <a:bodyPr anchor="t">
            <a:normAutofit fontScale="92500" lnSpcReduction="10000"/>
          </a:bodyPr>
          <a:lstStyle/>
          <a:p>
            <a:pPr algn="l"/>
            <a:r>
              <a:rPr lang="en-US" sz="4000" dirty="0">
                <a:solidFill>
                  <a:schemeClr val="tx1"/>
                </a:solidFill>
                <a:latin typeface="Arial Rounded MT Bold" panose="020F0704030504030204" pitchFamily="34" charset="0"/>
              </a:rPr>
              <a:t>Israel and the Jews are the frontline of this battle.</a:t>
            </a:r>
          </a:p>
          <a:p>
            <a:pPr algn="l"/>
            <a:r>
              <a:rPr lang="en-US" sz="4000" dirty="0">
                <a:solidFill>
                  <a:schemeClr val="tx1"/>
                </a:solidFill>
                <a:latin typeface="Arial Rounded MT Bold" panose="020F0704030504030204" pitchFamily="34" charset="0"/>
              </a:rPr>
              <a:t>Standing with the Jews at this time will be costly, but it’s part of our sacrifice in taking up the cross as we follow Jesus, the Jew. Pastor Dietrich Bonhoeffer paid with his life when he stood up to Hitler on behalf of God’s chosen, “the apple of his eye”. (Zechariah 2:8)</a:t>
            </a:r>
          </a:p>
        </p:txBody>
      </p:sp>
    </p:spTree>
    <p:extLst>
      <p:ext uri="{BB962C8B-B14F-4D97-AF65-F5344CB8AC3E}">
        <p14:creationId xmlns:p14="http://schemas.microsoft.com/office/powerpoint/2010/main" val="1174298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92958-9065-D8B4-F0F5-0662B528347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22D1450-E3DB-9F42-6CD2-F2BF24A1321C}"/>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A0BD991F-55D9-884C-B0E3-9713BDA5FA46}"/>
              </a:ext>
            </a:extLst>
          </p:cNvPr>
          <p:cNvPicPr>
            <a:picLocks noChangeAspect="1"/>
          </p:cNvPicPr>
          <p:nvPr/>
        </p:nvPicPr>
        <p:blipFill>
          <a:blip r:embed="rId3">
            <a:extLst>
              <a:ext uri="{28A0092B-C50C-407E-A947-70E740481C1C}">
                <a14:useLocalDpi xmlns:a14="http://schemas.microsoft.com/office/drawing/2010/main" val="0"/>
              </a:ext>
            </a:extLst>
          </a:blip>
          <a:srcRect l="50000" t="11481" r="3726" b="51482"/>
          <a:stretch>
            <a:fillRect/>
          </a:stretch>
        </p:blipFill>
        <p:spPr>
          <a:xfrm>
            <a:off x="1676400" y="590549"/>
            <a:ext cx="5257800" cy="4240161"/>
          </a:xfrm>
          <a:prstGeom prst="rect">
            <a:avLst/>
          </a:prstGeom>
        </p:spPr>
      </p:pic>
    </p:spTree>
    <p:extLst>
      <p:ext uri="{BB962C8B-B14F-4D97-AF65-F5344CB8AC3E}">
        <p14:creationId xmlns:p14="http://schemas.microsoft.com/office/powerpoint/2010/main" val="15529634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FE8A1-9F08-3705-F192-4806BC333B1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081CB4D-4BFF-AD6C-CCD8-BAFBE5EF922A}"/>
              </a:ext>
            </a:extLst>
          </p:cNvPr>
          <p:cNvSpPr>
            <a:spLocks noGrp="1"/>
          </p:cNvSpPr>
          <p:nvPr>
            <p:ph type="subTitle" idx="1"/>
          </p:nvPr>
        </p:nvSpPr>
        <p:spPr>
          <a:xfrm>
            <a:off x="228600" y="209550"/>
            <a:ext cx="8610600" cy="4800600"/>
          </a:xfrm>
        </p:spPr>
        <p:txBody>
          <a:bodyPr anchor="t">
            <a:normAutofit/>
          </a:bodyPr>
          <a:lstStyle/>
          <a:p>
            <a:pPr algn="l"/>
            <a:endParaRPr lang="en-US" sz="4000" dirty="0">
              <a:solidFill>
                <a:schemeClr val="tx1"/>
              </a:solidFill>
              <a:latin typeface="Arial Rounded MT Bold" panose="020F0704030504030204" pitchFamily="34" charset="0"/>
            </a:endParaRPr>
          </a:p>
        </p:txBody>
      </p:sp>
      <p:pic>
        <p:nvPicPr>
          <p:cNvPr id="4" name="Picture 3">
            <a:extLst>
              <a:ext uri="{FF2B5EF4-FFF2-40B4-BE49-F238E27FC236}">
                <a16:creationId xmlns:a16="http://schemas.microsoft.com/office/drawing/2014/main" id="{782C3B09-9DDD-210D-640D-745787CAEAD9}"/>
              </a:ext>
            </a:extLst>
          </p:cNvPr>
          <p:cNvPicPr>
            <a:picLocks noChangeAspect="1"/>
          </p:cNvPicPr>
          <p:nvPr/>
        </p:nvPicPr>
        <p:blipFill>
          <a:blip r:embed="rId3"/>
          <a:stretch>
            <a:fillRect/>
          </a:stretch>
        </p:blipFill>
        <p:spPr>
          <a:xfrm>
            <a:off x="0" y="81311"/>
            <a:ext cx="9144000" cy="4980878"/>
          </a:xfrm>
          <a:prstGeom prst="rect">
            <a:avLst/>
          </a:prstGeom>
        </p:spPr>
      </p:pic>
    </p:spTree>
    <p:extLst>
      <p:ext uri="{BB962C8B-B14F-4D97-AF65-F5344CB8AC3E}">
        <p14:creationId xmlns:p14="http://schemas.microsoft.com/office/powerpoint/2010/main" val="24600639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B42F1-1093-0608-1005-629DBB6B220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E468879-6D05-FA0F-D673-023311D23034}"/>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In recent discussions, the narrative often paints a picture of moral equivalence between “settler violence” and Palestinian terrorism. But let’s break it down.</a:t>
            </a:r>
          </a:p>
        </p:txBody>
      </p:sp>
    </p:spTree>
    <p:extLst>
      <p:ext uri="{BB962C8B-B14F-4D97-AF65-F5344CB8AC3E}">
        <p14:creationId xmlns:p14="http://schemas.microsoft.com/office/powerpoint/2010/main" val="1057534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AF7F8-8F78-2F50-A07C-8EC67A43D72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1045C48-84C5-869F-8072-18543B0F8ACD}"/>
              </a:ext>
            </a:extLst>
          </p:cNvPr>
          <p:cNvSpPr>
            <a:spLocks noGrp="1"/>
          </p:cNvSpPr>
          <p:nvPr>
            <p:ph type="subTitle" idx="1"/>
          </p:nvPr>
        </p:nvSpPr>
        <p:spPr>
          <a:xfrm>
            <a:off x="228600" y="209550"/>
            <a:ext cx="8610600" cy="4800600"/>
          </a:xfrm>
        </p:spPr>
        <p:txBody>
          <a:bodyPr anchor="t">
            <a:normAutofit fontScale="92500" lnSpcReduction="10000"/>
          </a:bodyPr>
          <a:lstStyle/>
          <a:p>
            <a:pPr algn="l"/>
            <a:r>
              <a:rPr lang="en-US" sz="4000" dirty="0">
                <a:solidFill>
                  <a:schemeClr val="tx1"/>
                </a:solidFill>
                <a:latin typeface="Arial Rounded MT Bold" panose="020F0704030504030204" pitchFamily="34" charset="0"/>
              </a:rPr>
              <a:t>While there are indeed instances of violence from a small group of Jewish residents in Judea and Samaria, it’s crucial to recognize the context. In the first half of 2026, reported Jewish attacks against Palestinians are around 600. In contrast, Palestinian attacks against Jews? They number in the thousands.</a:t>
            </a:r>
          </a:p>
        </p:txBody>
      </p:sp>
    </p:spTree>
    <p:extLst>
      <p:ext uri="{BB962C8B-B14F-4D97-AF65-F5344CB8AC3E}">
        <p14:creationId xmlns:p14="http://schemas.microsoft.com/office/powerpoint/2010/main" val="21304623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9A81D-F3E7-6923-5A99-54335B2D574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ABCDD33-5BE2-EAF2-10CA-2F3EC7ED9A81}"/>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This disparity is often overlooked.</a:t>
            </a:r>
          </a:p>
          <a:p>
            <a:pPr algn="l"/>
            <a:r>
              <a:rPr lang="en-US" sz="4000" dirty="0">
                <a:solidFill>
                  <a:schemeClr val="tx1"/>
                </a:solidFill>
                <a:latin typeface="Arial Rounded MT Bold" panose="020F0704030504030204" pitchFamily="34" charset="0"/>
              </a:rPr>
              <a:t>For Israelis, Jewish violence is condemned and treated as criminal. But among the Palestinians, attacks against Jews are celebrated—even taught in schools.</a:t>
            </a:r>
          </a:p>
        </p:txBody>
      </p:sp>
    </p:spTree>
    <p:extLst>
      <p:ext uri="{BB962C8B-B14F-4D97-AF65-F5344CB8AC3E}">
        <p14:creationId xmlns:p14="http://schemas.microsoft.com/office/powerpoint/2010/main" val="10572240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F416E-E956-4261-AD93-8F54FCC27DB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5FBF0EF-3268-32D1-2E54-70CF6F0DFB17}"/>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2DA69149-4948-4F40-179E-4AED3C25BB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28699519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C44AE-B07E-D1D9-08FA-30F75937B01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902F80C-ACCD-E155-98CC-55AF3875DCCF}"/>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0638E706-833E-5DEB-DA88-868F38B4D3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 y="0"/>
            <a:ext cx="9144000" cy="5143500"/>
          </a:xfrm>
          <a:prstGeom prst="rect">
            <a:avLst/>
          </a:prstGeom>
        </p:spPr>
      </p:pic>
      <p:sp>
        <p:nvSpPr>
          <p:cNvPr id="2" name="TextBox 1">
            <a:extLst>
              <a:ext uri="{FF2B5EF4-FFF2-40B4-BE49-F238E27FC236}">
                <a16:creationId xmlns:a16="http://schemas.microsoft.com/office/drawing/2014/main" id="{0866EAFC-0DCD-9ECF-AFAF-90A6A107C3EA}"/>
              </a:ext>
            </a:extLst>
          </p:cNvPr>
          <p:cNvSpPr txBox="1"/>
          <p:nvPr/>
        </p:nvSpPr>
        <p:spPr>
          <a:xfrm>
            <a:off x="232611" y="209550"/>
            <a:ext cx="5881675" cy="3170099"/>
          </a:xfrm>
          <a:prstGeom prst="rect">
            <a:avLst/>
          </a:prstGeom>
          <a:noFill/>
        </p:spPr>
        <p:txBody>
          <a:bodyPr wrap="none" rtlCol="0">
            <a:spAutoFit/>
          </a:bodyPr>
          <a:lstStyle/>
          <a:p>
            <a:pPr algn="l"/>
            <a:r>
              <a:rPr lang="en-US" dirty="0">
                <a:solidFill>
                  <a:schemeClr val="tx1"/>
                </a:solidFill>
              </a:rPr>
              <a:t>Why Israel is important</a:t>
            </a:r>
          </a:p>
          <a:p>
            <a:pPr marL="509588" indent="-509588" algn="l">
              <a:buFont typeface="+mj-lt"/>
              <a:buAutoNum type="arabicPeriod"/>
            </a:pPr>
            <a:r>
              <a:rPr lang="en-US" dirty="0">
                <a:solidFill>
                  <a:schemeClr val="tx1"/>
                </a:solidFill>
              </a:rPr>
              <a:t>Who is Israel</a:t>
            </a:r>
          </a:p>
          <a:p>
            <a:pPr marL="509588" indent="-509588" algn="l">
              <a:buFont typeface="+mj-lt"/>
              <a:buAutoNum type="arabicPeriod"/>
            </a:pPr>
            <a:r>
              <a:rPr lang="en-US" dirty="0">
                <a:solidFill>
                  <a:schemeClr val="tx1"/>
                </a:solidFill>
              </a:rPr>
              <a:t>Opposers of Israel</a:t>
            </a:r>
          </a:p>
          <a:p>
            <a:pPr marL="509588" indent="-509588" algn="l">
              <a:buFont typeface="+mj-lt"/>
              <a:buAutoNum type="arabicPeriod"/>
            </a:pPr>
            <a:r>
              <a:rPr lang="en-US" u="sng" dirty="0">
                <a:solidFill>
                  <a:srgbClr val="FFFF66"/>
                </a:solidFill>
              </a:rPr>
              <a:t>Why Israel?</a:t>
            </a:r>
          </a:p>
          <a:p>
            <a:pPr marL="509588" indent="-509588" algn="l">
              <a:buFont typeface="+mj-lt"/>
              <a:buAutoNum type="arabicPeriod"/>
            </a:pPr>
            <a:r>
              <a:rPr lang="en-US" dirty="0">
                <a:solidFill>
                  <a:schemeClr val="tx1"/>
                </a:solidFill>
              </a:rPr>
              <a:t>Summary</a:t>
            </a:r>
          </a:p>
        </p:txBody>
      </p:sp>
    </p:spTree>
    <p:extLst>
      <p:ext uri="{BB962C8B-B14F-4D97-AF65-F5344CB8AC3E}">
        <p14:creationId xmlns:p14="http://schemas.microsoft.com/office/powerpoint/2010/main" val="26948109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FA9B1-81FA-C821-BD15-B90E3CD4133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04E9DA3-3DB2-2FA5-21A1-AFC4B09FB75A}"/>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err="1">
                <a:solidFill>
                  <a:schemeClr val="tx1"/>
                </a:solidFill>
                <a:latin typeface="Arial Rounded MT Bold" panose="020F0704030504030204" pitchFamily="34" charset="0"/>
              </a:rPr>
              <a:t>Beresheet</a:t>
            </a:r>
            <a:r>
              <a:rPr lang="en-US" sz="4000" baseline="30000" dirty="0">
                <a:solidFill>
                  <a:schemeClr val="tx1"/>
                </a:solidFill>
                <a:latin typeface="Arial Rounded MT Bold" panose="020F0704030504030204" pitchFamily="34" charset="0"/>
              </a:rPr>
              <a:t> /Gen 12:1-3 </a:t>
            </a:r>
            <a:r>
              <a:rPr lang="en-US" sz="4000" dirty="0">
                <a:solidFill>
                  <a:schemeClr val="tx1"/>
                </a:solidFill>
                <a:latin typeface="Arial Rounded MT Bold" panose="020F0704030504030204" pitchFamily="34" charset="0"/>
              </a:rPr>
              <a:t>Now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said to Avram, “Get yourself out of your country, away from your kinsmen and away from your father’s house, and go to the land that I will show you. I will make of you a great nation, I will bless you, </a:t>
            </a:r>
          </a:p>
        </p:txBody>
      </p:sp>
    </p:spTree>
    <p:extLst>
      <p:ext uri="{BB962C8B-B14F-4D97-AF65-F5344CB8AC3E}">
        <p14:creationId xmlns:p14="http://schemas.microsoft.com/office/powerpoint/2010/main" val="27643630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13129-929D-13FE-2247-19682838652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5D03D26-4DEA-2BE5-470E-3FE905966DDB}"/>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err="1">
                <a:solidFill>
                  <a:schemeClr val="tx1"/>
                </a:solidFill>
                <a:latin typeface="Arial Rounded MT Bold" panose="020F0704030504030204" pitchFamily="34" charset="0"/>
              </a:rPr>
              <a:t>Beresheet</a:t>
            </a:r>
            <a:r>
              <a:rPr lang="en-US" sz="4000" baseline="30000" dirty="0">
                <a:solidFill>
                  <a:schemeClr val="tx1"/>
                </a:solidFill>
                <a:latin typeface="Arial Rounded MT Bold" panose="020F0704030504030204" pitchFamily="34" charset="0"/>
              </a:rPr>
              <a:t> /Gen 12:1-3  </a:t>
            </a:r>
            <a:r>
              <a:rPr lang="en-US" sz="4000" dirty="0">
                <a:solidFill>
                  <a:schemeClr val="tx1"/>
                </a:solidFill>
                <a:latin typeface="Arial Rounded MT Bold" panose="020F0704030504030204" pitchFamily="34" charset="0"/>
              </a:rPr>
              <a:t>and I will make your name great; and you are to be a blessing. </a:t>
            </a:r>
            <a:r>
              <a:rPr lang="en-US" sz="4000" u="sng" dirty="0">
                <a:solidFill>
                  <a:srgbClr val="FFFF66"/>
                </a:solidFill>
                <a:latin typeface="Arial Rounded MT Bold" panose="020F0704030504030204" pitchFamily="34" charset="0"/>
              </a:rPr>
              <a:t>I will bless those who bless you, but I will curse anyone who curses you; and by you all the families of the earth will be blessed.”</a:t>
            </a:r>
          </a:p>
        </p:txBody>
      </p:sp>
    </p:spTree>
    <p:extLst>
      <p:ext uri="{BB962C8B-B14F-4D97-AF65-F5344CB8AC3E}">
        <p14:creationId xmlns:p14="http://schemas.microsoft.com/office/powerpoint/2010/main" val="21603225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A7558-2244-BC89-3EF5-60F20486CF7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526453C-41C4-FB4B-C6A8-CE01F8FE6420}"/>
              </a:ext>
            </a:extLst>
          </p:cNvPr>
          <p:cNvSpPr>
            <a:spLocks noGrp="1"/>
          </p:cNvSpPr>
          <p:nvPr>
            <p:ph type="subTitle" idx="1"/>
          </p:nvPr>
        </p:nvSpPr>
        <p:spPr>
          <a:xfrm>
            <a:off x="228600" y="209550"/>
            <a:ext cx="8610600" cy="4800600"/>
          </a:xfrm>
        </p:spPr>
        <p:txBody>
          <a:bodyPr anchor="t">
            <a:normAutofit fontScale="92500"/>
          </a:bodyPr>
          <a:lstStyle/>
          <a:p>
            <a:pPr algn="l"/>
            <a:r>
              <a:rPr lang="en-US" sz="4000" baseline="30000" dirty="0">
                <a:solidFill>
                  <a:schemeClr val="tx1"/>
                </a:solidFill>
                <a:latin typeface="Arial Rounded MT Bold" panose="020F0704030504030204" pitchFamily="34" charset="0"/>
              </a:rPr>
              <a:t>Ezekiel 36:24-28  </a:t>
            </a:r>
            <a:r>
              <a:rPr lang="en-US" sz="4000" dirty="0">
                <a:solidFill>
                  <a:schemeClr val="tx1"/>
                </a:solidFill>
                <a:latin typeface="Arial Rounded MT Bold" panose="020F0704030504030204" pitchFamily="34" charset="0"/>
              </a:rPr>
              <a:t>For I will take you from among the nations, gather you from all the  countries, and return you to your own soil. Then I will sprinkle clean water on you, and you will be clean; I will cleanse you from all your uncleanness and from all your idols. I will give you a new heart and put a new spirit inside you; </a:t>
            </a:r>
          </a:p>
        </p:txBody>
      </p:sp>
    </p:spTree>
    <p:extLst>
      <p:ext uri="{BB962C8B-B14F-4D97-AF65-F5344CB8AC3E}">
        <p14:creationId xmlns:p14="http://schemas.microsoft.com/office/powerpoint/2010/main" val="4565359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4A21D-707F-7244-6A75-9E2AAEDB547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BA0764D-6424-0811-FBDC-FAA985526977}"/>
              </a:ext>
            </a:extLst>
          </p:cNvPr>
          <p:cNvSpPr>
            <a:spLocks noGrp="1"/>
          </p:cNvSpPr>
          <p:nvPr>
            <p:ph type="subTitle" idx="1"/>
          </p:nvPr>
        </p:nvSpPr>
        <p:spPr>
          <a:xfrm>
            <a:off x="228600" y="209550"/>
            <a:ext cx="8610600" cy="4800600"/>
          </a:xfrm>
        </p:spPr>
        <p:txBody>
          <a:bodyPr anchor="t">
            <a:normAutofit lnSpcReduction="10000"/>
          </a:bodyPr>
          <a:lstStyle/>
          <a:p>
            <a:pPr algn="l">
              <a:tabLst>
                <a:tab pos="4629150" algn="l"/>
              </a:tabLst>
            </a:pPr>
            <a:r>
              <a:rPr lang="en-US" sz="4000" baseline="30000" dirty="0">
                <a:solidFill>
                  <a:schemeClr val="tx1"/>
                </a:solidFill>
                <a:latin typeface="Arial Rounded MT Bold" panose="020F0704030504030204" pitchFamily="34" charset="0"/>
              </a:rPr>
              <a:t>Ezekiel 36:24-28  </a:t>
            </a:r>
            <a:r>
              <a:rPr lang="en-US" sz="4000" dirty="0">
                <a:solidFill>
                  <a:schemeClr val="tx1"/>
                </a:solidFill>
                <a:latin typeface="Arial Rounded MT Bold" panose="020F0704030504030204" pitchFamily="34" charset="0"/>
              </a:rPr>
              <a:t>I will take the stony heart out of your flesh and give you a heart of flesh. I will put my Spirit inside you and cause you to live by my laws, respect my rulings and obey them. </a:t>
            </a:r>
            <a:r>
              <a:rPr lang="en-US" sz="4000" u="sng" dirty="0">
                <a:solidFill>
                  <a:srgbClr val="FFFF66"/>
                </a:solidFill>
                <a:latin typeface="Arial Rounded MT Bold" panose="020F0704030504030204" pitchFamily="34" charset="0"/>
              </a:rPr>
              <a:t>You will live in the land I gave to your ancestors. You will be my people, and I will be your God.</a:t>
            </a:r>
          </a:p>
        </p:txBody>
      </p:sp>
    </p:spTree>
    <p:extLst>
      <p:ext uri="{BB962C8B-B14F-4D97-AF65-F5344CB8AC3E}">
        <p14:creationId xmlns:p14="http://schemas.microsoft.com/office/powerpoint/2010/main" val="4267017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C35CE-5C46-B25E-0F1B-2CCC0B90F4E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E3D7A21-ABE7-806A-4418-083BE57A083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863F5E6C-6917-C17F-561D-563CBBA8FD7E}"/>
              </a:ext>
            </a:extLst>
          </p:cNvPr>
          <p:cNvPicPr>
            <a:picLocks noChangeAspect="1"/>
          </p:cNvPicPr>
          <p:nvPr/>
        </p:nvPicPr>
        <p:blipFill>
          <a:blip r:embed="rId3">
            <a:extLst>
              <a:ext uri="{28A0092B-C50C-407E-A947-70E740481C1C}">
                <a14:useLocalDpi xmlns:a14="http://schemas.microsoft.com/office/drawing/2010/main" val="0"/>
              </a:ext>
            </a:extLst>
          </a:blip>
          <a:srcRect l="5218" t="50000" r="51493" b="8518"/>
          <a:stretch>
            <a:fillRect/>
          </a:stretch>
        </p:blipFill>
        <p:spPr>
          <a:xfrm>
            <a:off x="2286000" y="143860"/>
            <a:ext cx="4724400" cy="4561490"/>
          </a:xfrm>
          <a:prstGeom prst="rect">
            <a:avLst/>
          </a:prstGeom>
        </p:spPr>
      </p:pic>
    </p:spTree>
    <p:extLst>
      <p:ext uri="{BB962C8B-B14F-4D97-AF65-F5344CB8AC3E}">
        <p14:creationId xmlns:p14="http://schemas.microsoft.com/office/powerpoint/2010/main" val="19785336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6C5C0-7229-48C8-98A5-12E9BB066AF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E1973F3-D208-8B89-F8E9-6C04F4BA58B0}"/>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Yeshayahu/Is 66.8</a:t>
            </a:r>
            <a:r>
              <a:rPr lang="en-US" sz="4000" dirty="0">
                <a:solidFill>
                  <a:schemeClr val="tx1"/>
                </a:solidFill>
                <a:latin typeface="Arial Rounded MT Bold" panose="020F0704030504030204" pitchFamily="34" charset="0"/>
              </a:rPr>
              <a:t> Who ever heard of such a thing? Who has ever seen such things? Is a country born in one day? Is a nation brought forth all at once? For as soon as Tziyon went into labor, she brought forth her children.</a:t>
            </a:r>
          </a:p>
          <a:p>
            <a:pPr algn="l"/>
            <a:r>
              <a:rPr lang="en-US" sz="4000" u="sng" dirty="0">
                <a:solidFill>
                  <a:srgbClr val="FFFF66"/>
                </a:solidFill>
                <a:latin typeface="Arial Rounded MT Bold" panose="020F0704030504030204" pitchFamily="34" charset="0"/>
              </a:rPr>
              <a:t>May 15, 1948</a:t>
            </a:r>
          </a:p>
        </p:txBody>
      </p:sp>
    </p:spTree>
    <p:extLst>
      <p:ext uri="{BB962C8B-B14F-4D97-AF65-F5344CB8AC3E}">
        <p14:creationId xmlns:p14="http://schemas.microsoft.com/office/powerpoint/2010/main" val="11670377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B2524-FE05-96F5-1F03-C34F9A0DF41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FF5B702-71A7-8F2E-E415-83F0586B1B1C}"/>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baseline="30000" dirty="0">
                <a:solidFill>
                  <a:schemeClr val="tx1"/>
                </a:solidFill>
                <a:latin typeface="Arial Rounded MT Bold" panose="020F0704030504030204" pitchFamily="34" charset="0"/>
              </a:rPr>
              <a:t>Yermiyahu/Jer 31:35-37</a:t>
            </a:r>
            <a:r>
              <a:rPr lang="en-US" sz="4000" dirty="0">
                <a:solidFill>
                  <a:schemeClr val="tx1"/>
                </a:solidFill>
                <a:latin typeface="Arial Rounded MT Bold" panose="020F0704030504030204" pitchFamily="34" charset="0"/>
              </a:rPr>
              <a:t> This is what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says, who gives the sun as light for the day, who ordained the laws for the moon and stars to provide light for the night, who stirs up the sea until its waves roar —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a:t>
            </a:r>
            <a:r>
              <a:rPr lang="en-US" sz="4000" dirty="0" err="1">
                <a:solidFill>
                  <a:schemeClr val="tx1"/>
                </a:solidFill>
                <a:latin typeface="Arial Rounded MT Bold" panose="020F0704030504030204" pitchFamily="34" charset="0"/>
              </a:rPr>
              <a:t>Tzva’ot</a:t>
            </a:r>
            <a:r>
              <a:rPr lang="en-US" sz="4000" dirty="0">
                <a:solidFill>
                  <a:schemeClr val="tx1"/>
                </a:solidFill>
                <a:latin typeface="Arial Rounded MT Bold" panose="020F0704030504030204" pitchFamily="34" charset="0"/>
              </a:rPr>
              <a:t> is his name: “If these laws leave my presence,” says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a:t>
            </a:r>
          </a:p>
        </p:txBody>
      </p:sp>
    </p:spTree>
    <p:extLst>
      <p:ext uri="{BB962C8B-B14F-4D97-AF65-F5344CB8AC3E}">
        <p14:creationId xmlns:p14="http://schemas.microsoft.com/office/powerpoint/2010/main" val="2170525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AAD10-BE8D-904F-3924-394CE426022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E94F1FB-B621-485A-3BF2-748A5805B200}"/>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baseline="30000" dirty="0">
                <a:solidFill>
                  <a:schemeClr val="tx1"/>
                </a:solidFill>
                <a:latin typeface="Arial Rounded MT Bold" panose="020F0704030504030204" pitchFamily="34" charset="0"/>
              </a:rPr>
              <a:t>Yermiyahu/Jer 31:35-37</a:t>
            </a:r>
            <a:r>
              <a:rPr lang="en-US" sz="4000" dirty="0">
                <a:solidFill>
                  <a:schemeClr val="tx1"/>
                </a:solidFill>
                <a:latin typeface="Arial Rounded MT Bold" panose="020F0704030504030204" pitchFamily="34" charset="0"/>
              </a:rPr>
              <a:t> “then the offspring of Isra’el will stop being a nation in my presence forever.”  This is what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says: “If the sky above can be measured and the foundations of the earth be fathomed, then I will reject all the offspring of Isra’el for all that they have done,” says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a:t>
            </a:r>
          </a:p>
        </p:txBody>
      </p:sp>
    </p:spTree>
    <p:extLst>
      <p:ext uri="{BB962C8B-B14F-4D97-AF65-F5344CB8AC3E}">
        <p14:creationId xmlns:p14="http://schemas.microsoft.com/office/powerpoint/2010/main" val="10788783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20FE2-F7EF-C15A-773B-F453C589D36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3D6AC61-9127-F62A-076A-C117490CFC5A}"/>
              </a:ext>
            </a:extLst>
          </p:cNvPr>
          <p:cNvSpPr>
            <a:spLocks noGrp="1"/>
          </p:cNvSpPr>
          <p:nvPr>
            <p:ph type="subTitle" idx="1"/>
          </p:nvPr>
        </p:nvSpPr>
        <p:spPr>
          <a:xfrm>
            <a:off x="228600" y="209550"/>
            <a:ext cx="8610600" cy="4800600"/>
          </a:xfrm>
        </p:spPr>
        <p:txBody>
          <a:bodyPr anchor="t">
            <a:normAutofit fontScale="92500" lnSpcReduction="10000"/>
          </a:bodyPr>
          <a:lstStyle/>
          <a:p>
            <a:pPr algn="l"/>
            <a:r>
              <a:rPr lang="en-US" sz="4000" baseline="30000" dirty="0">
                <a:solidFill>
                  <a:schemeClr val="tx1"/>
                </a:solidFill>
                <a:latin typeface="Arial Rounded MT Bold" panose="020F0704030504030204" pitchFamily="34" charset="0"/>
              </a:rPr>
              <a:t>Ro 11.25-28 </a:t>
            </a:r>
            <a:r>
              <a:rPr lang="en-US" sz="4000" dirty="0">
                <a:solidFill>
                  <a:schemeClr val="tx1"/>
                </a:solidFill>
                <a:latin typeface="Arial Rounded MT Bold" panose="020F0704030504030204" pitchFamily="34" charset="0"/>
              </a:rPr>
              <a:t>Stoniness, to a degree, has come upon Isra’el, until the Gentile world enters in its fullness; and that it is in this way that all Isra’el will be saved. As the Tanakh says, “Out of Tziyon will come the Redeemer; he will turn away ungodliness from Ya‘akov and this will be my covenant with them, . . .when I take away their sins.”</a:t>
            </a:r>
          </a:p>
        </p:txBody>
      </p:sp>
    </p:spTree>
    <p:extLst>
      <p:ext uri="{BB962C8B-B14F-4D97-AF65-F5344CB8AC3E}">
        <p14:creationId xmlns:p14="http://schemas.microsoft.com/office/powerpoint/2010/main" val="15006262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A2950-36C8-C969-16A9-5AD13A9B295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055B7D9-FA5C-82F0-2839-C93B4F06ADF9}"/>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Ro 11.25-28  </a:t>
            </a:r>
            <a:r>
              <a:rPr lang="en-US" sz="4000" dirty="0">
                <a:solidFill>
                  <a:schemeClr val="tx1"/>
                </a:solidFill>
                <a:latin typeface="Arial Rounded MT Bold" panose="020F0704030504030204" pitchFamily="34" charset="0"/>
              </a:rPr>
              <a:t>With respect to the Good News they are hated for your sake. But with respect to being chosen they are loved for the Patriarchs’ sake, for God’s free gifts and his calling are irrevocable.</a:t>
            </a:r>
          </a:p>
        </p:txBody>
      </p:sp>
    </p:spTree>
    <p:extLst>
      <p:ext uri="{BB962C8B-B14F-4D97-AF65-F5344CB8AC3E}">
        <p14:creationId xmlns:p14="http://schemas.microsoft.com/office/powerpoint/2010/main" val="42374346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28ECA-0F0E-3B7E-5DE6-B1ACCCC55DC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0B8F782-0283-9BE1-28F5-9CBF70C9174C}"/>
              </a:ext>
            </a:extLst>
          </p:cNvPr>
          <p:cNvSpPr>
            <a:spLocks noGrp="1"/>
          </p:cNvSpPr>
          <p:nvPr>
            <p:ph type="subTitle" idx="1"/>
          </p:nvPr>
        </p:nvSpPr>
        <p:spPr>
          <a:xfrm>
            <a:off x="228600" y="209550"/>
            <a:ext cx="8610600" cy="4800600"/>
          </a:xfrm>
        </p:spPr>
        <p:txBody>
          <a:bodyPr anchor="t">
            <a:normAutofit/>
          </a:bodyPr>
          <a:lstStyle/>
          <a:p>
            <a:pPr algn="ctr"/>
            <a:endParaRPr lang="en-US" sz="4000" dirty="0">
              <a:solidFill>
                <a:schemeClr val="tx1"/>
              </a:solidFill>
              <a:latin typeface="Arial Rounded MT Bold" panose="020F0704030504030204" pitchFamily="34" charset="0"/>
            </a:endParaRPr>
          </a:p>
          <a:p>
            <a:pPr algn="ctr"/>
            <a:endParaRPr lang="en-US" sz="4000" dirty="0">
              <a:solidFill>
                <a:schemeClr val="tx1"/>
              </a:solidFill>
              <a:latin typeface="Arial Rounded MT Bold" panose="020F0704030504030204" pitchFamily="34" charset="0"/>
            </a:endParaRPr>
          </a:p>
          <a:p>
            <a:pPr algn="ctr"/>
            <a:r>
              <a:rPr lang="en-US" sz="4000" dirty="0">
                <a:solidFill>
                  <a:schemeClr val="tx1"/>
                </a:solidFill>
                <a:latin typeface="Arial Rounded MT Bold" panose="020F0704030504030204" pitchFamily="34" charset="0"/>
              </a:rPr>
              <a:t>All Israel will be saved</a:t>
            </a:r>
          </a:p>
        </p:txBody>
      </p:sp>
    </p:spTree>
    <p:extLst>
      <p:ext uri="{BB962C8B-B14F-4D97-AF65-F5344CB8AC3E}">
        <p14:creationId xmlns:p14="http://schemas.microsoft.com/office/powerpoint/2010/main" val="40722078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04E66-94B2-3F14-031A-F4B78FDAD08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EB87A4E-2466-EE52-8BAE-02B8F4ED33FD}"/>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baseline="30000" dirty="0" err="1">
                <a:solidFill>
                  <a:schemeClr val="tx1"/>
                </a:solidFill>
                <a:latin typeface="Arial Rounded MT Bold" panose="020F0704030504030204" pitchFamily="34" charset="0"/>
              </a:rPr>
              <a:t>Zekh</a:t>
            </a:r>
            <a:r>
              <a:rPr lang="en-US" sz="4000" baseline="30000" dirty="0">
                <a:solidFill>
                  <a:schemeClr val="tx1"/>
                </a:solidFill>
                <a:latin typeface="Arial Rounded MT Bold" panose="020F0704030504030204" pitchFamily="34" charset="0"/>
              </a:rPr>
              <a:t> 12.9-11</a:t>
            </a:r>
            <a:r>
              <a:rPr lang="en-US" sz="4000" dirty="0">
                <a:solidFill>
                  <a:schemeClr val="tx1"/>
                </a:solidFill>
                <a:latin typeface="Arial Rounded MT Bold" panose="020F0704030504030204" pitchFamily="34" charset="0"/>
              </a:rPr>
              <a:t> It will happen in that day that I will seek to destroy all the nations that come against Jerusalem. “Then I will pour out on the house of David and the inhabitants of Jerusalem a spirit of grace and supplication, when </a:t>
            </a:r>
            <a:r>
              <a:rPr lang="en-US" sz="4000" u="sng" dirty="0">
                <a:solidFill>
                  <a:srgbClr val="FFFF66"/>
                </a:solidFill>
                <a:latin typeface="Arial Rounded MT Bold" panose="020F0704030504030204" pitchFamily="34" charset="0"/>
              </a:rPr>
              <a:t>they will look toward Me whom they pierced</a:t>
            </a:r>
            <a:r>
              <a:rPr lang="en-US" sz="4000" dirty="0">
                <a:solidFill>
                  <a:schemeClr val="tx1"/>
                </a:solidFill>
                <a:latin typeface="Arial Rounded MT Bold" panose="020F0704030504030204" pitchFamily="34" charset="0"/>
              </a:rPr>
              <a:t>. </a:t>
            </a:r>
          </a:p>
        </p:txBody>
      </p:sp>
    </p:spTree>
    <p:extLst>
      <p:ext uri="{BB962C8B-B14F-4D97-AF65-F5344CB8AC3E}">
        <p14:creationId xmlns:p14="http://schemas.microsoft.com/office/powerpoint/2010/main" val="26830966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A54CB-6771-D202-A1CF-426852ED6D1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266C3A5-D734-1D9C-84FC-60154B62EA6F}"/>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err="1">
                <a:solidFill>
                  <a:schemeClr val="tx1"/>
                </a:solidFill>
                <a:latin typeface="Arial Rounded MT Bold" panose="020F0704030504030204" pitchFamily="34" charset="0"/>
              </a:rPr>
              <a:t>Zekh</a:t>
            </a:r>
            <a:r>
              <a:rPr lang="en-US" sz="4000" baseline="30000" dirty="0">
                <a:solidFill>
                  <a:schemeClr val="tx1"/>
                </a:solidFill>
                <a:latin typeface="Arial Rounded MT Bold" panose="020F0704030504030204" pitchFamily="34" charset="0"/>
              </a:rPr>
              <a:t> 12.9-11</a:t>
            </a:r>
            <a:r>
              <a:rPr lang="en-US" sz="4000" dirty="0">
                <a:solidFill>
                  <a:schemeClr val="tx1"/>
                </a:solidFill>
                <a:latin typeface="Arial Rounded MT Bold" panose="020F0704030504030204" pitchFamily="34" charset="0"/>
              </a:rPr>
              <a:t> They will mourn for him as one mourns for an only son and grieve bitterly for him, as one grieves for a firstborn. In that day there will be a great mourning in Jerusalem, mourning like Hadad-</a:t>
            </a:r>
            <a:r>
              <a:rPr lang="en-US" sz="4000" dirty="0" err="1">
                <a:solidFill>
                  <a:schemeClr val="tx1"/>
                </a:solidFill>
                <a:latin typeface="Arial Rounded MT Bold" panose="020F0704030504030204" pitchFamily="34" charset="0"/>
              </a:rPr>
              <a:t>rimmon</a:t>
            </a:r>
            <a:r>
              <a:rPr lang="en-US" sz="4000" dirty="0">
                <a:solidFill>
                  <a:schemeClr val="tx1"/>
                </a:solidFill>
                <a:latin typeface="Arial Rounded MT Bold" panose="020F0704030504030204" pitchFamily="34" charset="0"/>
              </a:rPr>
              <a:t> in the valley of Megiddo</a:t>
            </a:r>
          </a:p>
        </p:txBody>
      </p:sp>
    </p:spTree>
    <p:extLst>
      <p:ext uri="{BB962C8B-B14F-4D97-AF65-F5344CB8AC3E}">
        <p14:creationId xmlns:p14="http://schemas.microsoft.com/office/powerpoint/2010/main" val="24926474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AB3AC-E074-BD0D-D7FC-C5E37F23BFC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9300087-A032-BDBC-AF34-F047819A43D2}"/>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err="1">
                <a:solidFill>
                  <a:schemeClr val="tx1"/>
                </a:solidFill>
                <a:latin typeface="Arial Rounded MT Bold" panose="020F0704030504030204" pitchFamily="34" charset="0"/>
              </a:rPr>
              <a:t>Zekh</a:t>
            </a:r>
            <a:r>
              <a:rPr lang="en-US" sz="4000" baseline="30000" dirty="0">
                <a:solidFill>
                  <a:schemeClr val="tx1"/>
                </a:solidFill>
                <a:latin typeface="Arial Rounded MT Bold" panose="020F0704030504030204" pitchFamily="34" charset="0"/>
              </a:rPr>
              <a:t> 13.1 </a:t>
            </a:r>
            <a:r>
              <a:rPr lang="en-US" sz="4000" dirty="0">
                <a:solidFill>
                  <a:schemeClr val="tx1"/>
                </a:solidFill>
                <a:latin typeface="Arial Rounded MT Bold" panose="020F0704030504030204" pitchFamily="34" charset="0"/>
              </a:rPr>
              <a:t>When that day comes, a spring will be opened up for the house of David and the people living in Yerushalayim to cleanse them from sin and impurity.</a:t>
            </a:r>
          </a:p>
        </p:txBody>
      </p:sp>
    </p:spTree>
    <p:extLst>
      <p:ext uri="{BB962C8B-B14F-4D97-AF65-F5344CB8AC3E}">
        <p14:creationId xmlns:p14="http://schemas.microsoft.com/office/powerpoint/2010/main" val="18728788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AB82A-6D19-CC5C-635F-A49B797B994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9FD0054-560D-02FF-1834-75D9905B1767}"/>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baseline="30000" dirty="0" err="1">
                <a:solidFill>
                  <a:schemeClr val="tx1"/>
                </a:solidFill>
                <a:latin typeface="Arial Rounded MT Bold" panose="020F0704030504030204" pitchFamily="34" charset="0"/>
              </a:rPr>
              <a:t>Zekh</a:t>
            </a:r>
            <a:r>
              <a:rPr lang="en-US" sz="4000" baseline="30000" dirty="0">
                <a:solidFill>
                  <a:schemeClr val="tx1"/>
                </a:solidFill>
                <a:latin typeface="Arial Rounded MT Bold" panose="020F0704030504030204" pitchFamily="34" charset="0"/>
              </a:rPr>
              <a:t> 14.8-9 </a:t>
            </a:r>
            <a:r>
              <a:rPr lang="en-US" sz="4000" dirty="0">
                <a:solidFill>
                  <a:schemeClr val="tx1"/>
                </a:solidFill>
                <a:latin typeface="Arial Rounded MT Bold" panose="020F0704030504030204" pitchFamily="34" charset="0"/>
              </a:rPr>
              <a:t>On that day, fresh water will flow out from Yerushalayim, half toward the eastern sea and half toward the western sea, both summer and winter. Then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will be king over the whole world. On that day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will be the only one, and his name will be the only name.</a:t>
            </a:r>
          </a:p>
        </p:txBody>
      </p:sp>
    </p:spTree>
    <p:extLst>
      <p:ext uri="{BB962C8B-B14F-4D97-AF65-F5344CB8AC3E}">
        <p14:creationId xmlns:p14="http://schemas.microsoft.com/office/powerpoint/2010/main" val="2303030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0502A-9F9A-F26C-2951-DA29B1CC23D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BDB3EBC-9B0A-E910-ADE7-0754A0D58DCB}"/>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CC82E1A5-86C7-0DE7-189C-CF50C975A3C3}"/>
              </a:ext>
            </a:extLst>
          </p:cNvPr>
          <p:cNvPicPr>
            <a:picLocks noChangeAspect="1"/>
          </p:cNvPicPr>
          <p:nvPr/>
        </p:nvPicPr>
        <p:blipFill>
          <a:blip r:embed="rId3">
            <a:extLst>
              <a:ext uri="{28A0092B-C50C-407E-A947-70E740481C1C}">
                <a14:useLocalDpi xmlns:a14="http://schemas.microsoft.com/office/drawing/2010/main" val="0"/>
              </a:ext>
            </a:extLst>
          </a:blip>
          <a:srcRect l="47014" t="50000" r="5218" b="7931"/>
          <a:stretch>
            <a:fillRect/>
          </a:stretch>
        </p:blipFill>
        <p:spPr>
          <a:xfrm>
            <a:off x="1619953" y="209550"/>
            <a:ext cx="5238047" cy="4648200"/>
          </a:xfrm>
          <a:prstGeom prst="rect">
            <a:avLst/>
          </a:prstGeom>
        </p:spPr>
      </p:pic>
    </p:spTree>
    <p:extLst>
      <p:ext uri="{BB962C8B-B14F-4D97-AF65-F5344CB8AC3E}">
        <p14:creationId xmlns:p14="http://schemas.microsoft.com/office/powerpoint/2010/main" val="40180058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D6EFE-4E14-B689-A135-307F7F389C6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F2083A5-8C17-45B6-751D-C6BAD7844A9B}"/>
              </a:ext>
            </a:extLst>
          </p:cNvPr>
          <p:cNvSpPr>
            <a:spLocks noGrp="1"/>
          </p:cNvSpPr>
          <p:nvPr>
            <p:ph type="subTitle" idx="1"/>
          </p:nvPr>
        </p:nvSpPr>
        <p:spPr>
          <a:xfrm>
            <a:off x="228600" y="209550"/>
            <a:ext cx="8610600" cy="4800600"/>
          </a:xfrm>
        </p:spPr>
        <p:txBody>
          <a:bodyPr anchor="t">
            <a:normAutofit/>
          </a:bodyPr>
          <a:lstStyle/>
          <a:p>
            <a:pPr algn="ctr"/>
            <a:endParaRPr lang="en-US" sz="4000" dirty="0">
              <a:solidFill>
                <a:schemeClr val="tx1"/>
              </a:solidFill>
              <a:latin typeface="Arial Rounded MT Bold" panose="020F0704030504030204" pitchFamily="34" charset="0"/>
            </a:endParaRPr>
          </a:p>
          <a:p>
            <a:pPr algn="ctr"/>
            <a:endParaRPr lang="en-US" sz="4000" dirty="0">
              <a:solidFill>
                <a:schemeClr val="tx1"/>
              </a:solidFill>
              <a:latin typeface="Arial Rounded MT Bold" panose="020F0704030504030204" pitchFamily="34" charset="0"/>
            </a:endParaRPr>
          </a:p>
          <a:p>
            <a:pPr algn="ctr"/>
            <a:r>
              <a:rPr lang="en-US" sz="4000" dirty="0">
                <a:solidFill>
                  <a:schemeClr val="tx1"/>
                </a:solidFill>
                <a:latin typeface="Arial Rounded MT Bold" panose="020F0704030504030204" pitchFamily="34" charset="0"/>
              </a:rPr>
              <a:t>Mike Huckabee on Israel</a:t>
            </a:r>
          </a:p>
        </p:txBody>
      </p:sp>
    </p:spTree>
    <p:extLst>
      <p:ext uri="{BB962C8B-B14F-4D97-AF65-F5344CB8AC3E}">
        <p14:creationId xmlns:p14="http://schemas.microsoft.com/office/powerpoint/2010/main" val="11726369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B94F9-BB19-A43A-21AA-A115721A594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47C28B0-008F-34FB-EFD4-178694AAD662}"/>
              </a:ext>
            </a:extLst>
          </p:cNvPr>
          <p:cNvSpPr>
            <a:spLocks noGrp="1"/>
          </p:cNvSpPr>
          <p:nvPr>
            <p:ph type="subTitle" idx="1"/>
          </p:nvPr>
        </p:nvSpPr>
        <p:spPr>
          <a:xfrm>
            <a:off x="228600" y="209550"/>
            <a:ext cx="3925111" cy="4800600"/>
          </a:xfrm>
        </p:spPr>
        <p:txBody>
          <a:bodyPr anchor="t">
            <a:normAutofit fontScale="85000" lnSpcReduction="10000"/>
          </a:bodyPr>
          <a:lstStyle/>
          <a:p>
            <a:pPr algn="l"/>
            <a:r>
              <a:rPr lang="en-US" sz="4000" dirty="0">
                <a:solidFill>
                  <a:schemeClr val="tx1"/>
                </a:solidFill>
                <a:latin typeface="Arial Rounded MT Bold" panose="020F0704030504030204" pitchFamily="34" charset="0"/>
              </a:rPr>
              <a:t>A lack of scriptural understanding is behind declining support for Israel among some conservatives, according to Mike Huckabee, U.S. ambassador to Israel.</a:t>
            </a:r>
          </a:p>
        </p:txBody>
      </p:sp>
      <p:pic>
        <p:nvPicPr>
          <p:cNvPr id="1026" name="Picture 2" descr="huckabee israel">
            <a:extLst>
              <a:ext uri="{FF2B5EF4-FFF2-40B4-BE49-F238E27FC236}">
                <a16:creationId xmlns:a16="http://schemas.microsoft.com/office/drawing/2014/main" id="{0A20A3CB-606D-F68C-1E42-3F664EC8346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102" r="17436"/>
          <a:stretch>
            <a:fillRect/>
          </a:stretch>
        </p:blipFill>
        <p:spPr bwMode="auto">
          <a:xfrm>
            <a:off x="4153711" y="0"/>
            <a:ext cx="4990289"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2990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EEDD6-8EA9-63F2-A259-A58D388FA09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06D75D8-53E3-9E4E-519E-CA5682253241}"/>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In addition to being the former governor of Arkansas, Huckabee is an ordained Baptist minister and served as president of the Arkansas Baptist State Convention,</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16280911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A3D74-5AA3-7773-EB4C-E05764C3568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17FFD83-1EE0-33C0-D2F0-6F1C25399E7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“People say, ‘You know, God has no longer got a promise that he’s keeping to the Jewish people,’ and I’m thinking, ‘Well, that’s news to God because he doesn’t break a promise.’</a:t>
            </a:r>
          </a:p>
        </p:txBody>
      </p:sp>
    </p:spTree>
    <p:extLst>
      <p:ext uri="{BB962C8B-B14F-4D97-AF65-F5344CB8AC3E}">
        <p14:creationId xmlns:p14="http://schemas.microsoft.com/office/powerpoint/2010/main" val="11063434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4DCCA-A2AD-F4B3-45DA-A926FA0532B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EF1DCD7-8C6F-ECBF-740A-A3FF60EBB61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"If God broke his promise to the Jews, then what makes me, as a Christian, think that he won't break his promise to me?"</a:t>
            </a:r>
          </a:p>
        </p:txBody>
      </p:sp>
    </p:spTree>
    <p:extLst>
      <p:ext uri="{BB962C8B-B14F-4D97-AF65-F5344CB8AC3E}">
        <p14:creationId xmlns:p14="http://schemas.microsoft.com/office/powerpoint/2010/main" val="22934615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4EEFD-F302-5701-290E-DBCEC907F7C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C2FAEF9-8459-32F8-6D8E-A821D3F4B484}"/>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Many of those critical of Israel point to dubious claims Israel has perpetrated genocide against Gaza. The claims, however, are unsubstantiated but have spread through a steady social media drumbeat. </a:t>
            </a:r>
          </a:p>
        </p:txBody>
      </p:sp>
    </p:spTree>
    <p:extLst>
      <p:ext uri="{BB962C8B-B14F-4D97-AF65-F5344CB8AC3E}">
        <p14:creationId xmlns:p14="http://schemas.microsoft.com/office/powerpoint/2010/main" val="69779985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79314-74D1-DBCD-C85D-60F9B8BE875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7C8A2EE-06B0-CDC4-2C65-977074CEBBFF}"/>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In January 2024, the United Nations International Court of Justice was considering South Africa’s claim of genocide and emergency measures against Israel. </a:t>
            </a:r>
          </a:p>
        </p:txBody>
      </p:sp>
    </p:spTree>
    <p:extLst>
      <p:ext uri="{BB962C8B-B14F-4D97-AF65-F5344CB8AC3E}">
        <p14:creationId xmlns:p14="http://schemas.microsoft.com/office/powerpoint/2010/main" val="23231189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B176D-677E-6346-38D6-58113663695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88C59E9-E497-C98D-ABD1-74DB90855AA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As Metro Voice has reported previously, there has been no court with binding authority that has determined genocide occurred. Yet, the falsehood is easily believed.</a:t>
            </a:r>
          </a:p>
        </p:txBody>
      </p:sp>
    </p:spTree>
    <p:extLst>
      <p:ext uri="{BB962C8B-B14F-4D97-AF65-F5344CB8AC3E}">
        <p14:creationId xmlns:p14="http://schemas.microsoft.com/office/powerpoint/2010/main" val="25486037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73F28-B4C3-D3D1-DBC0-E104CCA13B0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E71662C-B59B-5F9F-9A7A-007A7FA3A5E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Huckabee also dismissed notions that Christians are not welcomed or allowed to worship freely in Israel. He told Fox News Digital that he plays bass guitar in his church praise band every Sunday and that “nobody throws a chair at me.”</a:t>
            </a:r>
          </a:p>
        </p:txBody>
      </p:sp>
    </p:spTree>
    <p:extLst>
      <p:ext uri="{BB962C8B-B14F-4D97-AF65-F5344CB8AC3E}">
        <p14:creationId xmlns:p14="http://schemas.microsoft.com/office/powerpoint/2010/main" val="34458672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ABE23-E45C-DDA6-E478-1A1E00C37B5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6511B2A-E510-A6AC-6A72-C5E9650AECED}"/>
              </a:ext>
            </a:extLst>
          </p:cNvPr>
          <p:cNvSpPr>
            <a:spLocks noGrp="1"/>
          </p:cNvSpPr>
          <p:nvPr>
            <p:ph type="subTitle" idx="1"/>
          </p:nvPr>
        </p:nvSpPr>
        <p:spPr>
          <a:xfrm>
            <a:off x="228600" y="209550"/>
            <a:ext cx="8610600" cy="4800600"/>
          </a:xfrm>
        </p:spPr>
        <p:txBody>
          <a:bodyPr anchor="t">
            <a:normAutofit fontScale="92500" lnSpcReduction="10000"/>
          </a:bodyPr>
          <a:lstStyle/>
          <a:p>
            <a:pPr algn="l"/>
            <a:r>
              <a:rPr lang="en-US" sz="4000" dirty="0">
                <a:solidFill>
                  <a:schemeClr val="tx1"/>
                </a:solidFill>
                <a:latin typeface="Arial Rounded MT Bold" panose="020F0704030504030204" pitchFamily="34" charset="0"/>
              </a:rPr>
              <a:t>Skepticism and outright hostility toward Israel have become more prevalent in recent years in some corners of both far-left and right-wing media and among more unconventional podcast stars, such as Joe Rogan, who recently said, without evidence, there was no doubt Israel was guilty of genocide in Gaza.</a:t>
            </a:r>
          </a:p>
        </p:txBody>
      </p:sp>
    </p:spTree>
    <p:extLst>
      <p:ext uri="{BB962C8B-B14F-4D97-AF65-F5344CB8AC3E}">
        <p14:creationId xmlns:p14="http://schemas.microsoft.com/office/powerpoint/2010/main" val="1612288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BFE8C-69CE-DBC8-426D-BE77F5E4335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2E34D8A-CC41-CC58-0B57-60CB33458A61}"/>
              </a:ext>
            </a:extLst>
          </p:cNvPr>
          <p:cNvSpPr>
            <a:spLocks noGrp="1"/>
          </p:cNvSpPr>
          <p:nvPr>
            <p:ph type="subTitle" idx="1"/>
          </p:nvPr>
        </p:nvSpPr>
        <p:spPr>
          <a:xfrm>
            <a:off x="228600" y="209550"/>
            <a:ext cx="2514600" cy="4800600"/>
          </a:xfrm>
        </p:spPr>
        <p:txBody>
          <a:bodyPr anchor="t">
            <a:normAutofit/>
          </a:bodyPr>
          <a:lstStyle/>
          <a:p>
            <a:pPr algn="l"/>
            <a:r>
              <a:rPr lang="en-US" sz="4000" dirty="0">
                <a:solidFill>
                  <a:schemeClr val="tx1"/>
                </a:solidFill>
                <a:latin typeface="Arial Rounded MT Bold" panose="020F0704030504030204" pitchFamily="34" charset="0"/>
              </a:rPr>
              <a:t>Yeshua’s</a:t>
            </a:r>
          </a:p>
          <a:p>
            <a:pPr algn="l"/>
            <a:r>
              <a:rPr lang="en-US" sz="4000" dirty="0">
                <a:solidFill>
                  <a:schemeClr val="tx1"/>
                </a:solidFill>
                <a:latin typeface="Arial Rounded MT Bold" panose="020F0704030504030204" pitchFamily="34" charset="0"/>
              </a:rPr>
              <a:t>Parents realize He is Divine</a:t>
            </a:r>
          </a:p>
        </p:txBody>
      </p:sp>
      <p:pic>
        <p:nvPicPr>
          <p:cNvPr id="4" name="Picture 3">
            <a:extLst>
              <a:ext uri="{FF2B5EF4-FFF2-40B4-BE49-F238E27FC236}">
                <a16:creationId xmlns:a16="http://schemas.microsoft.com/office/drawing/2014/main" id="{1B8C596E-E0EE-19FF-8468-A37BB83CB436}"/>
              </a:ext>
            </a:extLst>
          </p:cNvPr>
          <p:cNvPicPr>
            <a:picLocks noChangeAspect="1"/>
          </p:cNvPicPr>
          <p:nvPr/>
        </p:nvPicPr>
        <p:blipFill>
          <a:blip r:embed="rId3">
            <a:extLst>
              <a:ext uri="{28A0092B-C50C-407E-A947-70E740481C1C}">
                <a14:useLocalDpi xmlns:a14="http://schemas.microsoft.com/office/drawing/2010/main" val="0"/>
              </a:ext>
            </a:extLst>
          </a:blip>
          <a:srcRect l="11414" t="4764" r="4867" b="48838"/>
          <a:stretch>
            <a:fillRect/>
          </a:stretch>
        </p:blipFill>
        <p:spPr>
          <a:xfrm>
            <a:off x="2878756" y="0"/>
            <a:ext cx="6265244" cy="4267200"/>
          </a:xfrm>
          <a:prstGeom prst="rect">
            <a:avLst/>
          </a:prstGeom>
        </p:spPr>
      </p:pic>
    </p:spTree>
    <p:extLst>
      <p:ext uri="{BB962C8B-B14F-4D97-AF65-F5344CB8AC3E}">
        <p14:creationId xmlns:p14="http://schemas.microsoft.com/office/powerpoint/2010/main" val="36122286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BF181-F5C1-A3BF-4EC3-4ECEB9344CC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3C73CFF-0289-C281-2697-5CDBC9F66F02}"/>
              </a:ext>
            </a:extLst>
          </p:cNvPr>
          <p:cNvSpPr>
            <a:spLocks noGrp="1"/>
          </p:cNvSpPr>
          <p:nvPr>
            <p:ph type="subTitle" idx="1"/>
          </p:nvPr>
        </p:nvSpPr>
        <p:spPr>
          <a:xfrm>
            <a:off x="228600" y="209550"/>
            <a:ext cx="8610600" cy="4800600"/>
          </a:xfrm>
        </p:spPr>
        <p:txBody>
          <a:bodyPr anchor="t">
            <a:normAutofit fontScale="92500" lnSpcReduction="10000"/>
          </a:bodyPr>
          <a:lstStyle/>
          <a:p>
            <a:pPr algn="l"/>
            <a:r>
              <a:rPr lang="en-US" sz="4000" dirty="0">
                <a:solidFill>
                  <a:schemeClr val="tx1"/>
                </a:solidFill>
                <a:latin typeface="Arial Rounded MT Bold" panose="020F0704030504030204" pitchFamily="34" charset="0"/>
              </a:rPr>
              <a:t>He pointed to Iran, saying that the regime has spent five decades calling for “death to America.” “They’ve never changed their message that they want to murder us,” he said. “So, when people tell you for 47 years their goal is to kill you, you’re pretty stupid if you don’t pay attention to that and even more stupid if you do nothing about it.”</a:t>
            </a:r>
          </a:p>
        </p:txBody>
      </p:sp>
    </p:spTree>
    <p:extLst>
      <p:ext uri="{BB962C8B-B14F-4D97-AF65-F5344CB8AC3E}">
        <p14:creationId xmlns:p14="http://schemas.microsoft.com/office/powerpoint/2010/main" val="174383610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ABD87-6496-3705-EAB9-E75C044519E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3F78AFB-B30A-C296-179B-099D3E0E8610}"/>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Rev 5.5 </a:t>
            </a:r>
            <a:r>
              <a:rPr lang="en-US" sz="4000" dirty="0">
                <a:solidFill>
                  <a:schemeClr val="tx1"/>
                </a:solidFill>
                <a:latin typeface="Arial Rounded MT Bold" panose="020F0704030504030204" pitchFamily="34" charset="0"/>
              </a:rPr>
              <a:t>Look, the Lion of the tribe of Y’hudah, the Root of David, has won the right to open the scroll and its seven seals.”</a:t>
            </a:r>
          </a:p>
        </p:txBody>
      </p:sp>
    </p:spTree>
    <p:extLst>
      <p:ext uri="{BB962C8B-B14F-4D97-AF65-F5344CB8AC3E}">
        <p14:creationId xmlns:p14="http://schemas.microsoft.com/office/powerpoint/2010/main" val="32779895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18C6E-001C-D5FF-61D2-58087A34DCE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CF1769C-09E9-A2D9-7074-37B6FCB9285B}"/>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Matt 23.37-39 </a:t>
            </a:r>
            <a:r>
              <a:rPr lang="en-US" sz="4000" dirty="0">
                <a:solidFill>
                  <a:schemeClr val="tx1"/>
                </a:solidFill>
                <a:latin typeface="Arial Rounded MT Bold" panose="020F0704030504030204" pitchFamily="34" charset="0"/>
              </a:rPr>
              <a:t>“Yerushalayim! Yerushalayim! You kill the prophets! You stone those who are sent to you! How often I wanted to gather your children, just as a hen gathers her chickens under her wings, but you refused! </a:t>
            </a:r>
          </a:p>
        </p:txBody>
      </p:sp>
    </p:spTree>
    <p:extLst>
      <p:ext uri="{BB962C8B-B14F-4D97-AF65-F5344CB8AC3E}">
        <p14:creationId xmlns:p14="http://schemas.microsoft.com/office/powerpoint/2010/main" val="184704577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9A6DE-6196-78F8-095E-7B3C76DB8A2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195CCCF-4A18-796A-373C-702C0B48C73D}"/>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Matt 23.37-39 </a:t>
            </a:r>
            <a:r>
              <a:rPr lang="en-US" sz="4000" dirty="0">
                <a:solidFill>
                  <a:schemeClr val="tx1"/>
                </a:solidFill>
                <a:latin typeface="Arial Rounded MT Bold" panose="020F0704030504030204" pitchFamily="34" charset="0"/>
              </a:rPr>
              <a:t>Look! God is abandoning your house to you, leaving it desolate. For I tell you, from now on, </a:t>
            </a:r>
            <a:r>
              <a:rPr lang="en-US" sz="4000" u="sng" dirty="0">
                <a:solidFill>
                  <a:schemeClr val="tx1"/>
                </a:solidFill>
                <a:latin typeface="Arial Rounded MT Bold" panose="020F0704030504030204" pitchFamily="34" charset="0"/>
              </a:rPr>
              <a:t>you will not see me again until </a:t>
            </a:r>
            <a:r>
              <a:rPr lang="en-US" sz="4000" u="dbl" dirty="0">
                <a:solidFill>
                  <a:srgbClr val="FFFF66"/>
                </a:solidFill>
                <a:latin typeface="Arial Rounded MT Bold" panose="020F0704030504030204" pitchFamily="34" charset="0"/>
              </a:rPr>
              <a:t>you</a:t>
            </a:r>
            <a:r>
              <a:rPr lang="en-US" sz="4000" u="sng" dirty="0">
                <a:solidFill>
                  <a:schemeClr val="tx1"/>
                </a:solidFill>
                <a:latin typeface="Arial Rounded MT Bold" panose="020F0704030504030204" pitchFamily="34" charset="0"/>
              </a:rPr>
              <a:t> say</a:t>
            </a:r>
            <a:r>
              <a:rPr lang="en-US" sz="4000" dirty="0">
                <a:solidFill>
                  <a:schemeClr val="tx1"/>
                </a:solidFill>
                <a:latin typeface="Arial Rounded MT Bold" panose="020F0704030504030204" pitchFamily="34" charset="0"/>
              </a:rPr>
              <a:t>, ‘Blessed is he who comes in the name of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a:t>
            </a:r>
          </a:p>
        </p:txBody>
      </p:sp>
    </p:spTree>
    <p:extLst>
      <p:ext uri="{BB962C8B-B14F-4D97-AF65-F5344CB8AC3E}">
        <p14:creationId xmlns:p14="http://schemas.microsoft.com/office/powerpoint/2010/main" val="159416957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EABFF-D779-D12A-1204-A97E10F05CB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8CCEE08-E54C-3125-6BB9-FDB2BFD88879}"/>
              </a:ext>
            </a:extLst>
          </p:cNvPr>
          <p:cNvSpPr>
            <a:spLocks noGrp="1"/>
          </p:cNvSpPr>
          <p:nvPr>
            <p:ph type="subTitle" idx="1"/>
          </p:nvPr>
        </p:nvSpPr>
        <p:spPr>
          <a:xfrm>
            <a:off x="228600" y="209550"/>
            <a:ext cx="2944665" cy="4800600"/>
          </a:xfrm>
        </p:spPr>
        <p:txBody>
          <a:bodyPr anchor="t">
            <a:normAutofit/>
          </a:bodyPr>
          <a:lstStyle/>
          <a:p>
            <a:pPr algn="l"/>
            <a:r>
              <a:rPr lang="en-US" sz="4000" dirty="0">
                <a:solidFill>
                  <a:schemeClr val="tx1"/>
                </a:solidFill>
                <a:latin typeface="Arial Rounded MT Bold" panose="020F0704030504030204" pitchFamily="34" charset="0"/>
              </a:rPr>
              <a:t>Barukh Haba </a:t>
            </a:r>
            <a:r>
              <a:rPr lang="en-US" sz="4000" dirty="0" err="1">
                <a:solidFill>
                  <a:schemeClr val="tx1"/>
                </a:solidFill>
                <a:latin typeface="Arial Rounded MT Bold" panose="020F0704030504030204" pitchFamily="34" charset="0"/>
              </a:rPr>
              <a:t>b’Shem</a:t>
            </a:r>
            <a:r>
              <a:rPr lang="en-US" sz="4000" dirty="0">
                <a:solidFill>
                  <a:schemeClr val="tx1"/>
                </a:solidFill>
                <a:latin typeface="Arial Rounded MT Bold" panose="020F0704030504030204" pitchFamily="34" charset="0"/>
              </a:rPr>
              <a:t> </a:t>
            </a:r>
            <a:r>
              <a:rPr lang="en-US" sz="4000" cap="small" dirty="0">
                <a:solidFill>
                  <a:schemeClr val="tx1"/>
                </a:solidFill>
                <a:latin typeface="Arial Rounded MT Bold" panose="020F0704030504030204" pitchFamily="34" charset="0"/>
              </a:rPr>
              <a:t>Adoni</a:t>
            </a:r>
          </a:p>
          <a:p>
            <a:r>
              <a:rPr lang="he-IL" sz="4400" b="1" cap="small" dirty="0">
                <a:solidFill>
                  <a:schemeClr val="tx1"/>
                </a:solidFill>
                <a:latin typeface="David" panose="020E0502060401010101" pitchFamily="34" charset="-79"/>
                <a:cs typeface="David" panose="020E0502060401010101" pitchFamily="34" charset="-79"/>
              </a:rPr>
              <a:t>ברוך הבא בשם יי</a:t>
            </a:r>
            <a:endParaRPr lang="en-US" sz="4400" b="1" cap="small" dirty="0">
              <a:solidFill>
                <a:schemeClr val="tx1"/>
              </a:solidFill>
              <a:latin typeface="David" panose="020E0502060401010101" pitchFamily="34" charset="-79"/>
              <a:cs typeface="David" panose="020E0502060401010101" pitchFamily="34" charset="-79"/>
            </a:endParaRPr>
          </a:p>
          <a:p>
            <a:pPr algn="l"/>
            <a:endParaRPr lang="en-US" sz="4000" dirty="0">
              <a:solidFill>
                <a:schemeClr val="tx1"/>
              </a:solidFill>
              <a:latin typeface="Arial Rounded MT Bold" panose="020F0704030504030204" pitchFamily="34" charset="0"/>
            </a:endParaRPr>
          </a:p>
        </p:txBody>
      </p:sp>
      <p:pic>
        <p:nvPicPr>
          <p:cNvPr id="4" name="Picture 3">
            <a:extLst>
              <a:ext uri="{FF2B5EF4-FFF2-40B4-BE49-F238E27FC236}">
                <a16:creationId xmlns:a16="http://schemas.microsoft.com/office/drawing/2014/main" id="{1627D2ED-CB37-C654-8C22-62B09BB09747}"/>
              </a:ext>
            </a:extLst>
          </p:cNvPr>
          <p:cNvPicPr>
            <a:picLocks noChangeAspect="1"/>
          </p:cNvPicPr>
          <p:nvPr/>
        </p:nvPicPr>
        <p:blipFill>
          <a:blip r:embed="rId3"/>
          <a:stretch>
            <a:fillRect/>
          </a:stretch>
        </p:blipFill>
        <p:spPr>
          <a:xfrm>
            <a:off x="3173265" y="0"/>
            <a:ext cx="5988381" cy="5143500"/>
          </a:xfrm>
          <a:prstGeom prst="rect">
            <a:avLst/>
          </a:prstGeom>
        </p:spPr>
      </p:pic>
    </p:spTree>
    <p:extLst>
      <p:ext uri="{BB962C8B-B14F-4D97-AF65-F5344CB8AC3E}">
        <p14:creationId xmlns:p14="http://schemas.microsoft.com/office/powerpoint/2010/main" val="24469418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14BF2-CE2D-E88E-64AF-0ED2BEA02B3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242EBF4-F697-6705-7698-8921E9975D92}"/>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396ECE9C-0C7E-4154-3B42-61AF021EF3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29650111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8B062-C58F-CB37-86A8-F33ED17AA4D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23BE2D4-22E9-3216-CE94-DF7D6B9EB9F2}"/>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C8540B5B-4650-9FA1-916F-BA9B8EEDFB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 y="0"/>
            <a:ext cx="9144000" cy="5143500"/>
          </a:xfrm>
          <a:prstGeom prst="rect">
            <a:avLst/>
          </a:prstGeom>
        </p:spPr>
      </p:pic>
      <p:sp>
        <p:nvSpPr>
          <p:cNvPr id="2" name="TextBox 1">
            <a:extLst>
              <a:ext uri="{FF2B5EF4-FFF2-40B4-BE49-F238E27FC236}">
                <a16:creationId xmlns:a16="http://schemas.microsoft.com/office/drawing/2014/main" id="{9BBE1649-6203-CC91-83EE-33D1DA799AD9}"/>
              </a:ext>
            </a:extLst>
          </p:cNvPr>
          <p:cNvSpPr txBox="1"/>
          <p:nvPr/>
        </p:nvSpPr>
        <p:spPr>
          <a:xfrm>
            <a:off x="232611" y="209550"/>
            <a:ext cx="5881675" cy="3170099"/>
          </a:xfrm>
          <a:prstGeom prst="rect">
            <a:avLst/>
          </a:prstGeom>
          <a:noFill/>
        </p:spPr>
        <p:txBody>
          <a:bodyPr wrap="none" rtlCol="0">
            <a:spAutoFit/>
          </a:bodyPr>
          <a:lstStyle/>
          <a:p>
            <a:pPr algn="l"/>
            <a:r>
              <a:rPr lang="en-US" dirty="0">
                <a:solidFill>
                  <a:schemeClr val="tx1"/>
                </a:solidFill>
              </a:rPr>
              <a:t>Why Israel is important</a:t>
            </a:r>
          </a:p>
          <a:p>
            <a:pPr marL="509588" indent="-509588" algn="l">
              <a:buFont typeface="+mj-lt"/>
              <a:buAutoNum type="arabicPeriod"/>
            </a:pPr>
            <a:r>
              <a:rPr lang="en-US" dirty="0">
                <a:solidFill>
                  <a:schemeClr val="tx1"/>
                </a:solidFill>
              </a:rPr>
              <a:t>Who is Israel</a:t>
            </a:r>
          </a:p>
          <a:p>
            <a:pPr marL="509588" indent="-509588" algn="l">
              <a:buFont typeface="+mj-lt"/>
              <a:buAutoNum type="arabicPeriod"/>
            </a:pPr>
            <a:r>
              <a:rPr lang="en-US" dirty="0">
                <a:solidFill>
                  <a:schemeClr val="tx1"/>
                </a:solidFill>
              </a:rPr>
              <a:t>Opposers of Israel</a:t>
            </a:r>
          </a:p>
          <a:p>
            <a:pPr marL="509588" indent="-509588" algn="l">
              <a:buFont typeface="+mj-lt"/>
              <a:buAutoNum type="arabicPeriod"/>
            </a:pPr>
            <a:r>
              <a:rPr lang="en-US" dirty="0">
                <a:solidFill>
                  <a:schemeClr val="tx1"/>
                </a:solidFill>
              </a:rPr>
              <a:t>Why Israel?</a:t>
            </a:r>
          </a:p>
          <a:p>
            <a:pPr marL="509588" indent="-509588" algn="l">
              <a:buFont typeface="+mj-lt"/>
              <a:buAutoNum type="arabicPeriod"/>
            </a:pPr>
            <a:r>
              <a:rPr lang="en-US" dirty="0">
                <a:solidFill>
                  <a:schemeClr val="tx1"/>
                </a:solidFill>
              </a:rPr>
              <a:t>Summary</a:t>
            </a:r>
          </a:p>
        </p:txBody>
      </p:sp>
    </p:spTree>
    <p:extLst>
      <p:ext uri="{BB962C8B-B14F-4D97-AF65-F5344CB8AC3E}">
        <p14:creationId xmlns:p14="http://schemas.microsoft.com/office/powerpoint/2010/main" val="40190758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C88B-52C8-7FF2-93C1-D16DA0F2183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B728DA4-1E10-7489-E829-03FAF8684F4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Israel = Jewish people, all tribes</a:t>
            </a:r>
          </a:p>
          <a:p>
            <a:pPr algn="l"/>
            <a:r>
              <a:rPr lang="en-US" sz="4000" dirty="0">
                <a:solidFill>
                  <a:schemeClr val="tx1"/>
                </a:solidFill>
                <a:latin typeface="Arial Rounded MT Bold" panose="020F0704030504030204" pitchFamily="34" charset="0"/>
              </a:rPr>
              <a:t>Israel = Land</a:t>
            </a:r>
          </a:p>
          <a:p>
            <a:pPr algn="l"/>
            <a:r>
              <a:rPr lang="en-US" sz="4000" dirty="0">
                <a:solidFill>
                  <a:schemeClr val="tx1"/>
                </a:solidFill>
                <a:latin typeface="Arial Rounded MT Bold" panose="020F0704030504030204" pitchFamily="34" charset="0"/>
              </a:rPr>
              <a:t>Israel = restored Nation</a:t>
            </a:r>
          </a:p>
          <a:p>
            <a:pPr algn="l"/>
            <a:r>
              <a:rPr lang="en-US" sz="4000" dirty="0">
                <a:solidFill>
                  <a:schemeClr val="tx1"/>
                </a:solidFill>
                <a:latin typeface="Arial Rounded MT Bold" panose="020F0704030504030204" pitchFamily="34" charset="0"/>
              </a:rPr>
              <a:t>Demonstrates the covenant</a:t>
            </a:r>
          </a:p>
          <a:p>
            <a:pPr algn="l"/>
            <a:r>
              <a:rPr lang="en-US" sz="4000" dirty="0">
                <a:solidFill>
                  <a:schemeClr val="tx1"/>
                </a:solidFill>
                <a:latin typeface="Arial Rounded MT Bold" panose="020F0704030504030204" pitchFamily="34" charset="0"/>
              </a:rPr>
              <a:t>Demonstrates G-d’s love for sinners.</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5162170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6566C-CF76-C37B-B33A-A23ED24AA5C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A2F8F83-290D-DA8E-95B7-239AC5443E29}"/>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Love Jerusalem Yerushaliyim</a:t>
            </a:r>
          </a:p>
          <a:p>
            <a:pPr algn="l"/>
            <a:r>
              <a:rPr lang="en-US" sz="4000" dirty="0">
                <a:solidFill>
                  <a:schemeClr val="tx1"/>
                </a:solidFill>
                <a:latin typeface="Arial Rounded MT Bold" panose="020F0704030504030204" pitchFamily="34" charset="0"/>
              </a:rPr>
              <a:t>Love Temple Mount</a:t>
            </a:r>
          </a:p>
          <a:p>
            <a:pPr algn="l"/>
            <a:r>
              <a:rPr lang="en-US" sz="4000" dirty="0">
                <a:solidFill>
                  <a:schemeClr val="tx1"/>
                </a:solidFill>
                <a:latin typeface="Arial Rounded MT Bold" panose="020F0704030504030204" pitchFamily="34" charset="0"/>
              </a:rPr>
              <a:t>Love Israel</a:t>
            </a:r>
          </a:p>
          <a:p>
            <a:pPr algn="l"/>
            <a:r>
              <a:rPr lang="en-US" sz="4000" dirty="0">
                <a:solidFill>
                  <a:schemeClr val="tx1"/>
                </a:solidFill>
                <a:latin typeface="Arial Rounded MT Bold" panose="020F0704030504030204" pitchFamily="34" charset="0"/>
              </a:rPr>
              <a:t>Love Jews</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40935314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B3E40-5EB6-84B5-09C5-4EFB554A9F5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40356B8-2E5E-FFC6-A072-FFCCE34AC0E4}"/>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B469DEA3-C43E-3585-65DC-169B6F9461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1419399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A1E95-D838-A864-E0A0-2F07C786A14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94531A5-D7C7-5F62-6C39-AA92C38AAA42}"/>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104EAC72-EA40-CF5B-778E-9B4A6138464F}"/>
              </a:ext>
            </a:extLst>
          </p:cNvPr>
          <p:cNvPicPr>
            <a:picLocks noChangeAspect="1"/>
          </p:cNvPicPr>
          <p:nvPr/>
        </p:nvPicPr>
        <p:blipFill>
          <a:blip r:embed="rId3">
            <a:extLst>
              <a:ext uri="{28A0092B-C50C-407E-A947-70E740481C1C}">
                <a14:useLocalDpi xmlns:a14="http://schemas.microsoft.com/office/drawing/2010/main" val="0"/>
              </a:ext>
            </a:extLst>
          </a:blip>
          <a:srcRect t="68161"/>
          <a:stretch>
            <a:fillRect/>
          </a:stretch>
        </p:blipFill>
        <p:spPr>
          <a:xfrm>
            <a:off x="179227" y="361950"/>
            <a:ext cx="8709345" cy="3407744"/>
          </a:xfrm>
          <a:prstGeom prst="rect">
            <a:avLst/>
          </a:prstGeom>
        </p:spPr>
      </p:pic>
    </p:spTree>
    <p:extLst>
      <p:ext uri="{BB962C8B-B14F-4D97-AF65-F5344CB8AC3E}">
        <p14:creationId xmlns:p14="http://schemas.microsoft.com/office/powerpoint/2010/main" val="2048642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A6BE7-CF5D-33E0-F5E5-049832F11C0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0DFC48A-8495-E45F-00A6-1CBEE3202D15}"/>
              </a:ext>
            </a:extLst>
          </p:cNvPr>
          <p:cNvSpPr>
            <a:spLocks noGrp="1"/>
          </p:cNvSpPr>
          <p:nvPr>
            <p:ph type="subTitle" idx="1"/>
          </p:nvPr>
        </p:nvSpPr>
        <p:spPr>
          <a:xfrm>
            <a:off x="228600" y="209550"/>
            <a:ext cx="8610600" cy="4800600"/>
          </a:xfrm>
        </p:spPr>
        <p:txBody>
          <a:bodyPr anchor="t">
            <a:normAutofit/>
          </a:bodyPr>
          <a:lstStyle/>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4244745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41259-C3C1-33CC-038D-0A9B8724D2D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BA8FAF1-74FA-2530-906E-62985506591E}"/>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2B4E054A-C121-7BE5-5BD5-29245BA93A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162492639"/>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278091</TotalTime>
  <Words>3587</Words>
  <Application>Microsoft Office PowerPoint</Application>
  <PresentationFormat>On-screen Show (16:9)</PresentationFormat>
  <Paragraphs>421</Paragraphs>
  <Slides>80</Slides>
  <Notes>80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80</vt:i4>
      </vt:variant>
    </vt:vector>
  </HeadingPairs>
  <TitlesOfParts>
    <vt:vector size="85" baseType="lpstr">
      <vt:lpstr>Arial</vt:lpstr>
      <vt:lpstr>Arial Rounded MT Bold</vt:lpstr>
      <vt:lpstr>Corbel</vt:lpstr>
      <vt:lpstr>David</vt:lpstr>
      <vt:lpstr>Depth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Or HaOlam Messianic Congregation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Shmuel Wolkenfeld</dc:creator>
  <cp:lastModifiedBy>Shmuel שמואל Wolkenfeld</cp:lastModifiedBy>
  <cp:revision>5777</cp:revision>
  <dcterms:created xsi:type="dcterms:W3CDTF">2006-04-21T19:34:43Z</dcterms:created>
  <dcterms:modified xsi:type="dcterms:W3CDTF">2026-08-15T13:55:40Z</dcterms:modified>
</cp:coreProperties>
</file>