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3857" r:id="rId2"/>
  </p:sldMasterIdLst>
  <p:notesMasterIdLst>
    <p:notesMasterId r:id="rId80"/>
  </p:notesMasterIdLst>
  <p:handoutMasterIdLst>
    <p:handoutMasterId r:id="rId81"/>
  </p:handoutMasterIdLst>
  <p:sldIdLst>
    <p:sldId id="67440" r:id="rId3"/>
    <p:sldId id="67855" r:id="rId4"/>
    <p:sldId id="67859" r:id="rId5"/>
    <p:sldId id="67856" r:id="rId6"/>
    <p:sldId id="67860" r:id="rId7"/>
    <p:sldId id="67889" r:id="rId8"/>
    <p:sldId id="67882" r:id="rId9"/>
    <p:sldId id="67921" r:id="rId10"/>
    <p:sldId id="67922" r:id="rId11"/>
    <p:sldId id="492" r:id="rId12"/>
    <p:sldId id="67314" r:id="rId13"/>
    <p:sldId id="67844" r:id="rId14"/>
    <p:sldId id="67845" r:id="rId15"/>
    <p:sldId id="67846" r:id="rId16"/>
    <p:sldId id="67847" r:id="rId17"/>
    <p:sldId id="67848" r:id="rId18"/>
    <p:sldId id="67849" r:id="rId19"/>
    <p:sldId id="67850" r:id="rId20"/>
    <p:sldId id="67881" r:id="rId21"/>
    <p:sldId id="67853" r:id="rId22"/>
    <p:sldId id="67920" r:id="rId23"/>
    <p:sldId id="67876" r:id="rId24"/>
    <p:sldId id="67854" r:id="rId25"/>
    <p:sldId id="67868" r:id="rId26"/>
    <p:sldId id="67863" r:id="rId27"/>
    <p:sldId id="257" r:id="rId28"/>
    <p:sldId id="261" r:id="rId29"/>
    <p:sldId id="258" r:id="rId30"/>
    <p:sldId id="259" r:id="rId31"/>
    <p:sldId id="67905" r:id="rId32"/>
    <p:sldId id="67891" r:id="rId33"/>
    <p:sldId id="67890" r:id="rId34"/>
    <p:sldId id="67917" r:id="rId35"/>
    <p:sldId id="67885" r:id="rId36"/>
    <p:sldId id="67886" r:id="rId37"/>
    <p:sldId id="67887" r:id="rId38"/>
    <p:sldId id="67919" r:id="rId39"/>
    <p:sldId id="67864" r:id="rId40"/>
    <p:sldId id="67866" r:id="rId41"/>
    <p:sldId id="67875" r:id="rId42"/>
    <p:sldId id="67873" r:id="rId43"/>
    <p:sldId id="67872" r:id="rId44"/>
    <p:sldId id="67918" r:id="rId45"/>
    <p:sldId id="67874" r:id="rId46"/>
    <p:sldId id="67871" r:id="rId47"/>
    <p:sldId id="67879" r:id="rId48"/>
    <p:sldId id="67851" r:id="rId49"/>
    <p:sldId id="67852" r:id="rId50"/>
    <p:sldId id="67858" r:id="rId51"/>
    <p:sldId id="67857" r:id="rId52"/>
    <p:sldId id="67902" r:id="rId53"/>
    <p:sldId id="67898" r:id="rId54"/>
    <p:sldId id="67899" r:id="rId55"/>
    <p:sldId id="67900" r:id="rId56"/>
    <p:sldId id="67901" r:id="rId57"/>
    <p:sldId id="67878" r:id="rId58"/>
    <p:sldId id="67894" r:id="rId59"/>
    <p:sldId id="67895" r:id="rId60"/>
    <p:sldId id="67896" r:id="rId61"/>
    <p:sldId id="67897" r:id="rId62"/>
    <p:sldId id="67877" r:id="rId63"/>
    <p:sldId id="67908" r:id="rId64"/>
    <p:sldId id="67892" r:id="rId65"/>
    <p:sldId id="67893" r:id="rId66"/>
    <p:sldId id="67903" r:id="rId67"/>
    <p:sldId id="67842" r:id="rId68"/>
    <p:sldId id="67841" r:id="rId69"/>
    <p:sldId id="67904" r:id="rId70"/>
    <p:sldId id="67907" r:id="rId71"/>
    <p:sldId id="67910" r:id="rId72"/>
    <p:sldId id="67909" r:id="rId73"/>
    <p:sldId id="67911" r:id="rId74"/>
    <p:sldId id="67912" r:id="rId75"/>
    <p:sldId id="67913" r:id="rId76"/>
    <p:sldId id="67914" r:id="rId77"/>
    <p:sldId id="67915" r:id="rId78"/>
    <p:sldId id="67916" r:id="rId79"/>
  </p:sldIdLst>
  <p:sldSz cx="9144000" cy="5143500" type="screen16x9"/>
  <p:notesSz cx="6858000" cy="9144000"/>
  <p:defaultTextStyle>
    <a:defPPr>
      <a:defRPr lang="en-US"/>
    </a:defPPr>
    <a:lvl1pPr algn="ctr" rtl="0" fontAlgn="base">
      <a:spcBef>
        <a:spcPct val="0"/>
      </a:spcBef>
      <a:spcAft>
        <a:spcPct val="0"/>
      </a:spcAft>
      <a:defRPr sz="4000" kern="1200">
        <a:solidFill>
          <a:schemeClr val="bg1"/>
        </a:solidFill>
        <a:latin typeface="Arial Rounded MT Bold" pitchFamily="34" charset="0"/>
        <a:ea typeface="+mn-ea"/>
        <a:cs typeface="Arial" charset="0"/>
      </a:defRPr>
    </a:lvl1pPr>
    <a:lvl2pPr marL="339061" algn="ctr" rtl="0" fontAlgn="base">
      <a:spcBef>
        <a:spcPct val="0"/>
      </a:spcBef>
      <a:spcAft>
        <a:spcPct val="0"/>
      </a:spcAft>
      <a:defRPr sz="4000" kern="1200">
        <a:solidFill>
          <a:schemeClr val="bg1"/>
        </a:solidFill>
        <a:latin typeface="Arial Rounded MT Bold" pitchFamily="34" charset="0"/>
        <a:ea typeface="+mn-ea"/>
        <a:cs typeface="Arial" charset="0"/>
      </a:defRPr>
    </a:lvl2pPr>
    <a:lvl3pPr marL="678271" algn="ctr" rtl="0" fontAlgn="base">
      <a:spcBef>
        <a:spcPct val="0"/>
      </a:spcBef>
      <a:spcAft>
        <a:spcPct val="0"/>
      </a:spcAft>
      <a:defRPr sz="4000" kern="1200">
        <a:solidFill>
          <a:schemeClr val="bg1"/>
        </a:solidFill>
        <a:latin typeface="Arial Rounded MT Bold" pitchFamily="34" charset="0"/>
        <a:ea typeface="+mn-ea"/>
        <a:cs typeface="Arial" charset="0"/>
      </a:defRPr>
    </a:lvl3pPr>
    <a:lvl4pPr marL="1017217" algn="ctr" rtl="0" fontAlgn="base">
      <a:spcBef>
        <a:spcPct val="0"/>
      </a:spcBef>
      <a:spcAft>
        <a:spcPct val="0"/>
      </a:spcAft>
      <a:defRPr sz="4000" kern="1200">
        <a:solidFill>
          <a:schemeClr val="bg1"/>
        </a:solidFill>
        <a:latin typeface="Arial Rounded MT Bold" pitchFamily="34" charset="0"/>
        <a:ea typeface="+mn-ea"/>
        <a:cs typeface="Arial" charset="0"/>
      </a:defRPr>
    </a:lvl4pPr>
    <a:lvl5pPr marL="1356390" algn="ctr" rtl="0" fontAlgn="base">
      <a:spcBef>
        <a:spcPct val="0"/>
      </a:spcBef>
      <a:spcAft>
        <a:spcPct val="0"/>
      </a:spcAft>
      <a:defRPr sz="4000" kern="1200">
        <a:solidFill>
          <a:schemeClr val="bg1"/>
        </a:solidFill>
        <a:latin typeface="Arial Rounded MT Bold" pitchFamily="34" charset="0"/>
        <a:ea typeface="+mn-ea"/>
        <a:cs typeface="Arial" charset="0"/>
      </a:defRPr>
    </a:lvl5pPr>
    <a:lvl6pPr marL="1695300" algn="l" defTabSz="678271" rtl="0" eaLnBrk="1" latinLnBrk="0" hangingPunct="1">
      <a:defRPr sz="4000" kern="1200">
        <a:solidFill>
          <a:schemeClr val="bg1"/>
        </a:solidFill>
        <a:latin typeface="Arial Rounded MT Bold" pitchFamily="34" charset="0"/>
        <a:ea typeface="+mn-ea"/>
        <a:cs typeface="Arial" charset="0"/>
      </a:defRPr>
    </a:lvl6pPr>
    <a:lvl7pPr marL="2034313" algn="l" defTabSz="678271" rtl="0" eaLnBrk="1" latinLnBrk="0" hangingPunct="1">
      <a:defRPr sz="4000" kern="1200">
        <a:solidFill>
          <a:schemeClr val="bg1"/>
        </a:solidFill>
        <a:latin typeface="Arial Rounded MT Bold" pitchFamily="34" charset="0"/>
        <a:ea typeface="+mn-ea"/>
        <a:cs typeface="Arial" charset="0"/>
      </a:defRPr>
    </a:lvl7pPr>
    <a:lvl8pPr marL="2373419" algn="l" defTabSz="678271" rtl="0" eaLnBrk="1" latinLnBrk="0" hangingPunct="1">
      <a:defRPr sz="4000" kern="1200">
        <a:solidFill>
          <a:schemeClr val="bg1"/>
        </a:solidFill>
        <a:latin typeface="Arial Rounded MT Bold" pitchFamily="34" charset="0"/>
        <a:ea typeface="+mn-ea"/>
        <a:cs typeface="Arial" charset="0"/>
      </a:defRPr>
    </a:lvl8pPr>
    <a:lvl9pPr marL="2712509" algn="l" defTabSz="678271" rtl="0" eaLnBrk="1" latinLnBrk="0" hangingPunct="1">
      <a:defRPr sz="4000" kern="1200">
        <a:solidFill>
          <a:schemeClr val="bg1"/>
        </a:solidFill>
        <a:latin typeface="Arial Rounded MT Bold" pitchFamily="34" charset="0"/>
        <a:ea typeface="+mn-ea"/>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muel" initials="SW" lastIdx="2" clrIdx="0">
    <p:extLst>
      <p:ext uri="{19B8F6BF-5375-455C-9EA6-DF929625EA0E}">
        <p15:presenceInfo xmlns:p15="http://schemas.microsoft.com/office/powerpoint/2012/main" userId="Shmuel" providerId="None"/>
      </p:ext>
    </p:extLst>
  </p:cmAuthor>
  <p:cmAuthor id="2" name="Shmuel Wolkenfeld" initials="SW" lastIdx="1" clrIdx="1">
    <p:extLst>
      <p:ext uri="{19B8F6BF-5375-455C-9EA6-DF929625EA0E}">
        <p15:presenceInfo xmlns:p15="http://schemas.microsoft.com/office/powerpoint/2012/main" userId="59ac315834edd8d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00"/>
    <a:srgbClr val="333333"/>
    <a:srgbClr val="996633"/>
    <a:srgbClr val="9A6766"/>
    <a:srgbClr val="FFFF99"/>
    <a:srgbClr val="AA6E5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0016" autoAdjust="0"/>
    <p:restoredTop sz="78980" autoAdjust="0"/>
  </p:normalViewPr>
  <p:slideViewPr>
    <p:cSldViewPr>
      <p:cViewPr varScale="1">
        <p:scale>
          <a:sx n="99" d="100"/>
          <a:sy n="99" d="100"/>
        </p:scale>
        <p:origin x="78" y="228"/>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7716"/>
    </p:cViewPr>
  </p:sorterViewPr>
  <p:notesViewPr>
    <p:cSldViewPr>
      <p:cViewPr varScale="1">
        <p:scale>
          <a:sx n="79" d="100"/>
          <a:sy n="79" d="100"/>
        </p:scale>
        <p:origin x="2022" y="12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 Id="rId86"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RH erev 5787 2026 Remember What? </a:t>
            </a:r>
          </a:p>
        </p:txBody>
      </p:sp>
      <p:sp>
        <p:nvSpPr>
          <p:cNvPr id="2969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Sept 11 2026 5787</a:t>
            </a:r>
          </a:p>
        </p:txBody>
      </p:sp>
      <p:sp>
        <p:nvSpPr>
          <p:cNvPr id="2970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2970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743E3E74-A71D-4F9E-A274-799584BDC6E6}" type="slidenum">
              <a:rPr lang="en-US" altLang="en-US"/>
              <a:pPr/>
              <a:t>‹#›</a:t>
            </a:fld>
            <a:endParaRPr lang="en-US" altLang="en-US"/>
          </a:p>
        </p:txBody>
      </p:sp>
    </p:spTree>
    <p:extLst>
      <p:ext uri="{BB962C8B-B14F-4D97-AF65-F5344CB8AC3E}">
        <p14:creationId xmlns:p14="http://schemas.microsoft.com/office/powerpoint/2010/main" val="2088592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RH erev 5787 2026 Remember What? </a:t>
            </a:r>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Sept 11 2026 5787</a:t>
            </a:r>
          </a:p>
        </p:txBody>
      </p:sp>
      <p:sp>
        <p:nvSpPr>
          <p:cNvPr id="512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00E9F95B-100C-4401-AFC8-043CE70D51A5}" type="slidenum">
              <a:rPr lang="en-US" altLang="en-US"/>
              <a:pPr/>
              <a:t>‹#›</a:t>
            </a:fld>
            <a:endParaRPr lang="en-US" altLang="en-US"/>
          </a:p>
        </p:txBody>
      </p:sp>
    </p:spTree>
    <p:extLst>
      <p:ext uri="{BB962C8B-B14F-4D97-AF65-F5344CB8AC3E}">
        <p14:creationId xmlns:p14="http://schemas.microsoft.com/office/powerpoint/2010/main" val="3266379074"/>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defRPr sz="2000" kern="1200">
        <a:solidFill>
          <a:schemeClr val="tx1"/>
        </a:solidFill>
        <a:latin typeface="Arial Rounded MT Bold" pitchFamily="34" charset="0"/>
        <a:ea typeface="+mn-ea"/>
        <a:cs typeface="Arial" charset="0"/>
      </a:defRPr>
    </a:lvl1pPr>
    <a:lvl2pPr marL="339061" algn="l" rtl="0" fontAlgn="base">
      <a:spcBef>
        <a:spcPct val="30000"/>
      </a:spcBef>
      <a:spcAft>
        <a:spcPct val="0"/>
      </a:spcAft>
      <a:defRPr sz="2000" kern="1200">
        <a:solidFill>
          <a:schemeClr val="tx1"/>
        </a:solidFill>
        <a:latin typeface="Arial Rounded MT Bold" pitchFamily="34" charset="0"/>
        <a:ea typeface="+mn-ea"/>
        <a:cs typeface="Arial" charset="0"/>
      </a:defRPr>
    </a:lvl2pPr>
    <a:lvl3pPr marL="678271" algn="l" rtl="0" fontAlgn="base">
      <a:spcBef>
        <a:spcPct val="30000"/>
      </a:spcBef>
      <a:spcAft>
        <a:spcPct val="0"/>
      </a:spcAft>
      <a:defRPr sz="1200" kern="1200">
        <a:solidFill>
          <a:schemeClr val="tx1"/>
        </a:solidFill>
        <a:latin typeface="Arial" charset="0"/>
        <a:ea typeface="+mn-ea"/>
        <a:cs typeface="Arial" charset="0"/>
      </a:defRPr>
    </a:lvl3pPr>
    <a:lvl4pPr marL="1017217" algn="l" rtl="0" fontAlgn="base">
      <a:spcBef>
        <a:spcPct val="30000"/>
      </a:spcBef>
      <a:spcAft>
        <a:spcPct val="0"/>
      </a:spcAft>
      <a:defRPr sz="1200" kern="1200">
        <a:solidFill>
          <a:schemeClr val="tx1"/>
        </a:solidFill>
        <a:latin typeface="Arial" charset="0"/>
        <a:ea typeface="+mn-ea"/>
        <a:cs typeface="Arial" charset="0"/>
      </a:defRPr>
    </a:lvl4pPr>
    <a:lvl5pPr marL="1356390" algn="l" rtl="0" fontAlgn="base">
      <a:spcBef>
        <a:spcPct val="30000"/>
      </a:spcBef>
      <a:spcAft>
        <a:spcPct val="0"/>
      </a:spcAft>
      <a:defRPr sz="1200" kern="1200">
        <a:solidFill>
          <a:schemeClr val="tx1"/>
        </a:solidFill>
        <a:latin typeface="Arial" charset="0"/>
        <a:ea typeface="+mn-ea"/>
        <a:cs typeface="Arial" charset="0"/>
      </a:defRPr>
    </a:lvl5pPr>
    <a:lvl6pPr marL="1695300" algn="l" defTabSz="678271" rtl="0" eaLnBrk="1" latinLnBrk="0" hangingPunct="1">
      <a:defRPr sz="1200" kern="1200">
        <a:solidFill>
          <a:schemeClr val="tx1"/>
        </a:solidFill>
        <a:latin typeface="+mn-lt"/>
        <a:ea typeface="+mn-ea"/>
        <a:cs typeface="+mn-cs"/>
      </a:defRPr>
    </a:lvl6pPr>
    <a:lvl7pPr marL="2034313" algn="l" defTabSz="678271" rtl="0" eaLnBrk="1" latinLnBrk="0" hangingPunct="1">
      <a:defRPr sz="1200" kern="1200">
        <a:solidFill>
          <a:schemeClr val="tx1"/>
        </a:solidFill>
        <a:latin typeface="+mn-lt"/>
        <a:ea typeface="+mn-ea"/>
        <a:cs typeface="+mn-cs"/>
      </a:defRPr>
    </a:lvl7pPr>
    <a:lvl8pPr marL="2373419" algn="l" defTabSz="678271" rtl="0" eaLnBrk="1" latinLnBrk="0" hangingPunct="1">
      <a:defRPr sz="1200" kern="1200">
        <a:solidFill>
          <a:schemeClr val="tx1"/>
        </a:solidFill>
        <a:latin typeface="+mn-lt"/>
        <a:ea typeface="+mn-ea"/>
        <a:cs typeface="+mn-cs"/>
      </a:defRPr>
    </a:lvl8pPr>
    <a:lvl9pPr marL="2712509" algn="l" defTabSz="67827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israeltoday.co.il/read/western-wall-remains-a-place-of-hope-and-prayer/?mc_cid=50bf590dc9&amp;mc_eid=9f06d9f262"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bing.com/videos/riverview/relatedvideo?q=nala+convinces+simba+to+return&amp;&amp;mid=C8914D1BA8213FA7ADF5C8914D1BA8213FA7ADF5&amp;churl=https%3a%2f%2fwww.youtube.com%2fchannel%2fUC8IEkN72T6Xm5JAcYo-1ibA&amp;FORM=VCGVRP"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bing.com/videos/riverview/relatedvideo?q=nala+convinces+simba+to+return&amp;&amp;mid=C8914D1BA8213FA7ADF5C8914D1BA8213FA7ADF5&amp;churl=https%3a%2f%2fwww.youtube.com%2fchannel%2fUC8IEkN72T6Xm5JAcYo-1ibA&amp;FORM=VCGVRP"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effectLst/>
                <a:uLnTx/>
                <a:uFillTx/>
                <a:latin typeface="Arial" charset="0"/>
                <a:ea typeface="+mn-ea"/>
                <a:cs typeface="Arial" charset="0"/>
              </a:rPr>
              <a:t>RH erev 5787 2026 Remember What? </a:t>
            </a:r>
            <a:endParaRPr kumimoji="0" lang="en-US" altLang="en-US" sz="1200" b="0" i="0" u="none" strike="noStrike" kern="1200" cap="none" spc="0" normalizeH="0" baseline="0" noProof="0" dirty="0">
              <a:ln>
                <a:noFill/>
              </a:ln>
              <a:effectLst/>
              <a:uLnTx/>
              <a:uFillTx/>
              <a:latin typeface="Arial" charset="0"/>
              <a:ea typeface="+mn-ea"/>
              <a:cs typeface="Arial" charset="0"/>
            </a:endParaRPr>
          </a:p>
        </p:txBody>
      </p:sp>
      <p:sp>
        <p:nvSpPr>
          <p:cNvPr id="5" name="Rectangle 3"/>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effectLst/>
                <a:uLnTx/>
                <a:uFillTx/>
                <a:latin typeface="Arial" charset="0"/>
                <a:ea typeface="+mn-ea"/>
                <a:cs typeface="Arial" charset="0"/>
              </a:rPr>
              <a:t>Sept 11 2026 5787</a:t>
            </a:r>
            <a:endParaRPr kumimoji="0" lang="en-US" altLang="en-US" sz="1200" b="0" i="0" u="none" strike="noStrike" kern="1200" cap="none" spc="0" normalizeH="0" baseline="0" noProof="0" dirty="0">
              <a:ln>
                <a:noFill/>
              </a:ln>
              <a:effectLst/>
              <a:uLnTx/>
              <a:uFillTx/>
              <a:latin typeface="Arial" charset="0"/>
              <a:ea typeface="+mn-ea"/>
              <a:cs typeface="Arial" charset="0"/>
            </a:endParaRPr>
          </a:p>
        </p:txBody>
      </p:sp>
      <p:sp>
        <p:nvSpPr>
          <p:cNvPr id="6"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p:cNvSpPr>
            <a:spLocks noGrp="1" noRot="1" noChangeAspect="1" noChangeArrowheads="1" noTextEdit="1"/>
          </p:cNvSpPr>
          <p:nvPr>
            <p:ph type="sldImg"/>
          </p:nvPr>
        </p:nvSpPr>
        <p:spPr>
          <a:xfrm>
            <a:off x="381000" y="685800"/>
            <a:ext cx="6096000" cy="3429000"/>
          </a:xfrm>
          <a:ln/>
        </p:spPr>
      </p:sp>
      <p:sp>
        <p:nvSpPr>
          <p:cNvPr id="840707" name="Rectangle 3"/>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F0789C7-0A24-4F87-80C2-D32F7688E25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9DC3A-3D23-9AE0-7CB7-7343254C61E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2E5CD2F-1813-409F-B0FA-68DC6D51A11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F39E4A40-54C6-13BA-AD4C-9993646AAB4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A837436F-1D8C-3600-7C86-FF24584A02F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24B05CF-95B6-CA15-CE53-922823D6512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E7FEB2C-3371-5E58-7FA7-1AD97FD5948D}"/>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B195A938-EBB9-9C0C-72F5-24A515B3E84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624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33077-6575-E8EF-D60C-DD55187DEAA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EEFD0AD-A8EE-34DD-33EA-B7FA0C8C8A1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5A2C7EB-9B89-7B64-97F8-DC1156607A9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FE89870-EF3E-665A-05EE-E68547EAEF7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508EA4C-526A-6800-A0EB-7BAB87730D6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B73D7EE-8789-07E9-4BD8-C278CBBB05BC}"/>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8AE96949-17DA-A500-D310-322749E003D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244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A5453-28C4-BC0A-2A7B-8FADDFA2955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6CDA497-5D08-924E-658A-C1BE1FDA66E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E3FA2151-ABB2-CADE-CE91-C8FA2CE874E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E98773F-6415-C262-137E-D077B218EB7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75181CD-08BA-0A45-7E60-81CD4EB5AB9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4A4E487-669E-7AB1-BFFF-0D0C582130E0}"/>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C7BD5E61-D0E7-DEDB-4DF5-4AD80A258AE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591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5D87C-87C1-D0D0-6AD0-A785C4AFAC1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85ADC1C-91B2-B07E-D97E-D195A42A04A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2D05ED01-838B-AED2-A0B9-4E93C313656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BF3E6719-89DD-96F0-4C7E-5BFA9CAF1FF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9FE1C6D-FA72-AA6F-D678-1E7E0BDD024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155DAF6-F44D-5127-D788-427FFE228F53}"/>
              </a:ext>
            </a:extLst>
          </p:cNvPr>
          <p:cNvSpPr>
            <a:spLocks noGrp="1" noChangeArrowheads="1"/>
          </p:cNvSpPr>
          <p:nvPr>
            <p:ph type="body" idx="1"/>
          </p:nvPr>
        </p:nvSpPr>
        <p:spPr>
          <a:xfrm>
            <a:off x="152400" y="4114800"/>
            <a:ext cx="6553200" cy="4876800"/>
          </a:xfrm>
        </p:spPr>
        <p:txBody>
          <a:bodyPr/>
          <a:lstStyle/>
          <a:p>
            <a:pPr algn="l"/>
            <a:r>
              <a:rPr lang="en-US" altLang="en-US" dirty="0"/>
              <a:t>Ben Troyer.  Tree surgeon</a:t>
            </a:r>
          </a:p>
        </p:txBody>
      </p:sp>
      <p:cxnSp>
        <p:nvCxnSpPr>
          <p:cNvPr id="3" name="Straight Connector 2">
            <a:extLst>
              <a:ext uri="{FF2B5EF4-FFF2-40B4-BE49-F238E27FC236}">
                <a16:creationId xmlns:a16="http://schemas.microsoft.com/office/drawing/2014/main" id="{F082C9CD-4FB1-13C7-90CE-CB7F0552C42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323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71F38-AAE3-15DB-13B4-4E1034FAE56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6C58B9D-F31D-D71A-DDFC-260E5895CB7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C70473F-5FC3-88CB-0542-6D733EF4A25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EF0F681-D490-0B85-EEC5-E7C9F0B99B4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09198B6-2CFB-0EA6-BBDC-AE34F793CC3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787FFE6-84C7-35CA-E9D2-E2049EE5C33B}"/>
              </a:ext>
            </a:extLst>
          </p:cNvPr>
          <p:cNvSpPr>
            <a:spLocks noGrp="1" noChangeArrowheads="1"/>
          </p:cNvSpPr>
          <p:nvPr>
            <p:ph type="body" idx="1"/>
          </p:nvPr>
        </p:nvSpPr>
        <p:spPr>
          <a:xfrm>
            <a:off x="152400" y="4114800"/>
            <a:ext cx="6553200" cy="4876800"/>
          </a:xfrm>
        </p:spPr>
        <p:txBody>
          <a:bodyPr/>
          <a:lstStyle/>
          <a:p>
            <a:pPr algn="l"/>
            <a:r>
              <a:rPr lang="en-US" altLang="en-US" dirty="0"/>
              <a:t>With </a:t>
            </a:r>
            <a:r>
              <a:rPr lang="en-US" altLang="en-US" dirty="0" err="1"/>
              <a:t>T’ruah</a:t>
            </a:r>
            <a:r>
              <a:rPr lang="en-US" altLang="en-US" dirty="0"/>
              <a:t> = loud sounds, but that is not the focus this evening. </a:t>
            </a:r>
          </a:p>
        </p:txBody>
      </p:sp>
      <p:cxnSp>
        <p:nvCxnSpPr>
          <p:cNvPr id="3" name="Straight Connector 2">
            <a:extLst>
              <a:ext uri="{FF2B5EF4-FFF2-40B4-BE49-F238E27FC236}">
                <a16:creationId xmlns:a16="http://schemas.microsoft.com/office/drawing/2014/main" id="{EBCF7746-0945-5C33-BEE4-44BC78AE4FA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553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52CF7-895A-B0A0-0C02-2E93C3BE89E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96C729F-DD1D-C6E1-D385-62113B3C47F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3CBA043C-3646-F084-C977-C9372600FC3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8877AD03-3281-189E-BC21-8ED05BDF206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7EAAA4F-118F-BCEC-A32D-F66DBA1FEB4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77AEA5E-89E7-509E-E3D0-4F66C5EEE67B}"/>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69E0CA6A-31D3-C3EA-0D2C-66D988F28C0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4247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D8698-1418-A130-ED25-6DEA45137A5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B796B23-75CE-BC7A-5D4D-07C7E1A1A6E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47A16EBA-102A-4D50-58BD-DF3E99C9970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2C43923A-9DC6-2456-F493-6157DD661B7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3FE661C-772A-4253-BD1A-2E417BB275A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3D51821-CD40-92A9-09C0-414E327F1F16}"/>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E7E4349D-7AE6-B9AC-9EF2-07108AF154B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7001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73171-9229-DCF2-CFC7-1C21E227698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02B7886-10D1-0DC5-F951-4917AA1C777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305208A-643B-B660-0B3C-E03913EFA3E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1363289D-0A3D-E100-6CAA-636D318534E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3926739-1B6C-06A7-E78D-6526A0977DB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0CBA378-C6E1-35B7-FDD8-D12468E9B3C6}"/>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0A0A0CB1-BA05-FC0D-1BB7-314440B0A14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6872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a:extLst>
              <a:ext uri="{FF2B5EF4-FFF2-40B4-BE49-F238E27FC236}">
                <a16:creationId xmlns:a16="http://schemas.microsoft.com/office/drawing/2014/main" id="{E29B0FC1-92B9-112F-8640-33CAF6689616}"/>
              </a:ext>
            </a:extLst>
          </p:cNvPr>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bg1"/>
                </a:solidFill>
                <a:latin typeface="r"/>
                <a:cs typeface="Arial" panose="020B0604020202020204" pitchFamily="34" charset="0"/>
              </a:defRPr>
            </a:lvl1pPr>
            <a:lvl2pPr marL="37931725" indent="-37474525" eaLnBrk="0" hangingPunct="0">
              <a:defRPr sz="4000">
                <a:solidFill>
                  <a:schemeClr val="bg1"/>
                </a:solidFill>
                <a:latin typeface="r"/>
                <a:cs typeface="Arial" panose="020B0604020202020204" pitchFamily="34" charset="0"/>
              </a:defRPr>
            </a:lvl2pPr>
            <a:lvl3pPr eaLnBrk="0" hangingPunct="0">
              <a:defRPr sz="4000">
                <a:solidFill>
                  <a:schemeClr val="bg1"/>
                </a:solidFill>
                <a:latin typeface="r"/>
                <a:cs typeface="Arial" panose="020B0604020202020204" pitchFamily="34" charset="0"/>
              </a:defRPr>
            </a:lvl3pPr>
            <a:lvl4pPr eaLnBrk="0" hangingPunct="0">
              <a:defRPr sz="4000">
                <a:solidFill>
                  <a:schemeClr val="bg1"/>
                </a:solidFill>
                <a:latin typeface="r"/>
                <a:cs typeface="Arial" panose="020B0604020202020204" pitchFamily="34" charset="0"/>
              </a:defRPr>
            </a:lvl4pPr>
            <a:lvl5pPr eaLnBrk="0" hangingPunct="0">
              <a:defRPr sz="4000">
                <a:solidFill>
                  <a:schemeClr val="bg1"/>
                </a:solidFill>
                <a:latin typeface="r"/>
                <a:cs typeface="Arial" panose="020B0604020202020204" pitchFamily="34" charset="0"/>
              </a:defRPr>
            </a:lvl5pPr>
            <a:lvl6pPr marL="457200" eaLnBrk="0" fontAlgn="base" hangingPunct="0">
              <a:spcBef>
                <a:spcPct val="0"/>
              </a:spcBef>
              <a:spcAft>
                <a:spcPct val="0"/>
              </a:spcAft>
              <a:defRPr sz="4000">
                <a:solidFill>
                  <a:schemeClr val="bg1"/>
                </a:solidFill>
                <a:latin typeface="r"/>
                <a:cs typeface="Arial" panose="020B0604020202020204" pitchFamily="34" charset="0"/>
              </a:defRPr>
            </a:lvl6pPr>
            <a:lvl7pPr marL="914400" eaLnBrk="0" fontAlgn="base" hangingPunct="0">
              <a:spcBef>
                <a:spcPct val="0"/>
              </a:spcBef>
              <a:spcAft>
                <a:spcPct val="0"/>
              </a:spcAft>
              <a:defRPr sz="4000">
                <a:solidFill>
                  <a:schemeClr val="bg1"/>
                </a:solidFill>
                <a:latin typeface="r"/>
                <a:cs typeface="Arial" panose="020B0604020202020204" pitchFamily="34" charset="0"/>
              </a:defRPr>
            </a:lvl7pPr>
            <a:lvl8pPr marL="1371600" eaLnBrk="0" fontAlgn="base" hangingPunct="0">
              <a:spcBef>
                <a:spcPct val="0"/>
              </a:spcBef>
              <a:spcAft>
                <a:spcPct val="0"/>
              </a:spcAft>
              <a:defRPr sz="4000">
                <a:solidFill>
                  <a:schemeClr val="bg1"/>
                </a:solidFill>
                <a:latin typeface="r"/>
                <a:cs typeface="Arial" panose="020B0604020202020204" pitchFamily="34" charset="0"/>
              </a:defRPr>
            </a:lvl8pPr>
            <a:lvl9pPr marL="1828800" eaLnBrk="0" fontAlgn="base" hangingPunct="0">
              <a:spcBef>
                <a:spcPct val="0"/>
              </a:spcBef>
              <a:spcAft>
                <a:spcPct val="0"/>
              </a:spcAft>
              <a:defRPr sz="4000">
                <a:solidFill>
                  <a:schemeClr val="bg1"/>
                </a:solidFill>
                <a:latin typeface="r"/>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33827" name="Rectangle 3">
            <a:extLst>
              <a:ext uri="{FF2B5EF4-FFF2-40B4-BE49-F238E27FC236}">
                <a16:creationId xmlns:a16="http://schemas.microsoft.com/office/drawing/2014/main" id="{C12AF036-FB52-C126-7734-71B684502F1B}"/>
              </a:ext>
            </a:extLst>
          </p:cNvPr>
          <p:cNvSpPr txBox="1">
            <a:spLocks noGrp="1" noChangeArrowheads="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000">
                <a:solidFill>
                  <a:schemeClr val="bg1"/>
                </a:solidFill>
                <a:latin typeface="r"/>
                <a:cs typeface="Arial" panose="020B0604020202020204" pitchFamily="34" charset="0"/>
              </a:defRPr>
            </a:lvl1pPr>
            <a:lvl2pPr marL="37931725" indent="-37474525" eaLnBrk="0" hangingPunct="0">
              <a:defRPr sz="4000">
                <a:solidFill>
                  <a:schemeClr val="bg1"/>
                </a:solidFill>
                <a:latin typeface="r"/>
                <a:cs typeface="Arial" panose="020B0604020202020204" pitchFamily="34" charset="0"/>
              </a:defRPr>
            </a:lvl2pPr>
            <a:lvl3pPr eaLnBrk="0" hangingPunct="0">
              <a:defRPr sz="4000">
                <a:solidFill>
                  <a:schemeClr val="bg1"/>
                </a:solidFill>
                <a:latin typeface="r"/>
                <a:cs typeface="Arial" panose="020B0604020202020204" pitchFamily="34" charset="0"/>
              </a:defRPr>
            </a:lvl3pPr>
            <a:lvl4pPr eaLnBrk="0" hangingPunct="0">
              <a:defRPr sz="4000">
                <a:solidFill>
                  <a:schemeClr val="bg1"/>
                </a:solidFill>
                <a:latin typeface="r"/>
                <a:cs typeface="Arial" panose="020B0604020202020204" pitchFamily="34" charset="0"/>
              </a:defRPr>
            </a:lvl4pPr>
            <a:lvl5pPr eaLnBrk="0" hangingPunct="0">
              <a:defRPr sz="4000">
                <a:solidFill>
                  <a:schemeClr val="bg1"/>
                </a:solidFill>
                <a:latin typeface="r"/>
                <a:cs typeface="Arial" panose="020B0604020202020204" pitchFamily="34" charset="0"/>
              </a:defRPr>
            </a:lvl5pPr>
            <a:lvl6pPr marL="457200" eaLnBrk="0" fontAlgn="base" hangingPunct="0">
              <a:spcBef>
                <a:spcPct val="0"/>
              </a:spcBef>
              <a:spcAft>
                <a:spcPct val="0"/>
              </a:spcAft>
              <a:defRPr sz="4000">
                <a:solidFill>
                  <a:schemeClr val="bg1"/>
                </a:solidFill>
                <a:latin typeface="r"/>
                <a:cs typeface="Arial" panose="020B0604020202020204" pitchFamily="34" charset="0"/>
              </a:defRPr>
            </a:lvl6pPr>
            <a:lvl7pPr marL="914400" eaLnBrk="0" fontAlgn="base" hangingPunct="0">
              <a:spcBef>
                <a:spcPct val="0"/>
              </a:spcBef>
              <a:spcAft>
                <a:spcPct val="0"/>
              </a:spcAft>
              <a:defRPr sz="4000">
                <a:solidFill>
                  <a:schemeClr val="bg1"/>
                </a:solidFill>
                <a:latin typeface="r"/>
                <a:cs typeface="Arial" panose="020B0604020202020204" pitchFamily="34" charset="0"/>
              </a:defRPr>
            </a:lvl7pPr>
            <a:lvl8pPr marL="1371600" eaLnBrk="0" fontAlgn="base" hangingPunct="0">
              <a:spcBef>
                <a:spcPct val="0"/>
              </a:spcBef>
              <a:spcAft>
                <a:spcPct val="0"/>
              </a:spcAft>
              <a:defRPr sz="4000">
                <a:solidFill>
                  <a:schemeClr val="bg1"/>
                </a:solidFill>
                <a:latin typeface="r"/>
                <a:cs typeface="Arial" panose="020B0604020202020204" pitchFamily="34" charset="0"/>
              </a:defRPr>
            </a:lvl8pPr>
            <a:lvl9pPr marL="1828800" eaLnBrk="0" fontAlgn="base" hangingPunct="0">
              <a:spcBef>
                <a:spcPct val="0"/>
              </a:spcBef>
              <a:spcAft>
                <a:spcPct val="0"/>
              </a:spcAft>
              <a:defRPr sz="4000">
                <a:solidFill>
                  <a:schemeClr val="bg1"/>
                </a:solidFill>
                <a:latin typeface="r"/>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33828" name="Rectangle 7">
            <a:extLst>
              <a:ext uri="{FF2B5EF4-FFF2-40B4-BE49-F238E27FC236}">
                <a16:creationId xmlns:a16="http://schemas.microsoft.com/office/drawing/2014/main" id="{EE3B8937-9461-F2D9-23DF-0C5192311CC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bg1"/>
                </a:solidFill>
                <a:latin typeface="r"/>
                <a:cs typeface="Arial" panose="020B0604020202020204" pitchFamily="34" charset="0"/>
              </a:defRPr>
            </a:lvl1pPr>
            <a:lvl2pPr marL="37931725" indent="-37474525" eaLnBrk="0" hangingPunct="0">
              <a:defRPr sz="4000">
                <a:solidFill>
                  <a:schemeClr val="bg1"/>
                </a:solidFill>
                <a:latin typeface="r"/>
                <a:cs typeface="Arial" panose="020B0604020202020204" pitchFamily="34" charset="0"/>
              </a:defRPr>
            </a:lvl2pPr>
            <a:lvl3pPr eaLnBrk="0" hangingPunct="0">
              <a:defRPr sz="4000">
                <a:solidFill>
                  <a:schemeClr val="bg1"/>
                </a:solidFill>
                <a:latin typeface="r"/>
                <a:cs typeface="Arial" panose="020B0604020202020204" pitchFamily="34" charset="0"/>
              </a:defRPr>
            </a:lvl3pPr>
            <a:lvl4pPr eaLnBrk="0" hangingPunct="0">
              <a:defRPr sz="4000">
                <a:solidFill>
                  <a:schemeClr val="bg1"/>
                </a:solidFill>
                <a:latin typeface="r"/>
                <a:cs typeface="Arial" panose="020B0604020202020204" pitchFamily="34" charset="0"/>
              </a:defRPr>
            </a:lvl4pPr>
            <a:lvl5pPr eaLnBrk="0" hangingPunct="0">
              <a:defRPr sz="4000">
                <a:solidFill>
                  <a:schemeClr val="bg1"/>
                </a:solidFill>
                <a:latin typeface="r"/>
                <a:cs typeface="Arial" panose="020B0604020202020204" pitchFamily="34" charset="0"/>
              </a:defRPr>
            </a:lvl5pPr>
            <a:lvl6pPr marL="457200" eaLnBrk="0" fontAlgn="base" hangingPunct="0">
              <a:spcBef>
                <a:spcPct val="0"/>
              </a:spcBef>
              <a:spcAft>
                <a:spcPct val="0"/>
              </a:spcAft>
              <a:defRPr sz="4000">
                <a:solidFill>
                  <a:schemeClr val="bg1"/>
                </a:solidFill>
                <a:latin typeface="r"/>
                <a:cs typeface="Arial" panose="020B0604020202020204" pitchFamily="34" charset="0"/>
              </a:defRPr>
            </a:lvl6pPr>
            <a:lvl7pPr marL="914400" eaLnBrk="0" fontAlgn="base" hangingPunct="0">
              <a:spcBef>
                <a:spcPct val="0"/>
              </a:spcBef>
              <a:spcAft>
                <a:spcPct val="0"/>
              </a:spcAft>
              <a:defRPr sz="4000">
                <a:solidFill>
                  <a:schemeClr val="bg1"/>
                </a:solidFill>
                <a:latin typeface="r"/>
                <a:cs typeface="Arial" panose="020B0604020202020204" pitchFamily="34" charset="0"/>
              </a:defRPr>
            </a:lvl7pPr>
            <a:lvl8pPr marL="1371600" eaLnBrk="0" fontAlgn="base" hangingPunct="0">
              <a:spcBef>
                <a:spcPct val="0"/>
              </a:spcBef>
              <a:spcAft>
                <a:spcPct val="0"/>
              </a:spcAft>
              <a:defRPr sz="4000">
                <a:solidFill>
                  <a:schemeClr val="bg1"/>
                </a:solidFill>
                <a:latin typeface="r"/>
                <a:cs typeface="Arial" panose="020B0604020202020204" pitchFamily="34" charset="0"/>
              </a:defRPr>
            </a:lvl8pPr>
            <a:lvl9pPr marL="1828800" eaLnBrk="0" fontAlgn="base" hangingPunct="0">
              <a:spcBef>
                <a:spcPct val="0"/>
              </a:spcBef>
              <a:spcAft>
                <a:spcPct val="0"/>
              </a:spcAft>
              <a:defRPr sz="4000">
                <a:solidFill>
                  <a:schemeClr val="bg1"/>
                </a:solidFill>
                <a:latin typeface="r"/>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7398979-8730-4364-B7AA-C60E3B3BFF92}" type="slidenum">
              <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33829" name="Rectangle 2">
            <a:extLst>
              <a:ext uri="{FF2B5EF4-FFF2-40B4-BE49-F238E27FC236}">
                <a16:creationId xmlns:a16="http://schemas.microsoft.com/office/drawing/2014/main" id="{96AAD2DB-2B39-1FC2-E632-52796BF6CCEF}"/>
              </a:ext>
            </a:extLst>
          </p:cNvPr>
          <p:cNvSpPr>
            <a:spLocks noGrp="1" noRot="1" noChangeAspect="1" noChangeArrowheads="1" noTextEdit="1"/>
          </p:cNvSpPr>
          <p:nvPr>
            <p:ph type="sldImg"/>
          </p:nvPr>
        </p:nvSpPr>
        <p:spPr>
          <a:ln/>
        </p:spPr>
      </p:sp>
      <p:sp>
        <p:nvSpPr>
          <p:cNvPr id="333830" name="Rectangle 3">
            <a:extLst>
              <a:ext uri="{FF2B5EF4-FFF2-40B4-BE49-F238E27FC236}">
                <a16:creationId xmlns:a16="http://schemas.microsoft.com/office/drawing/2014/main" id="{BD39DBF7-FA02-515B-DD72-B31E02F05F07}"/>
              </a:ext>
            </a:extLst>
          </p:cNvPr>
          <p:cNvSpPr>
            <a:spLocks noGrp="1" noChangeArrowheads="1"/>
          </p:cNvSpPr>
          <p:nvPr>
            <p:ph type="body" idx="1"/>
          </p:nvPr>
        </p:nvSpPr>
        <p:spPr>
          <a:xfrm>
            <a:off x="533400" y="4343400"/>
            <a:ext cx="59436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Rounded MT Bold" panose="020F0704030504030204" pitchFamily="34" charset="0"/>
                <a:cs typeface="Arial" panose="020B0604020202020204" pitchFamily="34" charset="0"/>
              </a:rPr>
              <a:t>These are entirely Biblical.  </a:t>
            </a:r>
          </a:p>
          <a:p>
            <a:pPr eaLnBrk="1" hangingPunct="1"/>
            <a:r>
              <a:rPr lang="en-US" altLang="en-US" dirty="0">
                <a:latin typeface="Arial Rounded MT Bold" panose="020F0704030504030204" pitchFamily="34" charset="0"/>
                <a:cs typeface="Arial" panose="020B0604020202020204" pitchFamily="34" charset="0"/>
              </a:rPr>
              <a:t>There is a variant of a good year </a:t>
            </a:r>
            <a:r>
              <a:rPr lang="en-US" altLang="en-US" u="sng" dirty="0">
                <a:latin typeface="Arial Rounded MT Bold" panose="020F0704030504030204" pitchFamily="34" charset="0"/>
                <a:cs typeface="Arial" panose="020B0604020202020204" pitchFamily="34" charset="0"/>
              </a:rPr>
              <a:t>be written</a:t>
            </a:r>
            <a:r>
              <a:rPr lang="en-US" altLang="en-US" dirty="0">
                <a:latin typeface="Arial Rounded MT Bold" panose="020F0704030504030204" pitchFamily="34" charset="0"/>
                <a:cs typeface="Arial" panose="020B0604020202020204" pitchFamily="34" charset="0"/>
              </a:rPr>
              <a:t> unto you. </a:t>
            </a:r>
            <a:r>
              <a:rPr lang="en-US" altLang="en-US" dirty="0" err="1">
                <a:latin typeface="Arial Rounded MT Bold" panose="020F0704030504030204" pitchFamily="34" charset="0"/>
                <a:cs typeface="Arial" panose="020B0604020202020204" pitchFamily="34" charset="0"/>
              </a:rPr>
              <a:t>Tikatevu</a:t>
            </a:r>
            <a:r>
              <a:rPr lang="en-US" altLang="en-US" dirty="0">
                <a:latin typeface="Arial Rounded MT Bold" panose="020F0704030504030204" pitchFamily="34" charset="0"/>
                <a:cs typeface="Arial" panose="020B0604020202020204" pitchFamily="34" charset="0"/>
              </a:rPr>
              <a:t> mentioned in the wonderful </a:t>
            </a:r>
            <a:r>
              <a:rPr lang="en-US" altLang="en-US" dirty="0" err="1">
                <a:latin typeface="Arial Rounded MT Bold" panose="020F0704030504030204" pitchFamily="34" charset="0"/>
                <a:cs typeface="Arial" panose="020B0604020202020204" pitchFamily="34" charset="0"/>
              </a:rPr>
              <a:t>talmidut</a:t>
            </a:r>
            <a:r>
              <a:rPr lang="en-US" altLang="en-US" dirty="0">
                <a:latin typeface="Arial Rounded MT Bold" panose="020F0704030504030204" pitchFamily="34" charset="0"/>
                <a:cs typeface="Arial" panose="020B0604020202020204" pitchFamily="34" charset="0"/>
              </a:rPr>
              <a:t>/ discipleship class Tuesday.. </a:t>
            </a:r>
          </a:p>
          <a:p>
            <a:pPr eaLnBrk="1" hangingPunct="1"/>
            <a:r>
              <a:rPr lang="en-US" altLang="en-US" dirty="0">
                <a:latin typeface="Arial Rounded MT Bold" panose="020F0704030504030204" pitchFamily="34" charset="0"/>
                <a:cs typeface="Arial" panose="020B0604020202020204" pitchFamily="34" charset="0"/>
              </a:rPr>
              <a:t>More complex Hebrew.  OK rabbinic tradition, and not Biblical.</a:t>
            </a:r>
          </a:p>
          <a:p>
            <a:pPr eaLnBrk="1" hangingPunct="1"/>
            <a:endParaRPr lang="en-US" altLang="en-US" dirty="0">
              <a:latin typeface="Arial Rounded MT Bold" panose="020F0704030504030204" pitchFamily="34" charset="0"/>
              <a:cs typeface="Arial" panose="020B0604020202020204" pitchFamily="34" charset="0"/>
            </a:endParaRPr>
          </a:p>
        </p:txBody>
      </p:sp>
    </p:spTree>
    <p:extLst>
      <p:ext uri="{BB962C8B-B14F-4D97-AF65-F5344CB8AC3E}">
        <p14:creationId xmlns:p14="http://schemas.microsoft.com/office/powerpoint/2010/main" val="1068710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77FE0-8099-64D6-FDFB-E33FC2F3444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1B6827A-C6A6-C256-EFEE-91744D9E786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effectLst/>
                <a:uLnTx/>
                <a:uFillTx/>
                <a:latin typeface="Arial" charset="0"/>
                <a:ea typeface="+mn-ea"/>
                <a:cs typeface="Arial" charset="0"/>
              </a:rPr>
              <a:t>RH erev 5787 2026 Remember What? </a:t>
            </a:r>
            <a:endParaRPr kumimoji="0" lang="en-US" altLang="en-US" sz="1200" b="0" i="0" u="none" strike="noStrike" kern="1200" cap="none" spc="0" normalizeH="0" baseline="0" noProof="0" dirty="0">
              <a:ln>
                <a:noFill/>
              </a:ln>
              <a:effectLst/>
              <a:uLnTx/>
              <a:uFillTx/>
              <a:latin typeface="Arial" charset="0"/>
              <a:ea typeface="+mn-ea"/>
              <a:cs typeface="Arial" charset="0"/>
            </a:endParaRPr>
          </a:p>
        </p:txBody>
      </p:sp>
      <p:sp>
        <p:nvSpPr>
          <p:cNvPr id="5" name="Rectangle 3">
            <a:extLst>
              <a:ext uri="{FF2B5EF4-FFF2-40B4-BE49-F238E27FC236}">
                <a16:creationId xmlns:a16="http://schemas.microsoft.com/office/drawing/2014/main" id="{C51A156D-7E81-E4A8-C9E6-A35F9831882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effectLst/>
                <a:uLnTx/>
                <a:uFillTx/>
                <a:latin typeface="Arial" charset="0"/>
                <a:ea typeface="+mn-ea"/>
                <a:cs typeface="Arial" charset="0"/>
              </a:rPr>
              <a:t>Sept 11 2026 5787</a:t>
            </a:r>
            <a:endParaRPr kumimoji="0" lang="en-US" altLang="en-US" sz="1200" b="0" i="0" u="none" strike="noStrike" kern="1200" cap="none" spc="0" normalizeH="0" baseline="0" noProof="0" dirty="0">
              <a:ln>
                <a:noFill/>
              </a:ln>
              <a:effectLst/>
              <a:uLnTx/>
              <a:uFillTx/>
              <a:latin typeface="Arial" charset="0"/>
              <a:ea typeface="+mn-ea"/>
              <a:cs typeface="Arial" charset="0"/>
            </a:endParaRPr>
          </a:p>
        </p:txBody>
      </p:sp>
      <p:sp>
        <p:nvSpPr>
          <p:cNvPr id="6" name="Rectangle 7">
            <a:extLst>
              <a:ext uri="{FF2B5EF4-FFF2-40B4-BE49-F238E27FC236}">
                <a16:creationId xmlns:a16="http://schemas.microsoft.com/office/drawing/2014/main" id="{9C3CF479-4337-12E6-16BB-FDCAAEAA15B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091031D-A6E6-F531-6CE5-13652EF6DD7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833481A-F0D8-2531-6EC4-D8CCC0396E07}"/>
              </a:ext>
            </a:extLst>
          </p:cNvPr>
          <p:cNvSpPr>
            <a:spLocks noGrp="1" noChangeArrowheads="1"/>
          </p:cNvSpPr>
          <p:nvPr>
            <p:ph type="body" idx="1"/>
          </p:nvPr>
        </p:nvSpPr>
        <p:spPr>
          <a:xfrm>
            <a:off x="152400" y="4114800"/>
            <a:ext cx="6553200" cy="4876800"/>
          </a:xfrm>
        </p:spPr>
        <p:txBody>
          <a:bodyPr/>
          <a:lstStyle/>
          <a:p>
            <a:pPr algn="l"/>
            <a:r>
              <a:rPr lang="en-US" sz="2000" b="0" i="0" kern="1200" dirty="0">
                <a:solidFill>
                  <a:schemeClr val="tx1"/>
                </a:solidFill>
                <a:effectLst/>
                <a:latin typeface="Arial Rounded MT Bold" pitchFamily="34" charset="0"/>
                <a:ea typeface="+mn-ea"/>
                <a:cs typeface="Arial" charset="0"/>
              </a:rPr>
              <a:t>A few days before Rosh Hashanah, the traditional clearing of prayer notes at the Western Wall. As every year, thousands of small notes that visitors have placed between the ancient stones over the past months were carefully removed and subsequently interred in a </a:t>
            </a:r>
            <a:r>
              <a:rPr lang="en-US" sz="2000" b="0" i="1" kern="1200" dirty="0" err="1">
                <a:solidFill>
                  <a:schemeClr val="tx1"/>
                </a:solidFill>
                <a:effectLst/>
                <a:latin typeface="Arial Rounded MT Bold" pitchFamily="34" charset="0"/>
                <a:ea typeface="+mn-ea"/>
                <a:cs typeface="Arial" charset="0"/>
              </a:rPr>
              <a:t>geniza</a:t>
            </a:r>
            <a:r>
              <a:rPr lang="en-US" sz="2000" b="0" i="0" kern="1200" dirty="0">
                <a:solidFill>
                  <a:schemeClr val="tx1"/>
                </a:solidFill>
                <a:effectLst/>
                <a:latin typeface="Arial Rounded MT Bold" pitchFamily="34" charset="0"/>
                <a:ea typeface="+mn-ea"/>
                <a:cs typeface="Arial" charset="0"/>
              </a:rPr>
              <a:t>, a special storage and burial site for sacred texts.  There is a Geniza in KC, in one of the cemeteries.</a:t>
            </a:r>
          </a:p>
          <a:p>
            <a:r>
              <a:rPr lang="en-US" sz="1100" dirty="0">
                <a:hlinkClick r:id="rId3"/>
              </a:rPr>
              <a:t>https://www.israeltoday.co.il/read/western-wall-remains-a-place-of-hope-and-prayer/?mc_cid=50bf590dc9&amp;mc_eid=9f06d9f262</a:t>
            </a:r>
            <a:endParaRPr lang="en-US" sz="1100" dirty="0"/>
          </a:p>
          <a:p>
            <a:endParaRPr lang="en-US" altLang="en-US" sz="1100" dirty="0"/>
          </a:p>
          <a:p>
            <a:r>
              <a:rPr lang="en-US" altLang="en-US" dirty="0"/>
              <a:t>We have genuine Jerusalem stone.  You can put prayer requests.</a:t>
            </a:r>
            <a:endParaRPr lang="en-US" altLang="en-US" sz="4000" dirty="0"/>
          </a:p>
        </p:txBody>
      </p:sp>
      <p:cxnSp>
        <p:nvCxnSpPr>
          <p:cNvPr id="3" name="Straight Connector 2">
            <a:extLst>
              <a:ext uri="{FF2B5EF4-FFF2-40B4-BE49-F238E27FC236}">
                <a16:creationId xmlns:a16="http://schemas.microsoft.com/office/drawing/2014/main" id="{26179810-B222-519B-B527-3097224B794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922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BEDF8-13F4-63CB-CEC8-211F9AB9F60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5795835-8D7F-2DCF-C127-F8221B3773A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41511CCD-064B-0AA5-B108-1BACC78955C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653729D7-ECA9-595C-DD2E-FDAFB3A41CB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783A72C-6762-20CE-7665-364598C4F96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C53D0F1-B110-7F10-FD21-AD0B1CB38BD4}"/>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ACCEB618-413F-4E08-A19E-94DBAF7C88F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668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9DF16-E056-5D06-E2EB-FCA93699B52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CC729CA-938E-447D-6287-E56EA6D1545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23221918-1030-C224-043B-035729A9650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51305258-191B-6516-4B54-4311A7649DC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04CED09-40D8-F1EF-16F8-985A126EFCB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CC45132-4FA2-9533-A95E-233100C7E0AA}"/>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711E7DEB-AF82-1CBB-0079-09AB6FCFD93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278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C77EE-00D0-FD86-2044-3704931563C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636FEC0-EE44-FC86-75DD-10AA297C4E7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0E292284-ACF4-5A9C-2EC7-B37A92455BB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BCCBC0B1-A533-0FB5-F2A7-B2E888DA62F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90F8721-B5A2-47A7-DDCF-D89B9250B86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669EE5F-6CD4-B301-6FDD-DCCDDA2D02AF}"/>
              </a:ext>
            </a:extLst>
          </p:cNvPr>
          <p:cNvSpPr>
            <a:spLocks noGrp="1" noChangeArrowheads="1"/>
          </p:cNvSpPr>
          <p:nvPr>
            <p:ph type="body" idx="1"/>
          </p:nvPr>
        </p:nvSpPr>
        <p:spPr>
          <a:xfrm>
            <a:off x="152400" y="4114800"/>
            <a:ext cx="6553200" cy="4876800"/>
          </a:xfrm>
        </p:spPr>
        <p:txBody>
          <a:bodyPr/>
          <a:lstStyle/>
          <a:p>
            <a:pPr algn="l"/>
            <a:r>
              <a:rPr lang="en-US" altLang="en-US" dirty="0"/>
              <a:t>Encyclopedia Judaica</a:t>
            </a:r>
          </a:p>
        </p:txBody>
      </p:sp>
      <p:cxnSp>
        <p:nvCxnSpPr>
          <p:cNvPr id="3" name="Straight Connector 2">
            <a:extLst>
              <a:ext uri="{FF2B5EF4-FFF2-40B4-BE49-F238E27FC236}">
                <a16:creationId xmlns:a16="http://schemas.microsoft.com/office/drawing/2014/main" id="{81097902-49CF-EE93-73DF-6478433FF95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89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26F09-7EAA-D570-268A-E5F8B0DA4D4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DD5A137-FBC0-B5F9-7AF4-63A92BDBE18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9E0F35A2-C4F1-40B5-844C-43FEB9E4D56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85BE6D02-AFE5-2C5C-406C-DF142336083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AA88939-A18C-651B-B519-2709F6E17AF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EF686CD-9C1B-B2A8-CD2B-2D050AE6F074}"/>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2000" dirty="0"/>
              <a:t>https://en.wikipedia.org/wiki/Rosh_Hashanah</a:t>
            </a:r>
          </a:p>
          <a:p>
            <a:pPr algn="l"/>
            <a:endParaRPr lang="en-US" altLang="en-US" dirty="0"/>
          </a:p>
        </p:txBody>
      </p:sp>
      <p:cxnSp>
        <p:nvCxnSpPr>
          <p:cNvPr id="3" name="Straight Connector 2">
            <a:extLst>
              <a:ext uri="{FF2B5EF4-FFF2-40B4-BE49-F238E27FC236}">
                <a16:creationId xmlns:a16="http://schemas.microsoft.com/office/drawing/2014/main" id="{94004662-E960-FDC3-8A34-D1DEEEC04F7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3191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FC5E1-D73A-29B2-9B64-565329F6028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E47376C-EC3E-7B8B-D2E5-529D35CED7E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890F0950-10E3-4223-B2D3-742FA9F1D7A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17FC2C52-453D-F9AC-78C2-32AD91570E0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7D2FE5B-E02D-81F9-195B-C1EEFFE8D89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8182246-11E4-83B8-B6DE-F298C5C0DE4A}"/>
              </a:ext>
            </a:extLst>
          </p:cNvPr>
          <p:cNvSpPr>
            <a:spLocks noGrp="1" noChangeArrowheads="1"/>
          </p:cNvSpPr>
          <p:nvPr>
            <p:ph type="body" idx="1"/>
          </p:nvPr>
        </p:nvSpPr>
        <p:spPr>
          <a:xfrm>
            <a:off x="152400" y="4114800"/>
            <a:ext cx="6553200" cy="4876800"/>
          </a:xfrm>
        </p:spPr>
        <p:txBody>
          <a:bodyPr/>
          <a:lstStyle/>
          <a:p>
            <a:pPr algn="l"/>
            <a:r>
              <a:rPr lang="en-US" altLang="en-US" dirty="0"/>
              <a:t>School year too, based on agriculture</a:t>
            </a:r>
          </a:p>
        </p:txBody>
      </p:sp>
      <p:cxnSp>
        <p:nvCxnSpPr>
          <p:cNvPr id="3" name="Straight Connector 2">
            <a:extLst>
              <a:ext uri="{FF2B5EF4-FFF2-40B4-BE49-F238E27FC236}">
                <a16:creationId xmlns:a16="http://schemas.microsoft.com/office/drawing/2014/main" id="{9142F1FB-E6A8-D882-7C21-52B51AE603E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487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5C129-FF58-0B1D-1AE1-BED867FEC39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43A7B13-B428-DBE6-BBF4-2C6E767494E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CC1FDBB5-3DC0-DB55-7391-A1A0E859843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6C23DABA-B15A-7320-ECF3-6276E48ED03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9790B00-474C-864A-43D4-2EADB0D9041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F120102-8BD8-8A96-C65F-0AC56BF183EB}"/>
              </a:ext>
            </a:extLst>
          </p:cNvPr>
          <p:cNvSpPr>
            <a:spLocks noGrp="1" noChangeArrowheads="1"/>
          </p:cNvSpPr>
          <p:nvPr>
            <p:ph type="body" idx="1"/>
          </p:nvPr>
        </p:nvSpPr>
        <p:spPr>
          <a:xfrm>
            <a:off x="152400" y="4114800"/>
            <a:ext cx="6553200" cy="4876800"/>
          </a:xfrm>
        </p:spPr>
        <p:txBody>
          <a:bodyPr/>
          <a:lstStyle/>
          <a:p>
            <a:pPr algn="l"/>
            <a:r>
              <a:rPr lang="en-US" altLang="en-US" dirty="0"/>
              <a:t>https://www.bing.com/search?FORM=ARPACA&amp;PC=3ACA&amp;PTAG=1_2_1_339_I6&amp;q=how%20many%20Jewish%20new%20years</a:t>
            </a:r>
          </a:p>
        </p:txBody>
      </p:sp>
      <p:cxnSp>
        <p:nvCxnSpPr>
          <p:cNvPr id="3" name="Straight Connector 2">
            <a:extLst>
              <a:ext uri="{FF2B5EF4-FFF2-40B4-BE49-F238E27FC236}">
                <a16:creationId xmlns:a16="http://schemas.microsoft.com/office/drawing/2014/main" id="{6669689D-D3E8-ED27-66A0-8323CDFE67D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2875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8B234-5530-F868-6E19-642F00F5A5B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4628776-B63E-8480-9C0C-76B082FD811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92EC238-1A88-2592-45CB-1419F346FC6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E148F689-B0A9-2B69-CA4B-5E1421B3041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86634C4-D6BA-0052-83B1-1E8347F687C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5F66156-90EB-1A37-4FAE-79800CF047F9}"/>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AFE778D7-D51C-0D9D-5349-F8AB969F86D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1066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32DE4-6718-E49E-928B-AD6D01F42ED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C35A8CE-1430-3C85-F9B6-158BC87D9FD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B7BE7279-3E12-7CA5-5E27-71630612B38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8CDCDF5D-1888-D41F-5D70-2054F36A3A9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4AD0879-F84E-FB0B-5E09-3C68F4395D1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B8136DB-448D-F451-2C60-106BCD6187FD}"/>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1A6A7492-6851-C61E-F258-BA2C5DDF7AE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5636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3A254-532F-B8A6-B9F2-F1B1C66B5E1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F5C62B2-22CC-3E77-D28B-FD50BCBBD0F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E6DA474F-4012-DAE7-80EF-2A0AB30E6EE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2252770-9926-B9D8-D5BF-0739CBDDF77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FCB2948-48D7-5087-E143-01172D44DE0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751CB44-F5B0-233F-C3EA-4E7029B2E633}"/>
              </a:ext>
            </a:extLst>
          </p:cNvPr>
          <p:cNvSpPr>
            <a:spLocks noGrp="1" noChangeArrowheads="1"/>
          </p:cNvSpPr>
          <p:nvPr>
            <p:ph type="body" idx="1"/>
          </p:nvPr>
        </p:nvSpPr>
        <p:spPr>
          <a:xfrm>
            <a:off x="152400" y="4114800"/>
            <a:ext cx="6553200" cy="4876800"/>
          </a:xfrm>
        </p:spPr>
        <p:txBody>
          <a:bodyPr/>
          <a:lstStyle/>
          <a:p>
            <a:pPr algn="l"/>
            <a:r>
              <a:rPr lang="en-US" altLang="en-US" dirty="0"/>
              <a:t>With </a:t>
            </a:r>
            <a:r>
              <a:rPr lang="en-US" altLang="en-US" dirty="0" err="1"/>
              <a:t>T’ruah</a:t>
            </a:r>
            <a:r>
              <a:rPr lang="en-US" altLang="en-US" dirty="0"/>
              <a:t> = loud sounds</a:t>
            </a:r>
          </a:p>
        </p:txBody>
      </p:sp>
      <p:cxnSp>
        <p:nvCxnSpPr>
          <p:cNvPr id="3" name="Straight Connector 2">
            <a:extLst>
              <a:ext uri="{FF2B5EF4-FFF2-40B4-BE49-F238E27FC236}">
                <a16:creationId xmlns:a16="http://schemas.microsoft.com/office/drawing/2014/main" id="{EB1E8A72-D9B5-3283-FE7C-5FC4FF92473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9670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789C5-9D42-DAFF-4749-4C3CDDF4246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C233097-55D3-E196-6D72-433D3C559DB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CADC820-00ED-A41A-919B-444FAC4B8A1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44175658-D635-38DD-7E20-A07C2B109EF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3FFFEC8-0FFA-4B8B-2ADC-C2A346D470D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618B9CE-27AF-8FE4-4F0B-7BC18E5342B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659B1084-8A72-A991-5075-D39D12CD9FF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380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D4166-AF57-BE8B-15F7-62200168DD7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2928D58-9F3C-6B26-1E47-29B9DE6EF17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3E379A6E-0389-6726-247E-0D095109FA7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28ED103C-798B-684A-9BDD-B158FEFC0CD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70FE0B7-F744-352C-156C-BFD2F65157D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3A101AE-BD78-AE65-A9E6-6E96383DFEFA}"/>
              </a:ext>
            </a:extLst>
          </p:cNvPr>
          <p:cNvSpPr>
            <a:spLocks noGrp="1" noChangeArrowheads="1"/>
          </p:cNvSpPr>
          <p:nvPr>
            <p:ph type="body" idx="1"/>
          </p:nvPr>
        </p:nvSpPr>
        <p:spPr>
          <a:xfrm>
            <a:off x="152400" y="4114800"/>
            <a:ext cx="6553200" cy="4876800"/>
          </a:xfrm>
        </p:spPr>
        <p:txBody>
          <a:bodyPr/>
          <a:lstStyle/>
          <a:p>
            <a:pPr algn="l"/>
            <a:r>
              <a:rPr lang="en-US" altLang="en-US" dirty="0"/>
              <a:t>Remember Who G-d is…</a:t>
            </a:r>
          </a:p>
        </p:txBody>
      </p:sp>
      <p:cxnSp>
        <p:nvCxnSpPr>
          <p:cNvPr id="3" name="Straight Connector 2">
            <a:extLst>
              <a:ext uri="{FF2B5EF4-FFF2-40B4-BE49-F238E27FC236}">
                <a16:creationId xmlns:a16="http://schemas.microsoft.com/office/drawing/2014/main" id="{E9207DB8-228C-CBDA-53BA-468AC439D66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9177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C5AAB-F44F-CD9D-DD29-5AF150AE562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522DB8B-23EB-26C2-CFDD-8DEB0E99529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5DB7113E-6ABF-696A-C909-1BD3B856196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7D820274-A258-6D32-46EF-DDFE2C9C3C3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B640013-11DC-D905-50C6-5579B22B57C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0414394-2D0B-89EC-7BC6-E71A399D92B9}"/>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221F83F6-9A03-AECA-7BFE-CD7302B0823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231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85263-59B2-F4AD-3127-9B139E87CC4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2BE8631-01A3-4F91-7E8D-9F843A9DE73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E23C27BC-8FB4-D6E7-5185-B8B480CC287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5473D69-4CB1-6C62-533B-1ACE33B055C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65728B2-34F9-586C-5A99-8E3FE24D0D4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DA1DD21-66C5-3E93-BD38-0CE1300A393A}"/>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F70E1EE5-8CBB-C245-CB47-7FEC467657F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3275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0FC9D-F6D4-59B0-27FF-E9A2474BB09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521D478-92C2-751B-F25F-FF9A8905403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F1D55C42-46FF-B2E4-24DC-9438DBB2C1F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519AC3A6-0710-2857-DCC6-D5A79A91EBD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2C0A320-BFBC-0AE6-87E5-F054FB72B3F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25CDB31-5281-08EE-5582-7DD1CDDAE2C1}"/>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42E7159F-6959-1B76-CA38-D7C44456B09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389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RH erev 5787 2026 Remember What? </a:t>
            </a:r>
          </a:p>
        </p:txBody>
      </p:sp>
      <p:sp>
        <p:nvSpPr>
          <p:cNvPr id="5" name="Date Placeholder 4"/>
          <p:cNvSpPr>
            <a:spLocks noGrp="1"/>
          </p:cNvSpPr>
          <p:nvPr>
            <p:ph type="dt" idx="1"/>
          </p:nvPr>
        </p:nvSpPr>
        <p:spPr/>
        <p:txBody>
          <a:bodyPr/>
          <a:lstStyle/>
          <a:p>
            <a:r>
              <a:rPr lang="en-US" altLang="en-US"/>
              <a:t>Sept 11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26</a:t>
            </a:fld>
            <a:endParaRPr lang="en-US" altLang="en-US"/>
          </a:p>
        </p:txBody>
      </p:sp>
    </p:spTree>
    <p:extLst>
      <p:ext uri="{BB962C8B-B14F-4D97-AF65-F5344CB8AC3E}">
        <p14:creationId xmlns:p14="http://schemas.microsoft.com/office/powerpoint/2010/main" val="3051957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RH erev 5787 2026 Remember What? </a:t>
            </a:r>
          </a:p>
        </p:txBody>
      </p:sp>
      <p:sp>
        <p:nvSpPr>
          <p:cNvPr id="5" name="Date Placeholder 4"/>
          <p:cNvSpPr>
            <a:spLocks noGrp="1"/>
          </p:cNvSpPr>
          <p:nvPr>
            <p:ph type="dt" idx="1"/>
          </p:nvPr>
        </p:nvSpPr>
        <p:spPr/>
        <p:txBody>
          <a:bodyPr/>
          <a:lstStyle/>
          <a:p>
            <a:r>
              <a:rPr lang="en-US" altLang="en-US"/>
              <a:t>Sept 11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27</a:t>
            </a:fld>
            <a:endParaRPr lang="en-US" altLang="en-US"/>
          </a:p>
        </p:txBody>
      </p:sp>
    </p:spTree>
    <p:extLst>
      <p:ext uri="{BB962C8B-B14F-4D97-AF65-F5344CB8AC3E}">
        <p14:creationId xmlns:p14="http://schemas.microsoft.com/office/powerpoint/2010/main" val="1353166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RH erev 5787 2026 Remember What? </a:t>
            </a:r>
          </a:p>
        </p:txBody>
      </p:sp>
      <p:sp>
        <p:nvSpPr>
          <p:cNvPr id="5" name="Date Placeholder 4"/>
          <p:cNvSpPr>
            <a:spLocks noGrp="1"/>
          </p:cNvSpPr>
          <p:nvPr>
            <p:ph type="dt" idx="1"/>
          </p:nvPr>
        </p:nvSpPr>
        <p:spPr/>
        <p:txBody>
          <a:bodyPr/>
          <a:lstStyle/>
          <a:p>
            <a:r>
              <a:rPr lang="en-US" altLang="en-US"/>
              <a:t>Sept 11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28</a:t>
            </a:fld>
            <a:endParaRPr lang="en-US" altLang="en-US"/>
          </a:p>
        </p:txBody>
      </p:sp>
    </p:spTree>
    <p:extLst>
      <p:ext uri="{BB962C8B-B14F-4D97-AF65-F5344CB8AC3E}">
        <p14:creationId xmlns:p14="http://schemas.microsoft.com/office/powerpoint/2010/main" val="4047478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RH erev 5787 2026 Remember What? </a:t>
            </a:r>
          </a:p>
        </p:txBody>
      </p:sp>
      <p:sp>
        <p:nvSpPr>
          <p:cNvPr id="5" name="Date Placeholder 4"/>
          <p:cNvSpPr>
            <a:spLocks noGrp="1"/>
          </p:cNvSpPr>
          <p:nvPr>
            <p:ph type="dt" idx="1"/>
          </p:nvPr>
        </p:nvSpPr>
        <p:spPr/>
        <p:txBody>
          <a:bodyPr/>
          <a:lstStyle/>
          <a:p>
            <a:r>
              <a:rPr lang="en-US" altLang="en-US"/>
              <a:t>Sept 11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29</a:t>
            </a:fld>
            <a:endParaRPr lang="en-US" altLang="en-US"/>
          </a:p>
        </p:txBody>
      </p:sp>
    </p:spTree>
    <p:extLst>
      <p:ext uri="{BB962C8B-B14F-4D97-AF65-F5344CB8AC3E}">
        <p14:creationId xmlns:p14="http://schemas.microsoft.com/office/powerpoint/2010/main" val="3425480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B472-3148-246D-CCBB-E7979B4D88F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CA56FDE-F173-30D0-6459-9AF344A234C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E99594A5-D8EA-0292-343E-394FA706452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9B4489AF-97FA-3912-D32D-4473A0E7C01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6943933-DBC3-4DA9-937F-96BAD4724D4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219E385-5FC9-7174-3F4F-5997FB6F52AC}"/>
              </a:ext>
            </a:extLst>
          </p:cNvPr>
          <p:cNvSpPr>
            <a:spLocks noGrp="1" noChangeArrowheads="1"/>
          </p:cNvSpPr>
          <p:nvPr>
            <p:ph type="body" idx="1"/>
          </p:nvPr>
        </p:nvSpPr>
        <p:spPr>
          <a:xfrm>
            <a:off x="152400" y="4114800"/>
            <a:ext cx="6553200" cy="4876800"/>
          </a:xfrm>
        </p:spPr>
        <p:txBody>
          <a:bodyPr/>
          <a:lstStyle/>
          <a:p>
            <a:pPr algn="l"/>
            <a:r>
              <a:rPr lang="en-US" altLang="en-US" dirty="0"/>
              <a:t>Pause and meditate…Selah</a:t>
            </a:r>
          </a:p>
        </p:txBody>
      </p:sp>
      <p:cxnSp>
        <p:nvCxnSpPr>
          <p:cNvPr id="3" name="Straight Connector 2">
            <a:extLst>
              <a:ext uri="{FF2B5EF4-FFF2-40B4-BE49-F238E27FC236}">
                <a16:creationId xmlns:a16="http://schemas.microsoft.com/office/drawing/2014/main" id="{96132A59-4C21-0220-4D89-58E58C3397D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13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ACC8-976C-0B4F-B4C0-0DA17475FF5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746A8A2-3C5E-0537-17D5-A3E086EDDE2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D6D7805-9A69-B497-9EEB-39F300EFDDE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7B2BA97A-8BE4-A4D5-C6C5-7B5F872ACA1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693359B-3B32-2A58-480C-DBAFDEA124C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9AB8CF8-A36D-C9DA-2DB9-BFFE688FE83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364033A9-E342-6125-D979-E37A69777F4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49950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688AC-0500-97FB-4C11-5229B729F2D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5844E0E-B5C8-F603-009F-88E9D813162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751646EF-2DEF-A12D-BA3D-55B7260A0AE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32EF529B-A364-8C5B-AD4C-ABA4C60F57C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B37DA1E-71DE-58D7-FEC7-976E2BFB55D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447C450-BC5B-34FF-822A-EBCED9EDB507}"/>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624FEDC7-658B-0350-9D46-229DD5ECE29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665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A04DF-3187-6CF2-8408-389B8FAE641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BC34CAD-1E30-5217-4EDD-4C09AAE3839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100075EC-C775-97E4-8340-907AFD2F414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97C5A0C2-D431-8CDE-084E-2BE90BA0001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2548227-3347-68A9-0D83-3DB43C63BE1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D11F735-35CA-BDA3-0011-0748AB2EE32D}"/>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1E08DBFE-1671-CF41-96DC-83B634D7DCF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32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C0367-4DCB-B1D4-9B81-D561C11802D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746082B-8263-12B8-35E7-E7EC8C6474B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2D642EE7-8BA0-BA42-46A1-3D0B653D942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58CEED91-70B8-A386-059C-83D41CD9028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AA32412-2EDE-2759-D4F6-2A0C4A9D13B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BC532C3-1161-CB68-F7B4-C81B9C5B3EC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6C56CAC7-087D-3AA7-5A9D-1BC88288099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1244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11D2-AE64-E3DC-019D-6A8A559FBED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61B2334-BAED-A67C-3656-3F29AAA44EB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02CE3F03-F594-DD1D-B7D1-8777D2F1817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06A838C4-6AE5-67D8-F85F-1ACBEBE75F1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EA97F93-043B-FAE0-9F7D-5BA0E0299AD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12284E4-2012-9974-E90B-D20AC7710EDA}"/>
              </a:ext>
            </a:extLst>
          </p:cNvPr>
          <p:cNvSpPr>
            <a:spLocks noGrp="1" noChangeArrowheads="1"/>
          </p:cNvSpPr>
          <p:nvPr>
            <p:ph type="body" idx="1"/>
          </p:nvPr>
        </p:nvSpPr>
        <p:spPr>
          <a:xfrm>
            <a:off x="152400" y="4114800"/>
            <a:ext cx="6553200" cy="4876800"/>
          </a:xfrm>
        </p:spPr>
        <p:txBody>
          <a:bodyPr/>
          <a:lstStyle/>
          <a:p>
            <a:pPr algn="l"/>
            <a:r>
              <a:rPr lang="en-US" altLang="en-US" dirty="0"/>
              <a:t>With </a:t>
            </a:r>
            <a:r>
              <a:rPr lang="en-US" altLang="en-US" dirty="0" err="1"/>
              <a:t>T’ruah</a:t>
            </a:r>
            <a:r>
              <a:rPr lang="en-US" altLang="en-US" dirty="0"/>
              <a:t> = loud sounds</a:t>
            </a:r>
          </a:p>
        </p:txBody>
      </p:sp>
      <p:cxnSp>
        <p:nvCxnSpPr>
          <p:cNvPr id="3" name="Straight Connector 2">
            <a:extLst>
              <a:ext uri="{FF2B5EF4-FFF2-40B4-BE49-F238E27FC236}">
                <a16:creationId xmlns:a16="http://schemas.microsoft.com/office/drawing/2014/main" id="{C19B4797-A4A5-5F3E-F2EF-FA03760BA81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150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003FD-BF48-E5ED-1B40-CA22EAABBA8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0E47484-292B-D7F9-B115-0DC052496CF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A7496FBF-4B43-8052-E30D-4B4B69C4E54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EC29A16-31BD-0C19-63BE-403EE021DF9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C91338C-85F4-30D9-BFBF-F0AB05A2E06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53460A8-226C-AEE6-80BB-254788AC89BE}"/>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621AC5FB-6E4A-6CD0-7547-174A70B9185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3812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206EB-77D5-D32F-04EF-4287472176C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76DBB66-80B6-E121-0406-25CA64BB9FC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14312238-BF61-F0CD-B45C-C061BAED5AD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377D2461-F6A6-F45A-FB93-FC184E89677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AC8002B-990C-88EA-9D05-416B8E58448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E534E25-422D-F6CE-6B8B-ADD8592BB23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E6752A84-0927-C87F-2134-24C2BD44B63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9397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94F92-7D19-9401-C7CE-99B28764C78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B62CA6B-BFF4-02C4-3224-DDB4D806C26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409C2F74-FD14-C476-5778-8E51BE2954E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5C002FB8-4733-40D9-9BBB-8F8798363F9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BF8C978-6E61-EA44-66BB-5DA0F3D3BE2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8AC76D9-F849-02EA-AE10-5D3C32EA18DC}"/>
              </a:ext>
            </a:extLst>
          </p:cNvPr>
          <p:cNvSpPr>
            <a:spLocks noGrp="1" noChangeArrowheads="1"/>
          </p:cNvSpPr>
          <p:nvPr>
            <p:ph type="body" idx="1"/>
          </p:nvPr>
        </p:nvSpPr>
        <p:spPr>
          <a:xfrm>
            <a:off x="152400" y="4114800"/>
            <a:ext cx="6553200" cy="4876800"/>
          </a:xfrm>
        </p:spPr>
        <p:txBody>
          <a:bodyPr/>
          <a:lstStyle/>
          <a:p>
            <a:pPr algn="l"/>
            <a:r>
              <a:rPr lang="en-US" altLang="en-US" sz="1050" dirty="0">
                <a:hlinkClick r:id="rId3"/>
              </a:rPr>
              <a:t>https://www.bing.com/videos/riverview/relatedvideo?q=nala+convinces+simba+to+return&amp;&amp;mid=C8914D1BA8213FA7ADF5C8914D1BA8213FA7ADF5&amp;churl=https%3a%2f%2fwww.youtube.com%2fchannel%2fUC8IEkN72T6Xm5JAcYo-1ibA&amp;FORM=VCGVRP</a:t>
            </a:r>
            <a:endParaRPr lang="en-US" altLang="en-US" sz="1050" dirty="0"/>
          </a:p>
          <a:p>
            <a:pPr algn="l"/>
            <a:endParaRPr lang="en-US" altLang="en-US" sz="1050" dirty="0"/>
          </a:p>
          <a:p>
            <a:pPr algn="l"/>
            <a:r>
              <a:rPr lang="en-US" altLang="en-US" sz="1050" dirty="0"/>
              <a:t>Play clip now</a:t>
            </a:r>
          </a:p>
        </p:txBody>
      </p:sp>
      <p:cxnSp>
        <p:nvCxnSpPr>
          <p:cNvPr id="3" name="Straight Connector 2">
            <a:extLst>
              <a:ext uri="{FF2B5EF4-FFF2-40B4-BE49-F238E27FC236}">
                <a16:creationId xmlns:a16="http://schemas.microsoft.com/office/drawing/2014/main" id="{9ED26A73-5B7E-AFE6-41F3-6D5F077CC7F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8809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61E8C-69BA-127C-2D61-2434667EE91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A6F18FE-19DF-7914-038A-41F8091DB40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C33FF0DE-14D8-FCF4-3231-2E341DD78A5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D1218C69-CDBC-1204-73D2-B9ADDE3090D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26B965C-DF62-20BF-78E3-D2CB1C83254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7FC86C9-E9A0-0504-BA0D-C4A85500A3B8}"/>
              </a:ext>
            </a:extLst>
          </p:cNvPr>
          <p:cNvSpPr>
            <a:spLocks noGrp="1" noChangeArrowheads="1"/>
          </p:cNvSpPr>
          <p:nvPr>
            <p:ph type="body" idx="1"/>
          </p:nvPr>
        </p:nvSpPr>
        <p:spPr>
          <a:xfrm>
            <a:off x="152400" y="4114800"/>
            <a:ext cx="6553200" cy="4876800"/>
          </a:xfrm>
        </p:spPr>
        <p:txBody>
          <a:bodyPr/>
          <a:lstStyle/>
          <a:p>
            <a:pPr algn="l"/>
            <a:r>
              <a:rPr lang="en-US" altLang="en-US" dirty="0"/>
              <a:t>Idea of Mickey Simmons, the New Yorker.</a:t>
            </a:r>
          </a:p>
        </p:txBody>
      </p:sp>
      <p:cxnSp>
        <p:nvCxnSpPr>
          <p:cNvPr id="3" name="Straight Connector 2">
            <a:extLst>
              <a:ext uri="{FF2B5EF4-FFF2-40B4-BE49-F238E27FC236}">
                <a16:creationId xmlns:a16="http://schemas.microsoft.com/office/drawing/2014/main" id="{4801A82C-E99F-2258-2116-ED8592B5C2A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8131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CE1AE-EC5A-0F88-FE68-53135FBABB1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4F897FE-0463-31B4-7433-AD03C5C09B5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234CEB2C-761D-CF20-4B13-E8B65928B24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7795490B-0902-8819-35E2-A144F17390A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2CE8585-88A4-3357-F5D8-CACDB7B2487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9E2222F-F65F-366D-DD1C-0FD30B0D44E9}"/>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8B96B414-81A8-99FA-67D7-E56888E7981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81173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0BA32-D5C2-C1AD-C613-F679D7DD251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4480F3C-510E-8AA5-786E-B3337ADC4B3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97D91C7D-91B1-883A-519D-7278193F034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A91EB6BD-9110-6E00-7C83-04ADD02A4C5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F47D7F2-CBB5-CEAA-016C-ED56710908B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7474891-F0C8-E7EF-0AED-0B54C31AA372}"/>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0546E766-D5A1-2C98-3CFB-F792948B9C8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58346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5CF3E-0E9B-097E-2F85-91F7BE3B29F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E5E2E67-E8A0-2C69-416C-87CA09AE1A7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EA64387E-2EC9-14B6-F421-330C4FE502F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F4107E9-2C29-7FAA-9BF8-73BCE9BEADC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91545B5-61BC-3245-C3B3-8E6D3D9AB3C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997ECAD-CC73-08F0-C537-C1161B30EB2C}"/>
              </a:ext>
            </a:extLst>
          </p:cNvPr>
          <p:cNvSpPr>
            <a:spLocks noGrp="1" noChangeArrowheads="1"/>
          </p:cNvSpPr>
          <p:nvPr>
            <p:ph type="body" idx="1"/>
          </p:nvPr>
        </p:nvSpPr>
        <p:spPr>
          <a:xfrm>
            <a:off x="152400" y="4114800"/>
            <a:ext cx="6553200" cy="4876800"/>
          </a:xfrm>
        </p:spPr>
        <p:txBody>
          <a:bodyPr/>
          <a:lstStyle/>
          <a:p>
            <a:pPr algn="l"/>
            <a:r>
              <a:rPr lang="en-US" altLang="en-US" dirty="0"/>
              <a:t>The word Ruakh </a:t>
            </a:r>
            <a:r>
              <a:rPr lang="he-IL" altLang="en-US" sz="2800" b="1" dirty="0">
                <a:latin typeface="David" panose="020E0502060401010101" pitchFamily="34" charset="-79"/>
                <a:cs typeface="David" panose="020E0502060401010101" pitchFamily="34" charset="-79"/>
              </a:rPr>
              <a:t>רוח</a:t>
            </a:r>
            <a:r>
              <a:rPr lang="en-US" altLang="en-US" b="1" dirty="0">
                <a:latin typeface="David" panose="020E0502060401010101" pitchFamily="34" charset="-79"/>
                <a:cs typeface="David" panose="020E0502060401010101" pitchFamily="34" charset="-79"/>
              </a:rPr>
              <a:t> </a:t>
            </a:r>
            <a:r>
              <a:rPr lang="en-US" altLang="en-US" dirty="0"/>
              <a:t>is a female noun. All Hebrew nouns have gender.   Like Spanish.  La mesa.</a:t>
            </a:r>
          </a:p>
        </p:txBody>
      </p:sp>
      <p:cxnSp>
        <p:nvCxnSpPr>
          <p:cNvPr id="3" name="Straight Connector 2">
            <a:extLst>
              <a:ext uri="{FF2B5EF4-FFF2-40B4-BE49-F238E27FC236}">
                <a16:creationId xmlns:a16="http://schemas.microsoft.com/office/drawing/2014/main" id="{7397D7DA-84D0-3EA6-C13A-43549E1CC03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78385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AB076-9F79-136E-B5D3-6DC5C131A9B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9643B61-5959-4E27-7280-CF74059A34C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0B074D48-4EAF-C001-0082-BD0CE43748F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727EBA2F-5FAD-8F97-3A2D-4F6CB87D142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DBB0588-A572-B417-16AE-5B081838A41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D3258B2-B357-A733-C96B-EC926234A585}"/>
              </a:ext>
            </a:extLst>
          </p:cNvPr>
          <p:cNvSpPr>
            <a:spLocks noGrp="1" noChangeArrowheads="1"/>
          </p:cNvSpPr>
          <p:nvPr>
            <p:ph type="body" idx="1"/>
          </p:nvPr>
        </p:nvSpPr>
        <p:spPr>
          <a:xfrm>
            <a:off x="152400" y="4114800"/>
            <a:ext cx="6553200" cy="4876800"/>
          </a:xfrm>
        </p:spPr>
        <p:txBody>
          <a:bodyPr/>
          <a:lstStyle/>
          <a:p>
            <a:pPr algn="l"/>
            <a:r>
              <a:rPr lang="en-US" altLang="en-US" sz="1050" dirty="0">
                <a:hlinkClick r:id="rId3"/>
              </a:rPr>
              <a:t>https://www.bing.com/videos/riverview/relatedvideo?q=nala+convinces+simba+to+return&amp;&amp;mid=C8914D1BA8213FA7ADF5C8914D1BA8213FA7ADF5&amp;churl=https%3a%2f%2fwww.youtube.com%2fchannel%2fUC8IEkN72T6Xm5JAcYo-1ibA&amp;FORM=VCGVRP</a:t>
            </a:r>
            <a:endParaRPr lang="en-US" altLang="en-US" sz="1050" dirty="0"/>
          </a:p>
          <a:p>
            <a:pPr algn="l"/>
            <a:endParaRPr lang="en-US" altLang="en-US" sz="1050" dirty="0"/>
          </a:p>
        </p:txBody>
      </p:sp>
      <p:cxnSp>
        <p:nvCxnSpPr>
          <p:cNvPr id="3" name="Straight Connector 2">
            <a:extLst>
              <a:ext uri="{FF2B5EF4-FFF2-40B4-BE49-F238E27FC236}">
                <a16:creationId xmlns:a16="http://schemas.microsoft.com/office/drawing/2014/main" id="{3FC2E77E-2965-7535-7F76-6B0D5913F86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7626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043C7-8EA1-A759-0F46-B34F362939F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C410B10-B1CB-2005-26E8-B41A15E968A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9462B367-81AE-E831-6C7E-5298F024222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D2C726D2-10A8-AFB4-6991-9612B83F481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789DBFF-B605-133A-3610-55926196E4E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40A35FB-2D13-A82C-99FB-6803AE3ED0D2}"/>
              </a:ext>
            </a:extLst>
          </p:cNvPr>
          <p:cNvSpPr>
            <a:spLocks noGrp="1" noChangeArrowheads="1"/>
          </p:cNvSpPr>
          <p:nvPr>
            <p:ph type="body" idx="1"/>
          </p:nvPr>
        </p:nvSpPr>
        <p:spPr>
          <a:xfrm>
            <a:off x="152400" y="4114800"/>
            <a:ext cx="6553200" cy="4876800"/>
          </a:xfrm>
        </p:spPr>
        <p:txBody>
          <a:bodyPr/>
          <a:lstStyle/>
          <a:p>
            <a:pPr algn="l"/>
            <a:r>
              <a:rPr lang="en-US" altLang="en-US" dirty="0"/>
              <a:t>To Israel at Sinai</a:t>
            </a:r>
          </a:p>
        </p:txBody>
      </p:sp>
      <p:cxnSp>
        <p:nvCxnSpPr>
          <p:cNvPr id="3" name="Straight Connector 2">
            <a:extLst>
              <a:ext uri="{FF2B5EF4-FFF2-40B4-BE49-F238E27FC236}">
                <a16:creationId xmlns:a16="http://schemas.microsoft.com/office/drawing/2014/main" id="{9E4DA8D9-A944-D9D6-3068-74BBB06AF51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0660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910A2-CB82-646C-4F8B-7126CD709B8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F870AF8-4426-8FF3-B3BD-FCF052D019E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53FB0FEF-8634-4275-1353-C9DEF6C109C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6EAF7532-463D-3C38-324B-0F802C3B110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82AAA20-73A1-EB1D-5DF4-C3A6801A44C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043BBA3-6E3F-4D67-A842-3AF318ED0C3F}"/>
              </a:ext>
            </a:extLst>
          </p:cNvPr>
          <p:cNvSpPr>
            <a:spLocks noGrp="1" noChangeArrowheads="1"/>
          </p:cNvSpPr>
          <p:nvPr>
            <p:ph type="body" idx="1"/>
          </p:nvPr>
        </p:nvSpPr>
        <p:spPr>
          <a:xfrm>
            <a:off x="152400" y="4114800"/>
            <a:ext cx="6553200" cy="4876800"/>
          </a:xfrm>
        </p:spPr>
        <p:txBody>
          <a:bodyPr/>
          <a:lstStyle/>
          <a:p>
            <a:pPr algn="l"/>
            <a:r>
              <a:rPr lang="en-US" altLang="en-US" dirty="0"/>
              <a:t>To all nations!!</a:t>
            </a:r>
          </a:p>
        </p:txBody>
      </p:sp>
      <p:cxnSp>
        <p:nvCxnSpPr>
          <p:cNvPr id="3" name="Straight Connector 2">
            <a:extLst>
              <a:ext uri="{FF2B5EF4-FFF2-40B4-BE49-F238E27FC236}">
                <a16:creationId xmlns:a16="http://schemas.microsoft.com/office/drawing/2014/main" id="{8699FB83-B7D4-AE33-A2DC-E0A3779E070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0510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103F6-CE87-0821-0ED1-CE7518AB007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123865E-28BC-55F5-FC87-BF775CE26D3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9DC14333-A57F-5F8D-54D7-49A4F8554E2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69A38136-1E2F-185D-1739-F5A5328282E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55FB2E2-A13E-826A-B0E2-4B965E5E823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2D2583F-87A2-6237-09E0-942F98F9B816}"/>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Rounded MT Bold" pitchFamily="34" charset="0"/>
                <a:ea typeface="+mn-ea"/>
                <a:cs typeface="Arial" charset="0"/>
              </a:rPr>
              <a:t>Pause…</a:t>
            </a:r>
          </a:p>
          <a:p>
            <a:pPr algn="l"/>
            <a:endParaRPr lang="en-US" altLang="en-US" dirty="0"/>
          </a:p>
        </p:txBody>
      </p:sp>
      <p:cxnSp>
        <p:nvCxnSpPr>
          <p:cNvPr id="3" name="Straight Connector 2">
            <a:extLst>
              <a:ext uri="{FF2B5EF4-FFF2-40B4-BE49-F238E27FC236}">
                <a16:creationId xmlns:a16="http://schemas.microsoft.com/office/drawing/2014/main" id="{E0EF3415-1C3A-E955-FB76-EC7420FE81B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2529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639BA-45F7-0713-511B-60AF6E0EBC3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50DA4DB-52B7-1797-86FF-1E745628D25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D3A4D7C4-9496-1BE4-7306-CEA4B506426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7693DC47-14CA-5949-53E2-65314717627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9A8DD7B-BBA1-2DB7-D480-DA826ADAF0A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2FE6B90-92E8-FF57-415E-D76A6D8CCEB0}"/>
              </a:ext>
            </a:extLst>
          </p:cNvPr>
          <p:cNvSpPr>
            <a:spLocks noGrp="1" noChangeArrowheads="1"/>
          </p:cNvSpPr>
          <p:nvPr>
            <p:ph type="body" idx="1"/>
          </p:nvPr>
        </p:nvSpPr>
        <p:spPr>
          <a:xfrm>
            <a:off x="152400" y="4114800"/>
            <a:ext cx="6553200" cy="4876800"/>
          </a:xfrm>
        </p:spPr>
        <p:txBody>
          <a:bodyPr/>
          <a:lstStyle/>
          <a:p>
            <a:pPr algn="l"/>
            <a:r>
              <a:rPr lang="en-US" altLang="en-US" dirty="0"/>
              <a:t>In August I volunteered to help sell Israeli food: falafel, humus, olives, salads in the Israeli booth.</a:t>
            </a:r>
          </a:p>
          <a:p>
            <a:pPr algn="l"/>
            <a:r>
              <a:rPr lang="en-US" altLang="en-US" dirty="0"/>
              <a:t> </a:t>
            </a:r>
          </a:p>
        </p:txBody>
      </p:sp>
      <p:cxnSp>
        <p:nvCxnSpPr>
          <p:cNvPr id="3" name="Straight Connector 2">
            <a:extLst>
              <a:ext uri="{FF2B5EF4-FFF2-40B4-BE49-F238E27FC236}">
                <a16:creationId xmlns:a16="http://schemas.microsoft.com/office/drawing/2014/main" id="{D2C24D63-7BCC-4D11-6AC5-2971191D2C9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03066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4CC9-3E5F-B1D7-D65B-8E5FCB5C7FA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7196D73-BD62-1EDB-B19D-A8672CCEDC1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A3426206-4DA1-28C0-D3C8-24F22770591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78231A2D-5197-03A0-2A04-5A0A0306D79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0DECC2B-B8FC-D03D-6E8F-6FF210D4CA7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36B318E-7A06-B46F-1857-440391FCE874}"/>
              </a:ext>
            </a:extLst>
          </p:cNvPr>
          <p:cNvSpPr>
            <a:spLocks noGrp="1" noChangeArrowheads="1"/>
          </p:cNvSpPr>
          <p:nvPr>
            <p:ph type="body" idx="1"/>
          </p:nvPr>
        </p:nvSpPr>
        <p:spPr>
          <a:xfrm>
            <a:off x="152400" y="4114800"/>
            <a:ext cx="6553200" cy="4876800"/>
          </a:xfrm>
        </p:spPr>
        <p:txBody>
          <a:bodyPr/>
          <a:lstStyle/>
          <a:p>
            <a:pPr algn="l"/>
            <a:r>
              <a:rPr lang="en-US" altLang="en-US" dirty="0"/>
              <a:t>There was a surprising little sign by the sales window…</a:t>
            </a:r>
          </a:p>
        </p:txBody>
      </p:sp>
      <p:cxnSp>
        <p:nvCxnSpPr>
          <p:cNvPr id="3" name="Straight Connector 2">
            <a:extLst>
              <a:ext uri="{FF2B5EF4-FFF2-40B4-BE49-F238E27FC236}">
                <a16:creationId xmlns:a16="http://schemas.microsoft.com/office/drawing/2014/main" id="{7A748130-E989-6601-E6EF-0067CE7DF6F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8127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D49A9-7638-C0AA-59A7-E542EDC7750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FE4D4FF-0258-701A-A1EA-AA7DC2CFF63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C1B13C01-49C6-68BE-34AF-39EEA493C36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F1F6E2F-3127-9B17-D030-149BFCCB02F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182B156-447A-54D6-79B1-5D07CEFDC91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A9E4757-23B3-71F9-2019-595470F1636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FDC4731E-D647-5EB6-2579-55B92103C91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1960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449CB-FD61-F9BC-CC89-6BEC40D486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1FD9D1D-B541-C60E-C17D-64C6A180BC5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CB9B95E8-1A40-D66D-FCA6-DBACD18C42D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75DF9D21-4270-5218-815B-8DF70295BBB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8B88837-74A9-D023-3FFB-5A7436A227A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161E3EC-C56E-A006-2253-6B2CCF1402C8}"/>
              </a:ext>
            </a:extLst>
          </p:cNvPr>
          <p:cNvSpPr>
            <a:spLocks noGrp="1" noChangeArrowheads="1"/>
          </p:cNvSpPr>
          <p:nvPr>
            <p:ph type="body" idx="1"/>
          </p:nvPr>
        </p:nvSpPr>
        <p:spPr>
          <a:xfrm>
            <a:off x="152400" y="4114800"/>
            <a:ext cx="6553200" cy="4876800"/>
          </a:xfrm>
        </p:spPr>
        <p:txBody>
          <a:bodyPr/>
          <a:lstStyle/>
          <a:p>
            <a:pPr algn="l"/>
            <a:r>
              <a:rPr lang="en-US" altLang="en-US" dirty="0"/>
              <a:t>Why would the Israeli Jews be that concerned with the temptation to be ashamed??</a:t>
            </a:r>
          </a:p>
          <a:p>
            <a:pPr algn="l"/>
            <a:r>
              <a:rPr lang="en-US" altLang="en-US" dirty="0"/>
              <a:t>The world, the spirit of the world, HATES Jews.</a:t>
            </a:r>
          </a:p>
          <a:p>
            <a:pPr algn="l"/>
            <a:r>
              <a:rPr lang="en-US" altLang="en-US" dirty="0">
                <a:solidFill>
                  <a:srgbClr val="C00000"/>
                </a:solidFill>
              </a:rPr>
              <a:t>Hates ALL followers of Yeshua too, especially if you identify with the Jews and Israel.  Hates you!</a:t>
            </a:r>
          </a:p>
          <a:p>
            <a:pPr algn="l"/>
            <a:r>
              <a:rPr lang="en-US" altLang="en-US" dirty="0"/>
              <a:t>Part of the reason I feel impelled to almost always wear a kippah.  I’m flying the flag of Israel.  Supposed to be dangerous to do some places. Minnesota!! </a:t>
            </a:r>
          </a:p>
          <a:p>
            <a:pPr algn="l"/>
            <a:r>
              <a:rPr lang="en-US" altLang="en-US" dirty="0"/>
              <a:t>I’m not ashamed to be Jewish, Am Yisrael.  I want to remember who I am!</a:t>
            </a:r>
          </a:p>
        </p:txBody>
      </p:sp>
      <p:cxnSp>
        <p:nvCxnSpPr>
          <p:cNvPr id="3" name="Straight Connector 2">
            <a:extLst>
              <a:ext uri="{FF2B5EF4-FFF2-40B4-BE49-F238E27FC236}">
                <a16:creationId xmlns:a16="http://schemas.microsoft.com/office/drawing/2014/main" id="{1585187A-22D9-017E-A4E7-2B596848F13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85814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0A92E-9F77-2A12-B2DF-F9D7118A676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C562E4E-CA16-1DAB-B8C1-59859ED8B9F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CD35BBFD-DE17-C0C7-E71E-3B5D2050DCA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1CFB13D3-C4D1-3477-D3FD-B3CB2ED15E8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5FDEAB2-6CFD-871B-624B-E8F476389CD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6A2C984-3A8D-6BD7-B833-CBF44ECA597A}"/>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166FDEA0-D311-C6C3-6B35-A77AC67D5BB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5657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90723-FB59-C545-032A-7EBE68E01C7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FCB4CCC-6F9C-ABFD-4CF3-3652F4F6E34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DD17D491-D361-C80D-02D9-98ABBF5CFB1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538519A3-BBE1-38CA-43DD-76B029FB8C0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FB11A4E-92B5-4BAA-F624-243240F46FB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E028D04-528A-0D16-27B6-D7F9B4D8A65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77610628-899D-65CE-D463-00674C50B00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9356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E330B-23A7-53A2-F580-A83C40CDD47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DE58E2E-2947-F810-B078-C038E9CE3B7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CBE6D08-1898-6ADD-6D8E-782520567BF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5A8F2785-8835-D930-B6F6-430BB6C515B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A2A0714-5396-7252-1C55-C68139A1CD2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56BEED0-61F9-3922-0C42-AAB7A37B7DDA}"/>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DEF5C3B3-5865-96EF-4F85-3CEF0662212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7474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03F0B-6B43-403D-E2A8-75F25FFCE98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97B3C4C-729F-CD54-423F-B2E2CDDB86F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08674741-1FD0-E8BE-ACA3-C1F24288C39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14A2D63B-4BD9-823F-0484-E26D3B9E3CD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A78AD4B-A59C-C8FC-D021-4C63556CDF0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80FB9BD-2AB0-0B39-D7E7-E74E8DC5CB2E}"/>
              </a:ext>
            </a:extLst>
          </p:cNvPr>
          <p:cNvSpPr>
            <a:spLocks noGrp="1" noChangeArrowheads="1"/>
          </p:cNvSpPr>
          <p:nvPr>
            <p:ph type="body" idx="1"/>
          </p:nvPr>
        </p:nvSpPr>
        <p:spPr>
          <a:xfrm>
            <a:off x="152400" y="4114800"/>
            <a:ext cx="6553200" cy="4876800"/>
          </a:xfrm>
        </p:spPr>
        <p:txBody>
          <a:bodyPr/>
          <a:lstStyle/>
          <a:p>
            <a:pPr marL="341313" indent="-341313" algn="l">
              <a:buFont typeface="+mj-lt"/>
              <a:buAutoNum type="arabicPeriod"/>
            </a:pPr>
            <a:r>
              <a:rPr lang="en-US" altLang="en-US" dirty="0"/>
              <a:t>Usually </a:t>
            </a:r>
            <a:r>
              <a:rPr lang="en-US" sz="2000" dirty="0">
                <a:solidFill>
                  <a:schemeClr val="tx1"/>
                </a:solidFill>
                <a:latin typeface="Arial Rounded MT Bold" panose="020F0704030504030204" pitchFamily="34" charset="0"/>
              </a:rPr>
              <a:t>not practicing.  Jewish ID more important after Yeshua than before   </a:t>
            </a:r>
          </a:p>
          <a:p>
            <a:pPr marL="341313" indent="-341313" algn="l">
              <a:buFont typeface="+mj-lt"/>
              <a:buAutoNum type="arabicPeriod"/>
            </a:pPr>
            <a:r>
              <a:rPr lang="en-US" altLang="en-US" dirty="0"/>
              <a:t>Or brought up secular atheist with hunger.  Largest group.  Brought back to covenant ID</a:t>
            </a:r>
          </a:p>
          <a:p>
            <a:pPr marL="341313" indent="-341313" algn="l">
              <a:buFont typeface="+mj-lt"/>
              <a:buAutoNum type="arabicPeriod"/>
            </a:pPr>
            <a:endParaRPr lang="en-US" altLang="en-US" dirty="0"/>
          </a:p>
          <a:p>
            <a:pPr algn="l"/>
            <a:r>
              <a:rPr lang="en-US" altLang="en-US" dirty="0"/>
              <a:t>Affirm who you are, as the  Ruakh leads.  Some jewelry, pins, </a:t>
            </a:r>
            <a:r>
              <a:rPr lang="en-US" altLang="en-US" dirty="0" err="1"/>
              <a:t>tsitist</a:t>
            </a:r>
            <a:r>
              <a:rPr lang="en-US" altLang="en-US" dirty="0"/>
              <a:t>, kippah</a:t>
            </a:r>
          </a:p>
        </p:txBody>
      </p:sp>
      <p:cxnSp>
        <p:nvCxnSpPr>
          <p:cNvPr id="3" name="Straight Connector 2">
            <a:extLst>
              <a:ext uri="{FF2B5EF4-FFF2-40B4-BE49-F238E27FC236}">
                <a16:creationId xmlns:a16="http://schemas.microsoft.com/office/drawing/2014/main" id="{6C15CB2E-A20C-B22A-3CF0-5A165770FB8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3445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0E5EA-6528-FE89-0CDE-FFA5DCEFFB7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F8A2C74-0E51-1A53-A412-BD42D7A991F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DDB5A62D-3718-4468-4BA9-7261F844246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3710BD2E-0370-679C-0B25-D7625EC0986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59B1E17-89BC-EF6E-DA3C-34599682E93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2C2E40B-F855-1B69-0ED3-863EF6B3F1C7}"/>
              </a:ext>
            </a:extLst>
          </p:cNvPr>
          <p:cNvSpPr>
            <a:spLocks noGrp="1" noChangeArrowheads="1"/>
          </p:cNvSpPr>
          <p:nvPr>
            <p:ph type="body" idx="1"/>
          </p:nvPr>
        </p:nvSpPr>
        <p:spPr>
          <a:xfrm>
            <a:off x="152400" y="4114800"/>
            <a:ext cx="6553200" cy="4876800"/>
          </a:xfrm>
        </p:spPr>
        <p:txBody>
          <a:bodyPr/>
          <a:lstStyle/>
          <a:p>
            <a:pPr algn="l"/>
            <a:r>
              <a:rPr lang="en-US" altLang="en-US" dirty="0"/>
              <a:t>Dr. Michael Brown 50 Jews in a Messianic Cong &gt;&gt; 500 Jews in the churches.</a:t>
            </a:r>
          </a:p>
        </p:txBody>
      </p:sp>
      <p:cxnSp>
        <p:nvCxnSpPr>
          <p:cNvPr id="3" name="Straight Connector 2">
            <a:extLst>
              <a:ext uri="{FF2B5EF4-FFF2-40B4-BE49-F238E27FC236}">
                <a16:creationId xmlns:a16="http://schemas.microsoft.com/office/drawing/2014/main" id="{3CC4F683-411C-5BC3-189B-9AF91CD20BC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4498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E93EA-3286-92EC-908A-52C0085A84B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FDD2F48-4AFB-BEB1-F8C1-823B9563D76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94464EA4-EEB5-F392-9492-DB8F795544F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789952FC-E68F-5837-DA78-ED0C1BFF441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40D6138-6B0C-306D-799E-1A7DB1EF0BB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111FEC7-1B32-9229-C118-EFD6E30252B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4FD98959-7214-4C03-DF9C-8C1FCBB412B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42130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31B08-AD00-2547-4507-B0E737D59AD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B17FFB4-DC46-5F9D-AE9F-CF034EA1093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06A14BD1-D6AE-01BD-E5C4-F8504BC86F7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6CD909EF-732A-AE44-7A94-DA9849F759D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AC024B3-1AD4-13EB-A3BC-BDB79C58290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03135F3-937D-4A80-F822-BA7FDC3BCE7A}"/>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3A9B6AA3-C52B-A8B3-C5C1-A388EAE5153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43495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EC7C8-B1E0-BE39-3505-2C82574BF25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8EF90DB-6C3F-2174-9786-10494753B7D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B9E1ED05-78E3-C5ED-B2D5-EBBB4D7EFC9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31E44C59-EA21-0D67-F450-53DD5CE1A25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7ECFC26-FB66-6641-E15D-36C99395BC4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A45681B-29D4-2C38-F8C0-3384845C28A0}"/>
              </a:ext>
            </a:extLst>
          </p:cNvPr>
          <p:cNvSpPr>
            <a:spLocks noGrp="1" noChangeArrowheads="1"/>
          </p:cNvSpPr>
          <p:nvPr>
            <p:ph type="body" idx="1"/>
          </p:nvPr>
        </p:nvSpPr>
        <p:spPr>
          <a:xfrm>
            <a:off x="152400" y="4114800"/>
            <a:ext cx="6553200" cy="4876800"/>
          </a:xfrm>
        </p:spPr>
        <p:txBody>
          <a:bodyPr/>
          <a:lstStyle/>
          <a:p>
            <a:pPr algn="l"/>
            <a:r>
              <a:rPr lang="en-US" altLang="en-US" dirty="0"/>
              <a:t>With </a:t>
            </a:r>
            <a:r>
              <a:rPr lang="en-US" altLang="en-US" dirty="0" err="1"/>
              <a:t>T’ruah</a:t>
            </a:r>
            <a:r>
              <a:rPr lang="en-US" altLang="en-US" dirty="0"/>
              <a:t> = loud sounds</a:t>
            </a:r>
          </a:p>
        </p:txBody>
      </p:sp>
      <p:cxnSp>
        <p:nvCxnSpPr>
          <p:cNvPr id="3" name="Straight Connector 2">
            <a:extLst>
              <a:ext uri="{FF2B5EF4-FFF2-40B4-BE49-F238E27FC236}">
                <a16:creationId xmlns:a16="http://schemas.microsoft.com/office/drawing/2014/main" id="{A0B925A7-BA82-0EC4-B0D5-07BC1D8BA71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2361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84E0B-8A32-32E8-B753-829970B7F71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B7A4663-93B6-C105-A7F7-B16698191B9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5D60E0D4-44D1-CF7B-356B-27478FFF218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88DB53BE-1A1F-EC3B-FA7E-2F97A3B14F0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33AE296-4225-FC8F-9925-7046DECE8DF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A17788D-7EAF-511A-FC54-D0791620148F}"/>
              </a:ext>
            </a:extLst>
          </p:cNvPr>
          <p:cNvSpPr>
            <a:spLocks noGrp="1" noChangeArrowheads="1"/>
          </p:cNvSpPr>
          <p:nvPr>
            <p:ph type="body" idx="1"/>
          </p:nvPr>
        </p:nvSpPr>
        <p:spPr>
          <a:xfrm>
            <a:off x="152400" y="4114800"/>
            <a:ext cx="6553200" cy="4876800"/>
          </a:xfrm>
        </p:spPr>
        <p:txBody>
          <a:bodyPr/>
          <a:lstStyle/>
          <a:p>
            <a:pPr algn="l"/>
            <a:r>
              <a:rPr lang="en-US" altLang="en-US" dirty="0"/>
              <a:t>Scripture doesn’t say, but over 3000 years Jewish people have come up with a LOT of answers.  I’d like to give those, plus some more.</a:t>
            </a:r>
          </a:p>
        </p:txBody>
      </p:sp>
      <p:cxnSp>
        <p:nvCxnSpPr>
          <p:cNvPr id="3" name="Straight Connector 2">
            <a:extLst>
              <a:ext uri="{FF2B5EF4-FFF2-40B4-BE49-F238E27FC236}">
                <a16:creationId xmlns:a16="http://schemas.microsoft.com/office/drawing/2014/main" id="{36AD07DF-2198-A747-56DD-71C14227870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8925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33E66-B51C-1DA7-A8C7-977A9DF3568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69B3B52-F460-65C0-CBE3-19E452CEB7E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451995E5-C5C9-9ADA-8666-943C3F23737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63EF4CE-0690-BD6F-06F7-3E3660F954C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1C761CB-AF88-0BCD-D9AF-F0A0E070942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42F075B-9A08-1DB0-1D48-375B01C9488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1683D107-68EE-0365-A9D3-D5E3155186D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4217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E4A4E-2BFD-4F85-1327-03CD75DACE3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CE6AE77-C61F-25F6-9C17-DA7201C2329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3B32CD94-7D51-3061-6E96-9912DE03D93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2ECD481B-8FEF-9438-B1B4-DFD8ADC1C78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F2CBF14-CD46-AC2F-A6C6-3FE16638BF0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F6648B5-3637-59E7-5349-F47E48FE46E7}"/>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C66C13E6-994B-CF9C-498F-50B13058864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1345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91310-E0C5-2495-E8D9-21AFCD1F7DD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33B333F-EF86-FE7C-A9EA-6CEAB97D2D0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F26841ED-7C84-8B1B-A473-80F065870A6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D3C01AFD-CF94-514E-A7D1-20F93EB60B6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198DBC3-E0B8-94DB-DABF-CD06504B090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656B6E1-9A0A-FD1E-CE2B-30E5D297CF7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455163E6-3EA9-8017-1452-9BEC6BEA133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59355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50023-A493-B8AC-FA45-E0B081598CA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1A5BCBA-E64D-7496-00AF-BCCFA65AC6F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0886E662-1030-D75D-38F4-66CD64E8008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35DD5399-19B7-9777-62A1-C8F31180DE3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0E00607-62FE-0F6F-AD99-B1259EC91D1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58391AD-ACE7-F4DB-FD9C-38091B53B9A7}"/>
              </a:ext>
            </a:extLst>
          </p:cNvPr>
          <p:cNvSpPr>
            <a:spLocks noGrp="1" noChangeArrowheads="1"/>
          </p:cNvSpPr>
          <p:nvPr>
            <p:ph type="body" idx="1"/>
          </p:nvPr>
        </p:nvSpPr>
        <p:spPr>
          <a:xfrm>
            <a:off x="152400" y="4114800"/>
            <a:ext cx="6553200" cy="4876800"/>
          </a:xfrm>
        </p:spPr>
        <p:txBody>
          <a:bodyPr/>
          <a:lstStyle/>
          <a:p>
            <a:pPr algn="l"/>
            <a:r>
              <a:rPr lang="en-US" altLang="en-US" dirty="0"/>
              <a:t>Harmful language…Speaking in unknown tongues in the public gathering, without and interpretation. </a:t>
            </a:r>
          </a:p>
        </p:txBody>
      </p:sp>
      <p:cxnSp>
        <p:nvCxnSpPr>
          <p:cNvPr id="3" name="Straight Connector 2">
            <a:extLst>
              <a:ext uri="{FF2B5EF4-FFF2-40B4-BE49-F238E27FC236}">
                <a16:creationId xmlns:a16="http://schemas.microsoft.com/office/drawing/2014/main" id="{97DEBDCC-11C8-77E3-CEEF-10764901FFE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71548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316F3-8A17-1C70-C48C-4B8BBAA7B08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090B7BC-823A-1866-423C-92C2530AB0C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5F1B15F1-FEE7-60E4-FAAD-8C336877563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8B3534EA-1F90-2FB0-17A4-C02F5758360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9CAC4A4-1E9A-70CC-6A51-D787493A2C6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EA2858E-71EA-F208-EC79-C32F296952E0}"/>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58191D3A-0190-F4D1-51C4-3B2958AEC6F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9060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765FF-E9E4-5491-369D-8011D274DFB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0E7B0D3-0CD2-3036-92F1-754CD6D64E1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DEB28F04-74B7-EE8D-CEDD-AAE517D23BC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AD30981F-3ED5-10C9-22A0-5800574A26B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88B3ACA-893B-6B18-1E1A-A73677ABF85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B35DC72-21A5-4A80-5439-D29C74A741D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78398FBE-2C8B-8BF4-9FC7-4C81A2FEF13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7919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C4CE-A55A-85A2-B467-FCADFDCD446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1CEB5AE-625B-7DE5-4BC4-93EF2A6AFD2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C0A55E02-4B77-C539-9983-C7EB31491FF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36DF7611-5E01-E26C-5FCB-2EEE8A6A04C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CDDD1EF-9123-6FD8-8AE5-DEDC323BA9D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20FF7CA-AE1A-A180-F43E-7FEF08ED52EE}"/>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https://www.facebook.com/search/top?q=daniel%20juster</a:t>
            </a:r>
          </a:p>
          <a:p>
            <a:pPr algn="l"/>
            <a:endParaRPr lang="en-US" altLang="en-US" dirty="0"/>
          </a:p>
        </p:txBody>
      </p:sp>
      <p:cxnSp>
        <p:nvCxnSpPr>
          <p:cNvPr id="3" name="Straight Connector 2">
            <a:extLst>
              <a:ext uri="{FF2B5EF4-FFF2-40B4-BE49-F238E27FC236}">
                <a16:creationId xmlns:a16="http://schemas.microsoft.com/office/drawing/2014/main" id="{AAD98A12-A7F3-FAA2-AF3F-0CFDF16AC36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3407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8E3E1-D721-44BE-0BAD-8A9FC6477AD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2F725C5-74EE-6F0F-68D8-07724C3D6DC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96CF2BB-DE4C-B2E1-C63B-9AB7A41ACE7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D225DF7E-6CF3-0F7F-313D-3E9ED81BD30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BC91BA4-5F2A-BC53-5594-1AF2DDC8A17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82964F9-E872-6055-B788-507566124D27}"/>
              </a:ext>
            </a:extLst>
          </p:cNvPr>
          <p:cNvSpPr>
            <a:spLocks noGrp="1" noChangeArrowheads="1"/>
          </p:cNvSpPr>
          <p:nvPr>
            <p:ph type="body" idx="1"/>
          </p:nvPr>
        </p:nvSpPr>
        <p:spPr>
          <a:xfrm>
            <a:off x="152400" y="4114800"/>
            <a:ext cx="6553200" cy="4876800"/>
          </a:xfrm>
        </p:spPr>
        <p:txBody>
          <a:bodyPr/>
          <a:lstStyle/>
          <a:p>
            <a:pPr algn="l"/>
            <a:r>
              <a:rPr lang="en-US" altLang="en-US" dirty="0"/>
              <a:t>https://www.facebook.com/search/top?q=daniel%20juster</a:t>
            </a:r>
          </a:p>
        </p:txBody>
      </p:sp>
      <p:cxnSp>
        <p:nvCxnSpPr>
          <p:cNvPr id="3" name="Straight Connector 2">
            <a:extLst>
              <a:ext uri="{FF2B5EF4-FFF2-40B4-BE49-F238E27FC236}">
                <a16:creationId xmlns:a16="http://schemas.microsoft.com/office/drawing/2014/main" id="{455D5AC7-9729-A11C-09BE-950ADDFB1A6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79795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E0D72-DDF9-31C7-C44D-1057C771AB7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609CD05-A71C-B934-3071-FA818FC6180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9FCF95FC-41B8-3361-87E4-21B4F645217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9C309971-DC7D-C5FA-B1E0-7939AD8463C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5DF276E-3E5B-5C09-A46B-D9FE5B8C7A5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E31EFA6-0C2C-4FEA-A3FA-4176EF810EA3}"/>
              </a:ext>
            </a:extLst>
          </p:cNvPr>
          <p:cNvSpPr>
            <a:spLocks noGrp="1" noChangeArrowheads="1"/>
          </p:cNvSpPr>
          <p:nvPr>
            <p:ph type="body" idx="1"/>
          </p:nvPr>
        </p:nvSpPr>
        <p:spPr>
          <a:xfrm>
            <a:off x="152400" y="4114800"/>
            <a:ext cx="6553200" cy="4876800"/>
          </a:xfrm>
        </p:spPr>
        <p:txBody>
          <a:bodyPr/>
          <a:lstStyle/>
          <a:p>
            <a:pPr algn="l"/>
            <a:r>
              <a:rPr lang="en-US" altLang="en-US" dirty="0"/>
              <a:t>https://www.facebook.com/search/top?q=daniel%20juster</a:t>
            </a:r>
          </a:p>
        </p:txBody>
      </p:sp>
      <p:cxnSp>
        <p:nvCxnSpPr>
          <p:cNvPr id="3" name="Straight Connector 2">
            <a:extLst>
              <a:ext uri="{FF2B5EF4-FFF2-40B4-BE49-F238E27FC236}">
                <a16:creationId xmlns:a16="http://schemas.microsoft.com/office/drawing/2014/main" id="{E723DEED-AE82-B730-10D7-8A09DC0FFDC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20699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32295-7C32-4D08-6F5D-9CCFD58CF51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C253938-5F59-76FF-83AC-50FD665CCC0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F5460B1F-6805-2D7D-B99B-591E40D926A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B6A96ED0-17AD-EAB0-E1E2-34528DF67DD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9C6E246-0797-6D64-91F7-78256378912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6AA510E-09B6-B36B-D063-5AE549D249E2}"/>
              </a:ext>
            </a:extLst>
          </p:cNvPr>
          <p:cNvSpPr>
            <a:spLocks noGrp="1" noChangeArrowheads="1"/>
          </p:cNvSpPr>
          <p:nvPr>
            <p:ph type="body" idx="1"/>
          </p:nvPr>
        </p:nvSpPr>
        <p:spPr>
          <a:xfrm>
            <a:off x="152400" y="4114800"/>
            <a:ext cx="6553200" cy="4876800"/>
          </a:xfrm>
        </p:spPr>
        <p:txBody>
          <a:bodyPr/>
          <a:lstStyle/>
          <a:p>
            <a:pPr algn="l"/>
            <a:r>
              <a:rPr lang="en-US" altLang="en-US" dirty="0"/>
              <a:t>https://www.facebook.com/search/top?q=daniel%20juster</a:t>
            </a:r>
          </a:p>
        </p:txBody>
      </p:sp>
      <p:cxnSp>
        <p:nvCxnSpPr>
          <p:cNvPr id="3" name="Straight Connector 2">
            <a:extLst>
              <a:ext uri="{FF2B5EF4-FFF2-40B4-BE49-F238E27FC236}">
                <a16:creationId xmlns:a16="http://schemas.microsoft.com/office/drawing/2014/main" id="{32D2E9D6-BA66-3B1D-1663-656A1724615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87371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E2742-E881-815A-F0EF-8CA6D3F3874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8EEDB46-DFFF-8F7A-3346-5D1D42F60F0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0EE71CBD-DA7D-CF16-9908-B591DA2C817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E51C7681-7AD8-7F42-E8E0-C4F130B25DD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A9919F2-8E1B-9BB8-3303-2D6FC61675B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3513A3E-C909-2412-0870-8A2EE65C9E55}"/>
              </a:ext>
            </a:extLst>
          </p:cNvPr>
          <p:cNvSpPr>
            <a:spLocks noGrp="1" noChangeArrowheads="1"/>
          </p:cNvSpPr>
          <p:nvPr>
            <p:ph type="body" idx="1"/>
          </p:nvPr>
        </p:nvSpPr>
        <p:spPr>
          <a:xfrm>
            <a:off x="152400" y="4114800"/>
            <a:ext cx="6553200" cy="4876800"/>
          </a:xfrm>
        </p:spPr>
        <p:txBody>
          <a:bodyPr/>
          <a:lstStyle/>
          <a:p>
            <a:pPr algn="l"/>
            <a:r>
              <a:rPr lang="en-US" altLang="en-US" dirty="0"/>
              <a:t>https://www.facebook.com/search/top?q=daniel%20juster</a:t>
            </a:r>
          </a:p>
        </p:txBody>
      </p:sp>
      <p:cxnSp>
        <p:nvCxnSpPr>
          <p:cNvPr id="3" name="Straight Connector 2">
            <a:extLst>
              <a:ext uri="{FF2B5EF4-FFF2-40B4-BE49-F238E27FC236}">
                <a16:creationId xmlns:a16="http://schemas.microsoft.com/office/drawing/2014/main" id="{88B5DD3C-951F-2D5F-DFFC-1101BEE7A08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46697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C9BAC-5051-C4D8-B0BC-275C47336E7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E82EFFB-2811-EB44-2789-2615930402E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9C3DBB9C-DB0F-EE12-7BDF-22A4EECDF97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151D2E87-8637-5C90-1836-9D17D8B710A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F3D8D6E-5DD7-011B-2C00-6AD6C64E99A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CB7AF25-21F2-3FAE-D201-D831DFEF94F5}"/>
              </a:ext>
            </a:extLst>
          </p:cNvPr>
          <p:cNvSpPr>
            <a:spLocks noGrp="1" noChangeArrowheads="1"/>
          </p:cNvSpPr>
          <p:nvPr>
            <p:ph type="body" idx="1"/>
          </p:nvPr>
        </p:nvSpPr>
        <p:spPr>
          <a:xfrm>
            <a:off x="152400" y="4114800"/>
            <a:ext cx="6553200" cy="4876800"/>
          </a:xfrm>
        </p:spPr>
        <p:txBody>
          <a:bodyPr/>
          <a:lstStyle/>
          <a:p>
            <a:pPr algn="l"/>
            <a:r>
              <a:rPr lang="en-US" altLang="en-US" dirty="0"/>
              <a:t>https://www.facebook.com/search/top?q=daniel%20juster</a:t>
            </a:r>
          </a:p>
        </p:txBody>
      </p:sp>
      <p:cxnSp>
        <p:nvCxnSpPr>
          <p:cNvPr id="3" name="Straight Connector 2">
            <a:extLst>
              <a:ext uri="{FF2B5EF4-FFF2-40B4-BE49-F238E27FC236}">
                <a16:creationId xmlns:a16="http://schemas.microsoft.com/office/drawing/2014/main" id="{A7DE68AE-85F3-2240-8F81-94D5C88A300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440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2F2BB-4CC9-FB4D-B6DE-B449F88DED1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7B989A1-9D04-963A-0AE9-0B03B103851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939B6C3D-2E80-7F08-2626-69BCE17D1A0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D225849B-DA35-CF4E-72E5-FFADC3A3B02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6148684-FB03-D5CE-2EB3-CD8BE6FD22A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53BD9D8-1E7D-780D-69D2-F4E0D7660CD5}"/>
              </a:ext>
            </a:extLst>
          </p:cNvPr>
          <p:cNvSpPr>
            <a:spLocks noGrp="1" noChangeArrowheads="1"/>
          </p:cNvSpPr>
          <p:nvPr>
            <p:ph type="body" idx="1"/>
          </p:nvPr>
        </p:nvSpPr>
        <p:spPr>
          <a:xfrm>
            <a:off x="152400" y="4114800"/>
            <a:ext cx="6553200" cy="4876800"/>
          </a:xfrm>
        </p:spPr>
        <p:txBody>
          <a:bodyPr/>
          <a:lstStyle/>
          <a:p>
            <a:pPr algn="l"/>
            <a:r>
              <a:rPr lang="en-US" altLang="en-US" dirty="0"/>
              <a:t>https://www.facebook.com/search/top?q=daniel%20juster</a:t>
            </a:r>
          </a:p>
        </p:txBody>
      </p:sp>
      <p:cxnSp>
        <p:nvCxnSpPr>
          <p:cNvPr id="3" name="Straight Connector 2">
            <a:extLst>
              <a:ext uri="{FF2B5EF4-FFF2-40B4-BE49-F238E27FC236}">
                <a16:creationId xmlns:a16="http://schemas.microsoft.com/office/drawing/2014/main" id="{C3B63FE9-D9C0-237D-97B1-8A49D78C720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5887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47D35-7659-D697-50D5-7FAAEC10FC8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73DB20E-F22E-4785-31F1-A7FBB10368B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1D1BE27B-6F2F-24C8-13AF-D741E0C5D21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40B2E4B4-6B55-5687-CAA3-51393B2A0C6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B7DBCEE-D353-04FB-9605-654E69A6103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2D80D7A-0719-65BF-92E2-F07A06CD0546}"/>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D797B4F3-1C98-DD61-1157-8095B4B79CA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01457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61DCB-D907-819D-4A66-96C1EE4D2E4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A20B2C8-8AF1-9622-85FA-C207A357983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6D6F8F51-2DCA-320D-19D3-A0AA75AC4A8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2CAFA20A-8ADF-862A-5CFD-2310121B70F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CCAF8F9-A14A-C32A-4971-3348AA7524A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B81D23E-1A79-B2D2-F8D2-130C5FA24691}"/>
              </a:ext>
            </a:extLst>
          </p:cNvPr>
          <p:cNvSpPr>
            <a:spLocks noGrp="1" noChangeArrowheads="1"/>
          </p:cNvSpPr>
          <p:nvPr>
            <p:ph type="body" idx="1"/>
          </p:nvPr>
        </p:nvSpPr>
        <p:spPr>
          <a:xfrm>
            <a:off x="152400" y="4114800"/>
            <a:ext cx="6553200" cy="4876800"/>
          </a:xfrm>
        </p:spPr>
        <p:txBody>
          <a:bodyPr/>
          <a:lstStyle/>
          <a:p>
            <a:pPr algn="l"/>
            <a:r>
              <a:rPr lang="en-US" altLang="en-US" dirty="0"/>
              <a:t>With </a:t>
            </a:r>
            <a:r>
              <a:rPr lang="en-US" altLang="en-US" dirty="0" err="1"/>
              <a:t>T’ruah</a:t>
            </a:r>
            <a:r>
              <a:rPr lang="en-US" altLang="en-US" dirty="0"/>
              <a:t> = loud sounds</a:t>
            </a:r>
          </a:p>
        </p:txBody>
      </p:sp>
      <p:cxnSp>
        <p:nvCxnSpPr>
          <p:cNvPr id="3" name="Straight Connector 2">
            <a:extLst>
              <a:ext uri="{FF2B5EF4-FFF2-40B4-BE49-F238E27FC236}">
                <a16:creationId xmlns:a16="http://schemas.microsoft.com/office/drawing/2014/main" id="{6C7757B3-4584-AB61-BCCB-255886E6684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8499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55C8A-D310-E155-9DD1-DC7332795D9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9902078-02F4-1A8F-E9F0-9DDB12BD35E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F37E4251-7CA6-002C-F8CE-339FA60069F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C41CA5E2-30C6-4824-565E-D772C45D65C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DF8CEFA-1EA3-9EC2-4971-E536E8BEC74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072CA9B-0FB4-4124-EB2D-D9181EFD7E47}"/>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5D04AEED-2E4D-0A2D-8FC1-BC290F3E5B5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6239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1B89A-6D13-B689-BF47-A3664542CA8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E2F5286-668C-FD4C-EE6B-F15863C1191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E997122B-8355-D047-0F34-B0E52FC4C61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4DC9A88A-EB6B-158B-5ED6-FC9A1899E6F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BDA3F06-EA97-F43C-0D74-481E4430F0E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3237412-1753-8FA0-EA96-97374CF896D0}"/>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BF2E92B2-6D0B-2F91-502C-3F85FE7872C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6721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3EEB8-DD2B-B708-1A95-00A332163EB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E8B89D0-A4AF-FE15-12CF-E87F7178018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RH erev 5787 2026 Remember What? </a:t>
            </a:r>
          </a:p>
        </p:txBody>
      </p:sp>
      <p:sp>
        <p:nvSpPr>
          <p:cNvPr id="5" name="Rectangle 3">
            <a:extLst>
              <a:ext uri="{FF2B5EF4-FFF2-40B4-BE49-F238E27FC236}">
                <a16:creationId xmlns:a16="http://schemas.microsoft.com/office/drawing/2014/main" id="{5D4A04B8-D53F-77FB-6F2E-5552B8C9A79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 11 2026 5787</a:t>
            </a:r>
          </a:p>
        </p:txBody>
      </p:sp>
      <p:sp>
        <p:nvSpPr>
          <p:cNvPr id="6" name="Rectangle 7">
            <a:extLst>
              <a:ext uri="{FF2B5EF4-FFF2-40B4-BE49-F238E27FC236}">
                <a16:creationId xmlns:a16="http://schemas.microsoft.com/office/drawing/2014/main" id="{04C17160-C37B-6468-A0E7-2E0A44A45E7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69A2050-D8F3-8C77-6BEF-837063724FC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6C22F1B-5741-4BEB-7CDF-FDAE59F9CB0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8A5DA41A-3CA9-7953-AA0B-9D82117593E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2325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3348021"/>
            <a:ext cx="6858000" cy="1231118"/>
          </a:xfrm>
        </p:spPr>
        <p:txBody>
          <a:bodyPr wrap="none" anchor="t">
            <a:normAutofit/>
          </a:bodyPr>
          <a:lstStyle>
            <a:lvl1pPr algn="r">
              <a:defRPr sz="7200" b="0" spc="-225">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B26EB06D-C9AC-4BAA-90E1-11627B68CA4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878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562809BE-4F75-4AE8-85BB-D151C4B7CC4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61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3348021"/>
            <a:ext cx="6858000" cy="1231118"/>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87AE4B22-24C9-4BD8-A2D6-8E3898629F9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54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11E98B-EED2-4B67-A443-F4B6B35947A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66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1878806"/>
            <a:ext cx="377666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65CDC162-1900-40CE-9BEB-10030CC81F0F}"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34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E4CB589C-4D57-407B-91A2-640CFE24FC6D}"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0203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p>
            <a:fld id="{46F5A7C8-905E-4755-8782-9AD9A4FE91F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352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6C47A99C-07AA-42E0-A17B-9B37B53AD972}"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802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3DAB7C7D-F77A-452E-A8B2-BE455B7E5109}"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48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740569"/>
            <a:ext cx="7886700" cy="253480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859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471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273844"/>
            <a:ext cx="6977064" cy="2244678"/>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524168"/>
            <a:ext cx="6564224" cy="411726"/>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
        <p:nvSpPr>
          <p:cNvPr id="9" name="TextBox 8"/>
          <p:cNvSpPr txBox="1"/>
          <p:nvPr/>
        </p:nvSpPr>
        <p:spPr>
          <a:xfrm>
            <a:off x="833283"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760045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42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1928812"/>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1928812"/>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645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6"/>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4"/>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6"/>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3655323"/>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1692266"/>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36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836C97D-7EB4-4470-B36A-8CE1DF35336C}"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640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02A1C997-1C84-4E42-B804-9E6F0693A647}"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412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68709-EEE2-E3D4-B7CE-4CACD2C9278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2265FCC-7D93-B1E8-27D7-AB41BB0B1BDE}"/>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5996C37-E85F-7374-1DE3-12C63BACDB2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2F3E207-ADC4-0EF4-2E7E-DACC259B383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7B87A49-3C4C-C90F-6DA8-4A92CDBE9D36}"/>
              </a:ext>
            </a:extLst>
          </p:cNvPr>
          <p:cNvSpPr>
            <a:spLocks noGrp="1"/>
          </p:cNvSpPr>
          <p:nvPr>
            <p:ph type="sldNum" sz="quarter" idx="12"/>
          </p:nvPr>
        </p:nvSpPr>
        <p:spPr/>
        <p:txBody>
          <a:bodyPr/>
          <a:lstStyle>
            <a:lvl1pPr>
              <a:defRPr/>
            </a:lvl1pPr>
          </a:lstStyle>
          <a:p>
            <a:fld id="{1057AA07-2600-44EE-94DE-8B622F06BB5F}" type="slidenum">
              <a:rPr lang="en-US" altLang="en-US"/>
              <a:pPr/>
              <a:t>‹#›</a:t>
            </a:fld>
            <a:endParaRPr lang="en-US" altLang="en-US"/>
          </a:p>
        </p:txBody>
      </p:sp>
    </p:spTree>
    <p:extLst>
      <p:ext uri="{BB962C8B-B14F-4D97-AF65-F5344CB8AC3E}">
        <p14:creationId xmlns:p14="http://schemas.microsoft.com/office/powerpoint/2010/main" val="957562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22AC-F7F6-535E-6B9D-79851FBA46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09179-1E02-60D0-970C-3F8C91CB4C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642547-55DF-0046-35B3-C33B0F96A1C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4659E0F-D344-58A5-061C-E69D65A481A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3634719-B45C-A21F-D7C1-D236F8FA0036}"/>
              </a:ext>
            </a:extLst>
          </p:cNvPr>
          <p:cNvSpPr>
            <a:spLocks noGrp="1"/>
          </p:cNvSpPr>
          <p:nvPr>
            <p:ph type="sldNum" sz="quarter" idx="12"/>
          </p:nvPr>
        </p:nvSpPr>
        <p:spPr/>
        <p:txBody>
          <a:bodyPr/>
          <a:lstStyle>
            <a:lvl1pPr>
              <a:defRPr/>
            </a:lvl1pPr>
          </a:lstStyle>
          <a:p>
            <a:fld id="{455FED6F-1D72-4E40-B0A0-EF7A102AD0A3}" type="slidenum">
              <a:rPr lang="en-US" altLang="en-US"/>
              <a:pPr/>
              <a:t>‹#›</a:t>
            </a:fld>
            <a:endParaRPr lang="en-US" altLang="en-US"/>
          </a:p>
        </p:txBody>
      </p:sp>
    </p:spTree>
    <p:extLst>
      <p:ext uri="{BB962C8B-B14F-4D97-AF65-F5344CB8AC3E}">
        <p14:creationId xmlns:p14="http://schemas.microsoft.com/office/powerpoint/2010/main" val="218438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42FE8-A79D-F99E-D88B-E3AFCE8B309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03962EF-3FB4-1191-21CC-8D406A8B4EDC}"/>
              </a:ext>
            </a:extLst>
          </p:cNvPr>
          <p:cNvSpPr>
            <a:spLocks noGrp="1"/>
          </p:cNvSpPr>
          <p:nvPr>
            <p:ph type="body" idx="1"/>
          </p:nvPr>
        </p:nvSpPr>
        <p:spPr>
          <a:xfrm>
            <a:off x="623888" y="3442098"/>
            <a:ext cx="7886700" cy="1125140"/>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Date Placeholder 3">
            <a:extLst>
              <a:ext uri="{FF2B5EF4-FFF2-40B4-BE49-F238E27FC236}">
                <a16:creationId xmlns:a16="http://schemas.microsoft.com/office/drawing/2014/main" id="{B1EF0ACE-BCA3-FB48-C832-FF84772DD48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2FF86AF-B831-AFD8-C04B-CB1BE950567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D520B19-56DE-FFBC-B063-83327246B3B6}"/>
              </a:ext>
            </a:extLst>
          </p:cNvPr>
          <p:cNvSpPr>
            <a:spLocks noGrp="1"/>
          </p:cNvSpPr>
          <p:nvPr>
            <p:ph type="sldNum" sz="quarter" idx="12"/>
          </p:nvPr>
        </p:nvSpPr>
        <p:spPr/>
        <p:txBody>
          <a:bodyPr/>
          <a:lstStyle>
            <a:lvl1pPr>
              <a:defRPr/>
            </a:lvl1pPr>
          </a:lstStyle>
          <a:p>
            <a:fld id="{858868E4-8324-40E0-A622-51553ECF3DA7}" type="slidenum">
              <a:rPr lang="en-US" altLang="en-US"/>
              <a:pPr/>
              <a:t>‹#›</a:t>
            </a:fld>
            <a:endParaRPr lang="en-US" altLang="en-US"/>
          </a:p>
        </p:txBody>
      </p:sp>
    </p:spTree>
    <p:extLst>
      <p:ext uri="{BB962C8B-B14F-4D97-AF65-F5344CB8AC3E}">
        <p14:creationId xmlns:p14="http://schemas.microsoft.com/office/powerpoint/2010/main" val="8834939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5C80-2B0D-FE56-5340-F02FC3747B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784269-4803-3C42-645A-95FCDA66F944}"/>
              </a:ext>
            </a:extLst>
          </p:cNvPr>
          <p:cNvSpPr>
            <a:spLocks noGrp="1"/>
          </p:cNvSpPr>
          <p:nvPr>
            <p:ph sz="half" idx="1"/>
          </p:nvPr>
        </p:nvSpPr>
        <p:spPr>
          <a:xfrm>
            <a:off x="457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58F81A-E635-56CC-01E9-B6B603951F2B}"/>
              </a:ext>
            </a:extLst>
          </p:cNvPr>
          <p:cNvSpPr>
            <a:spLocks noGrp="1"/>
          </p:cNvSpPr>
          <p:nvPr>
            <p:ph sz="half" idx="2"/>
          </p:nvPr>
        </p:nvSpPr>
        <p:spPr>
          <a:xfrm>
            <a:off x="4648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9CD2D6-0634-A0D5-A827-53867B40836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55B3FC3-31F5-B294-35F0-1E869668046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EC99800-26C8-CBF7-95EA-06292AD80183}"/>
              </a:ext>
            </a:extLst>
          </p:cNvPr>
          <p:cNvSpPr>
            <a:spLocks noGrp="1"/>
          </p:cNvSpPr>
          <p:nvPr>
            <p:ph type="sldNum" sz="quarter" idx="12"/>
          </p:nvPr>
        </p:nvSpPr>
        <p:spPr/>
        <p:txBody>
          <a:bodyPr/>
          <a:lstStyle>
            <a:lvl1pPr>
              <a:defRPr/>
            </a:lvl1pPr>
          </a:lstStyle>
          <a:p>
            <a:fld id="{4BCE18A3-A40A-41B2-909C-C3B37F067D7B}" type="slidenum">
              <a:rPr lang="en-US" altLang="en-US"/>
              <a:pPr/>
              <a:t>‹#›</a:t>
            </a:fld>
            <a:endParaRPr lang="en-US" altLang="en-US"/>
          </a:p>
        </p:txBody>
      </p:sp>
    </p:spTree>
    <p:extLst>
      <p:ext uri="{BB962C8B-B14F-4D97-AF65-F5344CB8AC3E}">
        <p14:creationId xmlns:p14="http://schemas.microsoft.com/office/powerpoint/2010/main" val="3099794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575CA-14B9-658E-6E44-A89ADE4061E1}"/>
              </a:ext>
            </a:extLst>
          </p:cNvPr>
          <p:cNvSpPr>
            <a:spLocks noGrp="1"/>
          </p:cNvSpPr>
          <p:nvPr>
            <p:ph type="title"/>
          </p:nvPr>
        </p:nvSpPr>
        <p:spPr>
          <a:xfrm>
            <a:off x="630238"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AD5040-3CD8-748F-52CC-98F90A522152}"/>
              </a:ext>
            </a:extLst>
          </p:cNvPr>
          <p:cNvSpPr>
            <a:spLocks noGrp="1"/>
          </p:cNvSpPr>
          <p:nvPr>
            <p:ph type="body" idx="1"/>
          </p:nvPr>
        </p:nvSpPr>
        <p:spPr>
          <a:xfrm>
            <a:off x="630239" y="1260872"/>
            <a:ext cx="3868737"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28252B-3DE0-2B90-955A-98193BE57B15}"/>
              </a:ext>
            </a:extLst>
          </p:cNvPr>
          <p:cNvSpPr>
            <a:spLocks noGrp="1"/>
          </p:cNvSpPr>
          <p:nvPr>
            <p:ph sz="half" idx="2"/>
          </p:nvPr>
        </p:nvSpPr>
        <p:spPr>
          <a:xfrm>
            <a:off x="630239" y="1878806"/>
            <a:ext cx="386873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24E332-A9A7-4A7A-05EB-3BD232079C5F}"/>
              </a:ext>
            </a:extLst>
          </p:cNvPr>
          <p:cNvSpPr>
            <a:spLocks noGrp="1"/>
          </p:cNvSpPr>
          <p:nvPr>
            <p:ph type="body" sz="quarter" idx="3"/>
          </p:nvPr>
        </p:nvSpPr>
        <p:spPr>
          <a:xfrm>
            <a:off x="4629150" y="1260872"/>
            <a:ext cx="3887788"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B19343F-672C-357D-F45F-352FABEF47E9}"/>
              </a:ext>
            </a:extLst>
          </p:cNvPr>
          <p:cNvSpPr>
            <a:spLocks noGrp="1"/>
          </p:cNvSpPr>
          <p:nvPr>
            <p:ph sz="quarter" idx="4"/>
          </p:nvPr>
        </p:nvSpPr>
        <p:spPr>
          <a:xfrm>
            <a:off x="4629150" y="1878806"/>
            <a:ext cx="3887788"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4E67F6-5F5B-E358-8E20-A957B1DC801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5CEBF105-C077-D30F-2FD8-7A11E5099F0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934B09FA-5434-B6FE-E269-31F23A16DFB8}"/>
              </a:ext>
            </a:extLst>
          </p:cNvPr>
          <p:cNvSpPr>
            <a:spLocks noGrp="1"/>
          </p:cNvSpPr>
          <p:nvPr>
            <p:ph type="sldNum" sz="quarter" idx="12"/>
          </p:nvPr>
        </p:nvSpPr>
        <p:spPr/>
        <p:txBody>
          <a:bodyPr/>
          <a:lstStyle>
            <a:lvl1pPr>
              <a:defRPr/>
            </a:lvl1pPr>
          </a:lstStyle>
          <a:p>
            <a:fld id="{62B522F7-31D4-48F8-BED3-7136A1F74E70}" type="slidenum">
              <a:rPr lang="en-US" altLang="en-US"/>
              <a:pPr/>
              <a:t>‹#›</a:t>
            </a:fld>
            <a:endParaRPr lang="en-US" altLang="en-US"/>
          </a:p>
        </p:txBody>
      </p:sp>
    </p:spTree>
    <p:extLst>
      <p:ext uri="{BB962C8B-B14F-4D97-AF65-F5344CB8AC3E}">
        <p14:creationId xmlns:p14="http://schemas.microsoft.com/office/powerpoint/2010/main" val="40752543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7F8CC-2AE9-13E7-6AD1-31E09D93A4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8CBC80-7B40-3FF8-95FB-879E4C9B18D4}"/>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51FE34B0-9181-0B55-5183-1E9D7F004593}"/>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AD128A4-EF7C-D0FE-429A-18BA9F7ECBBA}"/>
              </a:ext>
            </a:extLst>
          </p:cNvPr>
          <p:cNvSpPr>
            <a:spLocks noGrp="1"/>
          </p:cNvSpPr>
          <p:nvPr>
            <p:ph type="sldNum" sz="quarter" idx="12"/>
          </p:nvPr>
        </p:nvSpPr>
        <p:spPr/>
        <p:txBody>
          <a:bodyPr/>
          <a:lstStyle>
            <a:lvl1pPr>
              <a:defRPr/>
            </a:lvl1pPr>
          </a:lstStyle>
          <a:p>
            <a:fld id="{32997AB2-B632-42B5-9F19-6342E8BE15DF}" type="slidenum">
              <a:rPr lang="en-US" altLang="en-US"/>
              <a:pPr/>
              <a:t>‹#›</a:t>
            </a:fld>
            <a:endParaRPr lang="en-US" altLang="en-US"/>
          </a:p>
        </p:txBody>
      </p:sp>
    </p:spTree>
    <p:extLst>
      <p:ext uri="{BB962C8B-B14F-4D97-AF65-F5344CB8AC3E}">
        <p14:creationId xmlns:p14="http://schemas.microsoft.com/office/powerpoint/2010/main" val="42896989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D9A0D0-4D47-9A98-FEB4-50C925D6DF2E}"/>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0BD85154-C07C-D15E-36D9-A3475A7C9C93}"/>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4C8E840B-EFF3-5818-4CAC-9AD4C709405F}"/>
              </a:ext>
            </a:extLst>
          </p:cNvPr>
          <p:cNvSpPr>
            <a:spLocks noGrp="1"/>
          </p:cNvSpPr>
          <p:nvPr>
            <p:ph type="sldNum" sz="quarter" idx="12"/>
          </p:nvPr>
        </p:nvSpPr>
        <p:spPr/>
        <p:txBody>
          <a:bodyPr/>
          <a:lstStyle>
            <a:lvl1pPr>
              <a:defRPr/>
            </a:lvl1pPr>
          </a:lstStyle>
          <a:p>
            <a:fld id="{479CAAE1-1EA5-402F-8E30-D8918C112888}" type="slidenum">
              <a:rPr lang="en-US" altLang="en-US"/>
              <a:pPr/>
              <a:t>‹#›</a:t>
            </a:fld>
            <a:endParaRPr lang="en-US" altLang="en-US"/>
          </a:p>
        </p:txBody>
      </p:sp>
    </p:spTree>
    <p:extLst>
      <p:ext uri="{BB962C8B-B14F-4D97-AF65-F5344CB8AC3E}">
        <p14:creationId xmlns:p14="http://schemas.microsoft.com/office/powerpoint/2010/main" val="616908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DA44-379B-C51C-83DE-1C3238D752C4}"/>
              </a:ext>
            </a:extLst>
          </p:cNvPr>
          <p:cNvSpPr>
            <a:spLocks noGrp="1"/>
          </p:cNvSpPr>
          <p:nvPr>
            <p:ph type="title"/>
          </p:nvPr>
        </p:nvSpPr>
        <p:spPr>
          <a:xfrm>
            <a:off x="630239" y="342900"/>
            <a:ext cx="2949575"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9F39754-7901-3DF6-5517-74F8823632BE}"/>
              </a:ext>
            </a:extLst>
          </p:cNvPr>
          <p:cNvSpPr>
            <a:spLocks noGrp="1"/>
          </p:cNvSpPr>
          <p:nvPr>
            <p:ph idx="1"/>
          </p:nvPr>
        </p:nvSpPr>
        <p:spPr>
          <a:xfrm>
            <a:off x="3887788"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E71C15-FD58-8C2E-C097-BD23BCD6F9EE}"/>
              </a:ext>
            </a:extLst>
          </p:cNvPr>
          <p:cNvSpPr>
            <a:spLocks noGrp="1"/>
          </p:cNvSpPr>
          <p:nvPr>
            <p:ph type="body" sz="half" idx="2"/>
          </p:nvPr>
        </p:nvSpPr>
        <p:spPr>
          <a:xfrm>
            <a:off x="630239" y="1543050"/>
            <a:ext cx="2949575"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5C0EA48-F0F8-CCA6-E77C-2F5198264411}"/>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6A7A7E0-01E5-64EF-B6F7-1FB404F6DB9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DF9F0BC-4E1B-01A3-DFF0-8448EC3B1BBD}"/>
              </a:ext>
            </a:extLst>
          </p:cNvPr>
          <p:cNvSpPr>
            <a:spLocks noGrp="1"/>
          </p:cNvSpPr>
          <p:nvPr>
            <p:ph type="sldNum" sz="quarter" idx="12"/>
          </p:nvPr>
        </p:nvSpPr>
        <p:spPr/>
        <p:txBody>
          <a:bodyPr/>
          <a:lstStyle>
            <a:lvl1pPr>
              <a:defRPr/>
            </a:lvl1pPr>
          </a:lstStyle>
          <a:p>
            <a:fld id="{2E1CC4A3-ADFD-46A2-8765-1E14291FE627}" type="slidenum">
              <a:rPr lang="en-US" altLang="en-US"/>
              <a:pPr/>
              <a:t>‹#›</a:t>
            </a:fld>
            <a:endParaRPr lang="en-US" altLang="en-US"/>
          </a:p>
        </p:txBody>
      </p:sp>
    </p:spTree>
    <p:extLst>
      <p:ext uri="{BB962C8B-B14F-4D97-AF65-F5344CB8AC3E}">
        <p14:creationId xmlns:p14="http://schemas.microsoft.com/office/powerpoint/2010/main" val="3068513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D845-3532-B9AB-5AD8-80EF9D807854}"/>
              </a:ext>
            </a:extLst>
          </p:cNvPr>
          <p:cNvSpPr>
            <a:spLocks noGrp="1"/>
          </p:cNvSpPr>
          <p:nvPr>
            <p:ph type="title"/>
          </p:nvPr>
        </p:nvSpPr>
        <p:spPr>
          <a:xfrm>
            <a:off x="630239" y="342900"/>
            <a:ext cx="2949575"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B4416FF-CEA6-7A7C-5E72-8BD471A8B918}"/>
              </a:ext>
            </a:extLst>
          </p:cNvPr>
          <p:cNvSpPr>
            <a:spLocks noGrp="1"/>
          </p:cNvSpPr>
          <p:nvPr>
            <p:ph type="pic" idx="1"/>
          </p:nvPr>
        </p:nvSpPr>
        <p:spPr>
          <a:xfrm>
            <a:off x="3887788"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C0E025C-C33D-2857-CD9B-E65F57E01008}"/>
              </a:ext>
            </a:extLst>
          </p:cNvPr>
          <p:cNvSpPr>
            <a:spLocks noGrp="1"/>
          </p:cNvSpPr>
          <p:nvPr>
            <p:ph type="body" sz="half" idx="2"/>
          </p:nvPr>
        </p:nvSpPr>
        <p:spPr>
          <a:xfrm>
            <a:off x="630239" y="1543050"/>
            <a:ext cx="2949575"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74C4E76-43A8-30EF-DDF0-CAA08310463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8E733EC-3699-6B17-66E9-F282036E98A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FB6F5AD-7177-D3D6-CC47-2A1BA2833C2B}"/>
              </a:ext>
            </a:extLst>
          </p:cNvPr>
          <p:cNvSpPr>
            <a:spLocks noGrp="1"/>
          </p:cNvSpPr>
          <p:nvPr>
            <p:ph type="sldNum" sz="quarter" idx="12"/>
          </p:nvPr>
        </p:nvSpPr>
        <p:spPr/>
        <p:txBody>
          <a:bodyPr/>
          <a:lstStyle>
            <a:lvl1pPr>
              <a:defRPr/>
            </a:lvl1pPr>
          </a:lstStyle>
          <a:p>
            <a:fld id="{FFFF1CA2-D7BD-4D93-81BE-783E6DCBE3A1}" type="slidenum">
              <a:rPr lang="en-US" altLang="en-US"/>
              <a:pPr/>
              <a:t>‹#›</a:t>
            </a:fld>
            <a:endParaRPr lang="en-US" altLang="en-US"/>
          </a:p>
        </p:txBody>
      </p:sp>
    </p:spTree>
    <p:extLst>
      <p:ext uri="{BB962C8B-B14F-4D97-AF65-F5344CB8AC3E}">
        <p14:creationId xmlns:p14="http://schemas.microsoft.com/office/powerpoint/2010/main" val="291295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99192-EBDE-C0C9-8199-A5C113D76D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38CF0E-0783-5E41-1123-16F3E443E2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70BA6C-E5E1-1D15-0CE7-DBC17CAC6A8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65B29EC-14A5-7F7E-94B2-B69BCBA9DD3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8B574A6-4FFA-5FAB-357A-9621DD9A0882}"/>
              </a:ext>
            </a:extLst>
          </p:cNvPr>
          <p:cNvSpPr>
            <a:spLocks noGrp="1"/>
          </p:cNvSpPr>
          <p:nvPr>
            <p:ph type="sldNum" sz="quarter" idx="12"/>
          </p:nvPr>
        </p:nvSpPr>
        <p:spPr/>
        <p:txBody>
          <a:bodyPr/>
          <a:lstStyle>
            <a:lvl1pPr>
              <a:defRPr/>
            </a:lvl1pPr>
          </a:lstStyle>
          <a:p>
            <a:fld id="{36E53F88-06F3-42A5-96A5-F43233CF03B7}" type="slidenum">
              <a:rPr lang="en-US" altLang="en-US"/>
              <a:pPr/>
              <a:t>‹#›</a:t>
            </a:fld>
            <a:endParaRPr lang="en-US" altLang="en-US"/>
          </a:p>
        </p:txBody>
      </p:sp>
    </p:spTree>
    <p:extLst>
      <p:ext uri="{BB962C8B-B14F-4D97-AF65-F5344CB8AC3E}">
        <p14:creationId xmlns:p14="http://schemas.microsoft.com/office/powerpoint/2010/main" val="11237598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08FBD3-68A8-C217-A2AB-864DD33E424B}"/>
              </a:ext>
            </a:extLst>
          </p:cNvPr>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552554-DC49-804A-31EC-4C4FC83D8513}"/>
              </a:ext>
            </a:extLst>
          </p:cNvPr>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035EE3-6550-2151-CCFF-D63787855AB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8AD3584-7162-4863-DF10-2974C443B17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24AB66F-46DB-3129-E778-D2CF70FA86AF}"/>
              </a:ext>
            </a:extLst>
          </p:cNvPr>
          <p:cNvSpPr>
            <a:spLocks noGrp="1"/>
          </p:cNvSpPr>
          <p:nvPr>
            <p:ph type="sldNum" sz="quarter" idx="12"/>
          </p:nvPr>
        </p:nvSpPr>
        <p:spPr/>
        <p:txBody>
          <a:bodyPr/>
          <a:lstStyle>
            <a:lvl1pPr>
              <a:defRPr/>
            </a:lvl1pPr>
          </a:lstStyle>
          <a:p>
            <a:fld id="{4B2AEA47-0F75-43D5-9DE0-A20AFEA19FB5}" type="slidenum">
              <a:rPr lang="en-US" altLang="en-US"/>
              <a:pPr/>
              <a:t>‹#›</a:t>
            </a:fld>
            <a:endParaRPr lang="en-US" altLang="en-US"/>
          </a:p>
        </p:txBody>
      </p:sp>
    </p:spTree>
    <p:extLst>
      <p:ext uri="{BB962C8B-B14F-4D97-AF65-F5344CB8AC3E}">
        <p14:creationId xmlns:p14="http://schemas.microsoft.com/office/powerpoint/2010/main" val="219300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16257"/>
      </p:ext>
    </p:extLst>
  </p:cSld>
  <p:clrMap bg1="dk1" tx1="lt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left)">
                                      <p:cBhvr>
                                        <p:cTn id="18" dur="500"/>
                                        <p:tgtEl>
                                          <p:spTgt spid="3">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txStyles>
    <p:titleStyle>
      <a:lvl1pPr algn="l" defTabSz="685800" rtl="0" eaLnBrk="1" latinLnBrk="0" hangingPunct="1">
        <a:lnSpc>
          <a:spcPct val="90000"/>
        </a:lnSpc>
        <a:spcBef>
          <a:spcPct val="0"/>
        </a:spcBef>
        <a:buNone/>
        <a:defRPr sz="405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385D292-A50D-B4D5-9514-A540544C645A}"/>
              </a:ext>
            </a:extLst>
          </p:cNvPr>
          <p:cNvSpPr>
            <a:spLocks noGrp="1" noChangeArrowheads="1"/>
          </p:cNvSpPr>
          <p:nvPr>
            <p:ph type="title"/>
          </p:nvPr>
        </p:nvSpPr>
        <p:spPr bwMode="auto">
          <a:xfrm>
            <a:off x="457200" y="205979"/>
            <a:ext cx="8229600" cy="85725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E4A0893-F73C-6264-59CD-F5287DD63B0E}"/>
              </a:ext>
            </a:extLst>
          </p:cNvPr>
          <p:cNvSpPr>
            <a:spLocks noGrp="1" noChangeArrowheads="1"/>
          </p:cNvSpPr>
          <p:nvPr>
            <p:ph type="body" idx="1"/>
          </p:nvPr>
        </p:nvSpPr>
        <p:spPr bwMode="auto">
          <a:xfrm>
            <a:off x="457200" y="1200151"/>
            <a:ext cx="8229600" cy="3394472"/>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A983E34-3498-ABB2-A032-9492BB51E7BE}"/>
              </a:ext>
            </a:extLst>
          </p:cNvPr>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50"/>
            </a:lvl1pPr>
          </a:lstStyle>
          <a:p>
            <a:endParaRPr lang="en-US" altLang="en-US"/>
          </a:p>
        </p:txBody>
      </p:sp>
      <p:sp>
        <p:nvSpPr>
          <p:cNvPr id="1029" name="Rectangle 5">
            <a:extLst>
              <a:ext uri="{FF2B5EF4-FFF2-40B4-BE49-F238E27FC236}">
                <a16:creationId xmlns:a16="http://schemas.microsoft.com/office/drawing/2014/main" id="{E3858744-10E0-3D06-B61A-0BCC8E5B36E4}"/>
              </a:ext>
            </a:extLst>
          </p:cNvPr>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50"/>
            </a:lvl1pPr>
          </a:lstStyle>
          <a:p>
            <a:endParaRPr lang="en-US" altLang="en-US"/>
          </a:p>
        </p:txBody>
      </p:sp>
      <p:sp>
        <p:nvSpPr>
          <p:cNvPr id="1030" name="Rectangle 6">
            <a:extLst>
              <a:ext uri="{FF2B5EF4-FFF2-40B4-BE49-F238E27FC236}">
                <a16:creationId xmlns:a16="http://schemas.microsoft.com/office/drawing/2014/main" id="{CD78FAA3-00D5-5853-7418-A6752C3AF9E2}"/>
              </a:ext>
            </a:extLst>
          </p:cNvPr>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50"/>
            </a:lvl1pPr>
          </a:lstStyle>
          <a:p>
            <a:fld id="{9780BC77-0490-4ED7-A07D-CA7BFBD04CAA}" type="slidenum">
              <a:rPr lang="en-US" altLang="en-US"/>
              <a:pPr/>
              <a:t>‹#›</a:t>
            </a:fld>
            <a:endParaRPr lang="en-US" altLang="en-US"/>
          </a:p>
        </p:txBody>
      </p:sp>
    </p:spTree>
    <p:extLst>
      <p:ext uri="{BB962C8B-B14F-4D97-AF65-F5344CB8AC3E}">
        <p14:creationId xmlns:p14="http://schemas.microsoft.com/office/powerpoint/2010/main" val="118504588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ctr" rtl="0" fontAlgn="base">
        <a:spcBef>
          <a:spcPct val="0"/>
        </a:spcBef>
        <a:spcAft>
          <a:spcPct val="0"/>
        </a:spcAft>
        <a:defRPr sz="3300" kern="1200">
          <a:solidFill>
            <a:schemeClr val="bg1"/>
          </a:solidFill>
          <a:latin typeface="+mj-lt"/>
          <a:ea typeface="+mj-ea"/>
          <a:cs typeface="+mj-cs"/>
        </a:defRPr>
      </a:lvl1pPr>
      <a:lvl2pPr algn="ctr" rtl="0" fontAlgn="base">
        <a:spcBef>
          <a:spcPct val="0"/>
        </a:spcBef>
        <a:spcAft>
          <a:spcPct val="0"/>
        </a:spcAft>
        <a:defRPr sz="3300">
          <a:solidFill>
            <a:schemeClr val="bg1"/>
          </a:solidFill>
          <a:latin typeface="Arial Rounded MT Bold" panose="020F0704030504030204" pitchFamily="34" charset="0"/>
          <a:cs typeface="Arial" panose="020B0604020202020204" pitchFamily="34" charset="0"/>
        </a:defRPr>
      </a:lvl2pPr>
      <a:lvl3pPr algn="ctr" rtl="0" fontAlgn="base">
        <a:spcBef>
          <a:spcPct val="0"/>
        </a:spcBef>
        <a:spcAft>
          <a:spcPct val="0"/>
        </a:spcAft>
        <a:defRPr sz="3300">
          <a:solidFill>
            <a:schemeClr val="bg1"/>
          </a:solidFill>
          <a:latin typeface="Arial Rounded MT Bold" panose="020F0704030504030204" pitchFamily="34" charset="0"/>
          <a:cs typeface="Arial" panose="020B0604020202020204" pitchFamily="34" charset="0"/>
        </a:defRPr>
      </a:lvl3pPr>
      <a:lvl4pPr algn="ctr" rtl="0" fontAlgn="base">
        <a:spcBef>
          <a:spcPct val="0"/>
        </a:spcBef>
        <a:spcAft>
          <a:spcPct val="0"/>
        </a:spcAft>
        <a:defRPr sz="3300">
          <a:solidFill>
            <a:schemeClr val="bg1"/>
          </a:solidFill>
          <a:latin typeface="Arial Rounded MT Bold" panose="020F0704030504030204" pitchFamily="34" charset="0"/>
          <a:cs typeface="Arial" panose="020B0604020202020204" pitchFamily="34" charset="0"/>
        </a:defRPr>
      </a:lvl4pPr>
      <a:lvl5pPr algn="ctr" rtl="0" fontAlgn="base">
        <a:spcBef>
          <a:spcPct val="0"/>
        </a:spcBef>
        <a:spcAft>
          <a:spcPct val="0"/>
        </a:spcAft>
        <a:defRPr sz="3300">
          <a:solidFill>
            <a:schemeClr val="bg1"/>
          </a:solidFill>
          <a:latin typeface="Arial Rounded MT Bold" panose="020F0704030504030204" pitchFamily="34" charset="0"/>
          <a:cs typeface="Arial" panose="020B0604020202020204" pitchFamily="34" charset="0"/>
        </a:defRPr>
      </a:lvl5pPr>
      <a:lvl6pPr marL="342900" algn="ctr" rtl="0" fontAlgn="base">
        <a:spcBef>
          <a:spcPct val="0"/>
        </a:spcBef>
        <a:spcAft>
          <a:spcPct val="0"/>
        </a:spcAft>
        <a:defRPr sz="3300">
          <a:solidFill>
            <a:schemeClr val="bg1"/>
          </a:solidFill>
          <a:latin typeface="Arial Rounded MT Bold" panose="020F0704030504030204" pitchFamily="34" charset="0"/>
          <a:cs typeface="Arial" panose="020B0604020202020204" pitchFamily="34" charset="0"/>
        </a:defRPr>
      </a:lvl6pPr>
      <a:lvl7pPr marL="685800" algn="ctr" rtl="0" fontAlgn="base">
        <a:spcBef>
          <a:spcPct val="0"/>
        </a:spcBef>
        <a:spcAft>
          <a:spcPct val="0"/>
        </a:spcAft>
        <a:defRPr sz="3300">
          <a:solidFill>
            <a:schemeClr val="bg1"/>
          </a:solidFill>
          <a:latin typeface="Arial Rounded MT Bold" panose="020F0704030504030204" pitchFamily="34" charset="0"/>
          <a:cs typeface="Arial" panose="020B0604020202020204" pitchFamily="34" charset="0"/>
        </a:defRPr>
      </a:lvl7pPr>
      <a:lvl8pPr marL="1028700" algn="ctr" rtl="0" fontAlgn="base">
        <a:spcBef>
          <a:spcPct val="0"/>
        </a:spcBef>
        <a:spcAft>
          <a:spcPct val="0"/>
        </a:spcAft>
        <a:defRPr sz="3300">
          <a:solidFill>
            <a:schemeClr val="bg1"/>
          </a:solidFill>
          <a:latin typeface="Arial Rounded MT Bold" panose="020F0704030504030204" pitchFamily="34" charset="0"/>
          <a:cs typeface="Arial" panose="020B0604020202020204" pitchFamily="34" charset="0"/>
        </a:defRPr>
      </a:lvl8pPr>
      <a:lvl9pPr marL="1371600" algn="ctr" rtl="0" fontAlgn="base">
        <a:spcBef>
          <a:spcPct val="0"/>
        </a:spcBef>
        <a:spcAft>
          <a:spcPct val="0"/>
        </a:spcAft>
        <a:defRPr sz="3300">
          <a:solidFill>
            <a:schemeClr val="bg1"/>
          </a:solidFill>
          <a:latin typeface="Arial Rounded MT Bold" panose="020F0704030504030204" pitchFamily="34" charset="0"/>
          <a:cs typeface="Arial" panose="020B0604020202020204" pitchFamily="34" charset="0"/>
        </a:defRPr>
      </a:lvl9pPr>
    </p:titleStyle>
    <p:bodyStyle>
      <a:lvl1pPr marL="257175" indent="-257175" algn="l" rtl="0" fontAlgn="base">
        <a:spcBef>
          <a:spcPct val="20000"/>
        </a:spcBef>
        <a:spcAft>
          <a:spcPct val="0"/>
        </a:spcAft>
        <a:defRPr sz="3300" kern="1200">
          <a:solidFill>
            <a:schemeClr val="bg1"/>
          </a:solidFill>
          <a:latin typeface="+mn-lt"/>
          <a:ea typeface="+mn-ea"/>
          <a:cs typeface="+mn-cs"/>
        </a:defRPr>
      </a:lvl1pPr>
      <a:lvl2pPr marL="557213" indent="-214313" algn="l" rtl="0" fontAlgn="base">
        <a:spcBef>
          <a:spcPct val="20000"/>
        </a:spcBef>
        <a:spcAft>
          <a:spcPct val="0"/>
        </a:spcAft>
        <a:buChar char="–"/>
        <a:defRPr sz="2100" kern="1200">
          <a:solidFill>
            <a:schemeClr val="tx1"/>
          </a:solidFill>
          <a:latin typeface="Arial" panose="020B0604020202020204" pitchFamily="34" charset="0"/>
          <a:ea typeface="+mn-ea"/>
          <a:cs typeface="+mn-cs"/>
        </a:defRPr>
      </a:lvl2pPr>
      <a:lvl3pPr marL="857250" indent="-171450" algn="l" rtl="0" fontAlgn="base">
        <a:spcBef>
          <a:spcPct val="20000"/>
        </a:spcBef>
        <a:spcAft>
          <a:spcPct val="0"/>
        </a:spcAft>
        <a:buChar char="•"/>
        <a:defRPr sz="1800" kern="1200">
          <a:solidFill>
            <a:schemeClr val="tx1"/>
          </a:solidFill>
          <a:latin typeface="Arial" panose="020B0604020202020204" pitchFamily="34" charset="0"/>
          <a:ea typeface="+mn-ea"/>
          <a:cs typeface="+mn-cs"/>
        </a:defRPr>
      </a:lvl3pPr>
      <a:lvl4pPr marL="1200150" indent="-171450" algn="l" rtl="0" fontAlgn="base">
        <a:spcBef>
          <a:spcPct val="20000"/>
        </a:spcBef>
        <a:spcAft>
          <a:spcPct val="0"/>
        </a:spcAft>
        <a:buChar char="–"/>
        <a:defRPr sz="1500" kern="1200">
          <a:solidFill>
            <a:schemeClr val="tx1"/>
          </a:solidFill>
          <a:latin typeface="Arial" panose="020B0604020202020204" pitchFamily="34" charset="0"/>
          <a:ea typeface="+mn-ea"/>
          <a:cs typeface="+mn-cs"/>
        </a:defRPr>
      </a:lvl4pPr>
      <a:lvl5pPr marL="1543050" indent="-171450" algn="l" rtl="0" fontAlgn="base">
        <a:spcBef>
          <a:spcPct val="20000"/>
        </a:spcBef>
        <a:spcAft>
          <a:spcPct val="0"/>
        </a:spcAft>
        <a:buChar char="»"/>
        <a:defRPr sz="150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subTitle" idx="1"/>
          </p:nvPr>
        </p:nvSpPr>
        <p:spPr>
          <a:xfrm>
            <a:off x="228600" y="209550"/>
            <a:ext cx="8686800" cy="4800600"/>
          </a:xfrm>
        </p:spPr>
        <p:txBody>
          <a:bodyPr anchor="t">
            <a:normAutofit/>
          </a:bodyPr>
          <a:lstStyle/>
          <a:p>
            <a:pPr algn="ctr"/>
            <a:r>
              <a:rPr lang="en-US" sz="4000" dirty="0">
                <a:latin typeface="Arial Rounded MT Bold" panose="020F0704030504030204" pitchFamily="34" charset="0"/>
              </a:rPr>
              <a:t>e-handout</a:t>
            </a:r>
          </a:p>
          <a:p>
            <a:pPr algn="ctr"/>
            <a:r>
              <a:rPr lang="en-US" sz="4000" dirty="0">
                <a:latin typeface="Arial Rounded MT Bold" panose="020F0704030504030204" pitchFamily="34" charset="0"/>
              </a:rPr>
              <a:t>To have these notes </a:t>
            </a:r>
          </a:p>
          <a:p>
            <a:pPr algn="ctr"/>
            <a:r>
              <a:rPr lang="en-US" sz="4000" dirty="0">
                <a:latin typeface="Arial Rounded MT Bold" panose="020F0704030504030204" pitchFamily="34" charset="0"/>
              </a:rPr>
              <a:t>without taking notes</a:t>
            </a:r>
          </a:p>
          <a:p>
            <a:pPr algn="ctr"/>
            <a:r>
              <a:rPr lang="en-US" sz="4000" dirty="0">
                <a:latin typeface="Arial Rounded MT Bold" panose="020F0704030504030204" pitchFamily="34" charset="0"/>
              </a:rPr>
              <a:t>Go to </a:t>
            </a:r>
            <a:r>
              <a:rPr lang="en-US" sz="4000" dirty="0">
                <a:solidFill>
                  <a:srgbClr val="FFFF66"/>
                </a:solidFill>
                <a:latin typeface="Arial Rounded MT Bold" panose="020F0704030504030204" pitchFamily="34" charset="0"/>
              </a:rPr>
              <a:t>OrHaOlam.com</a:t>
            </a:r>
          </a:p>
          <a:p>
            <a:pPr algn="ctr"/>
            <a:r>
              <a:rPr lang="en-US" sz="4000" dirty="0">
                <a:latin typeface="Arial Rounded MT Bold" panose="020F0704030504030204" pitchFamily="34" charset="0"/>
              </a:rPr>
              <a:t>Click on</a:t>
            </a:r>
            <a:r>
              <a:rPr lang="en-US" sz="4000" dirty="0">
                <a:solidFill>
                  <a:srgbClr val="FFFF66"/>
                </a:solidFill>
                <a:latin typeface="Arial Rounded MT Bold" panose="020F0704030504030204" pitchFamily="34" charset="0"/>
              </a:rPr>
              <a:t> Messages tab, </a:t>
            </a:r>
          </a:p>
          <a:p>
            <a:pPr algn="ctr"/>
            <a:r>
              <a:rPr lang="en-US" sz="4000" dirty="0">
                <a:solidFill>
                  <a:srgbClr val="FFFF66"/>
                </a:solidFill>
                <a:latin typeface="Arial Rounded MT Bold" panose="020F0704030504030204" pitchFamily="34" charset="0"/>
              </a:rPr>
              <a:t> 2026 Messages</a:t>
            </a:r>
          </a:p>
        </p:txBody>
      </p:sp>
    </p:spTree>
    <p:extLst>
      <p:ext uri="{BB962C8B-B14F-4D97-AF65-F5344CB8AC3E}">
        <p14:creationId xmlns:p14="http://schemas.microsoft.com/office/powerpoint/2010/main" val="3297835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94707-D75C-4EA9-624C-4F5AC077B12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C8E1A53-8596-072A-7325-A9FD1303ADE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B275971B-BA74-070D-24D5-A89039E0F585}"/>
              </a:ext>
            </a:extLst>
          </p:cNvPr>
          <p:cNvPicPr>
            <a:picLocks noChangeAspect="1"/>
          </p:cNvPicPr>
          <p:nvPr/>
        </p:nvPicPr>
        <p:blipFill>
          <a:blip r:embed="rId3">
            <a:extLst>
              <a:ext uri="{28A0092B-C50C-407E-A947-70E740481C1C}">
                <a14:useLocalDpi xmlns:a14="http://schemas.microsoft.com/office/drawing/2010/main" val="0"/>
              </a:ext>
            </a:extLst>
          </a:blip>
          <a:srcRect t="4075" b="30259"/>
          <a:stretch>
            <a:fillRect/>
          </a:stretch>
        </p:blipFill>
        <p:spPr>
          <a:xfrm>
            <a:off x="1532053" y="-83115"/>
            <a:ext cx="6087947" cy="3797865"/>
          </a:xfrm>
          <a:prstGeom prst="rect">
            <a:avLst/>
          </a:prstGeom>
        </p:spPr>
      </p:pic>
    </p:spTree>
    <p:extLst>
      <p:ext uri="{BB962C8B-B14F-4D97-AF65-F5344CB8AC3E}">
        <p14:creationId xmlns:p14="http://schemas.microsoft.com/office/powerpoint/2010/main" val="2934544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76D85-A952-144C-5707-C3CAE701BCC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62F93AF-0AF5-423B-B4F1-B31E38C606B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55F891DD-C1E1-5671-CB13-39E4621DA803}"/>
              </a:ext>
            </a:extLst>
          </p:cNvPr>
          <p:cNvPicPr>
            <a:picLocks noChangeAspect="1"/>
          </p:cNvPicPr>
          <p:nvPr/>
        </p:nvPicPr>
        <p:blipFill>
          <a:blip r:embed="rId3">
            <a:extLst>
              <a:ext uri="{28A0092B-C50C-407E-A947-70E740481C1C}">
                <a14:useLocalDpi xmlns:a14="http://schemas.microsoft.com/office/drawing/2010/main" val="0"/>
              </a:ext>
            </a:extLst>
          </a:blip>
          <a:srcRect t="4075" b="5555"/>
          <a:stretch>
            <a:fillRect/>
          </a:stretch>
        </p:blipFill>
        <p:spPr>
          <a:xfrm>
            <a:off x="1532053" y="-83115"/>
            <a:ext cx="6087947" cy="5226615"/>
          </a:xfrm>
          <a:prstGeom prst="rect">
            <a:avLst/>
          </a:prstGeom>
        </p:spPr>
      </p:pic>
    </p:spTree>
    <p:extLst>
      <p:ext uri="{BB962C8B-B14F-4D97-AF65-F5344CB8AC3E}">
        <p14:creationId xmlns:p14="http://schemas.microsoft.com/office/powerpoint/2010/main" val="580297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D043C-8658-701A-37C4-BA5D49F7417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5B26376-EC8F-5DC9-3A52-30379B36F1C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50AC36C-DF15-69BE-C717-27120A6C7A02}"/>
              </a:ext>
            </a:extLst>
          </p:cNvPr>
          <p:cNvPicPr>
            <a:picLocks noChangeAspect="1"/>
          </p:cNvPicPr>
          <p:nvPr/>
        </p:nvPicPr>
        <p:blipFill>
          <a:blip r:embed="rId3">
            <a:extLst>
              <a:ext uri="{28A0092B-C50C-407E-A947-70E740481C1C}">
                <a14:useLocalDpi xmlns:a14="http://schemas.microsoft.com/office/drawing/2010/main" val="0"/>
              </a:ext>
            </a:extLst>
          </a:blip>
          <a:srcRect l="2810" t="4075" r="1806" b="31996"/>
          <a:stretch>
            <a:fillRect/>
          </a:stretch>
        </p:blipFill>
        <p:spPr>
          <a:xfrm>
            <a:off x="545580" y="0"/>
            <a:ext cx="8010368" cy="3638550"/>
          </a:xfrm>
          <a:prstGeom prst="rect">
            <a:avLst/>
          </a:prstGeom>
        </p:spPr>
      </p:pic>
    </p:spTree>
    <p:extLst>
      <p:ext uri="{BB962C8B-B14F-4D97-AF65-F5344CB8AC3E}">
        <p14:creationId xmlns:p14="http://schemas.microsoft.com/office/powerpoint/2010/main" val="2741696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E2803-0294-2B37-B67E-66BD070CEFA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C7B605A-5811-F59F-A508-F46DD124B7C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6C6FD404-9971-10D9-A8E8-414A51BE1260}"/>
              </a:ext>
            </a:extLst>
          </p:cNvPr>
          <p:cNvPicPr>
            <a:picLocks noChangeAspect="1"/>
          </p:cNvPicPr>
          <p:nvPr/>
        </p:nvPicPr>
        <p:blipFill>
          <a:blip r:embed="rId3">
            <a:extLst>
              <a:ext uri="{28A0092B-C50C-407E-A947-70E740481C1C}">
                <a14:useLocalDpi xmlns:a14="http://schemas.microsoft.com/office/drawing/2010/main" val="0"/>
              </a:ext>
            </a:extLst>
          </a:blip>
          <a:srcRect l="2810" t="4075" r="1806" b="5555"/>
          <a:stretch>
            <a:fillRect/>
          </a:stretch>
        </p:blipFill>
        <p:spPr>
          <a:xfrm>
            <a:off x="545580" y="0"/>
            <a:ext cx="8010368" cy="5143500"/>
          </a:xfrm>
          <a:prstGeom prst="rect">
            <a:avLst/>
          </a:prstGeom>
        </p:spPr>
      </p:pic>
    </p:spTree>
    <p:extLst>
      <p:ext uri="{BB962C8B-B14F-4D97-AF65-F5344CB8AC3E}">
        <p14:creationId xmlns:p14="http://schemas.microsoft.com/office/powerpoint/2010/main" val="123785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52A61-5B41-728E-5658-ED2FBFF97D9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32D87EB-4FF9-5699-C56D-85C39F0D4657}"/>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Vayikra / Lev 23.23-24</a:t>
            </a:r>
            <a:r>
              <a:rPr lang="en-US" sz="4000" dirty="0">
                <a:solidFill>
                  <a:schemeClr val="tx1"/>
                </a:solidFill>
                <a:latin typeface="Arial Rounded MT Bold" panose="020F0704030504030204" pitchFamily="34" charset="0"/>
              </a:rPr>
              <a:t>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said to Moshe, “Tell the people of Isra’el, ‘In the seventh month, the first of the month is to be for you a day of complete rest for remembering. </a:t>
            </a:r>
          </a:p>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B04AAB7C-4B7B-4361-EBE1-FFC4417C072B}"/>
              </a:ext>
            </a:extLst>
          </p:cNvPr>
          <p:cNvPicPr>
            <a:picLocks noChangeAspect="1"/>
          </p:cNvPicPr>
          <p:nvPr/>
        </p:nvPicPr>
        <p:blipFill>
          <a:blip r:embed="rId3"/>
          <a:stretch>
            <a:fillRect/>
          </a:stretch>
        </p:blipFill>
        <p:spPr>
          <a:xfrm>
            <a:off x="1600200" y="2995910"/>
            <a:ext cx="5726902" cy="2147590"/>
          </a:xfrm>
          <a:prstGeom prst="rect">
            <a:avLst/>
          </a:prstGeom>
        </p:spPr>
      </p:pic>
    </p:spTree>
    <p:extLst>
      <p:ext uri="{BB962C8B-B14F-4D97-AF65-F5344CB8AC3E}">
        <p14:creationId xmlns:p14="http://schemas.microsoft.com/office/powerpoint/2010/main" val="1936296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7F3D7-FB94-87C8-85E8-83AFB435C93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DD9DD5D-2368-B9B6-479C-C21E0BDADF4C}"/>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A410648C-F0C0-ADB9-08BA-778877244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2587465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A98B7-F6DD-9409-518C-3664D13B991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73966CA-2B1B-BA7F-6D83-5C36A95C2A59}"/>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541295BD-3A01-AE23-5FBA-24353746B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3783EECE-34F9-675B-3877-AE619924D3E5}"/>
              </a:ext>
            </a:extLst>
          </p:cNvPr>
          <p:cNvSpPr txBox="1"/>
          <p:nvPr/>
        </p:nvSpPr>
        <p:spPr>
          <a:xfrm>
            <a:off x="228600" y="204938"/>
            <a:ext cx="8026685" cy="3785652"/>
          </a:xfrm>
          <a:prstGeom prst="rect">
            <a:avLst/>
          </a:prstGeom>
          <a:noFill/>
        </p:spPr>
        <p:txBody>
          <a:bodyPr wrap="none" rtlCol="0">
            <a:spAutoFit/>
          </a:bodyPr>
          <a:lstStyle/>
          <a:p>
            <a:pPr algn="l"/>
            <a:r>
              <a:rPr lang="en-US" dirty="0">
                <a:solidFill>
                  <a:schemeClr val="tx1"/>
                </a:solidFill>
              </a:rPr>
              <a:t>Remembering What??  Ex 23.24</a:t>
            </a:r>
          </a:p>
          <a:p>
            <a:pPr marL="461963" indent="-461963" algn="l">
              <a:buFont typeface="+mj-lt"/>
              <a:buAutoNum type="arabicPeriod"/>
            </a:pPr>
            <a:r>
              <a:rPr lang="en-US" dirty="0">
                <a:solidFill>
                  <a:schemeClr val="tx1"/>
                </a:solidFill>
              </a:rPr>
              <a:t>Rosh Hashana miscellany</a:t>
            </a:r>
          </a:p>
          <a:p>
            <a:pPr marL="509588" indent="-509588" algn="l">
              <a:buFont typeface="+mj-lt"/>
              <a:buAutoNum type="arabicPeriod"/>
            </a:pPr>
            <a:r>
              <a:rPr lang="en-US" dirty="0">
                <a:solidFill>
                  <a:schemeClr val="tx1"/>
                </a:solidFill>
              </a:rPr>
              <a:t>Who G-d is Messiah.</a:t>
            </a:r>
          </a:p>
          <a:p>
            <a:pPr marL="509588" indent="-509588" algn="l">
              <a:buFont typeface="+mj-lt"/>
              <a:buAutoNum type="arabicPeriod"/>
            </a:pPr>
            <a:r>
              <a:rPr lang="en-US" dirty="0">
                <a:solidFill>
                  <a:schemeClr val="tx1"/>
                </a:solidFill>
              </a:rPr>
              <a:t>Who we are in Messiah.</a:t>
            </a:r>
          </a:p>
          <a:p>
            <a:pPr marL="509588" indent="-509588" algn="l">
              <a:buFont typeface="+mj-lt"/>
              <a:buAutoNum type="arabicPeriod"/>
            </a:pPr>
            <a:r>
              <a:rPr lang="en-US" dirty="0">
                <a:solidFill>
                  <a:schemeClr val="tx1"/>
                </a:solidFill>
              </a:rPr>
              <a:t>The Needy</a:t>
            </a:r>
          </a:p>
          <a:p>
            <a:pPr marL="461963" indent="-461963" algn="l">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3094142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0F751-A690-7DBA-C065-6181B2FF217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5145814-F788-62DC-D0A2-F7581AB9C536}"/>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888B22EE-DAC2-D071-1A75-4358A488E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755678A6-B8E7-FF4F-95D7-456737970FA8}"/>
              </a:ext>
            </a:extLst>
          </p:cNvPr>
          <p:cNvSpPr txBox="1"/>
          <p:nvPr/>
        </p:nvSpPr>
        <p:spPr>
          <a:xfrm>
            <a:off x="228600" y="204938"/>
            <a:ext cx="8026685" cy="3785652"/>
          </a:xfrm>
          <a:prstGeom prst="rect">
            <a:avLst/>
          </a:prstGeom>
          <a:noFill/>
        </p:spPr>
        <p:txBody>
          <a:bodyPr wrap="none" rtlCol="0">
            <a:spAutoFit/>
          </a:bodyPr>
          <a:lstStyle/>
          <a:p>
            <a:pPr algn="l"/>
            <a:r>
              <a:rPr lang="en-US" dirty="0">
                <a:solidFill>
                  <a:schemeClr val="tx1"/>
                </a:solidFill>
              </a:rPr>
              <a:t>Remembering What??  Ex 23.24</a:t>
            </a:r>
          </a:p>
          <a:p>
            <a:pPr marL="461963" indent="-461963" algn="l">
              <a:buFont typeface="+mj-lt"/>
              <a:buAutoNum type="arabicPeriod"/>
            </a:pPr>
            <a:r>
              <a:rPr lang="en-US" u="sng" dirty="0">
                <a:solidFill>
                  <a:srgbClr val="FFFF66"/>
                </a:solidFill>
              </a:rPr>
              <a:t>Rosh Hashana miscellany</a:t>
            </a:r>
          </a:p>
          <a:p>
            <a:pPr marL="509588" indent="-509588" algn="l">
              <a:buFont typeface="+mj-lt"/>
              <a:buAutoNum type="arabicPeriod"/>
            </a:pPr>
            <a:r>
              <a:rPr lang="en-US" dirty="0">
                <a:solidFill>
                  <a:schemeClr val="tx1"/>
                </a:solidFill>
              </a:rPr>
              <a:t>Who G-d is Messiah.</a:t>
            </a:r>
          </a:p>
          <a:p>
            <a:pPr marL="509588" indent="-509588" algn="l">
              <a:buFont typeface="+mj-lt"/>
              <a:buAutoNum type="arabicPeriod"/>
            </a:pPr>
            <a:r>
              <a:rPr lang="en-US" dirty="0">
                <a:solidFill>
                  <a:schemeClr val="tx1"/>
                </a:solidFill>
              </a:rPr>
              <a:t>Who we are in Messiah.</a:t>
            </a:r>
          </a:p>
          <a:p>
            <a:pPr marL="509588" indent="-509588" algn="l">
              <a:buFont typeface="+mj-lt"/>
              <a:buAutoNum type="arabicPeriod"/>
            </a:pPr>
            <a:r>
              <a:rPr lang="en-US" dirty="0">
                <a:solidFill>
                  <a:schemeClr val="tx1"/>
                </a:solidFill>
              </a:rPr>
              <a:t>The Needy</a:t>
            </a:r>
          </a:p>
          <a:p>
            <a:pPr marL="461963" indent="-461963" algn="l">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161753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a:extLst>
              <a:ext uri="{FF2B5EF4-FFF2-40B4-BE49-F238E27FC236}">
                <a16:creationId xmlns:a16="http://schemas.microsoft.com/office/drawing/2014/main" id="{1558D6FA-A10D-4D70-1560-0C4EF21702D1}"/>
              </a:ext>
            </a:extLst>
          </p:cNvPr>
          <p:cNvSpPr>
            <a:spLocks noGrp="1" noChangeArrowheads="1"/>
          </p:cNvSpPr>
          <p:nvPr>
            <p:ph type="subTitle" idx="4294967295"/>
          </p:nvPr>
        </p:nvSpPr>
        <p:spPr>
          <a:xfrm>
            <a:off x="381000" y="209550"/>
            <a:ext cx="8382000" cy="4724400"/>
          </a:xfrm>
        </p:spPr>
        <p:txBody>
          <a:bodyPr/>
          <a:lstStyle/>
          <a:p>
            <a:pPr marL="0" indent="0" algn="ctr" eaLnBrk="1" hangingPunct="1">
              <a:spcBef>
                <a:spcPct val="0"/>
              </a:spcBef>
              <a:buNone/>
            </a:pPr>
            <a:r>
              <a:rPr lang="en-US" altLang="en-US" sz="4000" u="sng" dirty="0">
                <a:latin typeface="Arial Rounded MT Bold" panose="020F0704030504030204" pitchFamily="34" charset="0"/>
              </a:rPr>
              <a:t>Some Rosh </a:t>
            </a:r>
            <a:r>
              <a:rPr lang="en-US" altLang="en-US" sz="4000" u="sng" dirty="0" err="1">
                <a:latin typeface="Arial Rounded MT Bold" panose="020F0704030504030204" pitchFamily="34" charset="0"/>
              </a:rPr>
              <a:t>Hashanna</a:t>
            </a:r>
            <a:r>
              <a:rPr lang="en-US" altLang="en-US" sz="4000" u="sng" dirty="0">
                <a:latin typeface="Arial Rounded MT Bold" panose="020F0704030504030204" pitchFamily="34" charset="0"/>
              </a:rPr>
              <a:t> greetings</a:t>
            </a:r>
          </a:p>
          <a:p>
            <a:pPr marL="0" indent="0" algn="ctr" eaLnBrk="1" hangingPunct="1">
              <a:spcBef>
                <a:spcPct val="0"/>
              </a:spcBef>
              <a:buNone/>
            </a:pPr>
            <a:r>
              <a:rPr lang="en-US" altLang="en-US" sz="4000" i="1" dirty="0" err="1">
                <a:latin typeface="Arial Rounded MT Bold" panose="020F0704030504030204" pitchFamily="34" charset="0"/>
              </a:rPr>
              <a:t>L’Shana</a:t>
            </a:r>
            <a:r>
              <a:rPr lang="en-US" altLang="en-US" sz="4000" i="1" dirty="0">
                <a:latin typeface="Arial Rounded MT Bold" panose="020F0704030504030204" pitchFamily="34" charset="0"/>
              </a:rPr>
              <a:t> Tovah  </a:t>
            </a:r>
            <a:r>
              <a:rPr lang="he-IL" altLang="en-US" sz="4800" b="1" dirty="0">
                <a:latin typeface="David" panose="020E0502060401010101" pitchFamily="34" charset="-79"/>
                <a:cs typeface="David" panose="020E0502060401010101" pitchFamily="34" charset="-79"/>
              </a:rPr>
              <a:t>לְשָׁנָה טוֹבָה</a:t>
            </a:r>
            <a:endParaRPr lang="en-US" altLang="en-US" sz="4800" b="1" dirty="0">
              <a:latin typeface="David" panose="020E0502060401010101" pitchFamily="34" charset="-79"/>
              <a:cs typeface="David" panose="020E0502060401010101" pitchFamily="34" charset="-79"/>
            </a:endParaRPr>
          </a:p>
          <a:p>
            <a:pPr marL="0" indent="0" algn="ctr" eaLnBrk="1" hangingPunct="1">
              <a:spcBef>
                <a:spcPct val="0"/>
              </a:spcBef>
              <a:buNone/>
            </a:pPr>
            <a:r>
              <a:rPr lang="en-US" altLang="en-US" sz="4000" dirty="0">
                <a:latin typeface="Arial Rounded MT Bold" panose="020F0704030504030204" pitchFamily="34" charset="0"/>
              </a:rPr>
              <a:t>[Have a] Good Year</a:t>
            </a:r>
          </a:p>
          <a:p>
            <a:pPr marL="0" indent="0" algn="ctr" eaLnBrk="1" hangingPunct="1">
              <a:spcBef>
                <a:spcPct val="0"/>
              </a:spcBef>
              <a:buNone/>
            </a:pPr>
            <a:endParaRPr lang="en-US" altLang="en-US" sz="4400" b="1" dirty="0"/>
          </a:p>
          <a:p>
            <a:pPr marL="0" indent="0" algn="ctr" eaLnBrk="1" hangingPunct="1">
              <a:spcBef>
                <a:spcPct val="0"/>
              </a:spcBef>
              <a:buNone/>
            </a:pPr>
            <a:r>
              <a:rPr lang="he-IL" altLang="en-US" sz="4800" b="1" dirty="0">
                <a:latin typeface="David" panose="020E0502060401010101" pitchFamily="34" charset="-79"/>
                <a:cs typeface="David" panose="020E0502060401010101" pitchFamily="34" charset="-79"/>
              </a:rPr>
              <a:t>שָׁנָה טוֹבָה וּמְתוּקָה</a:t>
            </a:r>
            <a:r>
              <a:rPr lang="en-US" altLang="en-US" sz="4800" b="1" dirty="0">
                <a:latin typeface="David" panose="020E0502060401010101" pitchFamily="34" charset="-79"/>
                <a:cs typeface="David" panose="020E0502060401010101" pitchFamily="34" charset="-79"/>
              </a:rPr>
              <a:t> </a:t>
            </a:r>
          </a:p>
          <a:p>
            <a:pPr marL="0" indent="0" algn="ctr" eaLnBrk="1" hangingPunct="1">
              <a:spcBef>
                <a:spcPct val="0"/>
              </a:spcBef>
              <a:buNone/>
            </a:pPr>
            <a:r>
              <a:rPr lang="en-US" altLang="en-US" sz="4000" i="1" dirty="0">
                <a:latin typeface="Arial Rounded MT Bold" panose="020F0704030504030204" pitchFamily="34" charset="0"/>
              </a:rPr>
              <a:t>Shana Tova </a:t>
            </a:r>
            <a:r>
              <a:rPr lang="en-US" altLang="en-US" sz="4000" i="1" dirty="0" err="1">
                <a:latin typeface="Arial Rounded MT Bold" panose="020F0704030504030204" pitchFamily="34" charset="0"/>
              </a:rPr>
              <a:t>oo-m’tukah</a:t>
            </a:r>
            <a:r>
              <a:rPr lang="en-US" altLang="en-US" sz="4000" i="1" dirty="0">
                <a:latin typeface="Arial Rounded MT Bold" panose="020F0704030504030204" pitchFamily="34" charset="0"/>
              </a:rPr>
              <a:t>  </a:t>
            </a:r>
          </a:p>
          <a:p>
            <a:pPr marL="0" indent="0" algn="ctr" eaLnBrk="1" hangingPunct="1">
              <a:spcBef>
                <a:spcPct val="0"/>
              </a:spcBef>
              <a:buNone/>
            </a:pPr>
            <a:r>
              <a:rPr lang="en-US" altLang="en-US" sz="4000" dirty="0">
                <a:latin typeface="Arial Rounded MT Bold" panose="020F0704030504030204" pitchFamily="34" charset="0"/>
              </a:rPr>
              <a:t>[Have a] Good and sweet year </a:t>
            </a:r>
          </a:p>
          <a:p>
            <a:pPr marL="0" indent="0" algn="ctr" eaLnBrk="1" hangingPunct="1">
              <a:spcBef>
                <a:spcPct val="0"/>
              </a:spcBef>
              <a:buNone/>
            </a:pPr>
            <a:endParaRPr lang="en-US" altLang="en-US" sz="4000" b="1" dirty="0"/>
          </a:p>
        </p:txBody>
      </p:sp>
    </p:spTree>
    <p:extLst>
      <p:ext uri="{BB962C8B-B14F-4D97-AF65-F5344CB8AC3E}">
        <p14:creationId xmlns:p14="http://schemas.microsoft.com/office/powerpoint/2010/main" val="4259298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C18B8-1803-66CE-AE37-3B68BC3BBE0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32F9A96-BD67-E4EF-E785-D5A1E0FB194A}"/>
              </a:ext>
            </a:extLst>
          </p:cNvPr>
          <p:cNvSpPr>
            <a:spLocks noGrp="1"/>
          </p:cNvSpPr>
          <p:nvPr>
            <p:ph type="subTitle" idx="1"/>
          </p:nvPr>
        </p:nvSpPr>
        <p:spPr>
          <a:xfrm>
            <a:off x="152400" y="209550"/>
            <a:ext cx="8915400" cy="4800600"/>
          </a:xfrm>
        </p:spPr>
        <p:txBody>
          <a:bodyPr anchor="t">
            <a:normAutofit/>
          </a:bodyPr>
          <a:lstStyle/>
          <a:p>
            <a:pPr algn="l"/>
            <a:endParaRPr lang="en-US" sz="4000" dirty="0">
              <a:solidFill>
                <a:schemeClr val="tx1"/>
              </a:solidFill>
              <a:latin typeface="Arial Rounded MT Bold" panose="020F0704030504030204" pitchFamily="34" charset="0"/>
            </a:endParaRPr>
          </a:p>
        </p:txBody>
      </p:sp>
      <p:pic>
        <p:nvPicPr>
          <p:cNvPr id="1026" name="Picture 2" descr="Photo: The Western Wall Heritage Foundation">
            <a:extLst>
              <a:ext uri="{FF2B5EF4-FFF2-40B4-BE49-F238E27FC236}">
                <a16:creationId xmlns:a16="http://schemas.microsoft.com/office/drawing/2014/main" id="{5D4C8E6E-E80C-8DB8-0AC1-D9C8B1512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6" y="0"/>
            <a:ext cx="9198952"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71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778E8-E03C-DCC8-5A4D-B7EB68E14FC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239D7CA-4E0F-D7AF-BA07-F14AD9951B80}"/>
              </a:ext>
            </a:extLst>
          </p:cNvPr>
          <p:cNvSpPr>
            <a:spLocks noGrp="1"/>
          </p:cNvSpPr>
          <p:nvPr>
            <p:ph type="subTitle" idx="1"/>
          </p:nvPr>
        </p:nvSpPr>
        <p:spPr>
          <a:xfrm>
            <a:off x="228600" y="209550"/>
            <a:ext cx="8610600" cy="4800600"/>
          </a:xfrm>
        </p:spPr>
        <p:txBody>
          <a:bodyPr anchor="t">
            <a:norm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4000" b="0" i="0" u="none" strike="noStrike" kern="0" cap="none" spc="0" normalizeH="0" baseline="0" noProof="0" dirty="0">
              <a:ln>
                <a:noFill/>
              </a:ln>
              <a:solidFill>
                <a:srgbClr val="FFFFFF"/>
              </a:solidFill>
              <a:effectLst/>
              <a:uLnTx/>
              <a:uFillTx/>
              <a:latin typeface="Arial Rounded MT Bold"/>
              <a:ea typeface="+mn-ea"/>
              <a:cs typeface="+mn-cs"/>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4000" b="0" i="0" u="none" strike="noStrike" kern="0" cap="none" spc="0" normalizeH="0" baseline="0" noProof="0" dirty="0">
                <a:ln>
                  <a:noFill/>
                </a:ln>
                <a:solidFill>
                  <a:srgbClr val="FFFFFF"/>
                </a:solidFill>
                <a:effectLst/>
                <a:uLnTx/>
                <a:uFillTx/>
                <a:latin typeface="Arial Rounded MT Bold"/>
                <a:ea typeface="+mn-ea"/>
                <a:cs typeface="+mn-cs"/>
              </a:rPr>
              <a:t>Yom Kippur greeting:</a:t>
            </a:r>
          </a:p>
          <a:p>
            <a:pPr marL="0" marR="0" lvl="0" indent="0" algn="ctr" defTabSz="914400" rtl="1" eaLnBrk="1" fontAlgn="base" latinLnBrk="0" hangingPunct="1">
              <a:lnSpc>
                <a:spcPct val="100000"/>
              </a:lnSpc>
              <a:spcBef>
                <a:spcPct val="20000"/>
              </a:spcBef>
              <a:spcAft>
                <a:spcPct val="0"/>
              </a:spcAft>
              <a:buClrTx/>
              <a:buSzTx/>
              <a:buFontTx/>
              <a:buNone/>
              <a:tabLst/>
              <a:defRPr/>
            </a:pPr>
            <a:r>
              <a:rPr kumimoji="0" lang="he-IL" sz="4800" b="1" i="0" u="none" strike="noStrike" kern="0" cap="none" spc="0" normalizeH="0" baseline="0" noProof="0" dirty="0">
                <a:ln>
                  <a:noFill/>
                </a:ln>
                <a:solidFill>
                  <a:srgbClr val="FFFFFF"/>
                </a:solidFill>
                <a:effectLst/>
                <a:uLnTx/>
                <a:uFillTx/>
                <a:latin typeface="David" panose="020E0502060401010101" pitchFamily="34" charset="-79"/>
                <a:ea typeface="+mn-ea"/>
                <a:cs typeface="David" panose="020E0502060401010101" pitchFamily="34" charset="-79"/>
              </a:rPr>
              <a:t>צוֹם קַל</a:t>
            </a:r>
            <a:r>
              <a:rPr kumimoji="0" lang="en-US" sz="4400" b="1" i="0" u="none" strike="noStrike" kern="0" cap="none" spc="0" normalizeH="0" baseline="0" noProof="0" dirty="0">
                <a:ln>
                  <a:noFill/>
                </a:ln>
                <a:solidFill>
                  <a:srgbClr val="FFFFFF"/>
                </a:solidFill>
                <a:effectLst/>
                <a:uLnTx/>
                <a:uFillTx/>
                <a:latin typeface="David" panose="020E0502060401010101" pitchFamily="34" charset="-79"/>
                <a:ea typeface="+mn-ea"/>
                <a:cs typeface="David" panose="020E0502060401010101" pitchFamily="34" charset="-79"/>
              </a:rPr>
              <a:t>  </a:t>
            </a:r>
            <a:r>
              <a:rPr kumimoji="0" lang="en-US" sz="4000" b="0" i="1" u="none" strike="noStrike" kern="0" cap="none" spc="0" normalizeH="0" baseline="0" noProof="0" dirty="0" err="1">
                <a:ln>
                  <a:noFill/>
                </a:ln>
                <a:solidFill>
                  <a:srgbClr val="FFFFFF"/>
                </a:solidFill>
                <a:effectLst/>
                <a:uLnTx/>
                <a:uFillTx/>
                <a:latin typeface="Arial Rounded MT Bold"/>
                <a:ea typeface="+mn-ea"/>
                <a:cs typeface="+mn-cs"/>
              </a:rPr>
              <a:t>tsom</a:t>
            </a:r>
            <a:r>
              <a:rPr kumimoji="0" lang="en-US" sz="4000" b="0" i="1" u="none" strike="noStrike" kern="0" cap="none" spc="0" normalizeH="0" baseline="0" noProof="0" dirty="0">
                <a:ln>
                  <a:noFill/>
                </a:ln>
                <a:solidFill>
                  <a:srgbClr val="FFFFFF"/>
                </a:solidFill>
                <a:effectLst/>
                <a:uLnTx/>
                <a:uFillTx/>
                <a:latin typeface="Arial Rounded MT Bold"/>
                <a:ea typeface="+mn-ea"/>
                <a:cs typeface="+mn-cs"/>
              </a:rPr>
              <a:t> kal    </a:t>
            </a:r>
            <a:endParaRPr kumimoji="0" lang="en-US" sz="4400" b="1" i="0" u="none" strike="noStrike" kern="0" cap="none" spc="0" normalizeH="0" baseline="0" noProof="0" dirty="0">
              <a:ln>
                <a:noFill/>
              </a:ln>
              <a:solidFill>
                <a:srgbClr val="FFFFFF"/>
              </a:solidFill>
              <a:effectLst/>
              <a:uLnTx/>
              <a:uFillTx/>
              <a:latin typeface="David" panose="020E0502060401010101" pitchFamily="34" charset="-79"/>
              <a:ea typeface="+mn-ea"/>
              <a:cs typeface="David" panose="020E0502060401010101" pitchFamily="34" charset="-79"/>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4000" b="0" i="0" u="none" strike="noStrike" kern="0" cap="none" spc="0" normalizeH="0" baseline="0" noProof="0" dirty="0">
                <a:ln>
                  <a:noFill/>
                </a:ln>
                <a:solidFill>
                  <a:srgbClr val="FFFFFF"/>
                </a:solidFill>
                <a:effectLst/>
                <a:uLnTx/>
                <a:uFillTx/>
                <a:latin typeface="Arial Rounded MT Bold"/>
                <a:ea typeface="+mn-ea"/>
                <a:cs typeface="+mn-cs"/>
              </a:rPr>
              <a:t>Easy fast</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278084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EBD97-15FA-2153-A34B-55A9FC6D160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D75798A-6C72-DDA9-DF68-AA480B5ABEB2}"/>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Rosh Hashanah </a:t>
            </a:r>
            <a:r>
              <a:rPr lang="he-IL" sz="4400" b="1" dirty="0">
                <a:solidFill>
                  <a:schemeClr val="tx1"/>
                </a:solidFill>
                <a:latin typeface="David" panose="020E0502060401010101" pitchFamily="34" charset="-79"/>
                <a:cs typeface="David" panose="020E0502060401010101" pitchFamily="34" charset="-79"/>
              </a:rPr>
              <a:t>רֹאשׁ הַשָּׁנָה</a:t>
            </a:r>
            <a:r>
              <a:rPr lang="he-IL" sz="4000" dirty="0">
                <a:solidFill>
                  <a:schemeClr val="tx1"/>
                </a:solidFill>
                <a:latin typeface="Arial Rounded MT Bold" panose="020F0704030504030204" pitchFamily="34" charset="0"/>
              </a:rPr>
              <a:t>‎‎, </a:t>
            </a:r>
            <a:r>
              <a:rPr lang="en-US" sz="4000" dirty="0">
                <a:solidFill>
                  <a:schemeClr val="tx1"/>
                </a:solidFill>
                <a:latin typeface="Arial Rounded MT Bold" panose="020F0704030504030204" pitchFamily="34" charset="0"/>
              </a:rPr>
              <a:t>literally "head [of] the year"</a:t>
            </a:r>
          </a:p>
          <a:p>
            <a:pPr algn="l"/>
            <a:r>
              <a:rPr lang="en-US" sz="4000" dirty="0">
                <a:solidFill>
                  <a:schemeClr val="tx1"/>
                </a:solidFill>
                <a:latin typeface="Arial Rounded MT Bold" panose="020F0704030504030204" pitchFamily="34" charset="0"/>
              </a:rPr>
              <a:t>Why that name?</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755414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99B3A-01F2-C38F-AD2C-7BB00D22F6D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9AB93D6-9D8A-3029-8AA6-95BBFB1EFAB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The historian Josephus, and the ancient Aramaic translation of the Bible, the Targum Jonathan, identify Rosh HaShanah as the New Year observed by the people of Israel before the holiday of Passover was instituted. </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655062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B02C6-7BFC-630C-4478-F0EE57839D9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DAF0E5D-58C8-02E2-FDE0-C50BAF535FE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The traditional Jewish concept is that the world, Adam and Khava/Eve, were created on Rosh HaShanah, so this day is indeed the beginning of the year chronologically.</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273774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7FCFE-48A6-764F-811C-787D885410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29C369D-7976-0074-343B-A15E586A6FD2}"/>
              </a:ext>
            </a:extLst>
          </p:cNvPr>
          <p:cNvSpPr>
            <a:spLocks noGrp="1"/>
          </p:cNvSpPr>
          <p:nvPr>
            <p:ph type="subTitle" idx="1"/>
          </p:nvPr>
        </p:nvSpPr>
        <p:spPr>
          <a:xfrm>
            <a:off x="228600" y="209550"/>
            <a:ext cx="8610600" cy="4800600"/>
          </a:xfrm>
        </p:spPr>
        <p:txBody>
          <a:bodyPr anchor="t">
            <a:normAutofit fontScale="92500"/>
          </a:bodyPr>
          <a:lstStyle/>
          <a:p>
            <a:pPr algn="l"/>
            <a:r>
              <a:rPr lang="en-US" sz="4000" dirty="0">
                <a:solidFill>
                  <a:schemeClr val="tx1"/>
                </a:solidFill>
                <a:latin typeface="Arial Rounded MT Bold" panose="020F0704030504030204" pitchFamily="34" charset="0"/>
              </a:rPr>
              <a:t>The Babylonian name Tishri seems to derive from the root Ugaritic or Akkadian </a:t>
            </a:r>
            <a:r>
              <a:rPr lang="en-US" sz="4000" dirty="0" err="1">
                <a:solidFill>
                  <a:schemeClr val="tx1"/>
                </a:solidFill>
                <a:latin typeface="Arial Rounded MT Bold" panose="020F0704030504030204" pitchFamily="34" charset="0"/>
              </a:rPr>
              <a:t>seru</a:t>
            </a:r>
            <a:r>
              <a:rPr lang="en-US" sz="4000" dirty="0">
                <a:solidFill>
                  <a:schemeClr val="tx1"/>
                </a:solidFill>
                <a:latin typeface="Arial Rounded MT Bold" panose="020F0704030504030204" pitchFamily="34" charset="0"/>
              </a:rPr>
              <a:t>, which means "to begin." The ancient Semitic peoples thought of the year as beginning in the autumn, at the time of the late harvest. This was the beginning of the economic year, when crops began to be sold. </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187355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F4420-CD14-2953-87CC-E6404506970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15A91F1-060B-FF73-77C4-17175656877A}"/>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G-d made a spiritual cycle to start on Nisan near Pesakh, but the chronological year didn't change. So, Jews have four new years: </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a chronological one, </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a spiritual one, </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one for trees, </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one for livestock.</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924491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385EE-6328-28B9-B845-46C2D142AF1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3CF3D39-B5E7-01E1-67FE-21C49BBD24AE}"/>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err="1">
                <a:solidFill>
                  <a:schemeClr val="tx1"/>
                </a:solidFill>
                <a:latin typeface="Arial Rounded MT Bold" panose="020F0704030504030204" pitchFamily="34" charset="0"/>
              </a:rPr>
              <a:t>Shmot</a:t>
            </a:r>
            <a:r>
              <a:rPr lang="en-US" sz="4000" baseline="30000" dirty="0">
                <a:solidFill>
                  <a:schemeClr val="tx1"/>
                </a:solidFill>
                <a:latin typeface="Arial Rounded MT Bold" panose="020F0704030504030204" pitchFamily="34" charset="0"/>
              </a:rPr>
              <a:t>/Ex. 12:1-2 </a:t>
            </a:r>
            <a:r>
              <a:rPr lang="en-US" sz="4000" dirty="0">
                <a:solidFill>
                  <a:schemeClr val="tx1"/>
                </a:solidFill>
                <a:latin typeface="Arial Rounded MT Bold" panose="020F0704030504030204" pitchFamily="34" charset="0"/>
              </a:rPr>
              <a:t>Now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said</a:t>
            </a:r>
          </a:p>
          <a:p>
            <a:pPr algn="l"/>
            <a:r>
              <a:rPr lang="en-US" sz="4000" dirty="0">
                <a:solidFill>
                  <a:schemeClr val="tx1"/>
                </a:solidFill>
                <a:latin typeface="Arial Rounded MT Bold" panose="020F0704030504030204" pitchFamily="34" charset="0"/>
              </a:rPr>
              <a:t>to Moshe and Aharon in the land of Egypt, "This month shall be the beginning of months for you; it is to be the first month of the year to you."</a:t>
            </a:r>
            <a:endParaRPr lang="en-US" sz="4000" baseline="30000" dirty="0">
              <a:solidFill>
                <a:schemeClr val="tx1"/>
              </a:solidFill>
              <a:latin typeface="Arial Rounded MT Bold" panose="020F0704030504030204" pitchFamily="34" charset="0"/>
            </a:endParaRPr>
          </a:p>
          <a:p>
            <a:pPr algn="l"/>
            <a:r>
              <a:rPr lang="en-US" sz="4000" dirty="0">
                <a:solidFill>
                  <a:srgbClr val="FFFF66"/>
                </a:solidFill>
                <a:latin typeface="Arial Rounded MT Bold" panose="020F0704030504030204" pitchFamily="34" charset="0"/>
              </a:rPr>
              <a:t>So, it’s scripturally OK to call this holiday Rosh HaShanah!</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106363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8AAB4-D22F-FD5B-A796-8234A40A3CB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8588053-81C9-7416-8F0A-57A28680C9B6}"/>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B148509F-C96D-1574-11B8-BDB058E8A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3264690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AED34-B56D-A505-1146-F4CC0F6E3FC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6B7A3B3-A3A0-84C0-F8E2-067E2963D671}"/>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Vayikra / Lev 23.23-24</a:t>
            </a:r>
            <a:r>
              <a:rPr lang="en-US" sz="4000" dirty="0">
                <a:solidFill>
                  <a:schemeClr val="tx1"/>
                </a:solidFill>
                <a:latin typeface="Arial Rounded MT Bold" panose="020F0704030504030204" pitchFamily="34" charset="0"/>
              </a:rPr>
              <a:t>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said to Moshe, “Tell the people of Isra’el, ‘In the seventh month, the first of the month is to be for you a day of complete rest for remembering. </a:t>
            </a:r>
          </a:p>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E4A91812-B98E-4D58-3BE4-EFB8B694B218}"/>
              </a:ext>
            </a:extLst>
          </p:cNvPr>
          <p:cNvPicPr>
            <a:picLocks noChangeAspect="1"/>
          </p:cNvPicPr>
          <p:nvPr/>
        </p:nvPicPr>
        <p:blipFill>
          <a:blip r:embed="rId3"/>
          <a:stretch>
            <a:fillRect/>
          </a:stretch>
        </p:blipFill>
        <p:spPr>
          <a:xfrm>
            <a:off x="1600200" y="2995910"/>
            <a:ext cx="5726902" cy="2147590"/>
          </a:xfrm>
          <a:prstGeom prst="rect">
            <a:avLst/>
          </a:prstGeom>
        </p:spPr>
      </p:pic>
    </p:spTree>
    <p:extLst>
      <p:ext uri="{BB962C8B-B14F-4D97-AF65-F5344CB8AC3E}">
        <p14:creationId xmlns:p14="http://schemas.microsoft.com/office/powerpoint/2010/main" val="3596746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0F8D8-48E7-E27D-AB34-F26D767396A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6926088-26B2-246E-E327-B9F19D5706E4}"/>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57F3F336-5076-06C5-86D5-69B2FF91D7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25465586-CBA1-2B20-96B6-26C686424CB8}"/>
              </a:ext>
            </a:extLst>
          </p:cNvPr>
          <p:cNvSpPr txBox="1"/>
          <p:nvPr/>
        </p:nvSpPr>
        <p:spPr>
          <a:xfrm>
            <a:off x="228600" y="204938"/>
            <a:ext cx="8026685" cy="3785652"/>
          </a:xfrm>
          <a:prstGeom prst="rect">
            <a:avLst/>
          </a:prstGeom>
          <a:noFill/>
        </p:spPr>
        <p:txBody>
          <a:bodyPr wrap="none" rtlCol="0">
            <a:spAutoFit/>
          </a:bodyPr>
          <a:lstStyle/>
          <a:p>
            <a:pPr algn="l"/>
            <a:r>
              <a:rPr lang="en-US" dirty="0">
                <a:solidFill>
                  <a:schemeClr val="tx1"/>
                </a:solidFill>
              </a:rPr>
              <a:t>Remembering What??  Ex 23.24</a:t>
            </a:r>
          </a:p>
          <a:p>
            <a:pPr marL="461963" indent="-461963" algn="l">
              <a:buFont typeface="+mj-lt"/>
              <a:buAutoNum type="arabicPeriod"/>
            </a:pPr>
            <a:r>
              <a:rPr lang="en-US" dirty="0">
                <a:solidFill>
                  <a:schemeClr val="tx1"/>
                </a:solidFill>
              </a:rPr>
              <a:t>Rosh Hashana miscellany</a:t>
            </a:r>
          </a:p>
          <a:p>
            <a:pPr marL="509588" indent="-509588" algn="l">
              <a:buFont typeface="+mj-lt"/>
              <a:buAutoNum type="arabicPeriod"/>
            </a:pPr>
            <a:r>
              <a:rPr lang="en-US" u="sng" dirty="0">
                <a:solidFill>
                  <a:srgbClr val="FFFF66"/>
                </a:solidFill>
              </a:rPr>
              <a:t>Who G-d is Messiah</a:t>
            </a:r>
            <a:r>
              <a:rPr lang="en-US" dirty="0">
                <a:solidFill>
                  <a:schemeClr val="tx1"/>
                </a:solidFill>
              </a:rPr>
              <a:t>.</a:t>
            </a:r>
          </a:p>
          <a:p>
            <a:pPr marL="509588" indent="-509588" algn="l">
              <a:buFont typeface="+mj-lt"/>
              <a:buAutoNum type="arabicPeriod"/>
            </a:pPr>
            <a:r>
              <a:rPr lang="en-US" dirty="0">
                <a:solidFill>
                  <a:schemeClr val="tx1"/>
                </a:solidFill>
              </a:rPr>
              <a:t>Who we are in Messiah.</a:t>
            </a:r>
          </a:p>
          <a:p>
            <a:pPr marL="509588" indent="-509588" algn="l">
              <a:buFont typeface="+mj-lt"/>
              <a:buAutoNum type="arabicPeriod"/>
            </a:pPr>
            <a:r>
              <a:rPr lang="en-US" dirty="0">
                <a:solidFill>
                  <a:schemeClr val="tx1"/>
                </a:solidFill>
              </a:rPr>
              <a:t>The Needy</a:t>
            </a:r>
          </a:p>
          <a:p>
            <a:pPr marL="461963" indent="-461963" algn="l">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305874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0A220-B5ED-2D4E-3F08-3FD5964C937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CA75C42-5D1C-263F-DC40-59667B2B910C}"/>
              </a:ext>
            </a:extLst>
          </p:cNvPr>
          <p:cNvSpPr>
            <a:spLocks noGrp="1"/>
          </p:cNvSpPr>
          <p:nvPr>
            <p:ph type="subTitle" idx="1"/>
          </p:nvPr>
        </p:nvSpPr>
        <p:spPr>
          <a:xfrm>
            <a:off x="228600" y="209550"/>
            <a:ext cx="8610600" cy="4800600"/>
          </a:xfrm>
        </p:spPr>
        <p:txBody>
          <a:bodyPr anchor="t">
            <a:normAutofit/>
          </a:bodyPr>
          <a:lstStyle/>
          <a:p>
            <a:pPr algn="l"/>
            <a:endParaRPr lang="en-US" sz="4000" baseline="30000" dirty="0">
              <a:solidFill>
                <a:schemeClr val="tx1"/>
              </a:solidFill>
              <a:latin typeface="Arial Rounded MT Bold" panose="020F0704030504030204" pitchFamily="34" charset="0"/>
            </a:endParaRPr>
          </a:p>
          <a:p>
            <a:pPr algn="l"/>
            <a:endParaRPr lang="en-US" sz="4000" baseline="30000" dirty="0">
              <a:solidFill>
                <a:schemeClr val="tx1"/>
              </a:solidFill>
              <a:latin typeface="Arial Rounded MT Bold" panose="020F0704030504030204" pitchFamily="34" charset="0"/>
            </a:endParaRPr>
          </a:p>
          <a:p>
            <a:pPr algn="l"/>
            <a:r>
              <a:rPr lang="en-US" sz="4000" baseline="30000" dirty="0">
                <a:solidFill>
                  <a:schemeClr val="tx1"/>
                </a:solidFill>
                <a:latin typeface="Arial Rounded MT Bold" panose="020F0704030504030204" pitchFamily="34" charset="0"/>
              </a:rPr>
              <a:t>Kohelet/Eccles 12.1</a:t>
            </a:r>
            <a:r>
              <a:rPr lang="en-US" sz="4000" dirty="0">
                <a:solidFill>
                  <a:schemeClr val="tx1"/>
                </a:solidFill>
                <a:latin typeface="Arial Rounded MT Bold" panose="020F0704030504030204" pitchFamily="34" charset="0"/>
              </a:rPr>
              <a:t> So, remember your Creator in the days of your youth.</a:t>
            </a:r>
          </a:p>
        </p:txBody>
      </p:sp>
    </p:spTree>
    <p:extLst>
      <p:ext uri="{BB962C8B-B14F-4D97-AF65-F5344CB8AC3E}">
        <p14:creationId xmlns:p14="http://schemas.microsoft.com/office/powerpoint/2010/main" val="3510127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F68B2-0B4F-1590-4920-048B4AD16AC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E7BE32D-EA17-BAFB-7FF4-8C3829F6A959}"/>
              </a:ext>
            </a:extLst>
          </p:cNvPr>
          <p:cNvSpPr>
            <a:spLocks noGrp="1"/>
          </p:cNvSpPr>
          <p:nvPr>
            <p:ph type="subTitle" idx="1"/>
          </p:nvPr>
        </p:nvSpPr>
        <p:spPr>
          <a:xfrm>
            <a:off x="228600" y="209550"/>
            <a:ext cx="8610600" cy="4800600"/>
          </a:xfrm>
        </p:spPr>
        <p:txBody>
          <a:bodyPr anchor="t">
            <a:normAutofit fontScale="92500"/>
          </a:bodyPr>
          <a:lstStyle/>
          <a:p>
            <a:pPr algn="l"/>
            <a:r>
              <a:rPr lang="en-US" sz="4000" baseline="30000" dirty="0" err="1">
                <a:solidFill>
                  <a:schemeClr val="tx1"/>
                </a:solidFill>
                <a:latin typeface="Arial Rounded MT Bold" panose="020F0704030504030204" pitchFamily="34" charset="0"/>
              </a:rPr>
              <a:t>Shmot</a:t>
            </a:r>
            <a:r>
              <a:rPr lang="en-US" sz="4000" baseline="30000" dirty="0">
                <a:solidFill>
                  <a:schemeClr val="tx1"/>
                </a:solidFill>
                <a:latin typeface="Arial Rounded MT Bold" panose="020F0704030504030204" pitchFamily="34" charset="0"/>
              </a:rPr>
              <a:t>/ Ex 33.18-23</a:t>
            </a:r>
            <a:r>
              <a:rPr lang="en-US" sz="4000" dirty="0">
                <a:solidFill>
                  <a:schemeClr val="tx1"/>
                </a:solidFill>
                <a:latin typeface="Arial Rounded MT Bold" panose="020F0704030504030204" pitchFamily="34" charset="0"/>
              </a:rPr>
              <a:t> Moshe said, “I beg you to </a:t>
            </a:r>
            <a:r>
              <a:rPr lang="en-US" sz="4000" u="sng" dirty="0">
                <a:solidFill>
                  <a:srgbClr val="FFFF66"/>
                </a:solidFill>
                <a:latin typeface="Arial Rounded MT Bold" panose="020F0704030504030204" pitchFamily="34" charset="0"/>
              </a:rPr>
              <a:t>show me your glory!</a:t>
            </a:r>
            <a:r>
              <a:rPr lang="en-US" sz="4000" dirty="0">
                <a:solidFill>
                  <a:schemeClr val="tx1"/>
                </a:solidFill>
                <a:latin typeface="Arial Rounded MT Bold" panose="020F0704030504030204" pitchFamily="34" charset="0"/>
              </a:rPr>
              <a:t>”  He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replied, “I will cause all my goodness to pass before you, and in your presence I will pronounce the name of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Moreover, I show favor to whomever I will, and I display mercy to whomever I will.  But my face,” he continued, </a:t>
            </a:r>
          </a:p>
        </p:txBody>
      </p:sp>
    </p:spTree>
    <p:extLst>
      <p:ext uri="{BB962C8B-B14F-4D97-AF65-F5344CB8AC3E}">
        <p14:creationId xmlns:p14="http://schemas.microsoft.com/office/powerpoint/2010/main" val="558929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361E1-D5AB-5A39-3A89-CDA91D3F50C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8436BAF-FAD9-5778-D05E-C45E30A33953}"/>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baseline="30000" dirty="0" err="1">
                <a:solidFill>
                  <a:schemeClr val="tx1"/>
                </a:solidFill>
                <a:latin typeface="Arial Rounded MT Bold" panose="020F0704030504030204" pitchFamily="34" charset="0"/>
              </a:rPr>
              <a:t>Shmot</a:t>
            </a:r>
            <a:r>
              <a:rPr lang="en-US" sz="4000" baseline="30000" dirty="0">
                <a:solidFill>
                  <a:schemeClr val="tx1"/>
                </a:solidFill>
                <a:latin typeface="Arial Rounded MT Bold" panose="020F0704030504030204" pitchFamily="34" charset="0"/>
              </a:rPr>
              <a:t>/ Ex 33.18-23</a:t>
            </a:r>
            <a:r>
              <a:rPr lang="en-US" sz="4000" dirty="0">
                <a:solidFill>
                  <a:schemeClr val="tx1"/>
                </a:solidFill>
                <a:latin typeface="Arial Rounded MT Bold" panose="020F0704030504030204" pitchFamily="34" charset="0"/>
              </a:rPr>
              <a:t> “you cannot see, because a human being cannot look at me and remain alive.  Here,” he said, “is a place near me; stand on the rock.  When my glory passes by, I will put you inside a crevice in the rock and cover you with my hand, until I have passed by. Then I will remove my hand, and you will see my back, but my face is not to be seen.”</a:t>
            </a:r>
          </a:p>
        </p:txBody>
      </p:sp>
    </p:spTree>
    <p:extLst>
      <p:ext uri="{BB962C8B-B14F-4D97-AF65-F5344CB8AC3E}">
        <p14:creationId xmlns:p14="http://schemas.microsoft.com/office/powerpoint/2010/main" val="141202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B7487-6B70-226C-8117-E505AB0D574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68B0E29-84E7-47A7-0371-1F36B75130AD}"/>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err="1">
                <a:solidFill>
                  <a:schemeClr val="tx1"/>
                </a:solidFill>
                <a:latin typeface="Arial Rounded MT Bold" panose="020F0704030504030204" pitchFamily="34" charset="0"/>
              </a:rPr>
              <a:t>Shmot</a:t>
            </a:r>
            <a:r>
              <a:rPr lang="en-US" sz="4000" baseline="30000" dirty="0">
                <a:solidFill>
                  <a:schemeClr val="tx1"/>
                </a:solidFill>
                <a:latin typeface="Arial Rounded MT Bold" panose="020F0704030504030204" pitchFamily="34" charset="0"/>
              </a:rPr>
              <a:t>/ Ex 34. 5-7</a:t>
            </a:r>
            <a:r>
              <a:rPr lang="en-US" sz="4000" cap="small" dirty="0">
                <a:solidFill>
                  <a:schemeClr val="tx1"/>
                </a:solidFill>
                <a:latin typeface="Arial Rounded MT Bold" panose="020F0704030504030204" pitchFamily="34" charset="0"/>
              </a:rPr>
              <a:t> Adoni</a:t>
            </a:r>
            <a:r>
              <a:rPr lang="en-US" sz="4000" dirty="0">
                <a:solidFill>
                  <a:schemeClr val="tx1"/>
                </a:solidFill>
                <a:latin typeface="Arial Rounded MT Bold" panose="020F0704030504030204" pitchFamily="34" charset="0"/>
              </a:rPr>
              <a:t> descended in the cloud, stood with him there and pronounced the name of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passed before him and proclaimed:</a:t>
            </a:r>
            <a:endParaRPr lang="en-US" sz="4000" dirty="0">
              <a:solidFill>
                <a:srgbClr val="FFFF66"/>
              </a:solidFill>
              <a:latin typeface="Arial Rounded MT Bold" panose="020F0704030504030204" pitchFamily="34" charset="0"/>
            </a:endParaRPr>
          </a:p>
        </p:txBody>
      </p:sp>
    </p:spTree>
    <p:extLst>
      <p:ext uri="{BB962C8B-B14F-4D97-AF65-F5344CB8AC3E}">
        <p14:creationId xmlns:p14="http://schemas.microsoft.com/office/powerpoint/2010/main" val="2315215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AE914DD-3A8C-2D48-0F17-2AD428874499}"/>
              </a:ext>
            </a:extLst>
          </p:cNvPr>
          <p:cNvSpPr>
            <a:spLocks noGrp="1" noChangeArrowheads="1"/>
          </p:cNvSpPr>
          <p:nvPr>
            <p:ph type="body" idx="1"/>
          </p:nvPr>
        </p:nvSpPr>
        <p:spPr>
          <a:xfrm>
            <a:off x="533400" y="114300"/>
            <a:ext cx="8382000" cy="3829050"/>
          </a:xfrm>
        </p:spPr>
        <p:txBody>
          <a:bodyPr/>
          <a:lstStyle/>
          <a:p>
            <a:pPr algn="ctr">
              <a:spcBef>
                <a:spcPct val="0"/>
              </a:spcBef>
            </a:pPr>
            <a:endParaRPr lang="en-US" altLang="en-US" sz="3600" dirty="0"/>
          </a:p>
          <a:p>
            <a:pPr algn="ctr">
              <a:spcBef>
                <a:spcPct val="0"/>
              </a:spcBef>
            </a:pPr>
            <a:endParaRPr lang="en-US" altLang="en-US" sz="3600" dirty="0"/>
          </a:p>
          <a:p>
            <a:pPr algn="ctr">
              <a:spcBef>
                <a:spcPct val="0"/>
              </a:spcBef>
            </a:pPr>
            <a:r>
              <a:rPr lang="en-US" altLang="en-US" sz="4400" dirty="0"/>
              <a:t>The Thirteen Attributes                        of A</a:t>
            </a:r>
            <a:r>
              <a:rPr lang="en-US" altLang="en-US" sz="4000" dirty="0"/>
              <a:t>DONI</a:t>
            </a:r>
            <a:endParaRPr lang="en-US" altLang="en-US" sz="4400" dirty="0"/>
          </a:p>
          <a:p>
            <a:pPr algn="ctr">
              <a:spcBef>
                <a:spcPct val="0"/>
              </a:spcBef>
            </a:pPr>
            <a:r>
              <a:rPr lang="en-US" altLang="en-US" sz="4000" dirty="0">
                <a:cs typeface="David" panose="020E0502060401010101" pitchFamily="34" charset="-79"/>
              </a:rPr>
              <a:t>[</a:t>
            </a:r>
            <a:r>
              <a:rPr lang="en-US" altLang="en-US" sz="4000" dirty="0" err="1">
                <a:cs typeface="David" panose="020E0502060401010101" pitchFamily="34" charset="-79"/>
              </a:rPr>
              <a:t>Sh</a:t>
            </a:r>
            <a:r>
              <a:rPr lang="en-US" altLang="en-US" sz="4000" dirty="0" err="1">
                <a:latin typeface="Arial" panose="020B0604020202020204" pitchFamily="34" charset="0"/>
                <a:cs typeface="David" panose="020E0502060401010101" pitchFamily="34" charset="-79"/>
              </a:rPr>
              <a:t>’</a:t>
            </a:r>
            <a:r>
              <a:rPr lang="en-US" altLang="en-US" sz="4000" dirty="0" err="1">
                <a:cs typeface="David" panose="020E0502060401010101" pitchFamily="34" charset="-79"/>
              </a:rPr>
              <a:t>mot</a:t>
            </a:r>
            <a:r>
              <a:rPr lang="en-US" altLang="en-US" sz="4000" dirty="0">
                <a:cs typeface="David" panose="020E0502060401010101" pitchFamily="34" charset="-79"/>
              </a:rPr>
              <a:t> (</a:t>
            </a:r>
            <a:r>
              <a:rPr lang="en-US" altLang="en-US" sz="4000" i="1" dirty="0">
                <a:cs typeface="David" panose="020E0502060401010101" pitchFamily="34" charset="-79"/>
              </a:rPr>
              <a:t>Exodus</a:t>
            </a:r>
            <a:r>
              <a:rPr lang="en-US" altLang="en-US" sz="4000" dirty="0">
                <a:cs typeface="David" panose="020E0502060401010101" pitchFamily="34" charset="-79"/>
              </a:rPr>
              <a:t>) 34: 6-7]</a:t>
            </a:r>
          </a:p>
          <a:p>
            <a:pPr algn="ctr"/>
            <a:endParaRPr lang="en-US" alt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13FA661-5A20-B55F-B26E-25998D1FB9C1}"/>
              </a:ext>
            </a:extLst>
          </p:cNvPr>
          <p:cNvSpPr>
            <a:spLocks noGrp="1" noChangeArrowheads="1"/>
          </p:cNvSpPr>
          <p:nvPr>
            <p:ph type="body" idx="1"/>
          </p:nvPr>
        </p:nvSpPr>
        <p:spPr>
          <a:xfrm>
            <a:off x="228600" y="114300"/>
            <a:ext cx="8763000" cy="4857750"/>
          </a:xfrm>
        </p:spPr>
        <p:txBody>
          <a:bodyPr/>
          <a:lstStyle/>
          <a:p>
            <a:pPr marL="0" indent="0" algn="ctr">
              <a:spcBef>
                <a:spcPct val="0"/>
              </a:spcBef>
            </a:pPr>
            <a:r>
              <a:rPr lang="en-US" altLang="en-US" sz="4000" cap="small" dirty="0"/>
              <a:t>ADONI</a:t>
            </a:r>
            <a:r>
              <a:rPr lang="en-US" altLang="en-US" sz="4000" dirty="0"/>
              <a:t>, ADONI is G-d, merciful and compassionate, slow to anger and rich in grace and truth, showing grace to the thousandth generation, forgiving offenses, crimes, and sins, yet not exonerating the guilty.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D459152-FD3F-3EF1-36A1-2D78F6017C13}"/>
              </a:ext>
            </a:extLst>
          </p:cNvPr>
          <p:cNvSpPr>
            <a:spLocks noGrp="1" noChangeArrowheads="1"/>
          </p:cNvSpPr>
          <p:nvPr>
            <p:ph type="body" idx="1"/>
          </p:nvPr>
        </p:nvSpPr>
        <p:spPr>
          <a:xfrm>
            <a:off x="533400" y="114300"/>
            <a:ext cx="8077200" cy="4914900"/>
          </a:xfrm>
        </p:spPr>
        <p:txBody>
          <a:bodyPr/>
          <a:lstStyle/>
          <a:p>
            <a:pPr marL="0" indent="0" algn="ctr" rtl="1">
              <a:spcBef>
                <a:spcPct val="0"/>
              </a:spcBef>
            </a:pPr>
            <a:r>
              <a:rPr lang="he-IL" altLang="en-US" sz="5400" b="1" dirty="0">
                <a:latin typeface="Times New Roman" panose="02020603050405020304" pitchFamily="18" charset="0"/>
                <a:cs typeface="Vilna" pitchFamily="2" charset="-79"/>
              </a:rPr>
              <a:t>יְיָ</a:t>
            </a:r>
            <a:r>
              <a:rPr lang="ar-SA" altLang="en-US" sz="5400" b="1" dirty="0">
                <a:latin typeface="Times New Roman" panose="02020603050405020304" pitchFamily="18" charset="0"/>
                <a:cs typeface="Vilna" pitchFamily="2" charset="-79"/>
              </a:rPr>
              <a:t> </a:t>
            </a:r>
            <a:r>
              <a:rPr lang="he-IL" altLang="en-US" sz="5400" b="1" dirty="0">
                <a:latin typeface="Times New Roman" panose="02020603050405020304" pitchFamily="18" charset="0"/>
                <a:cs typeface="Vilna" pitchFamily="2" charset="-79"/>
              </a:rPr>
              <a:t>יְיָ</a:t>
            </a:r>
            <a:r>
              <a:rPr lang="ar-SA" altLang="en-US" sz="5400" b="1" dirty="0">
                <a:latin typeface="Times New Roman" panose="02020603050405020304" pitchFamily="18" charset="0"/>
                <a:cs typeface="Vilna" pitchFamily="2" charset="-79"/>
              </a:rPr>
              <a:t> </a:t>
            </a:r>
            <a:r>
              <a:rPr lang="he-IL" altLang="en-US" sz="5400" b="1" dirty="0">
                <a:latin typeface="Times New Roman" panose="02020603050405020304" pitchFamily="18" charset="0"/>
                <a:cs typeface="Vilna" pitchFamily="2" charset="-79"/>
              </a:rPr>
              <a:t>אֵל רַחוּם וְחַנּוּן</a:t>
            </a:r>
            <a:endParaRPr lang="en-US" altLang="en-US" sz="5400" b="1" dirty="0">
              <a:latin typeface="Times New Roman" panose="02020603050405020304" pitchFamily="18" charset="0"/>
              <a:cs typeface="Vilna" pitchFamily="2" charset="-79"/>
            </a:endParaRPr>
          </a:p>
          <a:p>
            <a:pPr marL="0" indent="0" algn="ctr">
              <a:spcBef>
                <a:spcPct val="0"/>
              </a:spcBef>
            </a:pPr>
            <a:r>
              <a:rPr lang="en-US" altLang="en-US" sz="4000" i="1" dirty="0"/>
              <a:t>Adoni, Adoni, </a:t>
            </a:r>
            <a:r>
              <a:rPr lang="en-US" altLang="en-US" sz="4000" i="1" dirty="0" err="1"/>
              <a:t>Ayl</a:t>
            </a:r>
            <a:r>
              <a:rPr lang="en-US" altLang="en-US" sz="4000" i="1" dirty="0"/>
              <a:t> </a:t>
            </a:r>
            <a:r>
              <a:rPr lang="en-US" altLang="en-US" sz="4000" i="1" dirty="0" err="1"/>
              <a:t>ra-khoom</a:t>
            </a:r>
            <a:r>
              <a:rPr lang="en-US" altLang="en-US" sz="4000" i="1" dirty="0"/>
              <a:t> </a:t>
            </a:r>
            <a:r>
              <a:rPr lang="en-US" altLang="en-US" sz="4000" i="1" dirty="0" err="1"/>
              <a:t>v'kha</a:t>
            </a:r>
            <a:r>
              <a:rPr lang="en-US" altLang="en-US" sz="4000" i="1" dirty="0"/>
              <a:t>-noon</a:t>
            </a:r>
          </a:p>
          <a:p>
            <a:pPr marL="0" indent="0" algn="ctr" rtl="1">
              <a:spcBef>
                <a:spcPct val="0"/>
              </a:spcBef>
            </a:pPr>
            <a:r>
              <a:rPr lang="he-IL" altLang="en-US" sz="5400" b="1" dirty="0">
                <a:latin typeface="Times New Roman" panose="02020603050405020304" pitchFamily="18" charset="0"/>
                <a:cs typeface="Vilna" pitchFamily="2" charset="-79"/>
              </a:rPr>
              <a:t>אֶֽרֶךְ אַפַּֽיִם</a:t>
            </a:r>
            <a:r>
              <a:rPr lang="ar-SA" altLang="en-US" sz="5400" b="1" dirty="0">
                <a:latin typeface="Times New Roman" panose="02020603050405020304" pitchFamily="18" charset="0"/>
                <a:cs typeface="Vilna" pitchFamily="2" charset="-79"/>
              </a:rPr>
              <a:t>, </a:t>
            </a:r>
            <a:r>
              <a:rPr lang="he-IL" altLang="en-US" sz="5400" b="1" dirty="0">
                <a:latin typeface="Times New Roman" panose="02020603050405020304" pitchFamily="18" charset="0"/>
                <a:cs typeface="Vilna" pitchFamily="2" charset="-79"/>
              </a:rPr>
              <a:t>וְרַב חֶֽסֶד וְאֶמֶת</a:t>
            </a:r>
            <a:endParaRPr lang="ar-SA" altLang="en-US" sz="3000" dirty="0">
              <a:latin typeface="Times New Roman" panose="02020603050405020304" pitchFamily="18" charset="0"/>
              <a:cs typeface="Times New Roman" panose="02020603050405020304" pitchFamily="18" charset="0"/>
            </a:endParaRPr>
          </a:p>
          <a:p>
            <a:pPr marL="0" indent="0" algn="ctr">
              <a:spcBef>
                <a:spcPct val="0"/>
              </a:spcBef>
            </a:pPr>
            <a:r>
              <a:rPr lang="en-US" altLang="en-US" sz="3000" i="1" dirty="0">
                <a:latin typeface="Times New Roman" panose="02020603050405020304" pitchFamily="18" charset="0"/>
                <a:cs typeface="David" panose="020E0502060401010101" pitchFamily="34" charset="-79"/>
              </a:rPr>
              <a:t> </a:t>
            </a:r>
            <a:r>
              <a:rPr lang="en-US" altLang="en-US" sz="4000" i="1" dirty="0"/>
              <a:t>Eh-</a:t>
            </a:r>
            <a:r>
              <a:rPr lang="en-US" altLang="en-US" sz="4000" i="1" dirty="0" err="1"/>
              <a:t>rekh</a:t>
            </a:r>
            <a:r>
              <a:rPr lang="en-US" altLang="en-US" sz="4000" i="1" dirty="0"/>
              <a:t> a-pi-</a:t>
            </a:r>
            <a:r>
              <a:rPr lang="en-US" altLang="en-US" sz="4000" i="1" dirty="0" err="1"/>
              <a:t>yeem</a:t>
            </a:r>
            <a:r>
              <a:rPr lang="en-US" altLang="en-US" sz="4000" i="1" dirty="0"/>
              <a:t>, </a:t>
            </a:r>
            <a:r>
              <a:rPr lang="en-US" altLang="en-US" sz="4000" i="1" dirty="0" err="1"/>
              <a:t>v'rav</a:t>
            </a:r>
            <a:r>
              <a:rPr lang="en-US" altLang="en-US" sz="4000" i="1" dirty="0"/>
              <a:t> </a:t>
            </a:r>
          </a:p>
          <a:p>
            <a:pPr marL="0" indent="0" algn="ctr">
              <a:spcBef>
                <a:spcPct val="0"/>
              </a:spcBef>
            </a:pPr>
            <a:r>
              <a:rPr lang="en-US" altLang="en-US" sz="4000" i="1" dirty="0" err="1"/>
              <a:t>khe</a:t>
            </a:r>
            <a:r>
              <a:rPr lang="en-US" altLang="en-US" sz="4000" i="1" dirty="0"/>
              <a:t>-sed </a:t>
            </a:r>
            <a:r>
              <a:rPr lang="en-US" altLang="en-US" sz="4000" i="1" dirty="0" err="1"/>
              <a:t>v'eh</a:t>
            </a:r>
            <a:r>
              <a:rPr lang="en-US" altLang="en-US" sz="4000" i="1" dirty="0"/>
              <a:t>-met</a:t>
            </a:r>
          </a:p>
          <a:p>
            <a:pPr marL="0" indent="0" algn="ctr"/>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E83D06B-CEB2-34CE-F10C-89106674FAD5}"/>
              </a:ext>
            </a:extLst>
          </p:cNvPr>
          <p:cNvSpPr>
            <a:spLocks noGrp="1" noChangeArrowheads="1"/>
          </p:cNvSpPr>
          <p:nvPr>
            <p:ph type="body" idx="1"/>
          </p:nvPr>
        </p:nvSpPr>
        <p:spPr>
          <a:xfrm>
            <a:off x="304800" y="114300"/>
            <a:ext cx="8534400" cy="5029200"/>
          </a:xfrm>
        </p:spPr>
        <p:txBody>
          <a:bodyPr/>
          <a:lstStyle/>
          <a:p>
            <a:pPr marL="0" indent="0" algn="ctr" rtl="1">
              <a:spcBef>
                <a:spcPct val="0"/>
              </a:spcBef>
            </a:pPr>
            <a:r>
              <a:rPr lang="he-IL" altLang="en-US" sz="4400" b="1" dirty="0">
                <a:latin typeface="Times New Roman" panose="02020603050405020304" pitchFamily="18" charset="0"/>
                <a:cs typeface="Vilna" pitchFamily="2" charset="-79"/>
              </a:rPr>
              <a:t>נֹצֵר חֶֽסֶד לָאֲלָפִים</a:t>
            </a:r>
            <a:r>
              <a:rPr lang="ar-SA" altLang="en-US" sz="4400" b="1" dirty="0">
                <a:latin typeface="Times New Roman" panose="02020603050405020304" pitchFamily="18" charset="0"/>
                <a:cs typeface="Vilna" pitchFamily="2" charset="-79"/>
              </a:rPr>
              <a:t> </a:t>
            </a:r>
            <a:r>
              <a:rPr lang="he-IL" altLang="en-US" sz="4400" b="1" dirty="0">
                <a:latin typeface="Times New Roman" panose="02020603050405020304" pitchFamily="18" charset="0"/>
                <a:cs typeface="Vilna" pitchFamily="2" charset="-79"/>
              </a:rPr>
              <a:t>נֹשֵׂא עָוֹן וָפֶֽשַׁע וְחַטָּאָה</a:t>
            </a:r>
            <a:endParaRPr lang="he-IL" altLang="en-US" sz="2400" dirty="0">
              <a:latin typeface="Times New Roman" panose="02020603050405020304" pitchFamily="18" charset="0"/>
              <a:cs typeface="Vilna" pitchFamily="2" charset="-79"/>
            </a:endParaRPr>
          </a:p>
          <a:p>
            <a:pPr marL="0" indent="0" algn="ctr">
              <a:spcBef>
                <a:spcPct val="0"/>
              </a:spcBef>
            </a:pPr>
            <a:r>
              <a:rPr lang="en-US" altLang="en-US" sz="4000" i="1" dirty="0"/>
              <a:t>No-</a:t>
            </a:r>
            <a:r>
              <a:rPr lang="en-US" altLang="en-US" sz="4000" i="1" dirty="0" err="1"/>
              <a:t>tsayr</a:t>
            </a:r>
            <a:r>
              <a:rPr lang="en-US" altLang="en-US" sz="4000" i="1" dirty="0"/>
              <a:t> </a:t>
            </a:r>
            <a:r>
              <a:rPr lang="en-US" altLang="en-US" sz="4000" i="1" dirty="0" err="1"/>
              <a:t>khe</a:t>
            </a:r>
            <a:r>
              <a:rPr lang="en-US" altLang="en-US" sz="4000" i="1" dirty="0"/>
              <a:t>-sed                                   la-ah-la-</a:t>
            </a:r>
            <a:r>
              <a:rPr lang="en-US" altLang="en-US" sz="4000" i="1" dirty="0" err="1"/>
              <a:t>feem</a:t>
            </a:r>
            <a:r>
              <a:rPr lang="en-US" altLang="en-US" sz="4000" i="1" dirty="0"/>
              <a:t>, no-say ah-von </a:t>
            </a:r>
            <a:r>
              <a:rPr lang="en-US" altLang="en-US" sz="4000" i="1" dirty="0" err="1"/>
              <a:t>v'feh</a:t>
            </a:r>
            <a:r>
              <a:rPr lang="en-US" altLang="en-US" sz="4000" i="1" dirty="0"/>
              <a:t>-shah </a:t>
            </a:r>
            <a:r>
              <a:rPr lang="en-US" altLang="en-US" sz="4000" i="1" dirty="0" err="1"/>
              <a:t>v'kha</a:t>
            </a:r>
            <a:r>
              <a:rPr lang="en-US" altLang="en-US" sz="4000" i="1" dirty="0"/>
              <a:t>-ta-ah</a:t>
            </a:r>
          </a:p>
          <a:p>
            <a:pPr marL="0" indent="0" algn="ctr" rtl="1">
              <a:spcBef>
                <a:spcPct val="0"/>
              </a:spcBef>
            </a:pPr>
            <a:r>
              <a:rPr lang="en-US" altLang="en-US" sz="3000" dirty="0">
                <a:latin typeface="Times New Roman" panose="02020603050405020304" pitchFamily="18" charset="0"/>
                <a:cs typeface="Vilna" pitchFamily="2" charset="-79"/>
              </a:rPr>
              <a:t> </a:t>
            </a:r>
            <a:r>
              <a:rPr lang="he-IL" altLang="en-US" sz="4400" b="1" dirty="0">
                <a:latin typeface="Times New Roman" panose="02020603050405020304" pitchFamily="18" charset="0"/>
                <a:cs typeface="Vilna" pitchFamily="2" charset="-79"/>
              </a:rPr>
              <a:t>וְנַקֵּה לֹא יְנַקֶּה</a:t>
            </a:r>
            <a:endParaRPr lang="en-US" altLang="en-US" sz="4400" b="1" dirty="0">
              <a:latin typeface="Times New Roman" panose="02020603050405020304" pitchFamily="18" charset="0"/>
              <a:cs typeface="Vilna" pitchFamily="2" charset="-79"/>
            </a:endParaRPr>
          </a:p>
          <a:p>
            <a:pPr marL="0" indent="0" algn="ctr">
              <a:spcBef>
                <a:spcPct val="0"/>
              </a:spcBef>
            </a:pPr>
            <a:r>
              <a:rPr lang="en-US" altLang="en-US" sz="3000" i="1" dirty="0">
                <a:latin typeface="Times New Roman" panose="02020603050405020304" pitchFamily="18" charset="0"/>
                <a:cs typeface="David" panose="020E0502060401010101" pitchFamily="34" charset="-79"/>
              </a:rPr>
              <a:t> </a:t>
            </a:r>
            <a:r>
              <a:rPr lang="en-US" altLang="en-US" sz="4000" i="1" dirty="0" err="1"/>
              <a:t>V'nah</a:t>
            </a:r>
            <a:r>
              <a:rPr lang="en-US" altLang="en-US" sz="4000" i="1" dirty="0"/>
              <a:t>-kay lo </a:t>
            </a:r>
            <a:r>
              <a:rPr lang="en-US" altLang="en-US" sz="4000" i="1" dirty="0" err="1"/>
              <a:t>y'nah-keh</a:t>
            </a:r>
            <a:endParaRPr lang="en-US" altLang="en-US" sz="4000" i="1" dirty="0"/>
          </a:p>
          <a:p>
            <a:pPr marL="0" indent="0" algn="ctr"/>
            <a:endParaRPr lang="en-US" altLang="en-US" sz="3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A2931-041C-492B-4E0B-84051CF85C2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93B38AF-CD9E-CB71-8DA6-A4FD136E370F}"/>
              </a:ext>
            </a:extLst>
          </p:cNvPr>
          <p:cNvSpPr>
            <a:spLocks noGrp="1"/>
          </p:cNvSpPr>
          <p:nvPr>
            <p:ph type="subTitle" idx="1"/>
          </p:nvPr>
        </p:nvSpPr>
        <p:spPr>
          <a:xfrm>
            <a:off x="228600" y="209550"/>
            <a:ext cx="8610600" cy="4800600"/>
          </a:xfrm>
        </p:spPr>
        <p:txBody>
          <a:bodyPr anchor="t">
            <a:normAutofit/>
          </a:bodyPr>
          <a:lstStyle/>
          <a:p>
            <a:pPr algn="l"/>
            <a:endParaRPr lang="en-US" sz="4000" baseline="30000" dirty="0">
              <a:solidFill>
                <a:schemeClr val="tx1"/>
              </a:solidFill>
              <a:latin typeface="Arial Rounded MT Bold" panose="020F0704030504030204" pitchFamily="34" charset="0"/>
            </a:endParaRPr>
          </a:p>
          <a:p>
            <a:pPr algn="l"/>
            <a:r>
              <a:rPr lang="en-US" sz="4000" baseline="30000" dirty="0" err="1">
                <a:solidFill>
                  <a:schemeClr val="tx1"/>
                </a:solidFill>
                <a:latin typeface="Arial Rounded MT Bold" panose="020F0704030504030204" pitchFamily="34" charset="0"/>
              </a:rPr>
              <a:t>Shmot</a:t>
            </a:r>
            <a:r>
              <a:rPr lang="en-US" sz="4000" baseline="30000" dirty="0">
                <a:solidFill>
                  <a:schemeClr val="tx1"/>
                </a:solidFill>
                <a:latin typeface="Arial Rounded MT Bold" panose="020F0704030504030204" pitchFamily="34" charset="0"/>
              </a:rPr>
              <a:t>/Ex 34.8</a:t>
            </a:r>
            <a:r>
              <a:rPr lang="en-US" sz="4000" dirty="0">
                <a:solidFill>
                  <a:schemeClr val="tx1"/>
                </a:solidFill>
                <a:latin typeface="Arial Rounded MT Bold" panose="020F0704030504030204" pitchFamily="34" charset="0"/>
              </a:rPr>
              <a:t> At once Moshe bowed his head to the ground, prostrated himself. </a:t>
            </a:r>
          </a:p>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What is our response to hearing the nature of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a:t>
            </a:r>
          </a:p>
        </p:txBody>
      </p:sp>
    </p:spTree>
    <p:extLst>
      <p:ext uri="{BB962C8B-B14F-4D97-AF65-F5344CB8AC3E}">
        <p14:creationId xmlns:p14="http://schemas.microsoft.com/office/powerpoint/2010/main" val="3325376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506CE-8D0C-84B1-F884-CDBC21BFF1B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87AC0EF-0EC9-5242-3B12-CB07930AC713}"/>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2 Cor 4:6  </a:t>
            </a:r>
            <a:r>
              <a:rPr lang="en-US" sz="4000" dirty="0">
                <a:solidFill>
                  <a:schemeClr val="tx1"/>
                </a:solidFill>
                <a:latin typeface="Arial Rounded MT Bold" panose="020F0704030504030204" pitchFamily="34" charset="0"/>
              </a:rPr>
              <a:t>For it is the God who once said, “Let light shine out of darkness,” who has made his light shine in our hearts, the light of the knowledge of God’s glory shining in the face of the Messiah Yeshua.</a:t>
            </a:r>
          </a:p>
        </p:txBody>
      </p:sp>
    </p:spTree>
    <p:extLst>
      <p:ext uri="{BB962C8B-B14F-4D97-AF65-F5344CB8AC3E}">
        <p14:creationId xmlns:p14="http://schemas.microsoft.com/office/powerpoint/2010/main" val="1519179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5190B-2803-F26A-BB12-24B15B7CB62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58B8890-373A-911C-4BB2-0D73193E2C11}"/>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2 Cor 3:18 </a:t>
            </a:r>
            <a:r>
              <a:rPr lang="en-US" sz="4000" dirty="0">
                <a:solidFill>
                  <a:schemeClr val="tx1"/>
                </a:solidFill>
                <a:latin typeface="Arial Rounded MT Bold" panose="020F0704030504030204" pitchFamily="34" charset="0"/>
              </a:rPr>
              <a:t>So all of us, with faces unveiled, see as in a mirror the glory of the Lord; and we are </a:t>
            </a:r>
            <a:r>
              <a:rPr lang="en-US" sz="4000" dirty="0">
                <a:solidFill>
                  <a:srgbClr val="FFFF66"/>
                </a:solidFill>
                <a:latin typeface="Arial Rounded MT Bold" panose="020F0704030504030204" pitchFamily="34" charset="0"/>
              </a:rPr>
              <a:t>being changed into his very image</a:t>
            </a:r>
            <a:r>
              <a:rPr lang="en-US" sz="4000" dirty="0">
                <a:solidFill>
                  <a:schemeClr val="tx1"/>
                </a:solidFill>
                <a:latin typeface="Arial Rounded MT Bold" panose="020F0704030504030204" pitchFamily="34" charset="0"/>
              </a:rPr>
              <a:t>, from one degree of glory to the next, by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the Spirit.</a:t>
            </a:r>
          </a:p>
        </p:txBody>
      </p:sp>
    </p:spTree>
    <p:extLst>
      <p:ext uri="{BB962C8B-B14F-4D97-AF65-F5344CB8AC3E}">
        <p14:creationId xmlns:p14="http://schemas.microsoft.com/office/powerpoint/2010/main" val="14138243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26B46-0533-8816-91F0-E272386A3C6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7EC0B95-1171-A86C-EE52-C883B0CB0FF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Just one thing have I asked of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only this will I seek: to live in the house of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all the days of my life, to see the beauty of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and meditate in His temple.</a:t>
            </a:r>
          </a:p>
          <a:p>
            <a:pPr algn="l"/>
            <a:endParaRPr lang="en-US" sz="4000" dirty="0">
              <a:solidFill>
                <a:schemeClr val="tx1"/>
              </a:solidFill>
              <a:latin typeface="Arial Rounded MT Bold" panose="020F0704030504030204" pitchFamily="34" charset="0"/>
            </a:endParaRPr>
          </a:p>
          <a:p>
            <a:pPr algn="l"/>
            <a:r>
              <a:rPr lang="en-US" sz="4000" u="sng" dirty="0">
                <a:solidFill>
                  <a:srgbClr val="FFFF66"/>
                </a:solidFill>
                <a:latin typeface="Arial Rounded MT Bold" panose="020F0704030504030204" pitchFamily="34" charset="0"/>
              </a:rPr>
              <a:t>Remember who G-d in Messiah is!</a:t>
            </a:r>
          </a:p>
        </p:txBody>
      </p:sp>
    </p:spTree>
    <p:extLst>
      <p:ext uri="{BB962C8B-B14F-4D97-AF65-F5344CB8AC3E}">
        <p14:creationId xmlns:p14="http://schemas.microsoft.com/office/powerpoint/2010/main" val="2816609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A4353-471E-20D3-240F-F6758CD16ED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2D0CCB-76AE-571F-DB42-5DBEA84A28D6}"/>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B838D8A2-5CBC-7779-A52C-41BDB659F5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1808046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7BDE6-1617-D784-F96A-81CA01C6A7B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3CDD056-AEBE-505F-7699-311B17CECFAC}"/>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Vayikra / Lev 23.23-24</a:t>
            </a:r>
            <a:r>
              <a:rPr lang="en-US" sz="4000" dirty="0">
                <a:solidFill>
                  <a:schemeClr val="tx1"/>
                </a:solidFill>
                <a:latin typeface="Arial Rounded MT Bold" panose="020F0704030504030204" pitchFamily="34" charset="0"/>
              </a:rPr>
              <a:t>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said to Moshe, “Tell the people of Isra’el, ‘In the seventh month, the first of the month is to be for you a day of complete rest for remembering. </a:t>
            </a:r>
          </a:p>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6D2444C5-A402-99EE-5DED-8E4FCB303D49}"/>
              </a:ext>
            </a:extLst>
          </p:cNvPr>
          <p:cNvPicPr>
            <a:picLocks noChangeAspect="1"/>
          </p:cNvPicPr>
          <p:nvPr/>
        </p:nvPicPr>
        <p:blipFill>
          <a:blip r:embed="rId3"/>
          <a:stretch>
            <a:fillRect/>
          </a:stretch>
        </p:blipFill>
        <p:spPr>
          <a:xfrm>
            <a:off x="1600200" y="2995910"/>
            <a:ext cx="5726902" cy="2147590"/>
          </a:xfrm>
          <a:prstGeom prst="rect">
            <a:avLst/>
          </a:prstGeom>
        </p:spPr>
      </p:pic>
    </p:spTree>
    <p:extLst>
      <p:ext uri="{BB962C8B-B14F-4D97-AF65-F5344CB8AC3E}">
        <p14:creationId xmlns:p14="http://schemas.microsoft.com/office/powerpoint/2010/main" val="2324496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AF6C0-E141-AD6A-EBBE-8C5403C2E9A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73D71DE-2675-2A8F-5240-89D759525823}"/>
              </a:ext>
            </a:extLst>
          </p:cNvPr>
          <p:cNvSpPr>
            <a:spLocks noGrp="1"/>
          </p:cNvSpPr>
          <p:nvPr>
            <p:ph type="subTitle" idx="1"/>
          </p:nvPr>
        </p:nvSpPr>
        <p:spPr>
          <a:xfrm>
            <a:off x="228600" y="209550"/>
            <a:ext cx="8610600" cy="4800600"/>
          </a:xfrm>
        </p:spPr>
        <p:txBody>
          <a:bodyPr anchor="t">
            <a:normAutofit/>
          </a:bodyPr>
          <a:lstStyle/>
          <a:p>
            <a:pPr algn="ctr"/>
            <a:endParaRPr lang="en-US" sz="4800" dirty="0">
              <a:solidFill>
                <a:schemeClr val="tx1"/>
              </a:solidFill>
              <a:latin typeface="Arial Rounded MT Bold" panose="020F0704030504030204" pitchFamily="34" charset="0"/>
            </a:endParaRPr>
          </a:p>
          <a:p>
            <a:pPr algn="ctr"/>
            <a:r>
              <a:rPr lang="en-US" sz="4800" dirty="0">
                <a:solidFill>
                  <a:schemeClr val="tx1"/>
                </a:solidFill>
                <a:latin typeface="Arial Rounded MT Bold" panose="020F0704030504030204" pitchFamily="34" charset="0"/>
              </a:rPr>
              <a:t>Remembering what?</a:t>
            </a:r>
          </a:p>
          <a:p>
            <a:pPr marL="509588" indent="-509588" algn="l">
              <a:buFont typeface="+mj-lt"/>
              <a:buAutoNum type="arabicPeriod"/>
            </a:pP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648513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C3820-1F8A-A87A-BC9A-F0AE072891A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9CF5DF4-D4E4-71F3-E434-6493FF18976E}"/>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FA3EA148-94EF-445D-1296-FCFDC414F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EA08510D-04F6-2884-3EBE-9EEF31B0A906}"/>
              </a:ext>
            </a:extLst>
          </p:cNvPr>
          <p:cNvSpPr txBox="1"/>
          <p:nvPr/>
        </p:nvSpPr>
        <p:spPr>
          <a:xfrm>
            <a:off x="228600" y="204938"/>
            <a:ext cx="8026685" cy="3785652"/>
          </a:xfrm>
          <a:prstGeom prst="rect">
            <a:avLst/>
          </a:prstGeom>
          <a:noFill/>
        </p:spPr>
        <p:txBody>
          <a:bodyPr wrap="none" rtlCol="0">
            <a:spAutoFit/>
          </a:bodyPr>
          <a:lstStyle/>
          <a:p>
            <a:pPr algn="l"/>
            <a:r>
              <a:rPr lang="en-US" dirty="0">
                <a:solidFill>
                  <a:schemeClr val="tx1"/>
                </a:solidFill>
              </a:rPr>
              <a:t>Remembering What??  Ex 23.24</a:t>
            </a:r>
          </a:p>
          <a:p>
            <a:pPr marL="461963" indent="-461963" algn="l">
              <a:buFont typeface="+mj-lt"/>
              <a:buAutoNum type="arabicPeriod"/>
            </a:pPr>
            <a:r>
              <a:rPr lang="en-US" dirty="0">
                <a:solidFill>
                  <a:schemeClr val="tx1"/>
                </a:solidFill>
              </a:rPr>
              <a:t>Rosh Hashana miscellany</a:t>
            </a:r>
          </a:p>
          <a:p>
            <a:pPr marL="509588" indent="-509588" algn="l">
              <a:buFont typeface="+mj-lt"/>
              <a:buAutoNum type="arabicPeriod"/>
            </a:pPr>
            <a:r>
              <a:rPr lang="en-US" dirty="0">
                <a:solidFill>
                  <a:schemeClr val="tx1"/>
                </a:solidFill>
              </a:rPr>
              <a:t>Who G-d is Messiah.</a:t>
            </a:r>
          </a:p>
          <a:p>
            <a:pPr marL="509588" indent="-509588" algn="l">
              <a:buFont typeface="+mj-lt"/>
              <a:buAutoNum type="arabicPeriod"/>
            </a:pPr>
            <a:r>
              <a:rPr lang="en-US" u="sng" dirty="0">
                <a:solidFill>
                  <a:srgbClr val="FFFF66"/>
                </a:solidFill>
              </a:rPr>
              <a:t>Who </a:t>
            </a:r>
            <a:r>
              <a:rPr lang="en-US" u="dbl" dirty="0">
                <a:solidFill>
                  <a:srgbClr val="FFFF66"/>
                </a:solidFill>
              </a:rPr>
              <a:t>we</a:t>
            </a:r>
            <a:r>
              <a:rPr lang="en-US" u="sng" dirty="0">
                <a:solidFill>
                  <a:srgbClr val="FFFF66"/>
                </a:solidFill>
              </a:rPr>
              <a:t> are in Messiah</a:t>
            </a:r>
            <a:r>
              <a:rPr lang="en-US" dirty="0">
                <a:solidFill>
                  <a:schemeClr val="tx1"/>
                </a:solidFill>
              </a:rPr>
              <a:t>.</a:t>
            </a:r>
          </a:p>
          <a:p>
            <a:pPr marL="509588" indent="-509588" algn="l">
              <a:buFont typeface="+mj-lt"/>
              <a:buAutoNum type="arabicPeriod"/>
            </a:pPr>
            <a:r>
              <a:rPr lang="en-US" dirty="0">
                <a:solidFill>
                  <a:schemeClr val="tx1"/>
                </a:solidFill>
              </a:rPr>
              <a:t>The Needy</a:t>
            </a:r>
          </a:p>
          <a:p>
            <a:pPr marL="461963" indent="-461963" algn="l">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1055095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1C33C-358E-211D-8A26-6167C2A7750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9191DA9-CC5B-11BE-BA27-F78AC671F6FE}"/>
              </a:ext>
            </a:extLst>
          </p:cNvPr>
          <p:cNvSpPr>
            <a:spLocks noGrp="1"/>
          </p:cNvSpPr>
          <p:nvPr>
            <p:ph type="subTitle" idx="1"/>
          </p:nvPr>
        </p:nvSpPr>
        <p:spPr>
          <a:xfrm>
            <a:off x="228600" y="209550"/>
            <a:ext cx="2508912" cy="4800600"/>
          </a:xfrm>
        </p:spPr>
        <p:txBody>
          <a:bodyPr anchor="t">
            <a:normAutofit/>
          </a:bodyPr>
          <a:lstStyle/>
          <a:p>
            <a:pPr algn="l"/>
            <a:r>
              <a:rPr lang="en-US" sz="4000" dirty="0">
                <a:solidFill>
                  <a:schemeClr val="tx1"/>
                </a:solidFill>
                <a:latin typeface="Arial Rounded MT Bold" panose="020F0704030504030204" pitchFamily="34" charset="0"/>
              </a:rPr>
              <a:t>You have a calling.</a:t>
            </a:r>
          </a:p>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You are the king!</a:t>
            </a:r>
          </a:p>
        </p:txBody>
      </p:sp>
      <p:pic>
        <p:nvPicPr>
          <p:cNvPr id="4" name="Picture 3">
            <a:extLst>
              <a:ext uri="{FF2B5EF4-FFF2-40B4-BE49-F238E27FC236}">
                <a16:creationId xmlns:a16="http://schemas.microsoft.com/office/drawing/2014/main" id="{2399C2C5-AAB3-6FC3-EC6F-DEBFB44329A6}"/>
              </a:ext>
            </a:extLst>
          </p:cNvPr>
          <p:cNvPicPr>
            <a:picLocks noChangeAspect="1"/>
          </p:cNvPicPr>
          <p:nvPr/>
        </p:nvPicPr>
        <p:blipFill>
          <a:blip r:embed="rId3"/>
          <a:stretch>
            <a:fillRect/>
          </a:stretch>
        </p:blipFill>
        <p:spPr>
          <a:xfrm>
            <a:off x="2737512" y="0"/>
            <a:ext cx="6414509" cy="5143500"/>
          </a:xfrm>
          <a:prstGeom prst="rect">
            <a:avLst/>
          </a:prstGeom>
        </p:spPr>
      </p:pic>
    </p:spTree>
    <p:extLst>
      <p:ext uri="{BB962C8B-B14F-4D97-AF65-F5344CB8AC3E}">
        <p14:creationId xmlns:p14="http://schemas.microsoft.com/office/powerpoint/2010/main" val="1340578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4F9AA-2DAB-A700-1FEA-DEBD298A5A0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8D0A4AA-1385-277B-03AD-2D13259CE6A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Lion King analogy</a:t>
            </a:r>
          </a:p>
          <a:p>
            <a:pPr marL="568325" indent="-568325" algn="l">
              <a:buFont typeface="+mj-lt"/>
              <a:buAutoNum type="arabicPeriod"/>
            </a:pPr>
            <a:r>
              <a:rPr lang="en-US" sz="4000" dirty="0">
                <a:solidFill>
                  <a:schemeClr val="tx1"/>
                </a:solidFill>
                <a:latin typeface="Arial Rounded MT Bold" panose="020F0704030504030204" pitchFamily="34" charset="0"/>
              </a:rPr>
              <a:t>Mufasa is the father King.</a:t>
            </a:r>
          </a:p>
          <a:p>
            <a:pPr marL="568325" indent="-568325" algn="l">
              <a:buFont typeface="+mj-lt"/>
              <a:buAutoNum type="arabicPeriod"/>
            </a:pPr>
            <a:r>
              <a:rPr lang="en-US" sz="4000" dirty="0">
                <a:solidFill>
                  <a:schemeClr val="tx1"/>
                </a:solidFill>
                <a:latin typeface="Arial Rounded MT Bold" panose="020F0704030504030204" pitchFamily="34" charset="0"/>
              </a:rPr>
              <a:t>Simba is the son, Prince.</a:t>
            </a:r>
          </a:p>
          <a:p>
            <a:pPr marL="568325" indent="-568325" algn="l">
              <a:buFont typeface="+mj-lt"/>
              <a:buAutoNum type="arabicPeriod"/>
            </a:pPr>
            <a:r>
              <a:rPr lang="en-US" sz="4000" dirty="0">
                <a:solidFill>
                  <a:schemeClr val="tx1"/>
                </a:solidFill>
                <a:latin typeface="Arial Rounded MT Bold" panose="020F0704030504030204" pitchFamily="34" charset="0"/>
              </a:rPr>
              <a:t>Scar is the evil uncle.</a:t>
            </a:r>
          </a:p>
          <a:p>
            <a:pPr marL="568325" indent="-568325" algn="l">
              <a:buFont typeface="+mj-lt"/>
              <a:buAutoNum type="arabicPeriod"/>
            </a:pPr>
            <a:r>
              <a:rPr lang="en-US" sz="4000" dirty="0">
                <a:solidFill>
                  <a:schemeClr val="tx1"/>
                </a:solidFill>
                <a:latin typeface="Arial Rounded MT Bold" panose="020F0704030504030204" pitchFamily="34" charset="0"/>
              </a:rPr>
              <a:t>Nala is the girlfriend / Queen. </a:t>
            </a:r>
          </a:p>
        </p:txBody>
      </p:sp>
    </p:spTree>
    <p:extLst>
      <p:ext uri="{BB962C8B-B14F-4D97-AF65-F5344CB8AC3E}">
        <p14:creationId xmlns:p14="http://schemas.microsoft.com/office/powerpoint/2010/main" val="8942529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31314-6143-8881-5EAC-A52B8179EBE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A3AE67A-8B8D-1123-A351-E092654D09E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Simba was deceived by Scar and ran away to a life of irresponsible pleasure, Hakuna Matata.</a:t>
            </a:r>
          </a:p>
          <a:p>
            <a:pPr algn="l"/>
            <a:r>
              <a:rPr lang="en-US" sz="4000" dirty="0">
                <a:solidFill>
                  <a:schemeClr val="tx1"/>
                </a:solidFill>
                <a:latin typeface="Arial Rounded MT Bold" panose="020F0704030504030204" pitchFamily="34" charset="0"/>
              </a:rPr>
              <a:t>"Hakuna matata" is a Swahili language phrase. In English, it means "no trouble" or "no worries" and "take it easy."</a:t>
            </a:r>
          </a:p>
        </p:txBody>
      </p:sp>
    </p:spTree>
    <p:extLst>
      <p:ext uri="{BB962C8B-B14F-4D97-AF65-F5344CB8AC3E}">
        <p14:creationId xmlns:p14="http://schemas.microsoft.com/office/powerpoint/2010/main" val="3432132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4CD86-3AB4-FEA6-A9FF-D2ABF280D65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918A380-A1E8-5103-9719-CE4FAB85E69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Nala, the girlfriend, symbolizes grace, the Spirit, sent to call Simba out of despair / </a:t>
            </a:r>
            <a:r>
              <a:rPr lang="en-US" sz="4000" dirty="0">
                <a:solidFill>
                  <a:schemeClr val="tx1"/>
                </a:solidFill>
                <a:latin typeface="Arial Rounded MT Bold" panose="020F0704030504030204" pitchFamily="34" charset="0"/>
                <a:sym typeface="Wingdings" panose="05000000000000000000" pitchFamily="2" charset="2"/>
              </a:rPr>
              <a:t>buried in</a:t>
            </a:r>
            <a:r>
              <a:rPr lang="en-US" sz="4000" dirty="0">
                <a:solidFill>
                  <a:schemeClr val="tx1"/>
                </a:solidFill>
                <a:latin typeface="Arial Rounded MT Bold" panose="020F0704030504030204" pitchFamily="34" charset="0"/>
              </a:rPr>
              <a:t> pleasure, back to face the evil uncle, and reign as the righteous king!</a:t>
            </a:r>
          </a:p>
        </p:txBody>
      </p:sp>
    </p:spTree>
    <p:extLst>
      <p:ext uri="{BB962C8B-B14F-4D97-AF65-F5344CB8AC3E}">
        <p14:creationId xmlns:p14="http://schemas.microsoft.com/office/powerpoint/2010/main" val="797518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D31D5-CDC4-254A-07FA-86DE837738B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7A601FF-30E7-B781-D858-91078D6351C1}"/>
              </a:ext>
            </a:extLst>
          </p:cNvPr>
          <p:cNvSpPr>
            <a:spLocks noGrp="1"/>
          </p:cNvSpPr>
          <p:nvPr>
            <p:ph type="subTitle" idx="1"/>
          </p:nvPr>
        </p:nvSpPr>
        <p:spPr>
          <a:xfrm>
            <a:off x="228600" y="209550"/>
            <a:ext cx="8610600" cy="4800600"/>
          </a:xfrm>
        </p:spPr>
        <p:txBody>
          <a:bodyPr anchor="t">
            <a:normAutofit lnSpcReduction="10000"/>
          </a:bodyPr>
          <a:lstStyle/>
          <a:p>
            <a:pPr marL="461963" indent="-461963" algn="l">
              <a:buFont typeface="+mj-lt"/>
              <a:buAutoNum type="arabicPeriod"/>
            </a:pPr>
            <a:r>
              <a:rPr lang="en-US" sz="4000" dirty="0">
                <a:solidFill>
                  <a:schemeClr val="tx1"/>
                </a:solidFill>
                <a:latin typeface="Arial Rounded MT Bold" panose="020F0704030504030204" pitchFamily="34" charset="0"/>
              </a:rPr>
              <a:t>Are we ever awash in </a:t>
            </a:r>
            <a:r>
              <a:rPr lang="en-US" sz="4000" dirty="0">
                <a:solidFill>
                  <a:srgbClr val="FFFF66"/>
                </a:solidFill>
                <a:latin typeface="Arial Rounded MT Bold" panose="020F0704030504030204" pitchFamily="34" charset="0"/>
              </a:rPr>
              <a:t>hopeless guilt and despair</a:t>
            </a:r>
            <a:r>
              <a:rPr lang="en-US" sz="4000" dirty="0">
                <a:solidFill>
                  <a:schemeClr val="tx1"/>
                </a:solidFill>
                <a:latin typeface="Arial Rounded MT Bold" panose="020F0704030504030204" pitchFamily="34" charset="0"/>
              </a:rPr>
              <a:t>, and resorting to </a:t>
            </a:r>
            <a:r>
              <a:rPr lang="en-US" sz="4000" dirty="0">
                <a:solidFill>
                  <a:srgbClr val="FFFF66"/>
                </a:solidFill>
                <a:latin typeface="Arial Rounded MT Bold" panose="020F0704030504030204" pitchFamily="34" charset="0"/>
              </a:rPr>
              <a:t>diversion</a:t>
            </a:r>
            <a:r>
              <a:rPr lang="en-US" sz="4000" dirty="0">
                <a:solidFill>
                  <a:schemeClr val="tx1"/>
                </a:solidFill>
                <a:latin typeface="Arial Rounded MT Bold" panose="020F0704030504030204" pitchFamily="34" charset="0"/>
              </a:rPr>
              <a:t> in mindless pleasure?   </a:t>
            </a:r>
            <a:r>
              <a:rPr lang="en-US" sz="4000" i="1" dirty="0">
                <a:solidFill>
                  <a:schemeClr val="tx1"/>
                </a:solidFill>
                <a:latin typeface="Arial Rounded MT Bold" panose="020F0704030504030204" pitchFamily="34" charset="0"/>
              </a:rPr>
              <a:t>Hakuna matata</a:t>
            </a:r>
          </a:p>
          <a:p>
            <a:pPr marL="461963" indent="-461963" algn="l">
              <a:buFont typeface="+mj-lt"/>
              <a:buAutoNum type="arabicPeriod"/>
            </a:pPr>
            <a:r>
              <a:rPr lang="en-US" sz="4000" dirty="0">
                <a:solidFill>
                  <a:schemeClr val="tx1"/>
                </a:solidFill>
                <a:latin typeface="Arial Rounded MT Bold" panose="020F0704030504030204" pitchFamily="34" charset="0"/>
              </a:rPr>
              <a:t>Do our enemies seem too fierce to overcome?</a:t>
            </a:r>
          </a:p>
          <a:p>
            <a:pPr marL="461963" indent="-461963" algn="l">
              <a:buFont typeface="+mj-lt"/>
              <a:buAutoNum type="arabicPeriod"/>
            </a:pPr>
            <a:r>
              <a:rPr lang="en-US" sz="4000" dirty="0">
                <a:solidFill>
                  <a:schemeClr val="tx1"/>
                </a:solidFill>
                <a:latin typeface="Arial Rounded MT Bold" panose="020F0704030504030204" pitchFamily="34" charset="0"/>
              </a:rPr>
              <a:t>The Spirit is calling you to rise up!</a:t>
            </a:r>
          </a:p>
          <a:p>
            <a:pPr marL="461963" indent="-461963" algn="l">
              <a:buFont typeface="+mj-lt"/>
              <a:buAutoNum type="arabicPeriod"/>
            </a:pPr>
            <a:r>
              <a:rPr lang="en-US" sz="4000" u="dbl" dirty="0">
                <a:solidFill>
                  <a:srgbClr val="FFFF66"/>
                </a:solidFill>
                <a:latin typeface="Arial Rounded MT Bold" panose="020F0704030504030204" pitchFamily="34" charset="0"/>
              </a:rPr>
              <a:t>You</a:t>
            </a:r>
            <a:r>
              <a:rPr lang="en-US" sz="4000" u="sng" dirty="0">
                <a:solidFill>
                  <a:srgbClr val="FFFF66"/>
                </a:solidFill>
                <a:latin typeface="Arial Rounded MT Bold" panose="020F0704030504030204" pitchFamily="34" charset="0"/>
              </a:rPr>
              <a:t> ARE a King in Messiah!!</a:t>
            </a:r>
          </a:p>
        </p:txBody>
      </p:sp>
    </p:spTree>
    <p:extLst>
      <p:ext uri="{BB962C8B-B14F-4D97-AF65-F5344CB8AC3E}">
        <p14:creationId xmlns:p14="http://schemas.microsoft.com/office/powerpoint/2010/main" val="2007503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761A0-E260-4893-D4F1-BF2002E59B9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3142E6A-980D-9738-1B99-4B9E7BCB0F11}"/>
              </a:ext>
            </a:extLst>
          </p:cNvPr>
          <p:cNvSpPr>
            <a:spLocks noGrp="1"/>
          </p:cNvSpPr>
          <p:nvPr>
            <p:ph type="subTitle" idx="1"/>
          </p:nvPr>
        </p:nvSpPr>
        <p:spPr>
          <a:xfrm>
            <a:off x="228600" y="209550"/>
            <a:ext cx="2508912" cy="4800600"/>
          </a:xfrm>
        </p:spPr>
        <p:txBody>
          <a:bodyPr anchor="t">
            <a:normAutofit/>
          </a:bodyPr>
          <a:lstStyle/>
          <a:p>
            <a:pPr algn="l"/>
            <a:r>
              <a:rPr lang="en-US" sz="4000" dirty="0">
                <a:solidFill>
                  <a:schemeClr val="tx1"/>
                </a:solidFill>
                <a:latin typeface="Arial Rounded MT Bold" panose="020F0704030504030204" pitchFamily="34" charset="0"/>
              </a:rPr>
              <a:t>You have a calling.</a:t>
            </a:r>
          </a:p>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You are the king!</a:t>
            </a:r>
          </a:p>
        </p:txBody>
      </p:sp>
      <p:pic>
        <p:nvPicPr>
          <p:cNvPr id="4" name="Picture 3">
            <a:extLst>
              <a:ext uri="{FF2B5EF4-FFF2-40B4-BE49-F238E27FC236}">
                <a16:creationId xmlns:a16="http://schemas.microsoft.com/office/drawing/2014/main" id="{07622C6F-0264-E29B-9613-875FFA19E46D}"/>
              </a:ext>
            </a:extLst>
          </p:cNvPr>
          <p:cNvPicPr>
            <a:picLocks noChangeAspect="1"/>
          </p:cNvPicPr>
          <p:nvPr/>
        </p:nvPicPr>
        <p:blipFill>
          <a:blip r:embed="rId3"/>
          <a:stretch>
            <a:fillRect/>
          </a:stretch>
        </p:blipFill>
        <p:spPr>
          <a:xfrm>
            <a:off x="2737512" y="0"/>
            <a:ext cx="6414509" cy="5143500"/>
          </a:xfrm>
          <a:prstGeom prst="rect">
            <a:avLst/>
          </a:prstGeom>
        </p:spPr>
      </p:pic>
    </p:spTree>
    <p:extLst>
      <p:ext uri="{BB962C8B-B14F-4D97-AF65-F5344CB8AC3E}">
        <p14:creationId xmlns:p14="http://schemas.microsoft.com/office/powerpoint/2010/main" val="41281383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85F50-8B6C-A0B9-05D5-B7B86B5323D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443C7F7-7780-0F15-1013-68D3BB6446D2}"/>
              </a:ext>
            </a:extLst>
          </p:cNvPr>
          <p:cNvSpPr>
            <a:spLocks noGrp="1"/>
          </p:cNvSpPr>
          <p:nvPr>
            <p:ph type="subTitle" idx="1"/>
          </p:nvPr>
        </p:nvSpPr>
        <p:spPr>
          <a:xfrm>
            <a:off x="228600" y="209550"/>
            <a:ext cx="8610600" cy="4800600"/>
          </a:xfrm>
        </p:spPr>
        <p:txBody>
          <a:bodyPr anchor="t">
            <a:normAutofit fontScale="92500"/>
          </a:bodyPr>
          <a:lstStyle/>
          <a:p>
            <a:pPr algn="l"/>
            <a:r>
              <a:rPr lang="en-US" sz="4000" baseline="30000" dirty="0" err="1">
                <a:solidFill>
                  <a:schemeClr val="tx1"/>
                </a:solidFill>
                <a:latin typeface="Arial Rounded MT Bold" panose="020F0704030504030204" pitchFamily="34" charset="0"/>
              </a:rPr>
              <a:t>Shmot</a:t>
            </a:r>
            <a:r>
              <a:rPr lang="en-US" sz="4000" baseline="30000" dirty="0">
                <a:solidFill>
                  <a:schemeClr val="tx1"/>
                </a:solidFill>
                <a:latin typeface="Arial Rounded MT Bold" panose="020F0704030504030204" pitchFamily="34" charset="0"/>
              </a:rPr>
              <a:t>/Ex 19.5-6 </a:t>
            </a:r>
            <a:r>
              <a:rPr lang="en-US" sz="4000" dirty="0">
                <a:solidFill>
                  <a:schemeClr val="tx1"/>
                </a:solidFill>
                <a:latin typeface="Arial Rounded MT Bold" panose="020F0704030504030204" pitchFamily="34" charset="0"/>
              </a:rPr>
              <a:t>Now if you will pay careful attention to what I say and keep my covenant, then you will be my own treasure from among all the peoples, for all the earth is mine; You will be a kingdom of </a:t>
            </a:r>
            <a:r>
              <a:rPr lang="en-US" sz="4000" dirty="0" err="1">
                <a:solidFill>
                  <a:schemeClr val="tx1"/>
                </a:solidFill>
                <a:latin typeface="Arial Rounded MT Bold" panose="020F0704030504030204" pitchFamily="34" charset="0"/>
              </a:rPr>
              <a:t>cohanim</a:t>
            </a:r>
            <a:r>
              <a:rPr lang="en-US" sz="4000" dirty="0">
                <a:solidFill>
                  <a:schemeClr val="tx1"/>
                </a:solidFill>
                <a:latin typeface="Arial Rounded MT Bold" panose="020F0704030504030204" pitchFamily="34" charset="0"/>
              </a:rPr>
              <a:t> for me, a nation set apart.’ These are the words you are to speak to the people of Isra’el.”</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8970636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A8E5-47AE-2FB4-7AC7-123ACAE197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D6AEF6F-43BB-4E46-253E-CC517BA05687}"/>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1 Kefa / Peter 2.9 </a:t>
            </a:r>
            <a:r>
              <a:rPr lang="en-US" sz="4000" dirty="0">
                <a:solidFill>
                  <a:schemeClr val="tx1"/>
                </a:solidFill>
                <a:latin typeface="Arial Rounded MT Bold" panose="020F0704030504030204" pitchFamily="34" charset="0"/>
              </a:rPr>
              <a:t>But you are a chosen people, the King’s </a:t>
            </a:r>
            <a:r>
              <a:rPr lang="en-US" sz="4000" dirty="0" err="1">
                <a:solidFill>
                  <a:schemeClr val="tx1"/>
                </a:solidFill>
                <a:latin typeface="Arial Rounded MT Bold" panose="020F0704030504030204" pitchFamily="34" charset="0"/>
              </a:rPr>
              <a:t>cohanim</a:t>
            </a:r>
            <a:r>
              <a:rPr lang="en-US" sz="4000" dirty="0">
                <a:solidFill>
                  <a:schemeClr val="tx1"/>
                </a:solidFill>
                <a:latin typeface="Arial Rounded MT Bold" panose="020F0704030504030204" pitchFamily="34" charset="0"/>
              </a:rPr>
              <a:t>, a holy nation, a people for God to possess Why? In order for you to declare the praises of the One who called you out of darkness into his wonderful light. </a:t>
            </a:r>
          </a:p>
        </p:txBody>
      </p:sp>
    </p:spTree>
    <p:extLst>
      <p:ext uri="{BB962C8B-B14F-4D97-AF65-F5344CB8AC3E}">
        <p14:creationId xmlns:p14="http://schemas.microsoft.com/office/powerpoint/2010/main" val="1485293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DD4E7-3808-3CF2-556C-E080DB2CA57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D34801D-F481-877E-25BE-FAA05A4A1898}"/>
              </a:ext>
            </a:extLst>
          </p:cNvPr>
          <p:cNvSpPr>
            <a:spLocks noGrp="1"/>
          </p:cNvSpPr>
          <p:nvPr>
            <p:ph type="subTitle" idx="1"/>
          </p:nvPr>
        </p:nvSpPr>
        <p:spPr>
          <a:xfrm>
            <a:off x="228600" y="209550"/>
            <a:ext cx="8610600" cy="4800600"/>
          </a:xfrm>
        </p:spPr>
        <p:txBody>
          <a:bodyPr anchor="t">
            <a:normAutofit/>
          </a:bodyPr>
          <a:lstStyle/>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Remember: YOU are royalty </a:t>
            </a:r>
          </a:p>
          <a:p>
            <a:pPr algn="ctr"/>
            <a:r>
              <a:rPr lang="en-US" sz="4000" dirty="0">
                <a:solidFill>
                  <a:schemeClr val="tx1"/>
                </a:solidFill>
                <a:latin typeface="Arial Rounded MT Bold" panose="020F0704030504030204" pitchFamily="34" charset="0"/>
              </a:rPr>
              <a:t>in Messiah Yeshua!!</a:t>
            </a:r>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Are we living as servant leaders Kings and Queens?</a:t>
            </a:r>
          </a:p>
        </p:txBody>
      </p:sp>
    </p:spTree>
    <p:extLst>
      <p:ext uri="{BB962C8B-B14F-4D97-AF65-F5344CB8AC3E}">
        <p14:creationId xmlns:p14="http://schemas.microsoft.com/office/powerpoint/2010/main" val="32555191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0B8DC-E564-065F-4ED7-66E0F7688D6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0474444-2F93-9F05-6AE8-76814805438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DAE2F1E1-6F25-2293-BAA2-0276BEF2AEC0}"/>
              </a:ext>
            </a:extLst>
          </p:cNvPr>
          <p:cNvPicPr>
            <a:picLocks noChangeAspect="1"/>
          </p:cNvPicPr>
          <p:nvPr/>
        </p:nvPicPr>
        <p:blipFill>
          <a:blip r:embed="rId3"/>
          <a:stretch>
            <a:fillRect/>
          </a:stretch>
        </p:blipFill>
        <p:spPr>
          <a:xfrm>
            <a:off x="-92738" y="1"/>
            <a:ext cx="9084338" cy="5008350"/>
          </a:xfrm>
          <a:prstGeom prst="rect">
            <a:avLst/>
          </a:prstGeom>
        </p:spPr>
      </p:pic>
      <p:sp>
        <p:nvSpPr>
          <p:cNvPr id="6" name="TextBox 5">
            <a:extLst>
              <a:ext uri="{FF2B5EF4-FFF2-40B4-BE49-F238E27FC236}">
                <a16:creationId xmlns:a16="http://schemas.microsoft.com/office/drawing/2014/main" id="{59603C4E-709C-5D69-82BB-0E1AD8EC98A6}"/>
              </a:ext>
            </a:extLst>
          </p:cNvPr>
          <p:cNvSpPr txBox="1"/>
          <p:nvPr/>
        </p:nvSpPr>
        <p:spPr>
          <a:xfrm>
            <a:off x="669634" y="285750"/>
            <a:ext cx="6798079" cy="707886"/>
          </a:xfrm>
          <a:prstGeom prst="rect">
            <a:avLst/>
          </a:prstGeom>
          <a:noFill/>
        </p:spPr>
        <p:txBody>
          <a:bodyPr wrap="none" rtlCol="0">
            <a:spAutoFit/>
          </a:bodyPr>
          <a:lstStyle/>
          <a:p>
            <a:pPr algn="l"/>
            <a:r>
              <a:rPr lang="en-US" dirty="0">
                <a:solidFill>
                  <a:schemeClr val="tx1"/>
                </a:solidFill>
              </a:rPr>
              <a:t>Ethnic Enrichment Festival</a:t>
            </a:r>
          </a:p>
        </p:txBody>
      </p:sp>
    </p:spTree>
    <p:extLst>
      <p:ext uri="{BB962C8B-B14F-4D97-AF65-F5344CB8AC3E}">
        <p14:creationId xmlns:p14="http://schemas.microsoft.com/office/powerpoint/2010/main" val="24436131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C2639-0D96-E42C-EE1C-FC3FBA2C9D3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D6698C9-203A-5EC7-E2DF-BE8249209B67}"/>
              </a:ext>
            </a:extLst>
          </p:cNvPr>
          <p:cNvSpPr>
            <a:spLocks noGrp="1"/>
          </p:cNvSpPr>
          <p:nvPr>
            <p:ph type="subTitle" idx="1"/>
          </p:nvPr>
        </p:nvSpPr>
        <p:spPr>
          <a:xfrm>
            <a:off x="228600" y="209550"/>
            <a:ext cx="5638800" cy="4800600"/>
          </a:xfrm>
        </p:spPr>
        <p:txBody>
          <a:bodyPr anchor="t">
            <a:normAutofit/>
          </a:bodyPr>
          <a:lstStyle/>
          <a:p>
            <a:pPr algn="l"/>
            <a:r>
              <a:rPr lang="en-US" sz="4000" dirty="0">
                <a:solidFill>
                  <a:schemeClr val="tx1"/>
                </a:solidFill>
                <a:latin typeface="Arial Rounded MT Bold" panose="020F0704030504030204" pitchFamily="34" charset="0"/>
              </a:rPr>
              <a:t>Parade of the Nations at the Kansas City Ethnic Enrichment Festival </a:t>
            </a:r>
          </a:p>
        </p:txBody>
      </p:sp>
      <p:pic>
        <p:nvPicPr>
          <p:cNvPr id="4" name="Picture 3">
            <a:extLst>
              <a:ext uri="{FF2B5EF4-FFF2-40B4-BE49-F238E27FC236}">
                <a16:creationId xmlns:a16="http://schemas.microsoft.com/office/drawing/2014/main" id="{F798D173-B314-DFCC-2661-D0F5737A9813}"/>
              </a:ext>
            </a:extLst>
          </p:cNvPr>
          <p:cNvPicPr>
            <a:picLocks noChangeAspect="1"/>
          </p:cNvPicPr>
          <p:nvPr/>
        </p:nvPicPr>
        <p:blipFill>
          <a:blip r:embed="rId3"/>
          <a:stretch>
            <a:fillRect/>
          </a:stretch>
        </p:blipFill>
        <p:spPr>
          <a:xfrm>
            <a:off x="5867400" y="0"/>
            <a:ext cx="3163761" cy="5143500"/>
          </a:xfrm>
          <a:prstGeom prst="rect">
            <a:avLst/>
          </a:prstGeom>
        </p:spPr>
      </p:pic>
    </p:spTree>
    <p:extLst>
      <p:ext uri="{BB962C8B-B14F-4D97-AF65-F5344CB8AC3E}">
        <p14:creationId xmlns:p14="http://schemas.microsoft.com/office/powerpoint/2010/main" val="2572163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19320-6B5D-EC27-18A0-244ACAB6CC7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4BF5E88-C1F4-143F-5E6A-E1BE28E39ED2}"/>
              </a:ext>
            </a:extLst>
          </p:cNvPr>
          <p:cNvSpPr>
            <a:spLocks noGrp="1"/>
          </p:cNvSpPr>
          <p:nvPr>
            <p:ph type="subTitle" idx="1"/>
          </p:nvPr>
        </p:nvSpPr>
        <p:spPr>
          <a:xfrm>
            <a:off x="228600" y="209550"/>
            <a:ext cx="5057775" cy="4800600"/>
          </a:xfrm>
        </p:spPr>
        <p:txBody>
          <a:bodyPr anchor="t">
            <a:normAutofit/>
          </a:bodyPr>
          <a:lstStyle/>
          <a:p>
            <a:pPr algn="l"/>
            <a:r>
              <a:rPr lang="en-US" sz="4000" dirty="0">
                <a:solidFill>
                  <a:schemeClr val="tx1"/>
                </a:solidFill>
                <a:latin typeface="Arial Rounded MT Bold" panose="020F0704030504030204" pitchFamily="34" charset="0"/>
              </a:rPr>
              <a:t>Note the yellow sign by the front of the Israel booth. In Hebrew script</a:t>
            </a:r>
          </a:p>
          <a:p>
            <a:r>
              <a:rPr lang="he-IL" sz="4800" b="1" dirty="0">
                <a:solidFill>
                  <a:schemeClr val="tx1"/>
                </a:solidFill>
                <a:latin typeface="David" panose="020E0502060401010101" pitchFamily="34" charset="-79"/>
                <a:cs typeface="David" panose="020E0502060401010101" pitchFamily="34" charset="-79"/>
              </a:rPr>
              <a:t>לעולם לא נתבייש</a:t>
            </a:r>
          </a:p>
          <a:p>
            <a:pPr algn="l"/>
            <a:r>
              <a:rPr lang="en-US" sz="4000" i="1" dirty="0" err="1">
                <a:solidFill>
                  <a:schemeClr val="tx1"/>
                </a:solidFill>
                <a:latin typeface="Arial Rounded MT Bold" panose="020F0704030504030204" pitchFamily="34" charset="0"/>
              </a:rPr>
              <a:t>L’Olam</a:t>
            </a:r>
            <a:r>
              <a:rPr lang="en-US" sz="4000" i="1" dirty="0">
                <a:solidFill>
                  <a:schemeClr val="tx1"/>
                </a:solidFill>
                <a:latin typeface="Arial Rounded MT Bold" panose="020F0704030504030204" pitchFamily="34" charset="0"/>
              </a:rPr>
              <a:t> lo </a:t>
            </a:r>
            <a:r>
              <a:rPr lang="en-US" sz="4000" i="1" dirty="0" err="1">
                <a:solidFill>
                  <a:schemeClr val="tx1"/>
                </a:solidFill>
                <a:latin typeface="Arial Rounded MT Bold" panose="020F0704030504030204" pitchFamily="34" charset="0"/>
              </a:rPr>
              <a:t>nitbayesh</a:t>
            </a:r>
            <a:endParaRPr lang="en-US" sz="4000" i="1"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Never be ashamed.</a:t>
            </a:r>
          </a:p>
        </p:txBody>
      </p:sp>
      <p:pic>
        <p:nvPicPr>
          <p:cNvPr id="6" name="Picture 5">
            <a:extLst>
              <a:ext uri="{FF2B5EF4-FFF2-40B4-BE49-F238E27FC236}">
                <a16:creationId xmlns:a16="http://schemas.microsoft.com/office/drawing/2014/main" id="{C6721A3F-B74A-45BA-48B9-5B6E2EB0B6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643438" y="610252"/>
            <a:ext cx="5143500" cy="3857625"/>
          </a:xfrm>
          <a:prstGeom prst="rect">
            <a:avLst/>
          </a:prstGeom>
        </p:spPr>
      </p:pic>
    </p:spTree>
    <p:extLst>
      <p:ext uri="{BB962C8B-B14F-4D97-AF65-F5344CB8AC3E}">
        <p14:creationId xmlns:p14="http://schemas.microsoft.com/office/powerpoint/2010/main" val="35900247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B623-AC84-79E6-1DEE-F334B66883A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E4C95C-9B0C-942E-661C-7167D1D5CE7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8C1110D-AA80-5CBC-9F4D-7D97C6974B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04" y="2777986"/>
            <a:ext cx="8920192" cy="2254250"/>
          </a:xfrm>
          <a:prstGeom prst="rect">
            <a:avLst/>
          </a:prstGeom>
        </p:spPr>
      </p:pic>
      <p:pic>
        <p:nvPicPr>
          <p:cNvPr id="5" name="Picture 4">
            <a:extLst>
              <a:ext uri="{FF2B5EF4-FFF2-40B4-BE49-F238E27FC236}">
                <a16:creationId xmlns:a16="http://schemas.microsoft.com/office/drawing/2014/main" id="{A66F8CE1-B6EA-62BB-6448-8E6086DECC9A}"/>
              </a:ext>
            </a:extLst>
          </p:cNvPr>
          <p:cNvPicPr>
            <a:picLocks noChangeAspect="1"/>
          </p:cNvPicPr>
          <p:nvPr/>
        </p:nvPicPr>
        <p:blipFill>
          <a:blip r:embed="rId4"/>
          <a:stretch>
            <a:fillRect/>
          </a:stretch>
        </p:blipFill>
        <p:spPr>
          <a:xfrm>
            <a:off x="533400" y="-8499"/>
            <a:ext cx="1981200" cy="2778238"/>
          </a:xfrm>
          <a:prstGeom prst="rect">
            <a:avLst/>
          </a:prstGeom>
        </p:spPr>
      </p:pic>
      <p:sp>
        <p:nvSpPr>
          <p:cNvPr id="6" name="TextBox 5">
            <a:extLst>
              <a:ext uri="{FF2B5EF4-FFF2-40B4-BE49-F238E27FC236}">
                <a16:creationId xmlns:a16="http://schemas.microsoft.com/office/drawing/2014/main" id="{93F044AF-AC39-1DAA-2D77-AADA41FECE59}"/>
              </a:ext>
            </a:extLst>
          </p:cNvPr>
          <p:cNvSpPr txBox="1"/>
          <p:nvPr/>
        </p:nvSpPr>
        <p:spPr>
          <a:xfrm>
            <a:off x="3859564" y="83257"/>
            <a:ext cx="5208236" cy="2677656"/>
          </a:xfrm>
          <a:prstGeom prst="rect">
            <a:avLst/>
          </a:prstGeom>
          <a:noFill/>
        </p:spPr>
        <p:txBody>
          <a:bodyPr wrap="square" rtlCol="0">
            <a:spAutoFit/>
          </a:bodyPr>
          <a:lstStyle/>
          <a:p>
            <a:r>
              <a:rPr lang="he-IL" sz="4800" b="1" dirty="0">
                <a:solidFill>
                  <a:schemeClr val="tx1"/>
                </a:solidFill>
                <a:latin typeface="David" panose="020E0502060401010101" pitchFamily="34" charset="-79"/>
                <a:cs typeface="David" panose="020E0502060401010101" pitchFamily="34" charset="-79"/>
              </a:rPr>
              <a:t>לעולם לא נתבייש</a:t>
            </a:r>
          </a:p>
          <a:p>
            <a:pPr algn="l"/>
            <a:r>
              <a:rPr lang="en-US" i="1" dirty="0" err="1">
                <a:solidFill>
                  <a:schemeClr val="tx1"/>
                </a:solidFill>
              </a:rPr>
              <a:t>L’Olam</a:t>
            </a:r>
            <a:r>
              <a:rPr lang="en-US" i="1" dirty="0">
                <a:solidFill>
                  <a:schemeClr val="tx1"/>
                </a:solidFill>
              </a:rPr>
              <a:t> lo </a:t>
            </a:r>
            <a:r>
              <a:rPr lang="en-US" i="1" dirty="0" err="1">
                <a:solidFill>
                  <a:schemeClr val="tx1"/>
                </a:solidFill>
              </a:rPr>
              <a:t>nitbayesh</a:t>
            </a:r>
            <a:endParaRPr lang="en-US" i="1" dirty="0">
              <a:solidFill>
                <a:schemeClr val="tx1"/>
              </a:solidFill>
            </a:endParaRPr>
          </a:p>
          <a:p>
            <a:pPr algn="l"/>
            <a:r>
              <a:rPr lang="en-US" dirty="0">
                <a:solidFill>
                  <a:schemeClr val="tx1"/>
                </a:solidFill>
              </a:rPr>
              <a:t>Never be ashamed.</a:t>
            </a:r>
          </a:p>
          <a:p>
            <a:pPr algn="l"/>
            <a:endParaRPr lang="en-US" dirty="0"/>
          </a:p>
        </p:txBody>
      </p:sp>
    </p:spTree>
    <p:extLst>
      <p:ext uri="{BB962C8B-B14F-4D97-AF65-F5344CB8AC3E}">
        <p14:creationId xmlns:p14="http://schemas.microsoft.com/office/powerpoint/2010/main" val="9711039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DEFD5-FC86-5442-40CB-339CC5C2C62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EF06F48-D888-76C1-D0C0-96C79AFB637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Remember your covenantal identity!</a:t>
            </a:r>
          </a:p>
        </p:txBody>
      </p:sp>
    </p:spTree>
    <p:extLst>
      <p:ext uri="{BB962C8B-B14F-4D97-AF65-F5344CB8AC3E}">
        <p14:creationId xmlns:p14="http://schemas.microsoft.com/office/powerpoint/2010/main" val="3616360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86AB2-241A-736E-F947-7ACFFD9BCAE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AD84491-9904-4278-F129-DA9E8C5B1FC2}"/>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Dvarim/Dt 8.11,17-18</a:t>
            </a:r>
            <a:r>
              <a:rPr lang="en-US" sz="4000" dirty="0">
                <a:solidFill>
                  <a:schemeClr val="tx1"/>
                </a:solidFill>
                <a:latin typeface="Arial Rounded MT Bold" panose="020F0704030504030204" pitchFamily="34" charset="0"/>
              </a:rPr>
              <a:t> “Be careful not to forget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your God…You will think to yourself, ‘My own power and the strength of my own hand have gotten me this wealth.’ No, you are to </a:t>
            </a:r>
            <a:r>
              <a:rPr lang="en-US" sz="4000" u="sng" dirty="0">
                <a:solidFill>
                  <a:srgbClr val="FFFF66"/>
                </a:solidFill>
                <a:latin typeface="Arial Rounded MT Bold" panose="020F0704030504030204" pitchFamily="34" charset="0"/>
              </a:rPr>
              <a:t>remember</a:t>
            </a:r>
            <a:r>
              <a:rPr lang="en-US" sz="4000" dirty="0">
                <a:solidFill>
                  <a:schemeClr val="tx1"/>
                </a:solidFill>
                <a:latin typeface="Arial Rounded MT Bold" panose="020F0704030504030204" pitchFamily="34" charset="0"/>
              </a:rPr>
              <a:t>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your God, </a:t>
            </a:r>
          </a:p>
        </p:txBody>
      </p:sp>
    </p:spTree>
    <p:extLst>
      <p:ext uri="{BB962C8B-B14F-4D97-AF65-F5344CB8AC3E}">
        <p14:creationId xmlns:p14="http://schemas.microsoft.com/office/powerpoint/2010/main" val="27359334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2DA0D-D842-9A6D-C112-8C6D368E5C2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5C43751-838A-5B44-EF7A-1CE1ACD979F6}"/>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Dvarim/Dt 8.11,17-18</a:t>
            </a:r>
            <a:r>
              <a:rPr lang="en-US" sz="4000" dirty="0">
                <a:solidFill>
                  <a:schemeClr val="tx1"/>
                </a:solidFill>
                <a:latin typeface="Arial Rounded MT Bold" panose="020F0704030504030204" pitchFamily="34" charset="0"/>
              </a:rPr>
              <a:t>  because it is he who is giving you the power to get wealth, </a:t>
            </a:r>
            <a:r>
              <a:rPr lang="en-US" sz="4000" dirty="0">
                <a:solidFill>
                  <a:srgbClr val="FFFF66"/>
                </a:solidFill>
                <a:latin typeface="Arial Rounded MT Bold" panose="020F0704030504030204" pitchFamily="34" charset="0"/>
              </a:rPr>
              <a:t>in order to confirm his covenant,</a:t>
            </a:r>
            <a:r>
              <a:rPr lang="en-US" sz="4000" dirty="0">
                <a:solidFill>
                  <a:schemeClr val="tx1"/>
                </a:solidFill>
                <a:latin typeface="Arial Rounded MT Bold" panose="020F0704030504030204" pitchFamily="34" charset="0"/>
              </a:rPr>
              <a:t> which he swore to your ancestors, as is happening even today. </a:t>
            </a:r>
          </a:p>
        </p:txBody>
      </p:sp>
    </p:spTree>
    <p:extLst>
      <p:ext uri="{BB962C8B-B14F-4D97-AF65-F5344CB8AC3E}">
        <p14:creationId xmlns:p14="http://schemas.microsoft.com/office/powerpoint/2010/main" val="6615502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D9AEC-73CB-42DB-AEEF-507EAAE31F8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F81C810-FE0B-FAC6-3A1A-16D7D0E90298}"/>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dirty="0">
                <a:solidFill>
                  <a:schemeClr val="tx1"/>
                </a:solidFill>
                <a:latin typeface="Arial Rounded MT Bold" panose="020F0704030504030204" pitchFamily="34" charset="0"/>
              </a:rPr>
              <a:t>We have three populations, demographics at Or HaOlam</a:t>
            </a:r>
          </a:p>
          <a:p>
            <a:pPr marL="461963" indent="-461963" algn="l">
              <a:buFont typeface="+mj-lt"/>
              <a:buAutoNum type="arabicPeriod"/>
            </a:pPr>
            <a:r>
              <a:rPr lang="en-US" sz="4000" dirty="0">
                <a:solidFill>
                  <a:schemeClr val="tx1"/>
                </a:solidFill>
                <a:latin typeface="Arial Rounded MT Bold" panose="020F0704030504030204" pitchFamily="34" charset="0"/>
              </a:rPr>
              <a:t>Those brought up Jewish who came to faith in Messiah.  </a:t>
            </a:r>
          </a:p>
          <a:p>
            <a:pPr marL="461963" indent="-461963" algn="l">
              <a:buFont typeface="+mj-lt"/>
              <a:buAutoNum type="arabicPeriod"/>
            </a:pPr>
            <a:r>
              <a:rPr lang="en-US" sz="4000" dirty="0">
                <a:solidFill>
                  <a:schemeClr val="tx1"/>
                </a:solidFill>
                <a:latin typeface="Arial Rounded MT Bold" panose="020F0704030504030204" pitchFamily="34" charset="0"/>
              </a:rPr>
              <a:t>Those brought up Christian, then a hunger for Torah, AND found Jewish ancestry as adults</a:t>
            </a:r>
          </a:p>
          <a:p>
            <a:pPr marL="461963" indent="-461963" algn="l">
              <a:buFont typeface="+mj-lt"/>
              <a:buAutoNum type="arabicPeriod"/>
            </a:pPr>
            <a:r>
              <a:rPr lang="en-US" sz="4000" dirty="0">
                <a:solidFill>
                  <a:schemeClr val="tx1"/>
                </a:solidFill>
                <a:latin typeface="Arial Rounded MT Bold" panose="020F0704030504030204" pitchFamily="34" charset="0"/>
              </a:rPr>
              <a:t>Those who want to bless Israel and be blessed.  Gen. 12.1-3</a:t>
            </a:r>
          </a:p>
        </p:txBody>
      </p:sp>
    </p:spTree>
    <p:extLst>
      <p:ext uri="{BB962C8B-B14F-4D97-AF65-F5344CB8AC3E}">
        <p14:creationId xmlns:p14="http://schemas.microsoft.com/office/powerpoint/2010/main" val="25677907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D822-1D6B-EECE-8070-16A29066F19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565374C-1E96-7BA6-7743-A75E2411893A}"/>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Why is asserting Covenantal identity important?</a:t>
            </a:r>
          </a:p>
          <a:p>
            <a:pPr algn="l"/>
            <a:r>
              <a:rPr lang="en-US" sz="4000" baseline="30000" dirty="0">
                <a:solidFill>
                  <a:schemeClr val="tx1"/>
                </a:solidFill>
                <a:latin typeface="Arial Rounded MT Bold" panose="020F0704030504030204" pitchFamily="34" charset="0"/>
              </a:rPr>
              <a:t>Ro 11.15 </a:t>
            </a:r>
            <a:r>
              <a:rPr lang="en-US" sz="4000" dirty="0">
                <a:solidFill>
                  <a:schemeClr val="tx1"/>
                </a:solidFill>
                <a:latin typeface="Arial Rounded MT Bold" panose="020F0704030504030204" pitchFamily="34" charset="0"/>
              </a:rPr>
              <a:t>For if their casting Yeshua aside means reconciliation for the world, what will their accepting him mean? It will be life from the dead!</a:t>
            </a:r>
          </a:p>
          <a:p>
            <a:pPr algn="l"/>
            <a:r>
              <a:rPr lang="en-US" sz="4000" dirty="0">
                <a:solidFill>
                  <a:srgbClr val="FFFF66"/>
                </a:solidFill>
                <a:latin typeface="Arial Rounded MT Bold" panose="020F0704030504030204" pitchFamily="34" charset="0"/>
              </a:rPr>
              <a:t>That is, Jews accepting Him as Jews!   Remember who you are!</a:t>
            </a:r>
          </a:p>
        </p:txBody>
      </p:sp>
    </p:spTree>
    <p:extLst>
      <p:ext uri="{BB962C8B-B14F-4D97-AF65-F5344CB8AC3E}">
        <p14:creationId xmlns:p14="http://schemas.microsoft.com/office/powerpoint/2010/main" val="2754554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6B616-6E3C-8AA5-1DB7-42C6B1C386F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4C06C3-3532-EA41-44EB-B967641055D7}"/>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Remember our heroes, prototypes:</a:t>
            </a:r>
          </a:p>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That is why we say Kaddish.  To remember those we love.</a:t>
            </a:r>
          </a:p>
          <a:p>
            <a:pPr algn="l"/>
            <a:r>
              <a:rPr lang="en-US" sz="4000" dirty="0">
                <a:solidFill>
                  <a:schemeClr val="tx1"/>
                </a:solidFill>
                <a:latin typeface="Arial Rounded MT Bold" panose="020F0704030504030204" pitchFamily="34" charset="0"/>
              </a:rPr>
              <a:t>Today, </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Sept. 11, 2001</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Charlie Kirk</a:t>
            </a:r>
          </a:p>
        </p:txBody>
      </p:sp>
    </p:spTree>
    <p:extLst>
      <p:ext uri="{BB962C8B-B14F-4D97-AF65-F5344CB8AC3E}">
        <p14:creationId xmlns:p14="http://schemas.microsoft.com/office/powerpoint/2010/main" val="9592595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CCBBB-DDF6-3399-CC10-FA7A3287C84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B2CA014-0942-A097-AF36-ED7A43356459}"/>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05A01A72-07B0-2923-C9F5-993D0E1F3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25165748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8B766-D35D-0747-34DE-42A60CBC973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82C5A76-F4C8-23FD-A7AD-EA567DB0803D}"/>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Vayikra / Lev 23.23-24</a:t>
            </a:r>
            <a:r>
              <a:rPr lang="en-US" sz="4000" dirty="0">
                <a:solidFill>
                  <a:schemeClr val="tx1"/>
                </a:solidFill>
                <a:latin typeface="Arial Rounded MT Bold" panose="020F0704030504030204" pitchFamily="34" charset="0"/>
              </a:rPr>
              <a:t> Adoni said to Moshe, “Tell the people of Isra’el, ‘In the seventh month, the first of the month is to be for you a day of complete rest for remembering. </a:t>
            </a:r>
          </a:p>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A87C44F3-9913-E698-C26C-4F011C3891B7}"/>
              </a:ext>
            </a:extLst>
          </p:cNvPr>
          <p:cNvPicPr>
            <a:picLocks noChangeAspect="1"/>
          </p:cNvPicPr>
          <p:nvPr/>
        </p:nvPicPr>
        <p:blipFill>
          <a:blip r:embed="rId3"/>
          <a:stretch>
            <a:fillRect/>
          </a:stretch>
        </p:blipFill>
        <p:spPr>
          <a:xfrm>
            <a:off x="1600200" y="2995910"/>
            <a:ext cx="5726902" cy="2147590"/>
          </a:xfrm>
          <a:prstGeom prst="rect">
            <a:avLst/>
          </a:prstGeom>
        </p:spPr>
      </p:pic>
    </p:spTree>
    <p:extLst>
      <p:ext uri="{BB962C8B-B14F-4D97-AF65-F5344CB8AC3E}">
        <p14:creationId xmlns:p14="http://schemas.microsoft.com/office/powerpoint/2010/main" val="36428473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D17F2-FEB5-7837-EFE5-4B6D511EE30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83B6002-FA77-507A-1E2C-3D83B80AA6A1}"/>
              </a:ext>
            </a:extLst>
          </p:cNvPr>
          <p:cNvSpPr>
            <a:spLocks noGrp="1"/>
          </p:cNvSpPr>
          <p:nvPr>
            <p:ph type="subTitle" idx="1"/>
          </p:nvPr>
        </p:nvSpPr>
        <p:spPr>
          <a:xfrm>
            <a:off x="228600" y="209550"/>
            <a:ext cx="8610600" cy="4800600"/>
          </a:xfrm>
        </p:spPr>
        <p:txBody>
          <a:bodyPr anchor="t">
            <a:normAutofit/>
          </a:bodyPr>
          <a:lstStyle/>
          <a:p>
            <a:pPr algn="ctr"/>
            <a:endParaRPr lang="en-US" sz="4800" dirty="0">
              <a:solidFill>
                <a:schemeClr val="tx1"/>
              </a:solidFill>
              <a:latin typeface="Arial Rounded MT Bold" panose="020F0704030504030204" pitchFamily="34" charset="0"/>
            </a:endParaRPr>
          </a:p>
          <a:p>
            <a:pPr algn="ctr"/>
            <a:r>
              <a:rPr lang="en-US" sz="4800" dirty="0">
                <a:solidFill>
                  <a:schemeClr val="tx1"/>
                </a:solidFill>
                <a:latin typeface="Arial Rounded MT Bold" panose="020F0704030504030204" pitchFamily="34" charset="0"/>
              </a:rPr>
              <a:t>Remembering what?</a:t>
            </a:r>
          </a:p>
          <a:p>
            <a:pPr marL="509588" indent="-509588" algn="l">
              <a:buFont typeface="+mj-lt"/>
              <a:buAutoNum type="arabicPeriod"/>
            </a:pP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2977033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B886B-1401-57CE-314B-CD6F1181DD5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942B3FB-B15A-7DC9-19CD-FB30A72B4B62}"/>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DEEB6662-EC57-3A5C-3AF1-5AFAB05CA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44034DF6-4A08-A078-0411-869DAEBBE0D3}"/>
              </a:ext>
            </a:extLst>
          </p:cNvPr>
          <p:cNvSpPr txBox="1"/>
          <p:nvPr/>
        </p:nvSpPr>
        <p:spPr>
          <a:xfrm>
            <a:off x="228600" y="204938"/>
            <a:ext cx="8026685" cy="3785652"/>
          </a:xfrm>
          <a:prstGeom prst="rect">
            <a:avLst/>
          </a:prstGeom>
          <a:noFill/>
        </p:spPr>
        <p:txBody>
          <a:bodyPr wrap="none" rtlCol="0">
            <a:spAutoFit/>
          </a:bodyPr>
          <a:lstStyle/>
          <a:p>
            <a:pPr algn="l"/>
            <a:r>
              <a:rPr lang="en-US" dirty="0">
                <a:solidFill>
                  <a:schemeClr val="tx1"/>
                </a:solidFill>
              </a:rPr>
              <a:t>Remembering What??  Ex 23.24</a:t>
            </a:r>
          </a:p>
          <a:p>
            <a:pPr marL="461963" indent="-461963" algn="l">
              <a:buFont typeface="+mj-lt"/>
              <a:buAutoNum type="arabicPeriod"/>
            </a:pPr>
            <a:r>
              <a:rPr lang="en-US" dirty="0">
                <a:solidFill>
                  <a:schemeClr val="tx1"/>
                </a:solidFill>
              </a:rPr>
              <a:t>Rosh Hashana miscellany</a:t>
            </a:r>
          </a:p>
          <a:p>
            <a:pPr marL="509588" indent="-509588" algn="l">
              <a:buFont typeface="+mj-lt"/>
              <a:buAutoNum type="arabicPeriod"/>
            </a:pPr>
            <a:r>
              <a:rPr lang="en-US" dirty="0">
                <a:solidFill>
                  <a:schemeClr val="tx1"/>
                </a:solidFill>
              </a:rPr>
              <a:t>Who G-d is Messiah.</a:t>
            </a:r>
          </a:p>
          <a:p>
            <a:pPr marL="509588" indent="-509588" algn="l">
              <a:buFont typeface="+mj-lt"/>
              <a:buAutoNum type="arabicPeriod"/>
            </a:pPr>
            <a:r>
              <a:rPr lang="en-US" dirty="0">
                <a:solidFill>
                  <a:schemeClr val="tx1"/>
                </a:solidFill>
              </a:rPr>
              <a:t>Who we are in Messiah.</a:t>
            </a:r>
          </a:p>
          <a:p>
            <a:pPr marL="509588" indent="-509588" algn="l">
              <a:buFont typeface="+mj-lt"/>
              <a:buAutoNum type="arabicPeriod"/>
            </a:pPr>
            <a:r>
              <a:rPr lang="en-US" u="sng" dirty="0">
                <a:solidFill>
                  <a:srgbClr val="FFFF66"/>
                </a:solidFill>
              </a:rPr>
              <a:t>The Needy</a:t>
            </a:r>
          </a:p>
          <a:p>
            <a:pPr marL="461963" indent="-461963" algn="l">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8824658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9327A-5D17-AF84-9E5A-707670B07EA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E6FE6B4-E1C9-7435-8F3C-AB8D9AAF000D}"/>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Mes Jews Heb 13:3 </a:t>
            </a:r>
            <a:r>
              <a:rPr lang="en-US" sz="4000" dirty="0">
                <a:solidFill>
                  <a:schemeClr val="tx1"/>
                </a:solidFill>
                <a:latin typeface="Arial Rounded MT Bold" panose="020F0704030504030204" pitchFamily="34" charset="0"/>
              </a:rPr>
              <a:t>Remember those in </a:t>
            </a:r>
            <a:r>
              <a:rPr lang="en-US" sz="4000" dirty="0">
                <a:solidFill>
                  <a:srgbClr val="FFFF66"/>
                </a:solidFill>
                <a:latin typeface="Arial Rounded MT Bold" panose="020F0704030504030204" pitchFamily="34" charset="0"/>
              </a:rPr>
              <a:t>prison</a:t>
            </a:r>
            <a:r>
              <a:rPr lang="en-US" sz="4000" dirty="0">
                <a:solidFill>
                  <a:schemeClr val="tx1"/>
                </a:solidFill>
                <a:latin typeface="Arial Rounded MT Bold" panose="020F0704030504030204" pitchFamily="34" charset="0"/>
              </a:rPr>
              <a:t> and </a:t>
            </a:r>
            <a:r>
              <a:rPr lang="en-US" sz="4000" dirty="0">
                <a:solidFill>
                  <a:srgbClr val="FFFF66"/>
                </a:solidFill>
                <a:latin typeface="Arial Rounded MT Bold" panose="020F0704030504030204" pitchFamily="34" charset="0"/>
              </a:rPr>
              <a:t>being mistreated</a:t>
            </a:r>
            <a:r>
              <a:rPr lang="en-US" sz="4000" dirty="0">
                <a:solidFill>
                  <a:schemeClr val="tx1"/>
                </a:solidFill>
                <a:latin typeface="Arial Rounded MT Bold" panose="020F0704030504030204" pitchFamily="34" charset="0"/>
              </a:rPr>
              <a:t>, as if you were in prison with them and undergoing their torture yourselves.</a:t>
            </a:r>
          </a:p>
          <a:p>
            <a:pPr algn="l"/>
            <a:r>
              <a:rPr lang="en-US" sz="4000" dirty="0">
                <a:solidFill>
                  <a:schemeClr val="tx1"/>
                </a:solidFill>
                <a:latin typeface="Arial Rounded MT Bold" panose="020F0704030504030204" pitchFamily="34" charset="0"/>
              </a:rPr>
              <a:t>Nigeria, Iran, Afghanistan, China</a:t>
            </a:r>
          </a:p>
          <a:p>
            <a:pPr algn="l"/>
            <a:r>
              <a:rPr lang="en-US" sz="4000" dirty="0">
                <a:solidFill>
                  <a:schemeClr val="tx1"/>
                </a:solidFill>
                <a:latin typeface="Arial Rounded MT Bold" panose="020F0704030504030204" pitchFamily="34" charset="0"/>
              </a:rPr>
              <a:t>Those ill among us!</a:t>
            </a:r>
          </a:p>
        </p:txBody>
      </p:sp>
    </p:spTree>
    <p:extLst>
      <p:ext uri="{BB962C8B-B14F-4D97-AF65-F5344CB8AC3E}">
        <p14:creationId xmlns:p14="http://schemas.microsoft.com/office/powerpoint/2010/main" val="24787580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C795E-98D2-72FE-F22C-AB30917A44C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FDF3C85-4097-663C-9502-5C3F3CAF9929}"/>
              </a:ext>
            </a:extLst>
          </p:cNvPr>
          <p:cNvSpPr>
            <a:spLocks noGrp="1"/>
          </p:cNvSpPr>
          <p:nvPr>
            <p:ph type="subTitle" idx="1"/>
          </p:nvPr>
        </p:nvSpPr>
        <p:spPr>
          <a:xfrm>
            <a:off x="228600" y="209550"/>
            <a:ext cx="8610600" cy="4800600"/>
          </a:xfrm>
        </p:spPr>
        <p:txBody>
          <a:bodyPr anchor="t">
            <a:normAutofit/>
          </a:bodyPr>
          <a:lstStyle/>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Remember that YOU </a:t>
            </a:r>
          </a:p>
          <a:p>
            <a:pPr algn="ctr"/>
            <a:r>
              <a:rPr lang="en-US" sz="4000" dirty="0">
                <a:solidFill>
                  <a:schemeClr val="tx1"/>
                </a:solidFill>
                <a:latin typeface="Arial Rounded MT Bold" panose="020F0704030504030204" pitchFamily="34" charset="0"/>
              </a:rPr>
              <a:t>are a light to the world!</a:t>
            </a:r>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To Communicate Yeshua’s salvation to the World!</a:t>
            </a:r>
          </a:p>
        </p:txBody>
      </p:sp>
    </p:spTree>
    <p:extLst>
      <p:ext uri="{BB962C8B-B14F-4D97-AF65-F5344CB8AC3E}">
        <p14:creationId xmlns:p14="http://schemas.microsoft.com/office/powerpoint/2010/main" val="41170628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E8BF1-7FFD-493B-4140-AA2BDD3A206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944C6FF-0972-9DBD-E0C2-4255A4555BA3}"/>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Eph 4.29-30</a:t>
            </a:r>
            <a:r>
              <a:rPr lang="en-US" sz="4000" dirty="0">
                <a:solidFill>
                  <a:schemeClr val="tx1"/>
                </a:solidFill>
                <a:latin typeface="Arial Rounded MT Bold" panose="020F0704030504030204" pitchFamily="34" charset="0"/>
              </a:rPr>
              <a:t> Let no harmful language come from your mouth, only good words that are helpful in meeting the need, words that will benefit those who hear them. Don’t cause grief to God’s Ruach HaKodesh, for he has stamped you as his property until the day of final redemption. </a:t>
            </a:r>
          </a:p>
        </p:txBody>
      </p:sp>
    </p:spTree>
    <p:extLst>
      <p:ext uri="{BB962C8B-B14F-4D97-AF65-F5344CB8AC3E}">
        <p14:creationId xmlns:p14="http://schemas.microsoft.com/office/powerpoint/2010/main" val="3717293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E3FC1-C754-2442-95CC-9B88E68F8BB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39F6B42-D0F2-8988-7F5F-5008C4F6342A}"/>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2 Tim 2.24-26</a:t>
            </a:r>
            <a:r>
              <a:rPr lang="en-US" sz="4000" dirty="0">
                <a:solidFill>
                  <a:schemeClr val="tx1"/>
                </a:solidFill>
                <a:latin typeface="Arial Rounded MT Bold" panose="020F0704030504030204" pitchFamily="34" charset="0"/>
              </a:rPr>
              <a:t> The Lord’s slave must not be quarrelsome, but be kind to all, able to teach, tolerant. Let him give guidance with humility to those who are in opposition—perhaps God may grant them a change of mind, </a:t>
            </a:r>
          </a:p>
        </p:txBody>
      </p:sp>
    </p:spTree>
    <p:extLst>
      <p:ext uri="{BB962C8B-B14F-4D97-AF65-F5344CB8AC3E}">
        <p14:creationId xmlns:p14="http://schemas.microsoft.com/office/powerpoint/2010/main" val="14683783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D4BB6-E0C9-2E54-846B-4E9F7648D5C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0B0EFFA-3322-24D5-0849-D0F55A7DEFA4}"/>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2 Tim 2.24-26</a:t>
            </a:r>
            <a:r>
              <a:rPr lang="en-US" sz="4000" dirty="0">
                <a:solidFill>
                  <a:schemeClr val="tx1"/>
                </a:solidFill>
                <a:latin typeface="Arial Rounded MT Bold" panose="020F0704030504030204" pitchFamily="34" charset="0"/>
              </a:rPr>
              <a:t>  leading to the knowledge of truth. Then they may regain their senses and escape the devil’s snare, in which they had been held captive by him to do his will.</a:t>
            </a:r>
          </a:p>
        </p:txBody>
      </p:sp>
    </p:spTree>
    <p:extLst>
      <p:ext uri="{BB962C8B-B14F-4D97-AF65-F5344CB8AC3E}">
        <p14:creationId xmlns:p14="http://schemas.microsoft.com/office/powerpoint/2010/main" val="3833598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3C253-803B-C578-D405-DE46A16EC2A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3898231-ACCF-5337-96EC-F9590FD9BECD}"/>
              </a:ext>
            </a:extLst>
          </p:cNvPr>
          <p:cNvSpPr>
            <a:spLocks noGrp="1"/>
          </p:cNvSpPr>
          <p:nvPr>
            <p:ph type="subTitle" idx="1"/>
          </p:nvPr>
        </p:nvSpPr>
        <p:spPr>
          <a:xfrm>
            <a:off x="228600" y="209550"/>
            <a:ext cx="4800600" cy="4800600"/>
          </a:xfrm>
        </p:spPr>
        <p:txBody>
          <a:bodyPr anchor="t">
            <a:normAutofit/>
          </a:bodyPr>
          <a:lstStyle/>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Dr. Dan Juster</a:t>
            </a:r>
          </a:p>
        </p:txBody>
      </p:sp>
      <p:pic>
        <p:nvPicPr>
          <p:cNvPr id="4" name="Picture 3">
            <a:extLst>
              <a:ext uri="{FF2B5EF4-FFF2-40B4-BE49-F238E27FC236}">
                <a16:creationId xmlns:a16="http://schemas.microsoft.com/office/drawing/2014/main" id="{AD2CFDDC-4775-4CB0-91D4-BA0F05655986}"/>
              </a:ext>
            </a:extLst>
          </p:cNvPr>
          <p:cNvPicPr>
            <a:picLocks noChangeAspect="1"/>
          </p:cNvPicPr>
          <p:nvPr/>
        </p:nvPicPr>
        <p:blipFill>
          <a:blip r:embed="rId3"/>
          <a:stretch>
            <a:fillRect/>
          </a:stretch>
        </p:blipFill>
        <p:spPr>
          <a:xfrm>
            <a:off x="5029200" y="0"/>
            <a:ext cx="4112394" cy="5151500"/>
          </a:xfrm>
          <a:prstGeom prst="rect">
            <a:avLst/>
          </a:prstGeom>
        </p:spPr>
      </p:pic>
    </p:spTree>
    <p:extLst>
      <p:ext uri="{BB962C8B-B14F-4D97-AF65-F5344CB8AC3E}">
        <p14:creationId xmlns:p14="http://schemas.microsoft.com/office/powerpoint/2010/main" val="40778386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80ECF-C232-7E10-B007-9E9EF202DAD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F64F4BE-5D49-1539-7B86-6C6E0E9EA88E}"/>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dirty="0">
                <a:solidFill>
                  <a:schemeClr val="tx1"/>
                </a:solidFill>
                <a:latin typeface="Arial Rounded MT Bold" panose="020F0704030504030204" pitchFamily="34" charset="0"/>
              </a:rPr>
              <a:t>From Dan Juster’s Facebook account</a:t>
            </a:r>
          </a:p>
          <a:p>
            <a:pPr algn="l"/>
            <a:r>
              <a:rPr lang="en-US" sz="4000" dirty="0">
                <a:solidFill>
                  <a:schemeClr val="tx1"/>
                </a:solidFill>
                <a:latin typeface="Arial Rounded MT Bold" panose="020F0704030504030204" pitchFamily="34" charset="0"/>
              </a:rPr>
              <a:t>SURPRISING ISRAELI RESPONSES.  Some of you know about the radical racist Ben </a:t>
            </a:r>
            <a:r>
              <a:rPr lang="en-US" sz="4000" dirty="0" err="1">
                <a:solidFill>
                  <a:schemeClr val="tx1"/>
                </a:solidFill>
                <a:latin typeface="Arial Rounded MT Bold" panose="020F0704030504030204" pitchFamily="34" charset="0"/>
              </a:rPr>
              <a:t>G'vir</a:t>
            </a:r>
            <a:r>
              <a:rPr lang="en-US" sz="4000" dirty="0">
                <a:solidFill>
                  <a:schemeClr val="tx1"/>
                </a:solidFill>
                <a:latin typeface="Arial Rounded MT Bold" panose="020F0704030504030204" pitchFamily="34" charset="0"/>
              </a:rPr>
              <a:t> who, I believe, wants to see all Arabs leave. He is a disciple of Kahane who said, "They must go."   He may even want only Halakhic Jews born of Jewish mother to stay. I am not sure.  </a:t>
            </a:r>
          </a:p>
        </p:txBody>
      </p:sp>
    </p:spTree>
    <p:extLst>
      <p:ext uri="{BB962C8B-B14F-4D97-AF65-F5344CB8AC3E}">
        <p14:creationId xmlns:p14="http://schemas.microsoft.com/office/powerpoint/2010/main" val="32171123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A2B94-71FC-B8DB-FD45-F8ABDF3D365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DCB09CD-C9BA-DF17-9076-795A56CF1E02}"/>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He was the defense lawyer who defended the man who bombed the Ortiz family (Messianic Jews in Samaria) and left their son, Ami Ortiz, debilitated, though he has mostly recovered.</a:t>
            </a:r>
          </a:p>
        </p:txBody>
      </p:sp>
    </p:spTree>
    <p:extLst>
      <p:ext uri="{BB962C8B-B14F-4D97-AF65-F5344CB8AC3E}">
        <p14:creationId xmlns:p14="http://schemas.microsoft.com/office/powerpoint/2010/main" val="36922900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B240F-22D3-B3A2-9060-06EDA7E2B6E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33B8A98-509E-A054-8A82-2E8598F8E6C9}"/>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dirty="0">
                <a:solidFill>
                  <a:schemeClr val="tx1"/>
                </a:solidFill>
                <a:latin typeface="Arial Rounded MT Bold" panose="020F0704030504030204" pitchFamily="34" charset="0"/>
              </a:rPr>
              <a:t>Yesterday I visited my barber. He has been doing my hair for over 20 years.  He and his wife had a salon together.  They divorced, and she moved to Chicago.  His two sons have become religious and were in Uman at the grave observance of Rabbi Nachman.  Wow! Then I asked his advice as to who to vote for.  He said, Ben </a:t>
            </a:r>
            <a:r>
              <a:rPr lang="en-US" sz="4000" dirty="0" err="1">
                <a:solidFill>
                  <a:schemeClr val="tx1"/>
                </a:solidFill>
                <a:latin typeface="Arial Rounded MT Bold" panose="020F0704030504030204" pitchFamily="34" charset="0"/>
              </a:rPr>
              <a:t>G'vair</a:t>
            </a:r>
            <a:r>
              <a:rPr lang="en-US" sz="4000" dirty="0">
                <a:solidFill>
                  <a:schemeClr val="tx1"/>
                </a:solidFill>
                <a:latin typeface="Arial Rounded MT Bold" panose="020F0704030504030204" pitchFamily="34" charset="0"/>
              </a:rPr>
              <a:t>.  He was not kidding.</a:t>
            </a:r>
          </a:p>
        </p:txBody>
      </p:sp>
    </p:spTree>
    <p:extLst>
      <p:ext uri="{BB962C8B-B14F-4D97-AF65-F5344CB8AC3E}">
        <p14:creationId xmlns:p14="http://schemas.microsoft.com/office/powerpoint/2010/main" val="4638916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4DE1-D557-193B-19C0-E92B8C11AA1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E34CA83-B2DD-97F3-6E6F-E6D94B22369E}"/>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Today near the gym, I stopped by a table in the coffee house with some gym friends.  I asked one woman who she thought I should vote for.  She said she did not yet know.  Her father said, "Ben </a:t>
            </a:r>
            <a:r>
              <a:rPr lang="en-US" sz="4000" dirty="0" err="1">
                <a:solidFill>
                  <a:schemeClr val="tx1"/>
                </a:solidFill>
                <a:latin typeface="Arial Rounded MT Bold" panose="020F0704030504030204" pitchFamily="34" charset="0"/>
              </a:rPr>
              <a:t>G'vir</a:t>
            </a:r>
            <a:r>
              <a:rPr lang="en-US" sz="4000" dirty="0">
                <a:solidFill>
                  <a:schemeClr val="tx1"/>
                </a:solidFill>
                <a:latin typeface="Arial Rounded MT Bold" panose="020F0704030504030204" pitchFamily="34" charset="0"/>
              </a:rPr>
              <a:t>."  These are secular Jews, and Ben </a:t>
            </a:r>
            <a:r>
              <a:rPr lang="en-US" sz="4000" dirty="0" err="1">
                <a:solidFill>
                  <a:schemeClr val="tx1"/>
                </a:solidFill>
                <a:latin typeface="Arial Rounded MT Bold" panose="020F0704030504030204" pitchFamily="34" charset="0"/>
              </a:rPr>
              <a:t>G'vir</a:t>
            </a:r>
            <a:r>
              <a:rPr lang="en-US" sz="4000" dirty="0">
                <a:solidFill>
                  <a:schemeClr val="tx1"/>
                </a:solidFill>
                <a:latin typeface="Arial Rounded MT Bold" panose="020F0704030504030204" pitchFamily="34" charset="0"/>
              </a:rPr>
              <a:t> is a radical nationalist Orthodox Jew.</a:t>
            </a:r>
          </a:p>
        </p:txBody>
      </p:sp>
    </p:spTree>
    <p:extLst>
      <p:ext uri="{BB962C8B-B14F-4D97-AF65-F5344CB8AC3E}">
        <p14:creationId xmlns:p14="http://schemas.microsoft.com/office/powerpoint/2010/main" val="259206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6A1B6-8648-DCB4-0565-61EBCD933F4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4482E9B-D371-D2D9-B042-50B2C26001F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Why is this happening?  Because some Israelis are full of anger.  The Palestinians were offered a state three times.  They refused. Then there was the withdrawal from Gaza.   Then came Oct. 7.  They have had enough and want to get rid of them.  </a:t>
            </a:r>
          </a:p>
        </p:txBody>
      </p:sp>
    </p:spTree>
    <p:extLst>
      <p:ext uri="{BB962C8B-B14F-4D97-AF65-F5344CB8AC3E}">
        <p14:creationId xmlns:p14="http://schemas.microsoft.com/office/powerpoint/2010/main" val="41266177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28EF2-F62D-090D-A61E-709C0873632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038DB66-0904-F8AD-3F67-A7039432C166}"/>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But it is not a rational direction.  Getting rid of them would bring the anger of the world at such a level that it would be very bad for Israel.  I don't think it can be done. </a:t>
            </a:r>
          </a:p>
          <a:p>
            <a:pPr algn="l"/>
            <a:endParaRPr lang="en-US" sz="2000" dirty="0">
              <a:solidFill>
                <a:schemeClr val="tx1"/>
              </a:solidFill>
              <a:latin typeface="Arial Rounded MT Bold" panose="020F0704030504030204" pitchFamily="34" charset="0"/>
            </a:endParaRPr>
          </a:p>
          <a:p>
            <a:pPr algn="l">
              <a:tabLst>
                <a:tab pos="2117725" algn="l"/>
              </a:tabLst>
            </a:pPr>
            <a:r>
              <a:rPr lang="en-US" sz="4000" u="sng" dirty="0">
                <a:solidFill>
                  <a:srgbClr val="FFFF66"/>
                </a:solidFill>
                <a:latin typeface="Arial Rounded MT Bold" panose="020F0704030504030204" pitchFamily="34" charset="0"/>
              </a:rPr>
              <a:t>Israeli Jews NOT remembering the founders vision of a righteous, albeit secular, nation.  Ben Gurion</a:t>
            </a:r>
          </a:p>
        </p:txBody>
      </p:sp>
    </p:spTree>
    <p:extLst>
      <p:ext uri="{BB962C8B-B14F-4D97-AF65-F5344CB8AC3E}">
        <p14:creationId xmlns:p14="http://schemas.microsoft.com/office/powerpoint/2010/main" val="31736973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38E68-1586-6592-2F73-A2338E48C45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CDB0826-E3D5-C313-DFEC-9A98414EA2C8}"/>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1E4FA2C9-C055-49B1-6DC3-46AC52ADCF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34311328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B73BC-A83E-B12E-E39A-AFE3733C17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D014AE8-21E4-01A4-2198-0ECDE8CF8015}"/>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Vayikra / Lev 23.23-24</a:t>
            </a:r>
            <a:r>
              <a:rPr lang="en-US" sz="4000" dirty="0">
                <a:solidFill>
                  <a:schemeClr val="tx1"/>
                </a:solidFill>
                <a:latin typeface="Arial Rounded MT Bold" panose="020F0704030504030204" pitchFamily="34" charset="0"/>
              </a:rPr>
              <a:t> Adoni said to Moshe, “Tell the people of Isra’el, ‘In the seventh month, the first of the month is to be for you a day of complete rest for remembering. </a:t>
            </a:r>
          </a:p>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4714ED7A-AA54-34B1-27D3-0BED25997C09}"/>
              </a:ext>
            </a:extLst>
          </p:cNvPr>
          <p:cNvPicPr>
            <a:picLocks noChangeAspect="1"/>
          </p:cNvPicPr>
          <p:nvPr/>
        </p:nvPicPr>
        <p:blipFill>
          <a:blip r:embed="rId3"/>
          <a:stretch>
            <a:fillRect/>
          </a:stretch>
        </p:blipFill>
        <p:spPr>
          <a:xfrm>
            <a:off x="1600200" y="2995910"/>
            <a:ext cx="5726902" cy="2147590"/>
          </a:xfrm>
          <a:prstGeom prst="rect">
            <a:avLst/>
          </a:prstGeom>
        </p:spPr>
      </p:pic>
    </p:spTree>
    <p:extLst>
      <p:ext uri="{BB962C8B-B14F-4D97-AF65-F5344CB8AC3E}">
        <p14:creationId xmlns:p14="http://schemas.microsoft.com/office/powerpoint/2010/main" val="42912360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C228-D511-5050-830C-AE9E9DF6E64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4775A16-1744-2294-C7F9-024FFC117F4C}"/>
              </a:ext>
            </a:extLst>
          </p:cNvPr>
          <p:cNvSpPr>
            <a:spLocks noGrp="1"/>
          </p:cNvSpPr>
          <p:nvPr>
            <p:ph type="subTitle" idx="1"/>
          </p:nvPr>
        </p:nvSpPr>
        <p:spPr>
          <a:xfrm>
            <a:off x="228600" y="209550"/>
            <a:ext cx="8610600" cy="4800600"/>
          </a:xfrm>
        </p:spPr>
        <p:txBody>
          <a:bodyPr anchor="t">
            <a:normAutofit/>
          </a:bodyPr>
          <a:lstStyle/>
          <a:p>
            <a:pPr algn="ctr"/>
            <a:endParaRPr lang="en-US" sz="4800" dirty="0">
              <a:solidFill>
                <a:schemeClr val="tx1"/>
              </a:solidFill>
              <a:latin typeface="Arial Rounded MT Bold" panose="020F0704030504030204" pitchFamily="34" charset="0"/>
            </a:endParaRPr>
          </a:p>
          <a:p>
            <a:pPr algn="ctr"/>
            <a:r>
              <a:rPr lang="en-US" sz="4800" dirty="0">
                <a:solidFill>
                  <a:schemeClr val="tx1"/>
                </a:solidFill>
                <a:latin typeface="Arial Rounded MT Bold" panose="020F0704030504030204" pitchFamily="34" charset="0"/>
              </a:rPr>
              <a:t>Remembering what?</a:t>
            </a:r>
          </a:p>
          <a:p>
            <a:pPr marL="509588" indent="-509588" algn="l">
              <a:buFont typeface="+mj-lt"/>
              <a:buAutoNum type="arabicPeriod"/>
            </a:pP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0211674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07D71-708B-80E4-0022-4B28B762F42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D133B86-CAF8-FB0F-3D58-3EEADEBB0E59}"/>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8BDD07F2-056E-51AB-23D0-AA109E9EE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2D1FFD68-03B3-CA09-47CA-2FBB6E3EF770}"/>
              </a:ext>
            </a:extLst>
          </p:cNvPr>
          <p:cNvSpPr txBox="1"/>
          <p:nvPr/>
        </p:nvSpPr>
        <p:spPr>
          <a:xfrm>
            <a:off x="228600" y="204938"/>
            <a:ext cx="8026685" cy="3785652"/>
          </a:xfrm>
          <a:prstGeom prst="rect">
            <a:avLst/>
          </a:prstGeom>
          <a:noFill/>
        </p:spPr>
        <p:txBody>
          <a:bodyPr wrap="none" rtlCol="0">
            <a:spAutoFit/>
          </a:bodyPr>
          <a:lstStyle/>
          <a:p>
            <a:pPr algn="l"/>
            <a:r>
              <a:rPr lang="en-US" dirty="0">
                <a:solidFill>
                  <a:schemeClr val="tx1"/>
                </a:solidFill>
              </a:rPr>
              <a:t>Remembering What??  Ex 23.24</a:t>
            </a:r>
          </a:p>
          <a:p>
            <a:pPr marL="461963" indent="-461963" algn="l">
              <a:buFont typeface="+mj-lt"/>
              <a:buAutoNum type="arabicPeriod"/>
            </a:pPr>
            <a:r>
              <a:rPr lang="en-US" dirty="0">
                <a:solidFill>
                  <a:schemeClr val="tx1"/>
                </a:solidFill>
              </a:rPr>
              <a:t>Rosh Hashana miscellany</a:t>
            </a:r>
          </a:p>
          <a:p>
            <a:pPr marL="509588" indent="-509588" algn="l">
              <a:buFont typeface="+mj-lt"/>
              <a:buAutoNum type="arabicPeriod"/>
            </a:pPr>
            <a:r>
              <a:rPr lang="en-US" dirty="0">
                <a:solidFill>
                  <a:schemeClr val="tx1"/>
                </a:solidFill>
              </a:rPr>
              <a:t>Who G-d is Messiah.</a:t>
            </a:r>
          </a:p>
          <a:p>
            <a:pPr marL="509588" indent="-509588" algn="l">
              <a:buFont typeface="+mj-lt"/>
              <a:buAutoNum type="arabicPeriod"/>
            </a:pPr>
            <a:r>
              <a:rPr lang="en-US" dirty="0">
                <a:solidFill>
                  <a:schemeClr val="tx1"/>
                </a:solidFill>
              </a:rPr>
              <a:t>Who we are in Messiah.</a:t>
            </a:r>
          </a:p>
          <a:p>
            <a:pPr marL="509588" indent="-509588" algn="l">
              <a:buFont typeface="+mj-lt"/>
              <a:buAutoNum type="arabicPeriod"/>
            </a:pPr>
            <a:r>
              <a:rPr lang="en-US" dirty="0">
                <a:solidFill>
                  <a:schemeClr val="tx1"/>
                </a:solidFill>
              </a:rPr>
              <a:t>The Needy</a:t>
            </a:r>
          </a:p>
          <a:p>
            <a:pPr marL="461963" indent="-461963" algn="l">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38337522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A9705-6964-BFCB-FFE5-6EA48C258DC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DD90E47-CED5-C678-F23D-FCFCB8D8C7CF}"/>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Remember as we hear the sound of the Shofar.</a:t>
            </a:r>
          </a:p>
        </p:txBody>
      </p:sp>
    </p:spTree>
    <p:extLst>
      <p:ext uri="{BB962C8B-B14F-4D97-AF65-F5344CB8AC3E}">
        <p14:creationId xmlns:p14="http://schemas.microsoft.com/office/powerpoint/2010/main" val="3402490798"/>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Rounded MT Bold"/>
        <a:ea typeface=""/>
        <a:cs typeface="Arial"/>
      </a:majorFont>
      <a:minorFont>
        <a:latin typeface="Arial Rounded MT Bold"/>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278963</TotalTime>
  <Words>3956</Words>
  <Application>Microsoft Office PowerPoint</Application>
  <PresentationFormat>On-screen Show (16:9)</PresentationFormat>
  <Paragraphs>475</Paragraphs>
  <Slides>77</Slides>
  <Notes>77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77</vt:i4>
      </vt:variant>
    </vt:vector>
  </HeadingPairs>
  <TitlesOfParts>
    <vt:vector size="84" baseType="lpstr">
      <vt:lpstr>Arial</vt:lpstr>
      <vt:lpstr>Arial Rounded MT Bold</vt:lpstr>
      <vt:lpstr>Corbel</vt:lpstr>
      <vt:lpstr>David</vt:lpstr>
      <vt:lpstr>Times New Roman</vt:lpstr>
      <vt:lpstr>Depth</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 HaOlam Messianic Congregation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Shmuel Wolkenfeld</dc:creator>
  <cp:lastModifiedBy>Shmuel שמואל Wolkenfeld</cp:lastModifiedBy>
  <cp:revision>5796</cp:revision>
  <dcterms:created xsi:type="dcterms:W3CDTF">2006-04-21T19:34:43Z</dcterms:created>
  <dcterms:modified xsi:type="dcterms:W3CDTF">2026-09-11T22:43:51Z</dcterms:modified>
</cp:coreProperties>
</file>