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73"/>
  </p:notesMasterIdLst>
  <p:handoutMasterIdLst>
    <p:handoutMasterId r:id="rId74"/>
  </p:handoutMasterIdLst>
  <p:sldIdLst>
    <p:sldId id="67854" r:id="rId2"/>
    <p:sldId id="67853" r:id="rId3"/>
    <p:sldId id="67849" r:id="rId4"/>
    <p:sldId id="67850" r:id="rId5"/>
    <p:sldId id="67857" r:id="rId6"/>
    <p:sldId id="67851" r:id="rId7"/>
    <p:sldId id="67852" r:id="rId8"/>
    <p:sldId id="67838" r:id="rId9"/>
    <p:sldId id="67859" r:id="rId10"/>
    <p:sldId id="67884" r:id="rId11"/>
    <p:sldId id="67845" r:id="rId12"/>
    <p:sldId id="67847" r:id="rId13"/>
    <p:sldId id="67848" r:id="rId14"/>
    <p:sldId id="67885" r:id="rId15"/>
    <p:sldId id="67875" r:id="rId16"/>
    <p:sldId id="67841" r:id="rId17"/>
    <p:sldId id="67868" r:id="rId18"/>
    <p:sldId id="67891" r:id="rId19"/>
    <p:sldId id="67909" r:id="rId20"/>
    <p:sldId id="67844" r:id="rId21"/>
    <p:sldId id="67840" r:id="rId22"/>
    <p:sldId id="67863" r:id="rId23"/>
    <p:sldId id="67865" r:id="rId24"/>
    <p:sldId id="67867" r:id="rId25"/>
    <p:sldId id="67872" r:id="rId26"/>
    <p:sldId id="67873" r:id="rId27"/>
    <p:sldId id="67861" r:id="rId28"/>
    <p:sldId id="67860" r:id="rId29"/>
    <p:sldId id="67846" r:id="rId30"/>
    <p:sldId id="67883" r:id="rId31"/>
    <p:sldId id="67876" r:id="rId32"/>
    <p:sldId id="67877" r:id="rId33"/>
    <p:sldId id="67886" r:id="rId34"/>
    <p:sldId id="67887" r:id="rId35"/>
    <p:sldId id="67839" r:id="rId36"/>
    <p:sldId id="67842" r:id="rId37"/>
    <p:sldId id="67871" r:id="rId38"/>
    <p:sldId id="67888" r:id="rId39"/>
    <p:sldId id="67843" r:id="rId40"/>
    <p:sldId id="67870" r:id="rId41"/>
    <p:sldId id="67874" r:id="rId42"/>
    <p:sldId id="67889" r:id="rId43"/>
    <p:sldId id="67890" r:id="rId44"/>
    <p:sldId id="67833" r:id="rId45"/>
    <p:sldId id="67894" r:id="rId46"/>
    <p:sldId id="67895" r:id="rId47"/>
    <p:sldId id="67896" r:id="rId48"/>
    <p:sldId id="67834" r:id="rId49"/>
    <p:sldId id="67809" r:id="rId50"/>
    <p:sldId id="67892" r:id="rId51"/>
    <p:sldId id="67893" r:id="rId52"/>
    <p:sldId id="67748" r:id="rId53"/>
    <p:sldId id="67913" r:id="rId54"/>
    <p:sldId id="67910" r:id="rId55"/>
    <p:sldId id="67901" r:id="rId56"/>
    <p:sldId id="67912" r:id="rId57"/>
    <p:sldId id="67900" r:id="rId58"/>
    <p:sldId id="67911" r:id="rId59"/>
    <p:sldId id="67903" r:id="rId60"/>
    <p:sldId id="67810" r:id="rId61"/>
    <p:sldId id="67908" r:id="rId62"/>
    <p:sldId id="67869" r:id="rId63"/>
    <p:sldId id="67899" r:id="rId64"/>
    <p:sldId id="67802" r:id="rId65"/>
    <p:sldId id="67906" r:id="rId66"/>
    <p:sldId id="67907" r:id="rId67"/>
    <p:sldId id="67904" r:id="rId68"/>
    <p:sldId id="67905" r:id="rId69"/>
    <p:sldId id="67897" r:id="rId70"/>
    <p:sldId id="67914" r:id="rId71"/>
    <p:sldId id="67898" r:id="rId72"/>
  </p:sldIdLst>
  <p:sldSz cx="9144000" cy="5143500" type="screen16x9"/>
  <p:notesSz cx="6858000" cy="9144000"/>
  <p:defaultTextStyle>
    <a:defPPr>
      <a:defRPr lang="en-US"/>
    </a:defPPr>
    <a:lvl1pPr algn="ctr" rtl="0" fontAlgn="base">
      <a:spcBef>
        <a:spcPct val="0"/>
      </a:spcBef>
      <a:spcAft>
        <a:spcPct val="0"/>
      </a:spcAft>
      <a:defRPr sz="4000" kern="1200">
        <a:solidFill>
          <a:schemeClr val="bg1"/>
        </a:solidFill>
        <a:latin typeface="Arial Rounded MT Bold" pitchFamily="34" charset="0"/>
        <a:ea typeface="+mn-ea"/>
        <a:cs typeface="Arial" charset="0"/>
      </a:defRPr>
    </a:lvl1pPr>
    <a:lvl2pPr marL="339061" algn="ctr" rtl="0" fontAlgn="base">
      <a:spcBef>
        <a:spcPct val="0"/>
      </a:spcBef>
      <a:spcAft>
        <a:spcPct val="0"/>
      </a:spcAft>
      <a:defRPr sz="4000" kern="1200">
        <a:solidFill>
          <a:schemeClr val="bg1"/>
        </a:solidFill>
        <a:latin typeface="Arial Rounded MT Bold" pitchFamily="34" charset="0"/>
        <a:ea typeface="+mn-ea"/>
        <a:cs typeface="Arial" charset="0"/>
      </a:defRPr>
    </a:lvl2pPr>
    <a:lvl3pPr marL="678271" algn="ctr" rtl="0" fontAlgn="base">
      <a:spcBef>
        <a:spcPct val="0"/>
      </a:spcBef>
      <a:spcAft>
        <a:spcPct val="0"/>
      </a:spcAft>
      <a:defRPr sz="4000" kern="1200">
        <a:solidFill>
          <a:schemeClr val="bg1"/>
        </a:solidFill>
        <a:latin typeface="Arial Rounded MT Bold" pitchFamily="34" charset="0"/>
        <a:ea typeface="+mn-ea"/>
        <a:cs typeface="Arial" charset="0"/>
      </a:defRPr>
    </a:lvl3pPr>
    <a:lvl4pPr marL="1017217" algn="ctr" rtl="0" fontAlgn="base">
      <a:spcBef>
        <a:spcPct val="0"/>
      </a:spcBef>
      <a:spcAft>
        <a:spcPct val="0"/>
      </a:spcAft>
      <a:defRPr sz="4000" kern="1200">
        <a:solidFill>
          <a:schemeClr val="bg1"/>
        </a:solidFill>
        <a:latin typeface="Arial Rounded MT Bold" pitchFamily="34" charset="0"/>
        <a:ea typeface="+mn-ea"/>
        <a:cs typeface="Arial" charset="0"/>
      </a:defRPr>
    </a:lvl4pPr>
    <a:lvl5pPr marL="1356390" algn="ctr" rtl="0" fontAlgn="base">
      <a:spcBef>
        <a:spcPct val="0"/>
      </a:spcBef>
      <a:spcAft>
        <a:spcPct val="0"/>
      </a:spcAft>
      <a:defRPr sz="4000" kern="1200">
        <a:solidFill>
          <a:schemeClr val="bg1"/>
        </a:solidFill>
        <a:latin typeface="Arial Rounded MT Bold" pitchFamily="34" charset="0"/>
        <a:ea typeface="+mn-ea"/>
        <a:cs typeface="Arial" charset="0"/>
      </a:defRPr>
    </a:lvl5pPr>
    <a:lvl6pPr marL="1695300" algn="l" defTabSz="678271" rtl="0" eaLnBrk="1" latinLnBrk="0" hangingPunct="1">
      <a:defRPr sz="4000" kern="1200">
        <a:solidFill>
          <a:schemeClr val="bg1"/>
        </a:solidFill>
        <a:latin typeface="Arial Rounded MT Bold" pitchFamily="34" charset="0"/>
        <a:ea typeface="+mn-ea"/>
        <a:cs typeface="Arial" charset="0"/>
      </a:defRPr>
    </a:lvl6pPr>
    <a:lvl7pPr marL="2034313" algn="l" defTabSz="678271" rtl="0" eaLnBrk="1" latinLnBrk="0" hangingPunct="1">
      <a:defRPr sz="4000" kern="1200">
        <a:solidFill>
          <a:schemeClr val="bg1"/>
        </a:solidFill>
        <a:latin typeface="Arial Rounded MT Bold" pitchFamily="34" charset="0"/>
        <a:ea typeface="+mn-ea"/>
        <a:cs typeface="Arial" charset="0"/>
      </a:defRPr>
    </a:lvl7pPr>
    <a:lvl8pPr marL="2373419" algn="l" defTabSz="678271" rtl="0" eaLnBrk="1" latinLnBrk="0" hangingPunct="1">
      <a:defRPr sz="4000" kern="1200">
        <a:solidFill>
          <a:schemeClr val="bg1"/>
        </a:solidFill>
        <a:latin typeface="Arial Rounded MT Bold" pitchFamily="34" charset="0"/>
        <a:ea typeface="+mn-ea"/>
        <a:cs typeface="Arial" charset="0"/>
      </a:defRPr>
    </a:lvl8pPr>
    <a:lvl9pPr marL="2712509" algn="l" defTabSz="678271" rtl="0" eaLnBrk="1" latinLnBrk="0" hangingPunct="1">
      <a:defRPr sz="4000" kern="1200">
        <a:solidFill>
          <a:schemeClr val="bg1"/>
        </a:solidFill>
        <a:latin typeface="Arial Rounded MT Bold" pitchFamily="34"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muel" initials="SW" lastIdx="2" clrIdx="0">
    <p:extLst>
      <p:ext uri="{19B8F6BF-5375-455C-9EA6-DF929625EA0E}">
        <p15:presenceInfo xmlns:p15="http://schemas.microsoft.com/office/powerpoint/2012/main" userId="Shmuel" providerId="None"/>
      </p:ext>
    </p:extLst>
  </p:cmAuthor>
  <p:cmAuthor id="2" name="Shmuel Wolkenfeld" initials="SW" lastIdx="1" clrIdx="1">
    <p:extLst>
      <p:ext uri="{19B8F6BF-5375-455C-9EA6-DF929625EA0E}">
        <p15:presenceInfo xmlns:p15="http://schemas.microsoft.com/office/powerpoint/2012/main" userId="59ac315834edd8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00"/>
    <a:srgbClr val="333333"/>
    <a:srgbClr val="996633"/>
    <a:srgbClr val="9A6766"/>
    <a:srgbClr val="FFFF99"/>
    <a:srgbClr val="AA6E5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1343" autoAdjust="0"/>
  </p:normalViewPr>
  <p:slideViewPr>
    <p:cSldViewPr>
      <p:cViewPr varScale="1">
        <p:scale>
          <a:sx n="99" d="100"/>
          <a:sy n="99" d="100"/>
        </p:scale>
        <p:origin x="78" y="28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4478"/>
    </p:cViewPr>
  </p:sorterViewPr>
  <p:notesViewPr>
    <p:cSldViewPr>
      <p:cViewPr varScale="1">
        <p:scale>
          <a:sx n="79" d="100"/>
          <a:sy n="79" d="100"/>
        </p:scale>
        <p:origin x="2022" y="2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Carrol Mills Memorial</a:t>
            </a:r>
          </a:p>
        </p:txBody>
      </p:sp>
      <p:sp>
        <p:nvSpPr>
          <p:cNvPr id="29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June 2, 2017  5777</a:t>
            </a:r>
          </a:p>
        </p:txBody>
      </p:sp>
      <p:sp>
        <p:nvSpPr>
          <p:cNvPr id="29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743E3E74-A71D-4F9E-A274-799584BDC6E6}" type="slidenum">
              <a:rPr lang="en-US" altLang="en-US"/>
              <a:pPr/>
              <a:t>‹#›</a:t>
            </a:fld>
            <a:endParaRPr lang="en-US" altLang="en-US"/>
          </a:p>
        </p:txBody>
      </p:sp>
    </p:spTree>
    <p:extLst>
      <p:ext uri="{BB962C8B-B14F-4D97-AF65-F5344CB8AC3E}">
        <p14:creationId xmlns:p14="http://schemas.microsoft.com/office/powerpoint/2010/main" val="20885928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Carrol Mills Memorial</a:t>
            </a: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June 2, 2017  5777</a:t>
            </a:r>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00E9F95B-100C-4401-AFC8-043CE70D51A5}" type="slidenum">
              <a:rPr lang="en-US" altLang="en-US"/>
              <a:pPr/>
              <a:t>‹#›</a:t>
            </a:fld>
            <a:endParaRPr lang="en-US" altLang="en-US"/>
          </a:p>
        </p:txBody>
      </p:sp>
    </p:spTree>
    <p:extLst>
      <p:ext uri="{BB962C8B-B14F-4D97-AF65-F5344CB8AC3E}">
        <p14:creationId xmlns:p14="http://schemas.microsoft.com/office/powerpoint/2010/main" val="3266379074"/>
      </p:ext>
    </p:extLst>
  </p:cSld>
  <p:clrMap bg1="lt1" tx1="dk1" bg2="lt2" tx2="dk2" accent1="accent1" accent2="accent2" accent3="accent3" accent4="accent4" accent5="accent5" accent6="accent6" hlink="hlink" folHlink="folHlink"/>
  <p:hf ftr="0"/>
  <p:notesStyle>
    <a:lvl1pPr algn="l" rtl="0" fontAlgn="base">
      <a:spcBef>
        <a:spcPct val="30000"/>
      </a:spcBef>
      <a:spcAft>
        <a:spcPct val="0"/>
      </a:spcAft>
      <a:defRPr sz="2000" kern="1200">
        <a:solidFill>
          <a:schemeClr val="tx1"/>
        </a:solidFill>
        <a:latin typeface="Arial Rounded MT Bold" pitchFamily="34" charset="0"/>
        <a:ea typeface="+mn-ea"/>
        <a:cs typeface="Arial" charset="0"/>
      </a:defRPr>
    </a:lvl1pPr>
    <a:lvl2pPr marL="339061" algn="l" rtl="0" fontAlgn="base">
      <a:spcBef>
        <a:spcPct val="30000"/>
      </a:spcBef>
      <a:spcAft>
        <a:spcPct val="0"/>
      </a:spcAft>
      <a:defRPr sz="2000" kern="1200">
        <a:solidFill>
          <a:schemeClr val="tx1"/>
        </a:solidFill>
        <a:latin typeface="Arial Rounded MT Bold" pitchFamily="34" charset="0"/>
        <a:ea typeface="+mn-ea"/>
        <a:cs typeface="Arial" charset="0"/>
      </a:defRPr>
    </a:lvl2pPr>
    <a:lvl3pPr marL="678271" algn="l" rtl="0" fontAlgn="base">
      <a:spcBef>
        <a:spcPct val="30000"/>
      </a:spcBef>
      <a:spcAft>
        <a:spcPct val="0"/>
      </a:spcAft>
      <a:defRPr sz="1200" kern="1200">
        <a:solidFill>
          <a:schemeClr val="tx1"/>
        </a:solidFill>
        <a:latin typeface="Arial" charset="0"/>
        <a:ea typeface="+mn-ea"/>
        <a:cs typeface="Arial" charset="0"/>
      </a:defRPr>
    </a:lvl3pPr>
    <a:lvl4pPr marL="1017217" algn="l" rtl="0" fontAlgn="base">
      <a:spcBef>
        <a:spcPct val="30000"/>
      </a:spcBef>
      <a:spcAft>
        <a:spcPct val="0"/>
      </a:spcAft>
      <a:defRPr sz="1200" kern="1200">
        <a:solidFill>
          <a:schemeClr val="tx1"/>
        </a:solidFill>
        <a:latin typeface="Arial" charset="0"/>
        <a:ea typeface="+mn-ea"/>
        <a:cs typeface="Arial" charset="0"/>
      </a:defRPr>
    </a:lvl4pPr>
    <a:lvl5pPr marL="1356390" algn="l" rtl="0" fontAlgn="base">
      <a:spcBef>
        <a:spcPct val="30000"/>
      </a:spcBef>
      <a:spcAft>
        <a:spcPct val="0"/>
      </a:spcAft>
      <a:defRPr sz="1200" kern="1200">
        <a:solidFill>
          <a:schemeClr val="tx1"/>
        </a:solidFill>
        <a:latin typeface="Arial" charset="0"/>
        <a:ea typeface="+mn-ea"/>
        <a:cs typeface="Arial" charset="0"/>
      </a:defRPr>
    </a:lvl5pPr>
    <a:lvl6pPr marL="1695300" algn="l" defTabSz="678271" rtl="0" eaLnBrk="1" latinLnBrk="0" hangingPunct="1">
      <a:defRPr sz="1200" kern="1200">
        <a:solidFill>
          <a:schemeClr val="tx1"/>
        </a:solidFill>
        <a:latin typeface="+mn-lt"/>
        <a:ea typeface="+mn-ea"/>
        <a:cs typeface="+mn-cs"/>
      </a:defRPr>
    </a:lvl6pPr>
    <a:lvl7pPr marL="2034313" algn="l" defTabSz="678271" rtl="0" eaLnBrk="1" latinLnBrk="0" hangingPunct="1">
      <a:defRPr sz="1200" kern="1200">
        <a:solidFill>
          <a:schemeClr val="tx1"/>
        </a:solidFill>
        <a:latin typeface="+mn-lt"/>
        <a:ea typeface="+mn-ea"/>
        <a:cs typeface="+mn-cs"/>
      </a:defRPr>
    </a:lvl7pPr>
    <a:lvl8pPr marL="2373419" algn="l" defTabSz="678271" rtl="0" eaLnBrk="1" latinLnBrk="0" hangingPunct="1">
      <a:defRPr sz="1200" kern="1200">
        <a:solidFill>
          <a:schemeClr val="tx1"/>
        </a:solidFill>
        <a:latin typeface="+mn-lt"/>
        <a:ea typeface="+mn-ea"/>
        <a:cs typeface="+mn-cs"/>
      </a:defRPr>
    </a:lvl8pPr>
    <a:lvl9pPr marL="2712509" algn="l" defTabSz="67827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ashingtonstand.com/article/doj-sues-kansas-city-school-district-for-policy-to-hide-student-gender-transitions-from-parents"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ashingtonstand.com/article/doj-sues-kansas-city-school-district-for-policy-to-hide-student-gender-transitions-from-parents"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4D461-E00B-641F-F0E2-D647BE648EC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331AC1B-588E-12E6-DB4E-19674AD85D9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E0F29064-E7E4-8E04-7C04-9D637B0850F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32A929C3-9DA7-343A-F81A-ACDE4B7CDF7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7E89491-D45F-40BB-0C4C-1698C5FEE3B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76B4B45-4D93-8250-4E8C-667A0166CB0E}"/>
              </a:ext>
            </a:extLst>
          </p:cNvPr>
          <p:cNvSpPr>
            <a:spLocks noGrp="1" noChangeArrowheads="1"/>
          </p:cNvSpPr>
          <p:nvPr>
            <p:ph type="body" idx="1"/>
          </p:nvPr>
        </p:nvSpPr>
        <p:spPr>
          <a:xfrm>
            <a:off x="152400" y="4114800"/>
            <a:ext cx="6553200" cy="4876800"/>
          </a:xfrm>
        </p:spPr>
        <p:txBody>
          <a:bodyPr/>
          <a:lstStyle/>
          <a:p>
            <a:pPr algn="l"/>
            <a:r>
              <a:rPr lang="en-US" altLang="en-US" dirty="0"/>
              <a:t>We are finishing up a hail damage claim.  </a:t>
            </a:r>
          </a:p>
        </p:txBody>
      </p:sp>
      <p:cxnSp>
        <p:nvCxnSpPr>
          <p:cNvPr id="3" name="Straight Connector 2">
            <a:extLst>
              <a:ext uri="{FF2B5EF4-FFF2-40B4-BE49-F238E27FC236}">
                <a16:creationId xmlns:a16="http://schemas.microsoft.com/office/drawing/2014/main" id="{9FA716B4-8AEF-8535-DA91-4430C6F33F5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821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EB524-5D8A-7F63-D20C-DB9B436BE09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2DCEE3B-67B7-E583-0993-DF59317DA8B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DD9C0933-5363-89ED-1E50-99BA87D795B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A543BC53-989D-0224-01CD-03E4CD14E19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92794C0-7EA1-2040-F3AF-4DBB048E669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248DAFB-0A76-E8EC-D758-AA55E8D6DAD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DD78A4C-0F48-B0B8-5965-2281A84E899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4991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4C6D0-1D05-BE57-319B-7DA76B1F5D6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70E49DA-B61E-EF83-6437-0E0552E15E9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3ADAD92A-8FE6-9B80-ACB7-4E6FD722BA4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5678E8E6-127F-93FC-5121-19CA9122FF2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97B5031-A92B-9AD4-B0E5-8A3D4C8F8BA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748A9DC-A5F5-8BF1-F5C9-60DB61C76723}"/>
              </a:ext>
            </a:extLst>
          </p:cNvPr>
          <p:cNvSpPr>
            <a:spLocks noGrp="1" noChangeArrowheads="1"/>
          </p:cNvSpPr>
          <p:nvPr>
            <p:ph type="body" idx="1"/>
          </p:nvPr>
        </p:nvSpPr>
        <p:spPr>
          <a:xfrm>
            <a:off x="152400" y="4114800"/>
            <a:ext cx="6553200" cy="4876800"/>
          </a:xfrm>
        </p:spPr>
        <p:txBody>
          <a:bodyPr/>
          <a:lstStyle/>
          <a:p>
            <a:pPr algn="l"/>
            <a:r>
              <a:rPr lang="en-US" altLang="en-US" dirty="0"/>
              <a:t>https://youtu.be/Diq1e4Flp0Y</a:t>
            </a:r>
          </a:p>
        </p:txBody>
      </p:sp>
      <p:cxnSp>
        <p:nvCxnSpPr>
          <p:cNvPr id="3" name="Straight Connector 2">
            <a:extLst>
              <a:ext uri="{FF2B5EF4-FFF2-40B4-BE49-F238E27FC236}">
                <a16:creationId xmlns:a16="http://schemas.microsoft.com/office/drawing/2014/main" id="{8AA7F291-9A39-C8CB-CAF7-5F2331C72B9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0077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2DCBC-1D04-C115-A8B0-AF8AE236C57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40EE548-C746-5862-1BBA-86B4D31F0B1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D3C73447-06FB-BF76-9551-8412157D23C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868F20AF-3167-0467-2F87-41B896CF93F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750A725-CE75-4727-68C7-34398FC1A0F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235BD03-7024-A5BF-FBE8-4C6D93DCE499}"/>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https://youtu.be/Diq1e4Flp0Y</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t>We don’t have an Arabic vocalist, so I had to play the recording.  If Josie were here, she could’ve done it!</a:t>
            </a:r>
          </a:p>
          <a:p>
            <a:pPr algn="l"/>
            <a:endParaRPr lang="en-US" altLang="en-US" dirty="0"/>
          </a:p>
        </p:txBody>
      </p:sp>
      <p:cxnSp>
        <p:nvCxnSpPr>
          <p:cNvPr id="3" name="Straight Connector 2">
            <a:extLst>
              <a:ext uri="{FF2B5EF4-FFF2-40B4-BE49-F238E27FC236}">
                <a16:creationId xmlns:a16="http://schemas.microsoft.com/office/drawing/2014/main" id="{42D06042-345F-83F1-50A5-854FFA4079C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738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E4518-9181-C136-1D5F-E5C55679F6C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ACB3767-F30D-0403-F142-D3E7B7B9E98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F34A9519-3483-79E6-9B02-FD7F981025C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E0FC1F24-234E-D5EC-25AB-7A8D51F4070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BD3170E-4FF7-7A71-CF63-C5D262BE9FC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784E647-0595-E42D-BABB-9E372EF98BD5}"/>
              </a:ext>
            </a:extLst>
          </p:cNvPr>
          <p:cNvSpPr>
            <a:spLocks noGrp="1" noChangeArrowheads="1"/>
          </p:cNvSpPr>
          <p:nvPr>
            <p:ph type="body" idx="1"/>
          </p:nvPr>
        </p:nvSpPr>
        <p:spPr>
          <a:xfrm>
            <a:off x="152400" y="4114800"/>
            <a:ext cx="6553200" cy="4876800"/>
          </a:xfrm>
        </p:spPr>
        <p:txBody>
          <a:bodyPr/>
          <a:lstStyle/>
          <a:p>
            <a:pPr algn="l"/>
            <a:r>
              <a:rPr lang="en-US" altLang="en-US" dirty="0"/>
              <a:t>Let that sink in.   Hebrew speaking Israelis, IDF members, and an Arabic speaking man.  Arab man is </a:t>
            </a:r>
            <a:r>
              <a:rPr lang="en-US" altLang="en-US" dirty="0" err="1"/>
              <a:t>Temothaous</a:t>
            </a:r>
            <a:r>
              <a:rPr lang="en-US" altLang="en-US" dirty="0"/>
              <a:t> </a:t>
            </a:r>
            <a:r>
              <a:rPr lang="en-US" altLang="en-US" dirty="0" err="1"/>
              <a:t>Sakhnini</a:t>
            </a:r>
            <a:r>
              <a:rPr lang="en-US" altLang="en-US" dirty="0"/>
              <a:t>.  A Nazareth Christian Arab family. https://www.sakhninibrothers.com/ </a:t>
            </a:r>
          </a:p>
          <a:p>
            <a:pPr algn="l"/>
            <a:r>
              <a:rPr lang="en-US" altLang="en-US" dirty="0"/>
              <a:t>Arab Christians, Eastern Orthodox, can be some of the worst in replacement theology.  </a:t>
            </a:r>
          </a:p>
          <a:p>
            <a:pPr algn="l"/>
            <a:r>
              <a:rPr lang="en-US" altLang="en-US" dirty="0" err="1"/>
              <a:t>Sakhnini</a:t>
            </a:r>
            <a:r>
              <a:rPr lang="en-US" altLang="en-US" dirty="0"/>
              <a:t> brothers are real evangelicals.    Play again</a:t>
            </a:r>
          </a:p>
        </p:txBody>
      </p:sp>
      <p:cxnSp>
        <p:nvCxnSpPr>
          <p:cNvPr id="3" name="Straight Connector 2">
            <a:extLst>
              <a:ext uri="{FF2B5EF4-FFF2-40B4-BE49-F238E27FC236}">
                <a16:creationId xmlns:a16="http://schemas.microsoft.com/office/drawing/2014/main" id="{769F529A-EE4B-AB2B-9B0A-274223D7A90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4320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6F381-E942-1FD3-70FE-47C3302B62E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9DE3790-F4BB-D5C6-3B59-457A8C7331F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C3505EF1-F04D-BB3D-EF30-2F0DEF8810E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0F1DDD15-C198-A26D-478C-7B9BD061600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11A54A5-3EEE-5F4C-860E-C4D91B49586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AB1B0DA-A917-0F56-B903-95B982EC427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9135133-CE15-261F-0387-BFEC8B54BFF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030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DC152-F726-E31D-85E4-DCEE315023D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7807969-6897-0956-7036-B472C99DBE1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B872CDCB-41B7-027A-3379-739553C23C8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C951F376-DBF3-B8F3-4B4D-1E44B0314F5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084B0B5-26A8-8996-D42E-43494EBB861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45693C3-0592-EF4E-CE8C-90228EDD32C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03BFD68-E26B-F664-0E16-7C5B4B5881D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1944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8E3E1-D721-44BE-0BAD-8A9FC6477AD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2F725C5-74EE-6F0F-68D8-07724C3D6DC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696CF2BB-DE4C-B2E1-C63B-9AB7A41ACE7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D225DF7E-6CF3-0F7F-313D-3E9ED81BD30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BC91BA4-5F2A-BC53-5594-1AF2DDC8A17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82964F9-E872-6055-B788-507566124D27}"/>
              </a:ext>
            </a:extLst>
          </p:cNvPr>
          <p:cNvSpPr>
            <a:spLocks noGrp="1" noChangeArrowheads="1"/>
          </p:cNvSpPr>
          <p:nvPr>
            <p:ph type="body" idx="1"/>
          </p:nvPr>
        </p:nvSpPr>
        <p:spPr>
          <a:xfrm>
            <a:off x="152400" y="4114800"/>
            <a:ext cx="6553200" cy="4876800"/>
          </a:xfrm>
        </p:spPr>
        <p:txBody>
          <a:bodyPr/>
          <a:lstStyle/>
          <a:p>
            <a:pPr algn="l"/>
            <a:r>
              <a:rPr lang="en-US" altLang="en-US" dirty="0"/>
              <a:t>Subjective, but we experience Yeshua. </a:t>
            </a:r>
            <a:r>
              <a:rPr lang="en-US" sz="2000" b="0" i="0" kern="1200" dirty="0">
                <a:solidFill>
                  <a:schemeClr val="tx1"/>
                </a:solidFill>
                <a:effectLst/>
                <a:latin typeface="Arial Rounded MT Bold" pitchFamily="34" charset="0"/>
                <a:ea typeface="+mn-ea"/>
                <a:cs typeface="Arial" charset="0"/>
              </a:rPr>
              <a:t> </a:t>
            </a:r>
            <a:r>
              <a:rPr lang="en-US" sz="2000" b="0" i="0" kern="1200" baseline="30000" dirty="0">
                <a:solidFill>
                  <a:schemeClr val="tx1"/>
                </a:solidFill>
                <a:effectLst/>
                <a:latin typeface="Arial Rounded MT Bold" pitchFamily="34" charset="0"/>
                <a:ea typeface="+mn-ea"/>
                <a:cs typeface="Arial" charset="0"/>
              </a:rPr>
              <a:t>Yn 3.3 </a:t>
            </a:r>
            <a:r>
              <a:rPr lang="en-US" sz="2000" b="0" i="0" kern="1200" dirty="0">
                <a:solidFill>
                  <a:schemeClr val="tx1"/>
                </a:solidFill>
                <a:effectLst/>
                <a:latin typeface="Arial Rounded MT Bold" pitchFamily="34" charset="0"/>
                <a:ea typeface="+mn-ea"/>
                <a:cs typeface="Arial" charset="0"/>
              </a:rPr>
              <a:t>Yeshua answered him, “I tell you that unless a person is born again from above, he cannot see the Kingdom of God.”</a:t>
            </a:r>
          </a:p>
          <a:p>
            <a:pPr algn="l"/>
            <a:r>
              <a:rPr lang="en-US" altLang="en-US" sz="2000" b="0" i="0" kern="1200" dirty="0">
                <a:solidFill>
                  <a:schemeClr val="tx1"/>
                </a:solidFill>
                <a:effectLst/>
                <a:latin typeface="Arial Rounded MT Bold" pitchFamily="34" charset="0"/>
                <a:ea typeface="+mn-ea"/>
                <a:cs typeface="Arial" charset="0"/>
              </a:rPr>
              <a:t>The Joy of Adoni is our strength.</a:t>
            </a:r>
            <a:endParaRPr lang="en-US" altLang="en-US" dirty="0"/>
          </a:p>
        </p:txBody>
      </p:sp>
      <p:cxnSp>
        <p:nvCxnSpPr>
          <p:cNvPr id="3" name="Straight Connector 2">
            <a:extLst>
              <a:ext uri="{FF2B5EF4-FFF2-40B4-BE49-F238E27FC236}">
                <a16:creationId xmlns:a16="http://schemas.microsoft.com/office/drawing/2014/main" id="{455D5AC7-9729-A11C-09BE-950ADDFB1A6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57015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92233-4593-31E7-BF83-E3B255A45DE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4E630D7-9F6A-7590-B0E2-E84CFC5F65E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03A7A789-9344-C9DB-5025-582185FC74A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CBB3E74F-AB41-8F60-E2FF-5583DEEF763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BA56970-D191-AA87-14AA-633F561B8EC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6608700-9CD6-FE3E-1F11-00F4608DB14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E13CCE6-26E5-7E69-E307-C705D3C345F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5065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97774-67F7-C593-8BF0-9FF1A47F67A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E3228AD-A8B2-6413-B3EF-1420D4D0C52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388183C0-F959-6E48-E52A-F387C902AC9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96E8A792-A8EF-6513-33B8-0CAC715C600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82ADC35-D6F3-DB0A-F829-B51469CA1B1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24804A6-44F2-7681-94A8-D2C06BAD0EC1}"/>
              </a:ext>
            </a:extLst>
          </p:cNvPr>
          <p:cNvSpPr>
            <a:spLocks noGrp="1" noChangeArrowheads="1"/>
          </p:cNvSpPr>
          <p:nvPr>
            <p:ph type="body" idx="1"/>
          </p:nvPr>
        </p:nvSpPr>
        <p:spPr>
          <a:xfrm>
            <a:off x="152400" y="4114800"/>
            <a:ext cx="6553200" cy="4876800"/>
          </a:xfrm>
        </p:spPr>
        <p:txBody>
          <a:bodyPr/>
          <a:lstStyle/>
          <a:p>
            <a:pPr algn="l"/>
            <a:r>
              <a:rPr lang="en-US" altLang="en-US" dirty="0"/>
              <a:t>This is a supernaturally endued faith.</a:t>
            </a:r>
          </a:p>
          <a:p>
            <a:pPr algn="l"/>
            <a:r>
              <a:rPr lang="en-US" altLang="en-US" dirty="0"/>
              <a:t>And we suffer, with joy!</a:t>
            </a:r>
          </a:p>
        </p:txBody>
      </p:sp>
      <p:cxnSp>
        <p:nvCxnSpPr>
          <p:cNvPr id="3" name="Straight Connector 2">
            <a:extLst>
              <a:ext uri="{FF2B5EF4-FFF2-40B4-BE49-F238E27FC236}">
                <a16:creationId xmlns:a16="http://schemas.microsoft.com/office/drawing/2014/main" id="{002E1E58-E518-7CDA-4206-6079BDE1639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632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5ED2C-5D47-E262-38EE-C3E23119C42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04C4C88-CFBA-7430-AAE8-A87E0BCDB93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61F04D6C-FE73-013E-EA07-36D5F822739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A2438F2E-4EF8-6A23-AD4D-F7E68DBE0CF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281404E-89E6-C016-F193-5C914F3D14D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68A2E70-03F1-1D33-CA93-AA3E0AD871EA}"/>
              </a:ext>
            </a:extLst>
          </p:cNvPr>
          <p:cNvSpPr>
            <a:spLocks noGrp="1" noChangeArrowheads="1"/>
          </p:cNvSpPr>
          <p:nvPr>
            <p:ph type="body" idx="1"/>
          </p:nvPr>
        </p:nvSpPr>
        <p:spPr>
          <a:xfrm>
            <a:off x="152400" y="4114800"/>
            <a:ext cx="6553200" cy="4876800"/>
          </a:xfrm>
        </p:spPr>
        <p:txBody>
          <a:bodyPr/>
          <a:lstStyle/>
          <a:p>
            <a:pPr algn="l"/>
            <a:r>
              <a:rPr lang="en-US" altLang="en-US" dirty="0"/>
              <a:t>Subjective.  Many Gen Z turning to Latin rite RC, E Ortho more structure and liturgy.   BC touchy feely </a:t>
            </a:r>
            <a:r>
              <a:rPr lang="en-US" altLang="en-US" dirty="0">
                <a:sym typeface="Wingdings" panose="05000000000000000000" pitchFamily="2" charset="2"/>
              </a:rPr>
              <a:t> sin.</a:t>
            </a:r>
            <a:endParaRPr lang="en-US" altLang="en-US" dirty="0"/>
          </a:p>
          <a:p>
            <a:pPr algn="l"/>
            <a:r>
              <a:rPr lang="en-US" altLang="en-US" dirty="0"/>
              <a:t>Repeating for context to next verse</a:t>
            </a:r>
          </a:p>
        </p:txBody>
      </p:sp>
      <p:cxnSp>
        <p:nvCxnSpPr>
          <p:cNvPr id="3" name="Straight Connector 2">
            <a:extLst>
              <a:ext uri="{FF2B5EF4-FFF2-40B4-BE49-F238E27FC236}">
                <a16:creationId xmlns:a16="http://schemas.microsoft.com/office/drawing/2014/main" id="{A3FFDB72-D328-5E17-1C49-2EE9350AB12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468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9CC60-3355-9630-B3F5-D6594845FCD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80BBED6-2F8F-4BAD-BCE6-DB1E6B583EC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4ED2BA53-10CC-A149-2F07-BA81B25169E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9154359A-BABB-34E1-2524-56D4FBD2F1F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AFD4111-63C5-DB8C-FD34-5A2AB44A4A7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8535F90-4838-F94D-52A0-5E47BD2231DD}"/>
              </a:ext>
            </a:extLst>
          </p:cNvPr>
          <p:cNvSpPr>
            <a:spLocks noGrp="1" noChangeArrowheads="1"/>
          </p:cNvSpPr>
          <p:nvPr>
            <p:ph type="body" idx="1"/>
          </p:nvPr>
        </p:nvSpPr>
        <p:spPr>
          <a:xfrm>
            <a:off x="152400" y="4114800"/>
            <a:ext cx="6553200" cy="4876800"/>
          </a:xfrm>
        </p:spPr>
        <p:txBody>
          <a:bodyPr/>
          <a:lstStyle/>
          <a:p>
            <a:pPr algn="l"/>
            <a:r>
              <a:rPr lang="en-US" altLang="en-US" dirty="0"/>
              <a:t>Thanks to Victoria Egeland for informing us.</a:t>
            </a:r>
          </a:p>
        </p:txBody>
      </p:sp>
      <p:cxnSp>
        <p:nvCxnSpPr>
          <p:cNvPr id="3" name="Straight Connector 2">
            <a:extLst>
              <a:ext uri="{FF2B5EF4-FFF2-40B4-BE49-F238E27FC236}">
                <a16:creationId xmlns:a16="http://schemas.microsoft.com/office/drawing/2014/main" id="{4629B735-73BB-43FF-368F-8CC74700515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6617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A5B18-07AC-979C-C4BB-79A27D0D959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CCCD92C-3DEA-19C6-2493-E0685C2DC18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770841CD-15ED-4C4A-AC9D-E75CBA252FF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66B4F7BF-DAC4-A12B-5037-D0DB6A116A9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00BA612-0C5C-FA76-597D-583B06203D0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B378281-F443-F154-E582-99B2545A6116}"/>
              </a:ext>
            </a:extLst>
          </p:cNvPr>
          <p:cNvSpPr>
            <a:spLocks noGrp="1" noChangeArrowheads="1"/>
          </p:cNvSpPr>
          <p:nvPr>
            <p:ph type="body" idx="1"/>
          </p:nvPr>
        </p:nvSpPr>
        <p:spPr>
          <a:xfrm>
            <a:off x="152400" y="4114800"/>
            <a:ext cx="6553200" cy="4876800"/>
          </a:xfrm>
        </p:spPr>
        <p:txBody>
          <a:bodyPr/>
          <a:lstStyle/>
          <a:p>
            <a:pPr algn="l"/>
            <a:r>
              <a:rPr lang="en-US" altLang="en-US" dirty="0"/>
              <a:t>I have an email from Blaine Robison from about 2010, when we were in the old shul on 74</a:t>
            </a:r>
            <a:r>
              <a:rPr lang="en-US" altLang="en-US" baseline="30000" dirty="0"/>
              <a:t>th</a:t>
            </a:r>
            <a:r>
              <a:rPr lang="en-US" altLang="en-US" dirty="0"/>
              <a:t> St., concerned that our attendance was pushing 200, and concerns about handling the crowd of 200+.  Then we grew down, then up, then COVID, then up, then…</a:t>
            </a:r>
          </a:p>
        </p:txBody>
      </p:sp>
      <p:cxnSp>
        <p:nvCxnSpPr>
          <p:cNvPr id="3" name="Straight Connector 2">
            <a:extLst>
              <a:ext uri="{FF2B5EF4-FFF2-40B4-BE49-F238E27FC236}">
                <a16:creationId xmlns:a16="http://schemas.microsoft.com/office/drawing/2014/main" id="{65674EDC-6D01-829D-F780-245664F7805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347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C2AEE-86DE-56B1-9D1F-642D9153D37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087779B-D267-0DE2-12A3-8571BCD6642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62B751F5-B2B6-D2FB-8749-702FFE9ABBE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68D8F8F2-7DD0-F51E-F5A6-A9F89E77837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4944247-DD30-8717-87C4-1C5BFD9E7A9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7307048-5129-4638-F697-B40B43F534B5}"/>
              </a:ext>
            </a:extLst>
          </p:cNvPr>
          <p:cNvSpPr>
            <a:spLocks noGrp="1" noChangeArrowheads="1"/>
          </p:cNvSpPr>
          <p:nvPr>
            <p:ph type="body" idx="1"/>
          </p:nvPr>
        </p:nvSpPr>
        <p:spPr>
          <a:xfrm>
            <a:off x="152400" y="4114800"/>
            <a:ext cx="6553200" cy="4876800"/>
          </a:xfrm>
        </p:spPr>
        <p:txBody>
          <a:bodyPr/>
          <a:lstStyle/>
          <a:p>
            <a:pPr algn="l"/>
            <a:r>
              <a:rPr lang="en-US" altLang="en-US" dirty="0"/>
              <a:t>We are describing things unseen, but experienced!!</a:t>
            </a:r>
          </a:p>
        </p:txBody>
      </p:sp>
      <p:cxnSp>
        <p:nvCxnSpPr>
          <p:cNvPr id="3" name="Straight Connector 2">
            <a:extLst>
              <a:ext uri="{FF2B5EF4-FFF2-40B4-BE49-F238E27FC236}">
                <a16:creationId xmlns:a16="http://schemas.microsoft.com/office/drawing/2014/main" id="{0E5773EE-9ADE-7BCA-4FE4-3881F46B48E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110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5A4B8-7F86-C7A9-DB00-0137E30206E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DDF14E3-E4F3-80BD-C8CD-99405DF49C1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44C446BD-910F-ED82-97A7-2B79B667CBD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F1B2718-75E7-9900-C376-EEA377B8B81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474BF2D-069A-ACC4-AD55-F28482E41E34}"/>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57D82C0-945D-085C-F368-2821C3CDC72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09E2CC5-7D67-ED23-A656-5B19092C2FC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371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3755E-0AD1-D681-64F4-A8A4FB89B3D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D8ED573-FF08-766B-DBE9-7A7F33D6D70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86EEFEDC-EA45-F4E2-9163-B7B6B5408C7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AF1B0BB6-47D9-2B10-42E2-3C40C2121C4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A3E62FC-8FF1-03B1-6E9D-8907B63BDD9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05B82C0-0515-478C-AEF9-C6FF64CCAF7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E10A11D-FB11-3013-F109-5E58C25E020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208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2C1DC-FED3-2722-3AFC-411EAED0B35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1BB8065-4E43-8843-C1EA-18A8CA783A5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DF1E253B-695E-02A5-2ACE-7092C9B876C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795FD8E8-27C7-8436-4032-E326B733F7C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EC97975-8DD4-304E-43F8-F3483CCF548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2E5D00A-6B45-D931-8BC0-E42E7F9A430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4BD1E3E-7CF3-8C87-BCAE-91B5F54F7F5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8281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20285-BB21-E178-2C58-52642178A63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6B25C63-4B1C-C7D3-936F-2891BC88F7F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9ACA8627-A371-807F-D405-CF0627DAD7D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6DE2FAA-87FA-C9EB-9205-B20B3AF5FE3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1A7DAB4-CB56-13BD-4AD6-3B9C985CAB9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525721A-E98D-79D6-15D8-9B904803C06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7B8C18E-77B1-5301-6167-BF301422645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025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18F9-8D3D-DCAC-05E9-B14E46F4507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7EF4679-4115-2BC0-66CF-2AD7C4CAFFE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CE44E905-ABAA-0714-1E60-1BDEA524377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F9D52773-9F34-8F5C-B26B-68758A02B2C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1D3157B-F3FE-E936-F45F-B479F271FE9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716AD6C-217C-8F69-8E26-79E6184D32F2}"/>
              </a:ext>
            </a:extLst>
          </p:cNvPr>
          <p:cNvSpPr>
            <a:spLocks noGrp="1" noChangeArrowheads="1"/>
          </p:cNvSpPr>
          <p:nvPr>
            <p:ph type="body" idx="1"/>
          </p:nvPr>
        </p:nvSpPr>
        <p:spPr>
          <a:xfrm>
            <a:off x="152400" y="4114800"/>
            <a:ext cx="6553200" cy="4876800"/>
          </a:xfrm>
        </p:spPr>
        <p:txBody>
          <a:bodyPr/>
          <a:lstStyle/>
          <a:p>
            <a:pPr algn="l"/>
            <a:r>
              <a:rPr lang="en-US" altLang="en-US" dirty="0"/>
              <a:t>We are in a Kingdom of love.   We LOVE Him, because He first loved us.</a:t>
            </a:r>
          </a:p>
        </p:txBody>
      </p:sp>
      <p:cxnSp>
        <p:nvCxnSpPr>
          <p:cNvPr id="3" name="Straight Connector 2">
            <a:extLst>
              <a:ext uri="{FF2B5EF4-FFF2-40B4-BE49-F238E27FC236}">
                <a16:creationId xmlns:a16="http://schemas.microsoft.com/office/drawing/2014/main" id="{167E53EF-B931-13EA-F78B-A0750A24921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81564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DB1A0-3D0D-525F-BF92-749F3B36A11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E01D520-6C74-F2DA-F4BE-1DFFDC57BC8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E04696A9-8DC9-B973-5D0D-B433F1D3A47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E41B0E92-C2A7-A4D5-410E-82B37128D46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7DF9C1C-183F-DE3B-1732-DEE9DD4B386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A9E8AE5-12B4-7607-393E-CF79F75B23F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638B73E-2C00-7631-17E7-46E016E8FAB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7124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7E0ED-1B33-938F-E467-8834FDF5B5C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45BE632-CA5E-90FB-0707-5BCDCD3D401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C9478ACD-4EF2-1096-EA25-BE2461B428D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297A194-6FB5-FCB6-05AE-43D39433A80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6CC403D-01AB-4378-ADB3-280320D501B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B543399-5B2E-8882-8403-338D77FE14B8}"/>
              </a:ext>
            </a:extLst>
          </p:cNvPr>
          <p:cNvSpPr>
            <a:spLocks noGrp="1" noChangeArrowheads="1"/>
          </p:cNvSpPr>
          <p:nvPr>
            <p:ph type="body" idx="1"/>
          </p:nvPr>
        </p:nvSpPr>
        <p:spPr>
          <a:xfrm>
            <a:off x="152400" y="4114800"/>
            <a:ext cx="6553200" cy="4876800"/>
          </a:xfrm>
        </p:spPr>
        <p:txBody>
          <a:bodyPr/>
          <a:lstStyle/>
          <a:p>
            <a:pPr algn="l"/>
            <a:r>
              <a:rPr lang="en-US" altLang="en-US" dirty="0"/>
              <a:t>Note the G-d of G-d.  Two of the three in the Trinity.</a:t>
            </a:r>
          </a:p>
        </p:txBody>
      </p:sp>
      <p:cxnSp>
        <p:nvCxnSpPr>
          <p:cNvPr id="3" name="Straight Connector 2">
            <a:extLst>
              <a:ext uri="{FF2B5EF4-FFF2-40B4-BE49-F238E27FC236}">
                <a16:creationId xmlns:a16="http://schemas.microsoft.com/office/drawing/2014/main" id="{E92F9263-F5CD-C114-85D0-7680F4645E3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3153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37715-98F0-8A46-563F-458B9EB11A1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CB4F950-B789-38EA-CC5F-0288DD49C9B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8E44ACE3-AEFB-7AD4-B8B5-1876C0A2D04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D30420FF-CE96-974B-6F88-40797AC3262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EB2E617-FDDF-3F5B-FEF8-A8982A9543C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5EC8048-0866-BC0B-F7A0-90CD045C0C0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FB7AF71-AE2A-89C8-A049-EF7DB6576E1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8270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E8896-0EE6-0326-8A0B-8190399C216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E13B97D-E2A6-992F-18D9-E3847C9EE2C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0814E02A-1DF0-568F-7BFB-4FE6603B35A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967F7ACC-8DE5-3CE1-4671-37F1A9C4A85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FD0338F-3BAD-6B7E-D906-8070D9D1DC2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AE9FBBA-1603-6172-2030-0E375B1C5B6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3A1BDE5-1E6F-F860-DF5A-16042BBE4F5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47216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58831-E491-6EEB-090F-021B26A3F5D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576C28E-FE8A-7C5F-FD28-849F6C72F7B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1370F6AD-E3A6-D768-B764-F4E597CA92E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98A1AD5F-4088-5766-3375-C41E07BD049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270D68C-68D7-1CBF-619E-41ECB991C36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19D4A0E-8AE8-E845-4813-08FB940B9ED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6E49FB1-2E74-C10A-FD4A-C50380D699C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39238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37229-DA6E-225B-934B-DE9351E34AC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281A394-8272-E529-5202-4351FD30786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0AD68668-4A85-7B17-77B3-D1417C9CB04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99F0CB42-EC4F-8412-C1FE-EF2AC68D1CF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A3A3F20-C734-0788-B85E-42F26556ED4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FEEEB85-7741-E698-201C-1B4BDC05B03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D18475E-C57D-969E-202E-437FD94037D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5173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C7819-0884-9CFE-1C18-5A6E16F12B2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9E57147-BCE9-D65B-8732-207BF5A0341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B7EA5187-6E10-539D-1B0A-4A787D48AB4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4EA3AEED-6104-7024-9CF3-13BA8808601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AA25934-FD3A-4017-F894-97006C880EC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4A74C35-7123-77D7-540E-F00A5DDF000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2C5DA9B-063C-E8E2-436D-1D679200606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0592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6F381-E942-1FD3-70FE-47C3302B62E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9DE3790-F4BB-D5C6-3B59-457A8C7331F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C3505EF1-F04D-BB3D-EF30-2F0DEF8810E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0F1DDD15-C198-A26D-478C-7B9BD061600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11A54A5-3EEE-5F4C-860E-C4D91B49586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AB1B0DA-A917-0F56-B903-95B982EC427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9135133-CE15-261F-0387-BFEC8B54BFF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8180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DC152-F726-E31D-85E4-DCEE315023D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7807969-6897-0956-7036-B472C99DBE1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B872CDCB-41B7-027A-3379-739553C23C8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C951F376-DBF3-B8F3-4B4D-1E44B0314F5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084B0B5-26A8-8996-D42E-43494EBB861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45693C3-0592-EF4E-CE8C-90228EDD32C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03BFD68-E26B-F664-0E16-7C5B4B5881D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318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A9D9-E57D-6319-3833-0727972CADB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D79AA4E-BB04-FC20-398E-86DCE9A3B55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C454A20F-C2CA-E119-D7C6-48543B71FD6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054C83BA-13E9-C7DD-7FD3-06CE90B4C21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F98B731-5A6C-6A57-BCD6-6C710BB2219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BD9519D-2945-55BB-BD50-C5F2173F143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DA00E3D-A129-4636-CE86-77F574B442E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98967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0C6CE-DE29-50AB-548A-E39E1AD0457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C82DD6F-E9BA-FDA1-F03C-AB3900B1B2F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6ADB725F-491F-D101-0171-F2116793CEE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F3F8CEA-23B8-FD5A-06F4-0BEDA3F4948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72495BD-97DA-EE52-E3C3-9165F1C09C9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A6214B2-77BC-2C49-982C-423EBA0874F5}"/>
              </a:ext>
            </a:extLst>
          </p:cNvPr>
          <p:cNvSpPr>
            <a:spLocks noGrp="1" noChangeArrowheads="1"/>
          </p:cNvSpPr>
          <p:nvPr>
            <p:ph type="body" idx="1"/>
          </p:nvPr>
        </p:nvSpPr>
        <p:spPr>
          <a:xfrm>
            <a:off x="152400" y="4114800"/>
            <a:ext cx="6553200" cy="4876800"/>
          </a:xfrm>
        </p:spPr>
        <p:txBody>
          <a:bodyPr/>
          <a:lstStyle/>
          <a:p>
            <a:pPr algn="l"/>
            <a:r>
              <a:rPr lang="en-US" altLang="en-US" dirty="0"/>
              <a:t>Also, anyone in the Kingdom can fall into this.   Ruakh joy </a:t>
            </a:r>
            <a:r>
              <a:rPr lang="en-US" altLang="en-US" dirty="0">
                <a:sym typeface="Wingdings" panose="05000000000000000000" pitchFamily="2" charset="2"/>
              </a:rPr>
              <a:t> sexual joy.</a:t>
            </a:r>
            <a:endParaRPr lang="en-US" altLang="en-US" dirty="0"/>
          </a:p>
          <a:p>
            <a:pPr algn="l"/>
            <a:r>
              <a:rPr lang="en-US" altLang="en-US" dirty="0"/>
              <a:t>I’m understanding “passive homosexuality” as porn and mental fixation.  Anyone can have a weird thought, to be battled and rejected.  If it’s dwelled on, contemplated, it becomes sin, passive homosexuality.</a:t>
            </a:r>
          </a:p>
          <a:p>
            <a:pPr algn="l"/>
            <a:endParaRPr lang="en-US" altLang="en-US" dirty="0"/>
          </a:p>
        </p:txBody>
      </p:sp>
      <p:cxnSp>
        <p:nvCxnSpPr>
          <p:cNvPr id="3" name="Straight Connector 2">
            <a:extLst>
              <a:ext uri="{FF2B5EF4-FFF2-40B4-BE49-F238E27FC236}">
                <a16:creationId xmlns:a16="http://schemas.microsoft.com/office/drawing/2014/main" id="{9689A8E1-273F-9F72-8814-595DA40E9D0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07962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41DF-273F-10DE-F305-654591F022F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F7E01FE-63FC-1985-A449-83CFEEC5D3E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745DB840-F31D-985C-8573-C7AF265FBF0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A44C8BA3-91EE-B6B5-8A2C-39269CDD0DF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9DF91A9-EFED-4A27-AE46-B2AAE97DFDC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CF84F14-B9D8-89B6-4F2F-06685407D2A8}"/>
              </a:ext>
            </a:extLst>
          </p:cNvPr>
          <p:cNvSpPr>
            <a:spLocks noGrp="1" noChangeArrowheads="1"/>
          </p:cNvSpPr>
          <p:nvPr>
            <p:ph type="body" idx="1"/>
          </p:nvPr>
        </p:nvSpPr>
        <p:spPr>
          <a:xfrm>
            <a:off x="152400" y="4114800"/>
            <a:ext cx="6553200" cy="4876800"/>
          </a:xfrm>
        </p:spPr>
        <p:txBody>
          <a:bodyPr/>
          <a:lstStyle/>
          <a:p>
            <a:pPr algn="l"/>
            <a:r>
              <a:rPr lang="en-US" altLang="en-US" dirty="0"/>
              <a:t>#1 Oh, it doesn’t matter.   We’ll of course behave.  Famous Billy Graham practice.</a:t>
            </a:r>
          </a:p>
          <a:p>
            <a:pPr algn="l"/>
            <a:r>
              <a:rPr lang="en-US" altLang="en-US" dirty="0"/>
              <a:t>One person’s email says, “Finish well.”</a:t>
            </a:r>
          </a:p>
        </p:txBody>
      </p:sp>
      <p:cxnSp>
        <p:nvCxnSpPr>
          <p:cNvPr id="3" name="Straight Connector 2">
            <a:extLst>
              <a:ext uri="{FF2B5EF4-FFF2-40B4-BE49-F238E27FC236}">
                <a16:creationId xmlns:a16="http://schemas.microsoft.com/office/drawing/2014/main" id="{340A4795-749F-949A-2F84-E0E76937403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3681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A8950-03E0-AB7A-769D-7E0C6825656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93166FE-606B-0800-75F3-40553A338B8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BEFC16E0-92D4-4F60-D76C-1E340E46AAB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BB805F5-3F9D-A021-B08C-33984019E70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F3E727F-309E-7AF4-4B9A-9FF24D373C3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1A04DF8-B8A4-9836-B9EF-BFB7D1F7723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AF7225A-AFF7-8984-B2EA-484F594B3F5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257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2431E-9D11-5F81-A6E0-3E7FA383FE8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21E6FA4-A77B-673E-F296-CE7755655A3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BB49510C-880C-A31B-E747-B940FF2AB87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659D3920-7D87-079A-E785-B189149E189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C48F1BC-81A6-C66E-BE7A-6C813E097BD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A1769C1-973D-06B7-4766-E3111F0E8BF0}"/>
              </a:ext>
            </a:extLst>
          </p:cNvPr>
          <p:cNvSpPr>
            <a:spLocks noGrp="1" noChangeArrowheads="1"/>
          </p:cNvSpPr>
          <p:nvPr>
            <p:ph type="body" idx="1"/>
          </p:nvPr>
        </p:nvSpPr>
        <p:spPr>
          <a:xfrm>
            <a:off x="152400" y="4114800"/>
            <a:ext cx="6553200" cy="4876800"/>
          </a:xfrm>
        </p:spPr>
        <p:txBody>
          <a:bodyPr/>
          <a:lstStyle/>
          <a:p>
            <a:pPr algn="l"/>
            <a:r>
              <a:rPr lang="en-US" altLang="en-US" dirty="0"/>
              <a:t>Relative to ALL the sins mentioned, repentance is possible.  </a:t>
            </a:r>
          </a:p>
          <a:p>
            <a:pPr algn="l"/>
            <a:r>
              <a:rPr lang="en-US" altLang="en-US" dirty="0"/>
              <a:t>But, complete repentance. I sent a letter to Mike Bickle to confess ALL.  51 Shades of Grey Confession.  He might implicate others, might go to jail, but he would restore the honor of the Kingdom!   </a:t>
            </a:r>
          </a:p>
        </p:txBody>
      </p:sp>
      <p:cxnSp>
        <p:nvCxnSpPr>
          <p:cNvPr id="3" name="Straight Connector 2">
            <a:extLst>
              <a:ext uri="{FF2B5EF4-FFF2-40B4-BE49-F238E27FC236}">
                <a16:creationId xmlns:a16="http://schemas.microsoft.com/office/drawing/2014/main" id="{BD49F20D-B27B-0E4A-A3D1-D55964D8F59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423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B1D7C-3EB7-08F9-A1A0-10C6D9B1B78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8DEDA0E-BF21-F8EF-26B9-5A9A2DAEC18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29C15F83-1D01-20F6-BE22-8B711F59A2E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E30DF6BC-8893-3DC5-CEBB-3A3023D74AC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8FE7DF9-6A69-26B6-4A69-D7B221FECAB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15B711E6-3AE4-9605-50A2-94A26BEDB62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8940202-35A6-D6EC-B215-02AE51416D6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03456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6BC44-380A-CC6A-A6C4-609BFE2FD45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FD46110-4158-FB4A-ED12-FFA46686B70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E6391609-8E92-E7C7-D2C6-0EAA03848BF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7430891-177C-712D-C3AC-B5EEED66741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8D1E79F-775F-C87E-E3DD-757DF238983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D0EB72F-5477-192A-64F1-26F5A3DC32A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6DC1A6A-A8BF-1285-9F77-70C8A52BC74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8380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34533-ED16-EC64-FD63-A4015205F1B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B4FD138-9C39-7F48-C715-7BFA320CF16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6E8ACB08-EDBF-81BE-98F2-5DEFDD32CE3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E6A7FD17-7962-DC42-D97F-1EF176F2B39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BEF183B-312F-66ED-13EB-81CE2F220BA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0062B63-363B-20CD-6281-2525180BF02D}"/>
              </a:ext>
            </a:extLst>
          </p:cNvPr>
          <p:cNvSpPr>
            <a:spLocks noGrp="1" noChangeArrowheads="1"/>
          </p:cNvSpPr>
          <p:nvPr>
            <p:ph type="body" idx="1"/>
          </p:nvPr>
        </p:nvSpPr>
        <p:spPr>
          <a:xfrm>
            <a:off x="152400" y="4114800"/>
            <a:ext cx="6553200" cy="4876800"/>
          </a:xfrm>
        </p:spPr>
        <p:txBody>
          <a:bodyPr/>
          <a:lstStyle/>
          <a:p>
            <a:pPr algn="l"/>
            <a:r>
              <a:rPr lang="en-US" altLang="en-US" dirty="0"/>
              <a:t>When we had Solu here for the concert in June, I was visiting with Sarah, Shiloh ben Hod’s wife.  I asked how many people did they have travelling.  Thirteen in a fifteen-passenger van.   “An you get along?”</a:t>
            </a:r>
          </a:p>
          <a:p>
            <a:pPr algn="l"/>
            <a:r>
              <a:rPr lang="en-US" altLang="en-US" dirty="0"/>
              <a:t>She didn’t even look stressed by the question.   She said something like, “It’s part of the calling.”  “You are</a:t>
            </a:r>
            <a:r>
              <a:rPr lang="he-IL" altLang="en-US" dirty="0"/>
              <a:t>חיילים </a:t>
            </a:r>
            <a:r>
              <a:rPr lang="en-US" altLang="en-US" dirty="0" err="1"/>
              <a:t>Khiyilim</a:t>
            </a:r>
            <a:r>
              <a:rPr lang="en-US" altLang="en-US" dirty="0"/>
              <a:t> [warriors].”   That is why they have the anointing and joy!</a:t>
            </a:r>
          </a:p>
          <a:p>
            <a:pPr algn="l"/>
            <a:endParaRPr lang="en-US" altLang="en-US" dirty="0"/>
          </a:p>
          <a:p>
            <a:pPr algn="l"/>
            <a:r>
              <a:rPr lang="en-US" altLang="en-US" dirty="0"/>
              <a:t>I love taking out the garbage.  Doing so establishes my authority as rabbi and leader.</a:t>
            </a:r>
            <a:br>
              <a:rPr lang="en-US" altLang="en-US" dirty="0"/>
            </a:br>
            <a:endParaRPr lang="en-US" altLang="en-US" dirty="0"/>
          </a:p>
        </p:txBody>
      </p:sp>
      <p:cxnSp>
        <p:nvCxnSpPr>
          <p:cNvPr id="3" name="Straight Connector 2">
            <a:extLst>
              <a:ext uri="{FF2B5EF4-FFF2-40B4-BE49-F238E27FC236}">
                <a16:creationId xmlns:a16="http://schemas.microsoft.com/office/drawing/2014/main" id="{EB80E684-5EC9-4DBB-C30F-B3D41DB31C5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0591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CD25E-AD73-71AD-2959-5A5F0BDB033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138EB9B-4605-033F-84AC-D20FD5121AD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37C1439D-A5DD-BDFC-F742-1B92BE8BD37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06901566-784E-C25D-D2B7-AB31296595A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EAB5952-A89D-2055-0D87-B6C8276B51B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2CFACA9-0365-8AB1-0C6D-9725B5A6737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D9027AA-18E3-D91F-E3EA-26D7801ED6D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01134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90433-C757-B0EE-1905-5BC8A1C282E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AB977A3-9BBD-227F-09A8-E8F422DCDAD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62692B4B-BD7A-D376-B246-C96AAB6B0B5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2B515936-402D-BB65-49D4-DF2A56EC9C7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6D50690-AE4C-C51C-D21F-E33FD11CFC7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25BB854-4871-36A0-9E1A-80B06EA1C94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2C75C38-B19F-F044-6A7C-9C3C3EFE4C3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6206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3E7C8-85F0-F2D7-7732-5776707FC4E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82AB690-5063-5384-9980-74D487A5293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FC03DF88-D741-B6E4-75F7-CB0A8AE978C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97210428-B87C-1D61-890E-9645D44312F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E941453-D975-0B06-32D1-4834BDF8F79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47FB0C1-B200-12B3-C1E8-6665B655221C}"/>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b="1" i="0" kern="1200" dirty="0">
                <a:solidFill>
                  <a:schemeClr val="tx1"/>
                </a:solidFill>
                <a:effectLst/>
                <a:latin typeface="Arial Rounded MT Bold" pitchFamily="34" charset="0"/>
                <a:ea typeface="+mn-ea"/>
                <a:cs typeface="Arial" charset="0"/>
              </a:rPr>
              <a:t>Liberty Counsel Action</a:t>
            </a:r>
            <a:r>
              <a:rPr lang="en-US" sz="2000" b="0" i="0" kern="1200" dirty="0">
                <a:solidFill>
                  <a:schemeClr val="tx1"/>
                </a:solidFill>
                <a:effectLst/>
                <a:latin typeface="Arial Rounded MT Bold" pitchFamily="34" charset="0"/>
                <a:ea typeface="+mn-ea"/>
                <a:cs typeface="Arial" charset="0"/>
              </a:rPr>
              <a:t> is a 501(c)(4) tax-exempt non-profit organization. Donations are not tax-deductible.</a:t>
            </a:r>
          </a:p>
          <a:p>
            <a:pPr algn="l"/>
            <a:endParaRPr lang="en-US" altLang="en-US" dirty="0"/>
          </a:p>
        </p:txBody>
      </p:sp>
      <p:cxnSp>
        <p:nvCxnSpPr>
          <p:cNvPr id="3" name="Straight Connector 2">
            <a:extLst>
              <a:ext uri="{FF2B5EF4-FFF2-40B4-BE49-F238E27FC236}">
                <a16:creationId xmlns:a16="http://schemas.microsoft.com/office/drawing/2014/main" id="{B1047495-905E-2DA9-98AB-3F486F9A910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28953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7F951-C2E6-AC7C-FD14-8CEBCA5A12E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A74E14F-4618-F462-E65C-9DF4A40A581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C5DF3ADB-6B74-47C0-4909-B9EB71228B0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19302A2C-0A8A-D19C-5090-8D530269D87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3BBFEBF-AA43-CA53-07A4-457DDD85B24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228EF27-1A9A-B848-8C84-861A8E5307FA}"/>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b="1" i="0" kern="1200" dirty="0">
                <a:solidFill>
                  <a:schemeClr val="tx1"/>
                </a:solidFill>
                <a:effectLst/>
                <a:latin typeface="Arial Rounded MT Bold" pitchFamily="34" charset="0"/>
                <a:ea typeface="+mn-ea"/>
                <a:cs typeface="Arial" charset="0"/>
              </a:rPr>
              <a:t>Liberty Counsel Action</a:t>
            </a:r>
            <a:r>
              <a:rPr lang="en-US" sz="2000" b="0" i="0" kern="1200" dirty="0">
                <a:solidFill>
                  <a:schemeClr val="tx1"/>
                </a:solidFill>
                <a:effectLst/>
                <a:latin typeface="Arial Rounded MT Bold" pitchFamily="34" charset="0"/>
                <a:ea typeface="+mn-ea"/>
                <a:cs typeface="Arial" charset="0"/>
              </a:rPr>
              <a:t> is a 501(c)(4) tax-exempt non-profit organization. Donations are not tax-deductible.</a:t>
            </a:r>
          </a:p>
          <a:p>
            <a:pPr algn="l"/>
            <a:endParaRPr lang="en-US" altLang="en-US" dirty="0"/>
          </a:p>
        </p:txBody>
      </p:sp>
      <p:cxnSp>
        <p:nvCxnSpPr>
          <p:cNvPr id="3" name="Straight Connector 2">
            <a:extLst>
              <a:ext uri="{FF2B5EF4-FFF2-40B4-BE49-F238E27FC236}">
                <a16:creationId xmlns:a16="http://schemas.microsoft.com/office/drawing/2014/main" id="{4CE95445-CF57-5D68-73C5-8482379D760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8695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76739-803B-91A0-A828-9EA83AEA395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7F00712-9E71-0A09-671A-681309D1B54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CCC8FB96-CD61-BF93-D945-BCB14F4C190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D5C612BD-8966-03A9-8EF0-675D9538C1A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0CA8AB7-B286-63A5-8221-439301B413B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316718F-B139-1DF9-4F9E-42A6B02A846C}"/>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b="1" i="0" kern="1200" dirty="0">
                <a:solidFill>
                  <a:schemeClr val="tx1"/>
                </a:solidFill>
                <a:effectLst/>
                <a:latin typeface="Arial Rounded MT Bold" pitchFamily="34" charset="0"/>
                <a:ea typeface="+mn-ea"/>
                <a:cs typeface="Arial" charset="0"/>
              </a:rPr>
              <a:t>Liberty Counsel Action</a:t>
            </a:r>
            <a:r>
              <a:rPr lang="en-US" sz="2000" b="0" i="0" kern="1200" dirty="0">
                <a:solidFill>
                  <a:schemeClr val="tx1"/>
                </a:solidFill>
                <a:effectLst/>
                <a:latin typeface="Arial Rounded MT Bold" pitchFamily="34" charset="0"/>
                <a:ea typeface="+mn-ea"/>
                <a:cs typeface="Arial" charset="0"/>
              </a:rPr>
              <a:t> is a 501(c)(4) tax-exempt non-profit organization. Donations are not tax-deductible.</a:t>
            </a:r>
          </a:p>
          <a:p>
            <a:pPr algn="l"/>
            <a:endParaRPr lang="en-US" altLang="en-US" dirty="0"/>
          </a:p>
        </p:txBody>
      </p:sp>
      <p:cxnSp>
        <p:nvCxnSpPr>
          <p:cNvPr id="3" name="Straight Connector 2">
            <a:extLst>
              <a:ext uri="{FF2B5EF4-FFF2-40B4-BE49-F238E27FC236}">
                <a16:creationId xmlns:a16="http://schemas.microsoft.com/office/drawing/2014/main" id="{6698E485-87A9-4C60-D307-19EFA4904C8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37710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CD6F6-9942-7C90-A3BC-60360E7B889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550CD97-20FD-EE10-9C8D-C1B93B736A3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ACC71072-20E3-A455-3BA2-A93082E4EF6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F45F8505-C293-188D-D963-0E6E0EFE57B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C621297-83DE-3A00-2C32-5DD47A8BA25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F46BB67B-E252-D910-035E-F786A25F8847}"/>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b="1" i="0" kern="1200" dirty="0">
                <a:solidFill>
                  <a:schemeClr val="tx1"/>
                </a:solidFill>
                <a:effectLst/>
                <a:latin typeface="Arial Rounded MT Bold" pitchFamily="34" charset="0"/>
                <a:ea typeface="+mn-ea"/>
                <a:cs typeface="Arial" charset="0"/>
              </a:rPr>
              <a:t>Liberty Counsel Action</a:t>
            </a:r>
            <a:r>
              <a:rPr lang="en-US" sz="2000" b="0" i="0" kern="1200" dirty="0">
                <a:solidFill>
                  <a:schemeClr val="tx1"/>
                </a:solidFill>
                <a:effectLst/>
                <a:latin typeface="Arial Rounded MT Bold" pitchFamily="34" charset="0"/>
                <a:ea typeface="+mn-ea"/>
                <a:cs typeface="Arial" charset="0"/>
              </a:rPr>
              <a:t> is a 501(c)(4) tax-exempt non-profit organization. Donations are not tax-deductible.</a:t>
            </a:r>
          </a:p>
          <a:p>
            <a:pPr algn="l"/>
            <a:endParaRPr lang="en-US" altLang="en-US" dirty="0"/>
          </a:p>
        </p:txBody>
      </p:sp>
      <p:cxnSp>
        <p:nvCxnSpPr>
          <p:cNvPr id="3" name="Straight Connector 2">
            <a:extLst>
              <a:ext uri="{FF2B5EF4-FFF2-40B4-BE49-F238E27FC236}">
                <a16:creationId xmlns:a16="http://schemas.microsoft.com/office/drawing/2014/main" id="{7A6C3FA0-ADD5-0B72-A19F-EB5906CA8D5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5534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3720A-AAE9-6DF5-6113-BAEA7118A6B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A10FA4A-82A2-A3B5-2003-4FBF417874F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47C113E1-D075-D5D0-D8C4-74B6575FBBC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3E7E3C4D-DEA9-7A89-8ED1-41691376C2B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8C4C58E-150B-360A-E5B8-77DABF6FD33E}"/>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D92A3A4-D7DF-CE8C-A5CA-73D67AFF9CB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17F9270-D5BD-BB34-979B-1C2459B7A91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13631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047D6-AF51-94D7-5301-328B9FCB9C3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ADA7BA4-7D10-2B76-9B9F-600F7146E03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F59DAA5F-5035-CB8C-2B77-F4DCCC02E25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221946EF-506F-6DDE-BB82-5B5FFAA52E1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B68FE92-A2A5-B30A-059F-8095EB80C723}"/>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3DF2975-F4A6-D775-F5AB-B822946EF2CD}"/>
              </a:ext>
            </a:extLst>
          </p:cNvPr>
          <p:cNvSpPr>
            <a:spLocks noGrp="1" noChangeArrowheads="1"/>
          </p:cNvSpPr>
          <p:nvPr>
            <p:ph type="body" idx="1"/>
          </p:nvPr>
        </p:nvSpPr>
        <p:spPr>
          <a:xfrm>
            <a:off x="152400" y="4114800"/>
            <a:ext cx="6553200" cy="4876800"/>
          </a:xfrm>
        </p:spPr>
        <p:txBody>
          <a:bodyPr/>
          <a:lstStyle/>
          <a:p>
            <a:pPr algn="l"/>
            <a:r>
              <a:rPr lang="en-US" altLang="en-US"/>
              <a:t>https://www.theepochtimes.com/opinion/the-revolutions-enduring-mission-6061613?utm_source=opinionnoe&amp;src_src=opinionnoe&amp;utm_campaign=opinion-2026-08-03&amp;src_cmp=opinion-2026-08-03&amp;utm_medium=email&amp;est=F6FpkSCLuPecSn2GF5ItQ0yVNW4hmMyQvxNfUOaSXgWqlqVhglv%2BBMfs3wPVR7PP4Q%3D%3D</a:t>
            </a:r>
            <a:endParaRPr lang="en-US" altLang="en-US" dirty="0"/>
          </a:p>
        </p:txBody>
      </p:sp>
      <p:cxnSp>
        <p:nvCxnSpPr>
          <p:cNvPr id="3" name="Straight Connector 2">
            <a:extLst>
              <a:ext uri="{FF2B5EF4-FFF2-40B4-BE49-F238E27FC236}">
                <a16:creationId xmlns:a16="http://schemas.microsoft.com/office/drawing/2014/main" id="{E13A6A18-47CF-DAE0-5C09-872FD3C0C08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9537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AB38D-085F-FD24-FD4A-0A65D67D67F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0EBFC06-94E9-4C1D-3896-1C2EC1342F4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4B41FAD2-D1C8-A578-A0B1-C93EFF227AB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1F888E50-7309-9C46-1C5D-C857971AAA5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FDFCBA0-1C8F-BE78-D80C-062F589E53A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203FF02-0A05-1AE7-616B-9A51C996A03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6D97645-23D1-D54F-39B6-96879DE5AD1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66860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7FC1C-A809-5686-A954-58431068984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251BF30-A21D-B442-F9C8-E3D5CE9523D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4482FE9F-06C1-2731-2ED3-74E7E66059E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75B1E533-7F36-F093-6AB7-EC21B686609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3D64C5A-B039-3F17-84BC-DEE4C1072DB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A428F0B-338B-4501-58CC-92AF0FDD2461}"/>
              </a:ext>
            </a:extLst>
          </p:cNvPr>
          <p:cNvSpPr>
            <a:spLocks noGrp="1" noChangeArrowheads="1"/>
          </p:cNvSpPr>
          <p:nvPr>
            <p:ph type="body" idx="1"/>
          </p:nvPr>
        </p:nvSpPr>
        <p:spPr>
          <a:xfrm>
            <a:off x="152400" y="4114800"/>
            <a:ext cx="6553200" cy="4876800"/>
          </a:xfrm>
        </p:spPr>
        <p:txBody>
          <a:bodyPr/>
          <a:lstStyle/>
          <a:p>
            <a:pPr algn="l"/>
            <a:r>
              <a:rPr lang="en-US" altLang="en-US"/>
              <a:t>https://www.theepochtimes.com/opinion/the-revolutions-enduring-mission-6061613?utm_source=opinionnoe&amp;src_src=opinionnoe&amp;utm_campaign=opinion-2026-08-03&amp;src_cmp=opinion-2026-08-03&amp;utm_medium=email&amp;est=F6FpkSCLuPecSn2GF5ItQ0yVNW4hmMyQvxNfUOaSXgWqlqVhglv%2BBMfs3wPVR7PP4Q%3D%3D</a:t>
            </a:r>
            <a:endParaRPr lang="en-US" altLang="en-US" dirty="0"/>
          </a:p>
        </p:txBody>
      </p:sp>
      <p:cxnSp>
        <p:nvCxnSpPr>
          <p:cNvPr id="3" name="Straight Connector 2">
            <a:extLst>
              <a:ext uri="{FF2B5EF4-FFF2-40B4-BE49-F238E27FC236}">
                <a16:creationId xmlns:a16="http://schemas.microsoft.com/office/drawing/2014/main" id="{1A8B5880-BCBE-4518-4CC3-DA184F85330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7829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E4AEC-5BE2-520D-ECA8-E64D9374A4F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0FF855A-1925-E2ED-D59D-285F5CAE933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8BBB37C8-681A-C720-F46D-B8A6EC15109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AF9DFE30-E577-35CA-289D-5FA4849DD72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21A9C3A-D9AF-4649-72A2-5A90D986C37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7A3B6B5-59B4-3248-77E5-70CC13703643}"/>
              </a:ext>
            </a:extLst>
          </p:cNvPr>
          <p:cNvSpPr>
            <a:spLocks noGrp="1" noChangeArrowheads="1"/>
          </p:cNvSpPr>
          <p:nvPr>
            <p:ph type="body" idx="1"/>
          </p:nvPr>
        </p:nvSpPr>
        <p:spPr>
          <a:xfrm>
            <a:off x="152400" y="4114800"/>
            <a:ext cx="6553200" cy="4876800"/>
          </a:xfrm>
        </p:spPr>
        <p:txBody>
          <a:bodyPr/>
          <a:lstStyle/>
          <a:p>
            <a:pPr algn="l"/>
            <a:r>
              <a:rPr lang="en-US" altLang="en-US"/>
              <a:t>https://www.theepochtimes.com/opinion/the-revolutions-enduring-mission-6061613?utm_source=opinionnoe&amp;src_src=opinionnoe&amp;utm_campaign=opinion-2026-08-03&amp;src_cmp=opinion-2026-08-03&amp;utm_medium=email&amp;est=F6FpkSCLuPecSn2GF5ItQ0yVNW4hmMyQvxNfUOaSXgWqlqVhglv%2BBMfs3wPVR7PP4Q%3D%3D</a:t>
            </a:r>
            <a:endParaRPr lang="en-US" altLang="en-US" dirty="0"/>
          </a:p>
        </p:txBody>
      </p:sp>
      <p:cxnSp>
        <p:nvCxnSpPr>
          <p:cNvPr id="3" name="Straight Connector 2">
            <a:extLst>
              <a:ext uri="{FF2B5EF4-FFF2-40B4-BE49-F238E27FC236}">
                <a16:creationId xmlns:a16="http://schemas.microsoft.com/office/drawing/2014/main" id="{2660A523-1BE4-F7D9-BAF7-BB05BF5A858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45242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0C5C8-AAFF-8382-6CF1-A8B159C9D09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E68BBAF-3980-C137-7C82-D04D183B24E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FACCDA96-7650-40E2-6E32-9425504D62F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244364C-B492-33E0-79B1-DF359C67E11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AA6C7AA-F0D7-13FE-79EF-CD82D1F7E0C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DA5CAE6-4461-C2F0-BC96-60AC20A62CED}"/>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2BE7B8B8-DA13-D161-FD6F-165F2B7ACC1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2677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CF572-9400-BCEC-A1CA-F741F830CBA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CDCD44A-A770-F499-A5E3-AD018FEBD7C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A15BC4BF-49D6-7873-04A9-7FAA96DDCBF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3DE70D26-1B19-1022-36D0-A002DF89023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1D12E62-E12F-1145-C4FB-3012F30064B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3BA334D-581E-1156-0720-5E855E7A5330}"/>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E0FB5744-2620-9A2D-2244-7543E2C4D28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62341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8EE3E-4E7F-2F14-17A7-8534CD341ED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D113D8D-E349-DE5B-2548-7CCF318CA7B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9D505F35-5C72-35F5-7B4F-60AB1642C6F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624590B8-6517-55DF-988C-2A110A76D28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6C2F58D-9EAA-3A3C-AD16-247898028FEB}"/>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A4BCB7C-6030-DA0A-AF76-66929E455AD8}"/>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63332CAE-875E-2209-2E3D-36720F6D4DE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828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0CEDF-08C9-27BD-8563-3B00565388F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B54F8D7-87B1-F914-D35C-37B054BAA18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51B87B47-F838-E0AE-813F-10B0A7736B3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D203E7E-E0B8-3BF9-1BAC-7D6E258CCF7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B8E5226-21DE-EFF3-8CC1-E85BD4ADF53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65131F93-76DD-1F05-7F25-99BF9F1D028B}"/>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9D244711-2749-A713-7DE2-8C55FA34D77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75290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47AEE-8C53-6DAE-84BE-1757AFAEF18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DD9DF14-33C0-1DD1-B97F-F71583C50ED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3600B14B-A23A-5F93-D4E9-67EA53DE43A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59F4585D-54CC-6DDC-4619-01AFCC03E04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1A7D2CC-153D-59AD-D431-A3A868D23A52}"/>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665D783-1625-3A91-4773-B9907B16AF8E}"/>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03F18C51-F2F3-87D8-42F6-E8FE3F2E0EF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4030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0DC7C-5096-A4FA-8277-650E86D0C18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9EECA2F-C272-EFD7-9E89-66A41A5B2CD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556F5355-C0F0-D53B-6A89-49AFAEFE94C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443F2C40-9C7B-073C-AD2F-718EAF14AC9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CF062DF-EDE0-DAA2-4D4E-3D9D0D3056E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460B1D5B-3C9F-6637-AF51-3BD834A5CA15}"/>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3BC7AAD6-A17A-EAA6-0D0A-A123CDE6311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19581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12BB2-6937-709C-A3FB-DF4736442AB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5CF1686-2F5B-82BD-DFE3-59D61552C09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1E59C851-113F-B082-9365-396C4F46594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78166FC9-ACAD-F3B9-6B41-94A8528F44D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8B27390-12F3-4B5A-83D1-D636BBB0F0B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A363364C-E93B-0DF2-C93C-8D2A70337F10}"/>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A155A849-DD79-226E-082F-575381F066C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9999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CBE76-C2C6-C36E-5141-27F0F686DF3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753209B-C393-B794-1417-E614689D567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DA2A0DCD-54A2-636B-01E4-114F6E50E18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BDED6EE4-3AE3-2BBF-1004-D550370A11E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DCB9C1A-75AF-0CA4-A47A-E6E02B9D5B2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63C6681-CD9F-8F1B-F52E-E7EF10106F11}"/>
              </a:ext>
            </a:extLst>
          </p:cNvPr>
          <p:cNvSpPr>
            <a:spLocks noGrp="1" noChangeArrowheads="1"/>
          </p:cNvSpPr>
          <p:nvPr>
            <p:ph type="body" idx="1"/>
          </p:nvPr>
        </p:nvSpPr>
        <p:spPr>
          <a:xfrm>
            <a:off x="152400" y="4114800"/>
            <a:ext cx="6553200" cy="4876800"/>
          </a:xfrm>
        </p:spPr>
        <p:txBody>
          <a:bodyPr/>
          <a:lstStyle/>
          <a:p>
            <a:pPr algn="l"/>
            <a:r>
              <a:rPr lang="en-US" altLang="en-US"/>
              <a:t>https://davidstent.org/making-the-crooked-plain-in-the-middle-east/</a:t>
            </a:r>
            <a:endParaRPr lang="en-US" altLang="en-US" dirty="0"/>
          </a:p>
        </p:txBody>
      </p:sp>
      <p:cxnSp>
        <p:nvCxnSpPr>
          <p:cNvPr id="3" name="Straight Connector 2">
            <a:extLst>
              <a:ext uri="{FF2B5EF4-FFF2-40B4-BE49-F238E27FC236}">
                <a16:creationId xmlns:a16="http://schemas.microsoft.com/office/drawing/2014/main" id="{9639233D-40F3-832A-7CA8-224D6872815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5257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B47B0-C11A-6BFE-AD00-47A29556F4A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9C1BA57-84ED-52E2-EF4E-7529DBFA4A1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F3B0495F-0C2F-8D75-3747-2E4F81FE2FC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15BF47F6-529F-4049-CF72-22C18A980CD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20C6358-57F6-6F55-F347-F26E5A2178B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D2DA6E1-9183-4207-879B-69E46EDAC80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7E9BAAF-BA35-0AC5-6647-282BF4D1B6D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79604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98384-90FD-3E63-A19D-28DBE7E31C0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9A49011-133A-B13A-A600-A85BA745671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May Your Kingdom Come Mt 6.10</a:t>
            </a:r>
          </a:p>
        </p:txBody>
      </p:sp>
      <p:sp>
        <p:nvSpPr>
          <p:cNvPr id="5" name="Rectangle 3">
            <a:extLst>
              <a:ext uri="{FF2B5EF4-FFF2-40B4-BE49-F238E27FC236}">
                <a16:creationId xmlns:a16="http://schemas.microsoft.com/office/drawing/2014/main" id="{D92494F9-48FC-D1FE-EC42-640ED6A0D0F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6, 2026 5786</a:t>
            </a:r>
          </a:p>
        </p:txBody>
      </p:sp>
      <p:sp>
        <p:nvSpPr>
          <p:cNvPr id="6" name="Rectangle 7">
            <a:extLst>
              <a:ext uri="{FF2B5EF4-FFF2-40B4-BE49-F238E27FC236}">
                <a16:creationId xmlns:a16="http://schemas.microsoft.com/office/drawing/2014/main" id="{DA525F19-0043-45F4-3285-38CDC0246F7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22EDA0D-0B83-BBF6-9240-E1414A5D7D50}"/>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3D68B095-A065-97A0-33F5-7FD2E5AB04FC}"/>
              </a:ext>
            </a:extLst>
          </p:cNvPr>
          <p:cNvSpPr>
            <a:spLocks noGrp="1" noChangeArrowheads="1"/>
          </p:cNvSpPr>
          <p:nvPr>
            <p:ph type="body" idx="1"/>
          </p:nvPr>
        </p:nvSpPr>
        <p:spPr>
          <a:xfrm>
            <a:off x="152400" y="4114800"/>
            <a:ext cx="6553200" cy="4876800"/>
          </a:xfrm>
        </p:spPr>
        <p:txBody>
          <a:bodyPr/>
          <a:lstStyle/>
          <a:p>
            <a:pPr algn="l"/>
            <a:r>
              <a:rPr lang="en-US" altLang="en-US"/>
              <a:t>https://www.icjc.org/</a:t>
            </a:r>
            <a:endParaRPr lang="en-US" altLang="en-US" dirty="0"/>
          </a:p>
        </p:txBody>
      </p:sp>
      <p:cxnSp>
        <p:nvCxnSpPr>
          <p:cNvPr id="3" name="Straight Connector 2">
            <a:extLst>
              <a:ext uri="{FF2B5EF4-FFF2-40B4-BE49-F238E27FC236}">
                <a16:creationId xmlns:a16="http://schemas.microsoft.com/office/drawing/2014/main" id="{4B4CB3DD-F6FE-F192-FC57-5ADF0C2231B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0917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C764A-61D4-4DD7-F5D0-DC200C3439E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8AD632B-E070-EBB1-FF16-66D04FCEF66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May Your Kingdom Come Mt 6.10</a:t>
            </a:r>
          </a:p>
        </p:txBody>
      </p:sp>
      <p:sp>
        <p:nvSpPr>
          <p:cNvPr id="5" name="Rectangle 3">
            <a:extLst>
              <a:ext uri="{FF2B5EF4-FFF2-40B4-BE49-F238E27FC236}">
                <a16:creationId xmlns:a16="http://schemas.microsoft.com/office/drawing/2014/main" id="{1A9AA81E-167A-8296-CB17-09348BD1603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June 6, 2026 5786</a:t>
            </a:r>
          </a:p>
        </p:txBody>
      </p:sp>
      <p:sp>
        <p:nvSpPr>
          <p:cNvPr id="6" name="Rectangle 7">
            <a:extLst>
              <a:ext uri="{FF2B5EF4-FFF2-40B4-BE49-F238E27FC236}">
                <a16:creationId xmlns:a16="http://schemas.microsoft.com/office/drawing/2014/main" id="{F09E4FE0-5FA4-913D-417A-1438F9B4D2E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361A6FC-D540-4073-782C-922CBDE78B1F}"/>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28FE780-E277-7782-AF87-B992078131CF}"/>
              </a:ext>
            </a:extLst>
          </p:cNvPr>
          <p:cNvSpPr>
            <a:spLocks noGrp="1" noChangeArrowheads="1"/>
          </p:cNvSpPr>
          <p:nvPr>
            <p:ph type="body" idx="1"/>
          </p:nvPr>
        </p:nvSpPr>
        <p:spPr>
          <a:xfrm>
            <a:off x="152400" y="4114800"/>
            <a:ext cx="6553200" cy="4876800"/>
          </a:xfrm>
        </p:spPr>
        <p:txBody>
          <a:bodyPr/>
          <a:lstStyle/>
          <a:p>
            <a:pPr algn="l"/>
            <a:r>
              <a:rPr lang="en-US" altLang="en-US" dirty="0"/>
              <a:t>Closer to home…</a:t>
            </a:r>
          </a:p>
        </p:txBody>
      </p:sp>
      <p:cxnSp>
        <p:nvCxnSpPr>
          <p:cNvPr id="3" name="Straight Connector 2">
            <a:extLst>
              <a:ext uri="{FF2B5EF4-FFF2-40B4-BE49-F238E27FC236}">
                <a16:creationId xmlns:a16="http://schemas.microsoft.com/office/drawing/2014/main" id="{ED4FD35A-2C05-35D4-DA0B-ED3FC729907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00483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E1821-0E6D-4FAC-9059-33F963A7063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59C56A3-B4EC-6723-1C2E-ECC2EE8B1D1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B3F5F447-1C6F-7DC4-D5D1-87713BF5046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5740237D-80BA-3BA0-E47B-82F3EDF64CD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E2E5913-CBDA-291D-4E67-49D303BE3B3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0D788993-4DBD-A5E4-4A80-58AF7982F83F}"/>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hlinkClick r:id="rId3"/>
              </a:rPr>
              <a:t>https://washingtonstand.com/article/doj-sues-kansas-city-school-district-for-policy-to-hide-student-gender-transitions-from-parents</a:t>
            </a:r>
            <a:endParaRPr lang="en-US" sz="2000" dirty="0">
              <a:solidFill>
                <a:schemeClr val="tx1"/>
              </a:solidFill>
              <a:latin typeface="Arial Rounded MT Bold" panose="020F0704030504030204" pitchFamily="34" charset="0"/>
            </a:endParaRPr>
          </a:p>
          <a:p>
            <a:pPr algn="l"/>
            <a:endParaRPr lang="en-US" altLang="en-US" dirty="0"/>
          </a:p>
        </p:txBody>
      </p:sp>
      <p:cxnSp>
        <p:nvCxnSpPr>
          <p:cNvPr id="3" name="Straight Connector 2">
            <a:extLst>
              <a:ext uri="{FF2B5EF4-FFF2-40B4-BE49-F238E27FC236}">
                <a16:creationId xmlns:a16="http://schemas.microsoft.com/office/drawing/2014/main" id="{72C9A4A4-021E-1ED8-E168-3D91A953B50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91102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FD3F8-4765-AA46-E489-57F194D9A83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8A07F9B-F29D-48D1-708F-09FFF956484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D28408AF-0A8A-81B8-5C44-1F4C89A545B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6C84002D-DCA4-06E5-5993-F5AEE937C70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1CAD85C-D6EF-6EC6-A3AE-1D85CC46D2C5}"/>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7BD2CF9-16DD-430D-8E28-B5688546AF43}"/>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hlinkClick r:id="rId3"/>
              </a:rPr>
              <a:t>https://washingtonstand.com/article/doj-sues-kansas-city-school-district-for-policy-to-hide-student-gender-transitions-from-parents</a:t>
            </a:r>
            <a:endParaRPr lang="en-US" sz="2000" dirty="0">
              <a:solidFill>
                <a:schemeClr val="tx1"/>
              </a:solidFill>
              <a:latin typeface="Arial Rounded MT Bold" panose="020F0704030504030204" pitchFamily="34" charset="0"/>
            </a:endParaRPr>
          </a:p>
          <a:p>
            <a:pPr algn="l"/>
            <a:endParaRPr lang="en-US" altLang="en-US" dirty="0"/>
          </a:p>
        </p:txBody>
      </p:sp>
      <p:cxnSp>
        <p:nvCxnSpPr>
          <p:cNvPr id="3" name="Straight Connector 2">
            <a:extLst>
              <a:ext uri="{FF2B5EF4-FFF2-40B4-BE49-F238E27FC236}">
                <a16:creationId xmlns:a16="http://schemas.microsoft.com/office/drawing/2014/main" id="{EFADF992-F8EC-6FAF-F3F9-C070F5FFE12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9095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BE3D1-D0EE-B114-C1DD-15EA89D1811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17F2C13-65C4-2C92-053A-4C92B7422A92}"/>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AC9B6C4C-36F2-234A-E4E8-B380845FDBF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093D8C22-AA63-52FE-05ED-1625091F2D3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5540C78-249A-6821-6323-B26ACD98355C}"/>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506AA318-7874-3E1D-4FBE-B60963924D5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24563D0-7825-D38C-4F94-B2D96C7E594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6636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FD1C2-45A8-B008-F1D4-B41BD2D45A0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B818D0D-361F-A87D-23C3-6283D93E40A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4AACD7AE-9195-5315-69C4-1EEA62997A7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2A2A3C39-7779-08C2-6976-D5FA4FF41B5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29FBAB3-142F-574F-DAA2-CC71D5EB590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98535DC6-6054-858A-DD55-206A16ABD1A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AD1708F-E482-E8FB-F7F0-A69CC19EDDC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401244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22A23-F00E-0673-1C98-42824791C38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E20E424-3AF6-CCE4-9CB9-26C361EA51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91391F2F-BA87-9F5F-8E54-E790BE8316D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5032BEE3-F20F-D533-509F-D1B31E6391A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9BB18E5-77D5-690D-5580-A8D5D777A32A}"/>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FBF7005-C569-2B72-DEB2-27A8C90DC554}"/>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1300D52-BAF6-ECEB-0008-BDE9939CCE1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56262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5E287-DCF2-F048-D97E-5C38781A5C1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700D110-FA5A-C9FB-1429-1C8FF9D1DF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50BF592F-254E-F688-D016-4B8F93B2F36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4C2E99D5-8603-896F-7B87-CAB907C22C7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8E1B2F9-78BB-C145-01DF-40C408218101}"/>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871237F7-938D-6340-A93A-E4A975DAD1A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22FD7508-7B9A-9691-A323-D5B9585CC3F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287133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CB1A6-3CDE-F962-ECE9-4CB6D122E2D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F1C9896-D987-8676-2487-8A0D223100E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AF97C1F9-7474-8975-31BB-1282BAC338D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0911B458-1920-801B-31AD-30F2C1FAFFC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F28CAAC-9565-D5AC-C792-9402D271D55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2F250166-FF41-EA47-0948-AE9D93ACC1E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F0EC9CB1-F7C3-EDA9-7660-06223E43F4F9}"/>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808033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4B36D-8153-01DB-0159-F0AEE882BD4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FE09387-51FC-8152-6E3D-42E63FCE418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2FF55518-5E66-CD62-FF65-85118FE1F8E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428A8086-18CB-4A78-D044-3B86EA26B0B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4B3C93B-1EB6-A530-FD4F-7B5341DB86C8}"/>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6A4929D-73FE-70D7-948E-07BB78CEF03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0AB1CCC-7F96-8350-F131-B85A638A652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653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AC15-4360-876F-A28B-F46585736D3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D69B919-E5FD-943A-FAEE-09FD9BBDC0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3B1BEC5B-C34B-16B1-901D-6CCB8374174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D8E0DF39-E23D-0779-391F-0DA26D9A7A5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C8D734A7-1AD7-F7F9-8114-83D915CB230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ED675CD8-B243-A2A0-5892-1D29E949FF6E}"/>
              </a:ext>
            </a:extLst>
          </p:cNvPr>
          <p:cNvSpPr>
            <a:spLocks noGrp="1" noChangeArrowheads="1"/>
          </p:cNvSpPr>
          <p:nvPr>
            <p:ph type="body" idx="1"/>
          </p:nvPr>
        </p:nvSpPr>
        <p:spPr>
          <a:xfrm>
            <a:off x="152400" y="4114800"/>
            <a:ext cx="6553200" cy="4876800"/>
          </a:xfrm>
        </p:spPr>
        <p:txBody>
          <a:bodyPr/>
          <a:lstStyle/>
          <a:p>
            <a:pPr algn="l"/>
            <a:r>
              <a:rPr lang="en-US" altLang="en-US" dirty="0"/>
              <a:t>Matt and Karen were married on Rosh </a:t>
            </a:r>
            <a:r>
              <a:rPr lang="en-US" altLang="en-US" dirty="0" err="1"/>
              <a:t>Hashanna</a:t>
            </a:r>
            <a:r>
              <a:rPr lang="en-US" altLang="en-US" dirty="0"/>
              <a:t> 26 years ago.</a:t>
            </a:r>
          </a:p>
        </p:txBody>
      </p:sp>
      <p:cxnSp>
        <p:nvCxnSpPr>
          <p:cNvPr id="3" name="Straight Connector 2">
            <a:extLst>
              <a:ext uri="{FF2B5EF4-FFF2-40B4-BE49-F238E27FC236}">
                <a16:creationId xmlns:a16="http://schemas.microsoft.com/office/drawing/2014/main" id="{868E0F34-AF2D-8607-E841-45E79E26209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136235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770BC-979E-081B-06AD-7A0CB39B246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509EC8E-D87C-3F61-F416-514C5E1B8D1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7CC58E58-710E-066F-8D9E-E27B87A653E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A9F352A3-868C-A30F-C588-850EE5C4B4F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E16BED0-239D-847C-6390-31AA9B4F7AE9}"/>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C4D225D4-1A23-1621-7C67-1DF75ECB3D5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040F3B00-9D5F-5182-0CAC-6F2344144A5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42944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DEB3C-8945-340B-A03F-98551DEF94A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19E326A-89BC-1ADF-B156-E3D49E551D5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32769F07-9362-A1C1-5CEF-DE3D43DDF1C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2F49A503-FE7C-D1A2-8E6D-3219F99313E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F9E39FB-C807-1624-7BE7-2703F1CD6647}"/>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D2C1F095-6650-E173-E481-A827E86313F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4FD21E4-28D0-4A8D-124A-B7A35C55341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191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845AF-0EB4-1A67-3865-3727CA51199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056A969-7726-06C3-A0D9-D63B6503EDE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B07607AB-CA00-CE1E-BC4C-4728A7A19DC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2BE46814-21C9-AA76-B596-D550645E626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B5DCDD1-F3D2-68B5-A181-B5FBE0BDDA96}"/>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B7CE0224-097A-6F90-D7A0-3DBB0BFB3D7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6A457FA-6F87-D5F3-3289-D9497603A11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8453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6E7C7-FF87-F480-5378-C155AF620EF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57EE119-6FAF-04FE-8355-25114113F7D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How to Be Righteous Gal 3.16-21 </a:t>
            </a:r>
          </a:p>
        </p:txBody>
      </p:sp>
      <p:sp>
        <p:nvSpPr>
          <p:cNvPr id="5" name="Rectangle 3">
            <a:extLst>
              <a:ext uri="{FF2B5EF4-FFF2-40B4-BE49-F238E27FC236}">
                <a16:creationId xmlns:a16="http://schemas.microsoft.com/office/drawing/2014/main" id="{C8EDD658-5488-FAAC-2C19-DCABC024C80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Feb 7.2026 5786</a:t>
            </a:r>
          </a:p>
        </p:txBody>
      </p:sp>
      <p:sp>
        <p:nvSpPr>
          <p:cNvPr id="6" name="Rectangle 7">
            <a:extLst>
              <a:ext uri="{FF2B5EF4-FFF2-40B4-BE49-F238E27FC236}">
                <a16:creationId xmlns:a16="http://schemas.microsoft.com/office/drawing/2014/main" id="{97E4BC3D-AA04-81A7-456A-CBB40BF2C93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A17A8AB-92EC-EA9A-9BCC-02711929FA2D}"/>
              </a:ext>
            </a:extLst>
          </p:cNvPr>
          <p:cNvSpPr>
            <a:spLocks noGrp="1" noRot="1" noChangeAspect="1" noChangeArrowheads="1" noTextEdit="1"/>
          </p:cNvSpPr>
          <p:nvPr>
            <p:ph type="sldImg"/>
          </p:nvPr>
        </p:nvSpPr>
        <p:spPr>
          <a:xfrm>
            <a:off x="381000" y="685800"/>
            <a:ext cx="6096000" cy="3429000"/>
          </a:xfrm>
          <a:ln/>
        </p:spPr>
      </p:sp>
      <p:sp>
        <p:nvSpPr>
          <p:cNvPr id="840707" name="Rectangle 3">
            <a:extLst>
              <a:ext uri="{FF2B5EF4-FFF2-40B4-BE49-F238E27FC236}">
                <a16:creationId xmlns:a16="http://schemas.microsoft.com/office/drawing/2014/main" id="{731E1D46-AAD3-AC48-A228-6E33BC2A5415}"/>
              </a:ext>
            </a:extLst>
          </p:cNvPr>
          <p:cNvSpPr>
            <a:spLocks noGrp="1" noChangeArrowheads="1"/>
          </p:cNvSpPr>
          <p:nvPr>
            <p:ph type="body" idx="1"/>
          </p:nvPr>
        </p:nvSpPr>
        <p:spPr>
          <a:xfrm>
            <a:off x="152400" y="4114800"/>
            <a:ext cx="6553200" cy="4876800"/>
          </a:xfrm>
        </p:spPr>
        <p:txBody>
          <a:bodyPr/>
          <a:lstStyle/>
          <a:p>
            <a:pPr algn="l"/>
            <a:r>
              <a:rPr lang="en-US" altLang="en-US" dirty="0"/>
              <a:t>Say with me…</a:t>
            </a:r>
          </a:p>
        </p:txBody>
      </p:sp>
      <p:cxnSp>
        <p:nvCxnSpPr>
          <p:cNvPr id="3" name="Straight Connector 2">
            <a:extLst>
              <a:ext uri="{FF2B5EF4-FFF2-40B4-BE49-F238E27FC236}">
                <a16:creationId xmlns:a16="http://schemas.microsoft.com/office/drawing/2014/main" id="{94354FD5-021F-A467-BA55-C7D35E4B01C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800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3348021"/>
            <a:ext cx="6858000" cy="1231118"/>
          </a:xfrm>
        </p:spPr>
        <p:txBody>
          <a:bodyPr wrap="none" anchor="t">
            <a:normAutofit/>
          </a:bodyPr>
          <a:lstStyle>
            <a:lvl1pPr algn="r">
              <a:defRPr sz="7200" b="0" spc="-225">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2770782"/>
            <a:ext cx="6858000" cy="565519"/>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B26EB06D-C9AC-4BAA-90E1-11627B68CA4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0878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275370"/>
            <a:ext cx="7886700" cy="614516"/>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740569"/>
            <a:ext cx="7886700" cy="253480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3889887"/>
            <a:ext cx="7885509" cy="511854"/>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859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2650758"/>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3367049"/>
            <a:ext cx="7885509" cy="112637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8347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273844"/>
            <a:ext cx="6977064" cy="2244678"/>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3376297"/>
            <a:ext cx="7884318" cy="1117122"/>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
        <p:nvSpPr>
          <p:cNvPr id="9" name="TextBox 8"/>
          <p:cNvSpPr txBox="1"/>
          <p:nvPr/>
        </p:nvSpPr>
        <p:spPr>
          <a:xfrm>
            <a:off x="833283" y="59011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76004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1745226"/>
            <a:ext cx="7886700" cy="1883876"/>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3637936"/>
            <a:ext cx="7885509" cy="855483"/>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4442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414462"/>
            <a:ext cx="2210150" cy="432197"/>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1928812"/>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414462"/>
            <a:ext cx="2202181" cy="432197"/>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1928812"/>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414462"/>
            <a:ext cx="2199085" cy="432197"/>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1928812"/>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3364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6"/>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4"/>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6"/>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3655323"/>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3223127"/>
            <a:ext cx="2199085"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1692266"/>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36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836C97D-7EB4-4470-B36A-8CE1DF35336C}"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34640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02A1C997-1C84-4E42-B804-9E6F0693A647}"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412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562809BE-4F75-4AE8-85BB-D151C4B7CC4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6461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3348021"/>
            <a:ext cx="6858000" cy="1231118"/>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2770256"/>
            <a:ext cx="6858000" cy="565519"/>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87AE4B22-24C9-4BD8-A2D6-8E3898629F9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454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369219"/>
            <a:ext cx="376891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369219"/>
            <a:ext cx="377547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11E98B-EED2-4B67-A443-F4B6B35947A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366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260872"/>
            <a:ext cx="3768912" cy="617934"/>
          </a:xfrm>
        </p:spPr>
        <p:txBody>
          <a:bodyPr anchor="b"/>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1878806"/>
            <a:ext cx="3768912"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260872"/>
            <a:ext cx="3776661" cy="617934"/>
          </a:xfrm>
        </p:spPr>
        <p:txBody>
          <a:bodyPr vert="horz" lIns="91440" tIns="45720" rIns="91440" bIns="45720" rtlCol="0" anchor="b">
            <a:norm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1878806"/>
            <a:ext cx="377666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65CDC162-1900-40CE-9BEB-10030CC81F0F}"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343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E4CB589C-4D57-407B-91A2-640CFE24FC6D}"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10203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p>
            <a:fld id="{46F5A7C8-905E-4755-8782-9AD9A4FE91F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352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C47A99C-07AA-42E0-A17B-9B37B53AD972}"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58025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3DAB7C7D-F77A-452E-A8B2-BE455B7E5109}"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7483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369219"/>
            <a:ext cx="767535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416257"/>
      </p:ext>
    </p:extLst>
  </p:cSld>
  <p:clrMap bg1="dk1" tx1="lt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left)">
                                      <p:cBhvr>
                                        <p:cTn id="18" dur="500"/>
                                        <p:tgtEl>
                                          <p:spTgt spid="3">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405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video" Target="https://www.youtube.com/embed/Diq1e4Flp0Y?feature=oembed" TargetMode="Externa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F97E3-A102-383E-D973-3FBD87A6157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10A7E84-DEC2-DD3C-A2C2-94798C57AE7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946018E9-25CB-1D96-1795-80000E3BCD1A}"/>
              </a:ext>
            </a:extLst>
          </p:cNvPr>
          <p:cNvPicPr>
            <a:picLocks noChangeAspect="1"/>
          </p:cNvPicPr>
          <p:nvPr/>
        </p:nvPicPr>
        <p:blipFill>
          <a:blip r:embed="rId3">
            <a:extLst>
              <a:ext uri="{28A0092B-C50C-407E-A947-70E740481C1C}">
                <a14:useLocalDpi xmlns:a14="http://schemas.microsoft.com/office/drawing/2010/main" val="0"/>
              </a:ext>
            </a:extLst>
          </a:blip>
          <a:srcRect t="4074" b="2592"/>
          <a:stretch>
            <a:fillRect/>
          </a:stretch>
        </p:blipFill>
        <p:spPr>
          <a:xfrm>
            <a:off x="2107031" y="24264"/>
            <a:ext cx="4641065" cy="5119236"/>
          </a:xfrm>
          <a:prstGeom prst="rect">
            <a:avLst/>
          </a:prstGeom>
        </p:spPr>
      </p:pic>
    </p:spTree>
    <p:extLst>
      <p:ext uri="{BB962C8B-B14F-4D97-AF65-F5344CB8AC3E}">
        <p14:creationId xmlns:p14="http://schemas.microsoft.com/office/powerpoint/2010/main" val="2576868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2C413-8962-5D3A-0936-7A7B808DE8B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3E9F279-B60E-DAA2-5595-3F8E424A0F7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9EE3B6FF-E326-5A87-696E-F779964B9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2CCD09E2-E0C0-A488-CF5D-AC88AFBD7A00}"/>
              </a:ext>
            </a:extLst>
          </p:cNvPr>
          <p:cNvSpPr txBox="1"/>
          <p:nvPr/>
        </p:nvSpPr>
        <p:spPr>
          <a:xfrm>
            <a:off x="180168" y="361950"/>
            <a:ext cx="8963832" cy="3937488"/>
          </a:xfrm>
          <a:prstGeom prst="rect">
            <a:avLst/>
          </a:prstGeom>
          <a:noFill/>
        </p:spPr>
        <p:txBody>
          <a:bodyPr wrap="square" rtlCol="0">
            <a:spAutoFit/>
          </a:bodyPr>
          <a:lstStyle/>
          <a:p>
            <a:pPr algn="l"/>
            <a:r>
              <a:rPr lang="en-US" dirty="0">
                <a:solidFill>
                  <a:schemeClr val="tx1"/>
                </a:solidFill>
              </a:rPr>
              <a:t>May Your Kingdom Come #2 Mt 6.10</a:t>
            </a:r>
          </a:p>
          <a:p>
            <a:pPr marL="0" marR="0" lvl="0" indent="0" algn="l" defTabSz="685800" rtl="1" eaLnBrk="1" fontAlgn="auto" latinLnBrk="0" hangingPunct="1">
              <a:lnSpc>
                <a:spcPct val="80000"/>
              </a:lnSpc>
              <a:spcBef>
                <a:spcPts val="750"/>
              </a:spcBef>
              <a:spcAft>
                <a:spcPts val="0"/>
              </a:spcAft>
              <a:buClrTx/>
              <a:buSzTx/>
              <a:buFont typeface="Arial" panose="020B0604020202020204" pitchFamily="34" charset="0"/>
              <a:buNone/>
              <a:tabLst/>
              <a:defRPr/>
            </a:pPr>
            <a:r>
              <a:rPr kumimoji="0" lang="he-IL" altLang="en-US" sz="5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תָּבוֹא מַלְכוּתְךָ</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Tavo</a:t>
            </a:r>
            <a:r>
              <a:rPr kumimoji="0" lang="en-US" altLang="en-US" sz="54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 </a:t>
            </a:r>
            <a:r>
              <a:rPr kumimoji="0" lang="en-US" altLang="en-US" sz="4800" b="0" i="1" u="none" strike="noStrike" kern="1200" cap="none" spc="0" normalizeH="0" baseline="0" noProof="0" dirty="0" err="1">
                <a:ln>
                  <a:noFill/>
                </a:ln>
                <a:solidFill>
                  <a:srgbClr val="FFFFFF"/>
                </a:solidFill>
                <a:effectLst/>
                <a:uLnTx/>
                <a:uFillTx/>
                <a:latin typeface="Arial Rounded MT Bold" panose="020F0704030504030204" pitchFamily="34" charset="0"/>
                <a:ea typeface="+mn-ea"/>
                <a:cs typeface="+mn-cs"/>
              </a:rPr>
              <a:t>malkutkah</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 </a:t>
            </a:r>
          </a:p>
          <a:p>
            <a:pPr marL="509588" indent="-509588" algn="l">
              <a:buFont typeface="+mj-lt"/>
              <a:buAutoNum type="arabicPeriod"/>
            </a:pPr>
            <a:r>
              <a:rPr lang="en-US" u="sng" dirty="0">
                <a:solidFill>
                  <a:srgbClr val="FFFF66"/>
                </a:solidFill>
              </a:rPr>
              <a:t>Illustration of the Kingdom</a:t>
            </a:r>
          </a:p>
          <a:p>
            <a:pPr marL="509588" indent="-509588" algn="l">
              <a:buFont typeface="+mj-lt"/>
              <a:buAutoNum type="arabicPeriod"/>
            </a:pPr>
            <a:r>
              <a:rPr lang="en-US" dirty="0">
                <a:solidFill>
                  <a:schemeClr val="tx1"/>
                </a:solidFill>
              </a:rPr>
              <a:t>What IS the Kingdom</a:t>
            </a:r>
          </a:p>
          <a:p>
            <a:pPr marL="509588" indent="-509588" algn="l">
              <a:buFont typeface="+mj-lt"/>
              <a:buAutoNum type="arabicPeriod"/>
            </a:pPr>
            <a:r>
              <a:rPr lang="en-US" dirty="0">
                <a:solidFill>
                  <a:schemeClr val="tx1"/>
                </a:solidFill>
              </a:rPr>
              <a:t>Kingdom internal dangers</a:t>
            </a:r>
          </a:p>
          <a:p>
            <a:pPr marL="509588" indent="-509588" algn="l">
              <a:buFont typeface="+mj-lt"/>
              <a:buAutoNum type="arabicPeriod"/>
            </a:pPr>
            <a:r>
              <a:rPr lang="en-US" dirty="0">
                <a:solidFill>
                  <a:schemeClr val="tx1"/>
                </a:solidFill>
              </a:rPr>
              <a:t>Kingdom external dangers</a:t>
            </a:r>
          </a:p>
        </p:txBody>
      </p:sp>
    </p:spTree>
    <p:extLst>
      <p:ext uri="{BB962C8B-B14F-4D97-AF65-F5344CB8AC3E}">
        <p14:creationId xmlns:p14="http://schemas.microsoft.com/office/powerpoint/2010/main" val="3206767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C090D-C83B-E564-401A-68E17A8A83C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66BCCB-B364-E293-B00B-AE093DD9889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10B9713B-8D4B-176E-6ED4-2AC53AA61898}"/>
              </a:ext>
            </a:extLst>
          </p:cNvPr>
          <p:cNvPicPr>
            <a:picLocks noChangeAspect="1"/>
          </p:cNvPicPr>
          <p:nvPr/>
        </p:nvPicPr>
        <p:blipFill>
          <a:blip r:embed="rId3"/>
          <a:stretch>
            <a:fillRect/>
          </a:stretch>
        </p:blipFill>
        <p:spPr>
          <a:xfrm>
            <a:off x="990600" y="12922"/>
            <a:ext cx="7162799" cy="5117656"/>
          </a:xfrm>
          <a:prstGeom prst="rect">
            <a:avLst/>
          </a:prstGeom>
        </p:spPr>
      </p:pic>
    </p:spTree>
    <p:extLst>
      <p:ext uri="{BB962C8B-B14F-4D97-AF65-F5344CB8AC3E}">
        <p14:creationId xmlns:p14="http://schemas.microsoft.com/office/powerpoint/2010/main" val="448696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BCE07-E3C9-FBFC-658E-C0FAE62D6B9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BC32732-B6EF-5BC3-03D7-A437066CD3B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823B4E85-0686-7614-8480-118B88FE0D93}"/>
              </a:ext>
            </a:extLst>
          </p:cNvPr>
          <p:cNvPicPr>
            <a:picLocks noChangeAspect="1"/>
          </p:cNvPicPr>
          <p:nvPr/>
        </p:nvPicPr>
        <p:blipFill>
          <a:blip r:embed="rId3"/>
          <a:stretch>
            <a:fillRect/>
          </a:stretch>
        </p:blipFill>
        <p:spPr>
          <a:xfrm>
            <a:off x="663119" y="0"/>
            <a:ext cx="7817761" cy="5143499"/>
          </a:xfrm>
          <a:prstGeom prst="rect">
            <a:avLst/>
          </a:prstGeom>
        </p:spPr>
      </p:pic>
    </p:spTree>
    <p:extLst>
      <p:ext uri="{BB962C8B-B14F-4D97-AF65-F5344CB8AC3E}">
        <p14:creationId xmlns:p14="http://schemas.microsoft.com/office/powerpoint/2010/main" val="2205101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4445E-BB8C-03A7-E40A-43EF45BA337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AF4D043-1C2E-E9DE-268C-38297E1BCA96}"/>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pic>
        <p:nvPicPr>
          <p:cNvPr id="2" name="Online Media 1" title="Our Father | Avinu (Live Worship Session)">
            <a:hlinkClick r:id="" action="ppaction://media"/>
            <a:extLst>
              <a:ext uri="{FF2B5EF4-FFF2-40B4-BE49-F238E27FC236}">
                <a16:creationId xmlns:a16="http://schemas.microsoft.com/office/drawing/2014/main" id="{BFF89808-5B5B-6286-DB7E-BA56866D8A40}"/>
              </a:ext>
            </a:extLst>
          </p:cNvPr>
          <p:cNvPicPr>
            <a:picLocks noRot="1" noChangeAspect="1"/>
          </p:cNvPicPr>
          <p:nvPr>
            <a:videoFile r:link="rId1"/>
          </p:nvPr>
        </p:nvPicPr>
        <p:blipFill>
          <a:blip r:embed="rId4"/>
          <a:stretch>
            <a:fillRect/>
          </a:stretch>
        </p:blipFill>
        <p:spPr>
          <a:xfrm>
            <a:off x="15875" y="0"/>
            <a:ext cx="9110663" cy="5143500"/>
          </a:xfrm>
          <a:prstGeom prst="rect">
            <a:avLst/>
          </a:prstGeom>
        </p:spPr>
      </p:pic>
    </p:spTree>
    <p:extLst>
      <p:ext uri="{BB962C8B-B14F-4D97-AF65-F5344CB8AC3E}">
        <p14:creationId xmlns:p14="http://schemas.microsoft.com/office/powerpoint/2010/main" val="81228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52DDB-6BBF-AA18-F861-3E76D20890D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6C8C7FA-1F62-C0E0-FEBE-0E0B83D69D3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47FAA36-8666-8FC7-CF74-F562EE5123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3877264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16661-29C1-D42E-8467-5D32017721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39D7F39-C976-43C9-E4BF-D89374E3291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4DF7211-6377-AC25-3C35-3D8516C709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1DAA9C2E-88E3-3A9A-8707-D192DE8ABA1A}"/>
              </a:ext>
            </a:extLst>
          </p:cNvPr>
          <p:cNvSpPr txBox="1"/>
          <p:nvPr/>
        </p:nvSpPr>
        <p:spPr>
          <a:xfrm>
            <a:off x="180168" y="361950"/>
            <a:ext cx="8963832" cy="3937488"/>
          </a:xfrm>
          <a:prstGeom prst="rect">
            <a:avLst/>
          </a:prstGeom>
          <a:noFill/>
        </p:spPr>
        <p:txBody>
          <a:bodyPr wrap="square" rtlCol="0">
            <a:spAutoFit/>
          </a:bodyPr>
          <a:lstStyle/>
          <a:p>
            <a:pPr algn="l"/>
            <a:r>
              <a:rPr lang="en-US" dirty="0">
                <a:solidFill>
                  <a:schemeClr val="tx1"/>
                </a:solidFill>
              </a:rPr>
              <a:t>May Your Kingdom Come #2 Mt 6.10</a:t>
            </a:r>
          </a:p>
          <a:p>
            <a:pPr marL="0" marR="0" lvl="0" indent="0" algn="l" defTabSz="685800" rtl="1" eaLnBrk="1" fontAlgn="auto" latinLnBrk="0" hangingPunct="1">
              <a:lnSpc>
                <a:spcPct val="80000"/>
              </a:lnSpc>
              <a:spcBef>
                <a:spcPts val="750"/>
              </a:spcBef>
              <a:spcAft>
                <a:spcPts val="0"/>
              </a:spcAft>
              <a:buClrTx/>
              <a:buSzTx/>
              <a:buFont typeface="Arial" panose="020B0604020202020204" pitchFamily="34" charset="0"/>
              <a:buNone/>
              <a:tabLst/>
              <a:defRPr/>
            </a:pPr>
            <a:r>
              <a:rPr kumimoji="0" lang="he-IL" altLang="en-US" sz="5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תָּבוֹא מַלְכוּתְךָ</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Tavo</a:t>
            </a:r>
            <a:r>
              <a:rPr kumimoji="0" lang="en-US" altLang="en-US" sz="54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 </a:t>
            </a:r>
            <a:r>
              <a:rPr kumimoji="0" lang="en-US" altLang="en-US" sz="4800" b="0" i="1" u="none" strike="noStrike" kern="1200" cap="none" spc="0" normalizeH="0" baseline="0" noProof="0" dirty="0" err="1">
                <a:ln>
                  <a:noFill/>
                </a:ln>
                <a:solidFill>
                  <a:srgbClr val="FFFFFF"/>
                </a:solidFill>
                <a:effectLst/>
                <a:uLnTx/>
                <a:uFillTx/>
                <a:latin typeface="Arial Rounded MT Bold" panose="020F0704030504030204" pitchFamily="34" charset="0"/>
                <a:ea typeface="+mn-ea"/>
                <a:cs typeface="+mn-cs"/>
              </a:rPr>
              <a:t>malkutkah</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 </a:t>
            </a:r>
          </a:p>
          <a:p>
            <a:pPr marL="509588" indent="-509588" algn="l">
              <a:buFont typeface="+mj-lt"/>
              <a:buAutoNum type="arabicPeriod"/>
            </a:pPr>
            <a:r>
              <a:rPr lang="en-US" dirty="0">
                <a:solidFill>
                  <a:schemeClr val="tx1"/>
                </a:solidFill>
              </a:rPr>
              <a:t>Illustration of the Kingdom</a:t>
            </a:r>
          </a:p>
          <a:p>
            <a:pPr marL="509588" indent="-509588" algn="l">
              <a:buFont typeface="+mj-lt"/>
              <a:buAutoNum type="arabicPeriod"/>
            </a:pPr>
            <a:r>
              <a:rPr lang="en-US" u="sng" dirty="0">
                <a:solidFill>
                  <a:srgbClr val="FFFF66"/>
                </a:solidFill>
              </a:rPr>
              <a:t>What IS the Kingdom?</a:t>
            </a:r>
          </a:p>
          <a:p>
            <a:pPr marL="509588" indent="-509588" algn="l">
              <a:buFont typeface="+mj-lt"/>
              <a:buAutoNum type="arabicPeriod"/>
            </a:pPr>
            <a:r>
              <a:rPr lang="en-US" dirty="0">
                <a:solidFill>
                  <a:schemeClr val="tx1"/>
                </a:solidFill>
              </a:rPr>
              <a:t>Kingdom internal dangers</a:t>
            </a:r>
          </a:p>
          <a:p>
            <a:pPr marL="509588" indent="-509588" algn="l">
              <a:buFont typeface="+mj-lt"/>
              <a:buAutoNum type="arabicPeriod"/>
            </a:pPr>
            <a:r>
              <a:rPr lang="en-US" dirty="0">
                <a:solidFill>
                  <a:schemeClr val="tx1"/>
                </a:solidFill>
              </a:rPr>
              <a:t>Kingdom external dangers</a:t>
            </a:r>
          </a:p>
        </p:txBody>
      </p:sp>
    </p:spTree>
    <p:extLst>
      <p:ext uri="{BB962C8B-B14F-4D97-AF65-F5344CB8AC3E}">
        <p14:creationId xmlns:p14="http://schemas.microsoft.com/office/powerpoint/2010/main" val="1067729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80ECF-C232-7E10-B007-9E9EF202DAD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F64F4BE-5D49-1539-7B86-6C6E0E9EA88E}"/>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14.17-18</a:t>
            </a:r>
            <a:r>
              <a:rPr lang="en-US" sz="4000" dirty="0">
                <a:solidFill>
                  <a:schemeClr val="tx1"/>
                </a:solidFill>
                <a:latin typeface="Arial Rounded MT Bold" panose="020F0704030504030204" pitchFamily="34" charset="0"/>
              </a:rPr>
              <a:t> For the Kingdom of God is not eating and drinking, but </a:t>
            </a:r>
            <a:r>
              <a:rPr lang="en-US" sz="4000" u="sng" dirty="0">
                <a:solidFill>
                  <a:srgbClr val="FFFF66"/>
                </a:solidFill>
                <a:latin typeface="Arial Rounded MT Bold" panose="020F0704030504030204" pitchFamily="34" charset="0"/>
              </a:rPr>
              <a:t>righteousness, shalom and joy in the Ruakh HaKodesh</a:t>
            </a:r>
            <a:r>
              <a:rPr lang="en-US" sz="4000" dirty="0">
                <a:solidFill>
                  <a:schemeClr val="tx1"/>
                </a:solidFill>
                <a:latin typeface="Arial Rounded MT Bold" panose="020F0704030504030204" pitchFamily="34" charset="0"/>
              </a:rPr>
              <a:t>. Anyone who serves the Messiah in this fashion both pleases God and wins the approval of other people.</a:t>
            </a:r>
          </a:p>
        </p:txBody>
      </p:sp>
    </p:spTree>
    <p:extLst>
      <p:ext uri="{BB962C8B-B14F-4D97-AF65-F5344CB8AC3E}">
        <p14:creationId xmlns:p14="http://schemas.microsoft.com/office/powerpoint/2010/main" val="1965399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4F5AF-F6DF-7C4C-45E7-CED62E986E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BEC222-CBBA-1244-7E1F-3C3D7DB44224}"/>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8.15-17</a:t>
            </a:r>
            <a:r>
              <a:rPr lang="en-US" sz="4000" dirty="0">
                <a:solidFill>
                  <a:schemeClr val="tx1"/>
                </a:solidFill>
                <a:latin typeface="Arial Rounded MT Bold" panose="020F0704030504030204" pitchFamily="34" charset="0"/>
              </a:rPr>
              <a:t> For you did not receive the spirit of slavery to fall again into fear; rather, you received the Spirit of adoption, by whom we cry, “Abba! Father!” The Ruach Himself bears witness with our spirit that we are children of God. </a:t>
            </a:r>
          </a:p>
        </p:txBody>
      </p:sp>
    </p:spTree>
    <p:extLst>
      <p:ext uri="{BB962C8B-B14F-4D97-AF65-F5344CB8AC3E}">
        <p14:creationId xmlns:p14="http://schemas.microsoft.com/office/powerpoint/2010/main" val="1697724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FEBB9-AE3B-CFBB-3FBD-672C48EEAB6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88C31F4-E151-6686-F71B-5844BFC4F471}"/>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8.15-17</a:t>
            </a:r>
            <a:r>
              <a:rPr lang="en-US" sz="4000" dirty="0">
                <a:solidFill>
                  <a:schemeClr val="tx1"/>
                </a:solidFill>
                <a:latin typeface="Arial Rounded MT Bold" panose="020F0704030504030204" pitchFamily="34" charset="0"/>
              </a:rPr>
              <a:t> And if children, also heirs—heirs of God and joint-heirs with Messiah—if indeed we suffer with Him so that we may also be glorified with Him.</a:t>
            </a:r>
          </a:p>
        </p:txBody>
      </p:sp>
    </p:spTree>
    <p:extLst>
      <p:ext uri="{BB962C8B-B14F-4D97-AF65-F5344CB8AC3E}">
        <p14:creationId xmlns:p14="http://schemas.microsoft.com/office/powerpoint/2010/main" val="193694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82ABB-D6E0-8AAD-101B-67642B86DCF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0113A5B-2663-E828-BB31-67688023221A}"/>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14.17-18</a:t>
            </a:r>
            <a:r>
              <a:rPr lang="en-US" sz="4000" dirty="0">
                <a:solidFill>
                  <a:schemeClr val="tx1"/>
                </a:solidFill>
                <a:latin typeface="Arial Rounded MT Bold" panose="020F0704030504030204" pitchFamily="34" charset="0"/>
              </a:rPr>
              <a:t> For the Kingdom of God is not eating and drinking, but </a:t>
            </a:r>
            <a:r>
              <a:rPr lang="en-US" sz="4000" u="sng" dirty="0">
                <a:solidFill>
                  <a:srgbClr val="FFFF66"/>
                </a:solidFill>
                <a:latin typeface="Arial Rounded MT Bold" panose="020F0704030504030204" pitchFamily="34" charset="0"/>
              </a:rPr>
              <a:t>righteousness, shalom and joy in the Ruakh HaKodesh</a:t>
            </a:r>
            <a:r>
              <a:rPr lang="en-US" sz="4000" dirty="0">
                <a:solidFill>
                  <a:schemeClr val="tx1"/>
                </a:solidFill>
                <a:latin typeface="Arial Rounded MT Bold" panose="020F0704030504030204" pitchFamily="34" charset="0"/>
              </a:rPr>
              <a:t>. Anyone who serves the Messiah in this fashion both pleases God and wins the approval of other people.</a:t>
            </a:r>
          </a:p>
        </p:txBody>
      </p:sp>
    </p:spTree>
    <p:extLst>
      <p:ext uri="{BB962C8B-B14F-4D97-AF65-F5344CB8AC3E}">
        <p14:creationId xmlns:p14="http://schemas.microsoft.com/office/powerpoint/2010/main" val="3819738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4F875-03B5-6381-5D7C-5829AB64195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ADCA3D7-2A77-8580-0CE2-ED93999D4BFE}"/>
              </a:ext>
            </a:extLst>
          </p:cNvPr>
          <p:cNvSpPr>
            <a:spLocks noGrp="1"/>
          </p:cNvSpPr>
          <p:nvPr>
            <p:ph type="subTitle" idx="1"/>
          </p:nvPr>
        </p:nvSpPr>
        <p:spPr>
          <a:xfrm>
            <a:off x="228600" y="209550"/>
            <a:ext cx="2414584" cy="4800600"/>
          </a:xfrm>
        </p:spPr>
        <p:txBody>
          <a:bodyPr anchor="t">
            <a:normAutofit/>
          </a:bodyPr>
          <a:lstStyle/>
          <a:p>
            <a:pPr algn="l"/>
            <a:r>
              <a:rPr lang="en-US" sz="4000" dirty="0">
                <a:solidFill>
                  <a:schemeClr val="tx1"/>
                </a:solidFill>
                <a:latin typeface="Arial Rounded MT Bold" panose="020F0704030504030204" pitchFamily="34" charset="0"/>
              </a:rPr>
              <a:t>Aug 27, </a:t>
            </a:r>
          </a:p>
          <a:p>
            <a:pPr algn="l"/>
            <a:r>
              <a:rPr lang="en-US" sz="4000" dirty="0">
                <a:solidFill>
                  <a:schemeClr val="tx1"/>
                </a:solidFill>
                <a:latin typeface="Arial Rounded MT Bold" panose="020F0704030504030204" pitchFamily="34" charset="0"/>
              </a:rPr>
              <a:t>2026</a:t>
            </a:r>
          </a:p>
          <a:p>
            <a:pPr algn="l"/>
            <a:r>
              <a:rPr lang="en-US" sz="4000" dirty="0">
                <a:solidFill>
                  <a:schemeClr val="tx1"/>
                </a:solidFill>
                <a:latin typeface="Arial Rounded MT Bold" panose="020F0704030504030204" pitchFamily="34" charset="0"/>
              </a:rPr>
              <a:t>Partial lunar eclipse</a:t>
            </a:r>
          </a:p>
        </p:txBody>
      </p:sp>
      <p:pic>
        <p:nvPicPr>
          <p:cNvPr id="4" name="Picture 3">
            <a:extLst>
              <a:ext uri="{FF2B5EF4-FFF2-40B4-BE49-F238E27FC236}">
                <a16:creationId xmlns:a16="http://schemas.microsoft.com/office/drawing/2014/main" id="{F48D1A81-1CF8-A6E7-BB33-F2C18D561A16}"/>
              </a:ext>
            </a:extLst>
          </p:cNvPr>
          <p:cNvPicPr>
            <a:picLocks noChangeAspect="1"/>
          </p:cNvPicPr>
          <p:nvPr/>
        </p:nvPicPr>
        <p:blipFill>
          <a:blip r:embed="rId3" cstate="print">
            <a:extLst>
              <a:ext uri="{28A0092B-C50C-407E-A947-70E740481C1C}">
                <a14:useLocalDpi xmlns:a14="http://schemas.microsoft.com/office/drawing/2010/main" val="0"/>
              </a:ext>
            </a:extLst>
          </a:blip>
          <a:srcRect l="6666" t="24321" r="20370"/>
          <a:stretch>
            <a:fillRect/>
          </a:stretch>
        </p:blipFill>
        <p:spPr>
          <a:xfrm rot="5400000">
            <a:off x="2085067" y="607159"/>
            <a:ext cx="5026249" cy="3910014"/>
          </a:xfrm>
          <a:prstGeom prst="rect">
            <a:avLst/>
          </a:prstGeom>
        </p:spPr>
      </p:pic>
    </p:spTree>
    <p:extLst>
      <p:ext uri="{BB962C8B-B14F-4D97-AF65-F5344CB8AC3E}">
        <p14:creationId xmlns:p14="http://schemas.microsoft.com/office/powerpoint/2010/main" val="77993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7F62-6456-69E3-809F-56646796BF4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1C7FEE2-3936-AA8F-641C-5778FFD9292C}"/>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14.19-20</a:t>
            </a:r>
            <a:r>
              <a:rPr lang="en-US" sz="4000" dirty="0">
                <a:solidFill>
                  <a:schemeClr val="tx1"/>
                </a:solidFill>
                <a:latin typeface="Arial Rounded MT Bold" panose="020F0704030504030204" pitchFamily="34" charset="0"/>
              </a:rPr>
              <a:t> So then, let us pursue the things that </a:t>
            </a:r>
            <a:r>
              <a:rPr lang="en-US" sz="4000" u="sng" dirty="0">
                <a:solidFill>
                  <a:srgbClr val="FFFF66"/>
                </a:solidFill>
                <a:latin typeface="Arial Rounded MT Bold" panose="020F0704030504030204" pitchFamily="34" charset="0"/>
              </a:rPr>
              <a:t>make for shalom</a:t>
            </a:r>
            <a:r>
              <a:rPr lang="en-US" sz="4000" dirty="0">
                <a:solidFill>
                  <a:schemeClr val="tx1"/>
                </a:solidFill>
                <a:latin typeface="Arial Rounded MT Bold" panose="020F0704030504030204" pitchFamily="34" charset="0"/>
              </a:rPr>
              <a:t> and mutual upbuilding. Don’t tear down God’s work for the sake of food. True enough, all things are clean; but it is wrong for anybody by his eating to cause someone to fall away. </a:t>
            </a:r>
          </a:p>
        </p:txBody>
      </p:sp>
    </p:spTree>
    <p:extLst>
      <p:ext uri="{BB962C8B-B14F-4D97-AF65-F5344CB8AC3E}">
        <p14:creationId xmlns:p14="http://schemas.microsoft.com/office/powerpoint/2010/main" val="1182193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4167E-41D7-D4C6-828F-9F27AFD6B8D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2E02F4C-CA73-9052-E994-076C11C6DB87}"/>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1 Cor 4.19-20</a:t>
            </a:r>
            <a:r>
              <a:rPr lang="en-US" sz="4000" dirty="0">
                <a:solidFill>
                  <a:schemeClr val="tx1"/>
                </a:solidFill>
                <a:latin typeface="Arial Rounded MT Bold" panose="020F0704030504030204" pitchFamily="34" charset="0"/>
              </a:rPr>
              <a:t> But I am coming to you soon, if the Lord wills; and I will take cognizance not of the talk of these arrogant people but of their power. For the </a:t>
            </a:r>
            <a:r>
              <a:rPr lang="en-US" sz="4000" u="sng" dirty="0">
                <a:solidFill>
                  <a:srgbClr val="FFFF66"/>
                </a:solidFill>
                <a:latin typeface="Arial Rounded MT Bold" panose="020F0704030504030204" pitchFamily="34" charset="0"/>
              </a:rPr>
              <a:t>Kingdom of God is not a matter of words but of power.</a:t>
            </a:r>
          </a:p>
        </p:txBody>
      </p:sp>
    </p:spTree>
    <p:extLst>
      <p:ext uri="{BB962C8B-B14F-4D97-AF65-F5344CB8AC3E}">
        <p14:creationId xmlns:p14="http://schemas.microsoft.com/office/powerpoint/2010/main" val="1212102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621B1-E8E2-F361-1A71-599D6CE7C14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7FFD218-DF51-9224-3ACD-38B947F87C6B}"/>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Yn 18.36-37</a:t>
            </a:r>
            <a:r>
              <a:rPr lang="en-US" sz="4000" dirty="0">
                <a:solidFill>
                  <a:schemeClr val="tx1"/>
                </a:solidFill>
                <a:latin typeface="Arial Rounded MT Bold" panose="020F0704030504030204" pitchFamily="34" charset="0"/>
              </a:rPr>
              <a:t> Yeshua answered, “</a:t>
            </a:r>
            <a:r>
              <a:rPr lang="en-US" sz="4000" u="sng" dirty="0">
                <a:solidFill>
                  <a:srgbClr val="FFFF66"/>
                </a:solidFill>
                <a:latin typeface="Arial Rounded MT Bold" panose="020F0704030504030204" pitchFamily="34" charset="0"/>
              </a:rPr>
              <a:t>My kingdom</a:t>
            </a:r>
            <a:r>
              <a:rPr lang="en-US" sz="4000" dirty="0">
                <a:solidFill>
                  <a:schemeClr val="tx1"/>
                </a:solidFill>
                <a:latin typeface="Arial Rounded MT Bold" panose="020F0704030504030204" pitchFamily="34" charset="0"/>
              </a:rPr>
              <a:t> is not of this world. If My kingdom were of this world, then My servants would be fighting so that I wouldn’t be handed over to the Judean leaders. But as it is, </a:t>
            </a:r>
            <a:r>
              <a:rPr lang="en-US" sz="4000" u="sng" dirty="0">
                <a:solidFill>
                  <a:srgbClr val="FFFF66"/>
                </a:solidFill>
                <a:latin typeface="Arial Rounded MT Bold" panose="020F0704030504030204" pitchFamily="34" charset="0"/>
              </a:rPr>
              <a:t>My kingdom </a:t>
            </a:r>
            <a:r>
              <a:rPr lang="en-US" sz="4000" dirty="0">
                <a:solidFill>
                  <a:schemeClr val="tx1"/>
                </a:solidFill>
                <a:latin typeface="Arial Rounded MT Bold" panose="020F0704030504030204" pitchFamily="34" charset="0"/>
              </a:rPr>
              <a:t>is not from here.” So Pilate said to Him, </a:t>
            </a:r>
          </a:p>
        </p:txBody>
      </p:sp>
    </p:spTree>
    <p:extLst>
      <p:ext uri="{BB962C8B-B14F-4D97-AF65-F5344CB8AC3E}">
        <p14:creationId xmlns:p14="http://schemas.microsoft.com/office/powerpoint/2010/main" val="4184072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F2D57-FE52-1BF0-A41D-784C103022A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7B6D90A-05E1-130B-19B5-6372A661B59F}"/>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Yn 18.36-37</a:t>
            </a:r>
            <a:r>
              <a:rPr lang="en-US" sz="4000" dirty="0">
                <a:solidFill>
                  <a:schemeClr val="tx1"/>
                </a:solidFill>
                <a:latin typeface="Arial Rounded MT Bold" panose="020F0704030504030204" pitchFamily="34" charset="0"/>
              </a:rPr>
              <a:t> “</a:t>
            </a:r>
            <a:r>
              <a:rPr lang="en-US" sz="4000" u="sng" dirty="0">
                <a:solidFill>
                  <a:srgbClr val="FFFF66"/>
                </a:solidFill>
                <a:latin typeface="Arial Rounded MT Bold" panose="020F0704030504030204" pitchFamily="34" charset="0"/>
              </a:rPr>
              <a:t>Are you a king</a:t>
            </a:r>
            <a:r>
              <a:rPr lang="en-US" sz="4000" dirty="0">
                <a:solidFill>
                  <a:schemeClr val="tx1"/>
                </a:solidFill>
                <a:latin typeface="Arial Rounded MT Bold" panose="020F0704030504030204" pitchFamily="34" charset="0"/>
              </a:rPr>
              <a:t>, then?” Yeshua answered, “You say </a:t>
            </a:r>
            <a:r>
              <a:rPr lang="en-US" sz="4000" dirty="0">
                <a:solidFill>
                  <a:srgbClr val="FFFF00"/>
                </a:solidFill>
                <a:latin typeface="Arial Rounded MT Bold" panose="020F0704030504030204" pitchFamily="34" charset="0"/>
              </a:rPr>
              <a:t>[</a:t>
            </a:r>
            <a:r>
              <a:rPr lang="he-IL" sz="4000" b="1" dirty="0">
                <a:solidFill>
                  <a:srgbClr val="FFFF00"/>
                </a:solidFill>
                <a:latin typeface="David" panose="020E0502060401010101" pitchFamily="34" charset="-79"/>
                <a:cs typeface="David" panose="020E0502060401010101" pitchFamily="34" charset="-79"/>
              </a:rPr>
              <a:t>כן</a:t>
            </a:r>
            <a:r>
              <a:rPr lang="en-US" sz="4000" dirty="0">
                <a:solidFill>
                  <a:srgbClr val="FFFF00"/>
                </a:solidFill>
                <a:latin typeface="Arial Rounded MT Bold" panose="020F0704030504030204" pitchFamily="34" charset="0"/>
              </a:rPr>
              <a:t> </a:t>
            </a:r>
            <a:r>
              <a:rPr lang="en-US" sz="4000" i="1" dirty="0">
                <a:solidFill>
                  <a:srgbClr val="FFFF00"/>
                </a:solidFill>
                <a:latin typeface="Arial Rounded MT Bold" panose="020F0704030504030204" pitchFamily="34" charset="0"/>
              </a:rPr>
              <a:t>ken, </a:t>
            </a:r>
            <a:r>
              <a:rPr lang="en-US" sz="4000" dirty="0">
                <a:solidFill>
                  <a:srgbClr val="FFFF00"/>
                </a:solidFill>
                <a:latin typeface="Arial Rounded MT Bold" panose="020F0704030504030204" pitchFamily="34" charset="0"/>
              </a:rPr>
              <a:t>as you have said.]</a:t>
            </a:r>
            <a:r>
              <a:rPr lang="en-US" sz="4000" dirty="0">
                <a:solidFill>
                  <a:schemeClr val="tx1"/>
                </a:solidFill>
                <a:latin typeface="Arial Rounded MT Bold" panose="020F0704030504030204" pitchFamily="34" charset="0"/>
              </a:rPr>
              <a:t> that I am a king. For this reason I was born, and for this reason I came into the world, so that I might testify to the truth. Everyone who is of the truth hears My voice.”</a:t>
            </a:r>
          </a:p>
        </p:txBody>
      </p:sp>
    </p:spTree>
    <p:extLst>
      <p:ext uri="{BB962C8B-B14F-4D97-AF65-F5344CB8AC3E}">
        <p14:creationId xmlns:p14="http://schemas.microsoft.com/office/powerpoint/2010/main" val="2142316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336DD-02B1-DEFD-10EB-F57DD797D6E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71998AC-6305-DD48-02EA-01231211B0B7}"/>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Yn 12.3-8  </a:t>
            </a:r>
            <a:r>
              <a:rPr lang="en-US" sz="4000" dirty="0">
                <a:solidFill>
                  <a:schemeClr val="tx1"/>
                </a:solidFill>
                <a:latin typeface="Arial Rounded MT Bold" panose="020F0704030504030204" pitchFamily="34" charset="0"/>
              </a:rPr>
              <a:t>Then Miriam took a pound of very expensive oil of pure nard and anointed Yeshua’s feet, and she wiped His feet dry with her hair. Now the house was filled with the fragrance of the oil. But Judah from </a:t>
            </a:r>
            <a:r>
              <a:rPr lang="en-US" sz="4000" dirty="0" err="1">
                <a:solidFill>
                  <a:schemeClr val="tx1"/>
                </a:solidFill>
                <a:latin typeface="Arial Rounded MT Bold" panose="020F0704030504030204" pitchFamily="34" charset="0"/>
              </a:rPr>
              <a:t>Kriot</a:t>
            </a:r>
            <a:r>
              <a:rPr lang="en-US" sz="4000" dirty="0">
                <a:solidFill>
                  <a:schemeClr val="tx1"/>
                </a:solidFill>
                <a:latin typeface="Arial Rounded MT Bold" panose="020F0704030504030204" pitchFamily="34" charset="0"/>
              </a:rPr>
              <a:t>, one of His disciples, the one who was about to betray Him, said, </a:t>
            </a:r>
          </a:p>
        </p:txBody>
      </p:sp>
    </p:spTree>
    <p:extLst>
      <p:ext uri="{BB962C8B-B14F-4D97-AF65-F5344CB8AC3E}">
        <p14:creationId xmlns:p14="http://schemas.microsoft.com/office/powerpoint/2010/main" val="2952708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FE7F4-0895-EA9E-2097-86787648F6F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42FE1BE-9BBB-2490-44AF-5F0390137226}"/>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Yn 12.3-8 </a:t>
            </a:r>
            <a:r>
              <a:rPr lang="en-US" sz="4000" dirty="0">
                <a:solidFill>
                  <a:schemeClr val="tx1"/>
                </a:solidFill>
                <a:latin typeface="Arial Rounded MT Bold" panose="020F0704030504030204" pitchFamily="34" charset="0"/>
              </a:rPr>
              <a:t>“Why wasn’t this oil sold for three hundred denarii and the money given to the poor?” Now he said this not because he cared about the poor, but because he was a thief. Since he had the moneybox, he used to steal from what was put in it. </a:t>
            </a:r>
          </a:p>
        </p:txBody>
      </p:sp>
    </p:spTree>
    <p:extLst>
      <p:ext uri="{BB962C8B-B14F-4D97-AF65-F5344CB8AC3E}">
        <p14:creationId xmlns:p14="http://schemas.microsoft.com/office/powerpoint/2010/main" val="2426715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313F2-C04F-5022-601B-AD86FBB34EA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FA2A9F6-2D79-8D85-9D6A-591D00A90CE0}"/>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Yn 12.3-8 </a:t>
            </a:r>
            <a:r>
              <a:rPr lang="en-US" sz="4000" dirty="0">
                <a:solidFill>
                  <a:schemeClr val="tx1"/>
                </a:solidFill>
                <a:latin typeface="Arial Rounded MT Bold" panose="020F0704030504030204" pitchFamily="34" charset="0"/>
              </a:rPr>
              <a:t>Therefore Yeshua said, “Leave her alone! She set it aside for the day of My burial.  You will always have the poor among you, but you will not always have Me.”</a:t>
            </a:r>
          </a:p>
        </p:txBody>
      </p:sp>
    </p:spTree>
    <p:extLst>
      <p:ext uri="{BB962C8B-B14F-4D97-AF65-F5344CB8AC3E}">
        <p14:creationId xmlns:p14="http://schemas.microsoft.com/office/powerpoint/2010/main" val="1279450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04167-D175-6409-81F9-53F30C89391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BD34F32-F0D0-D7F5-01AB-8A10D70EDFE7}"/>
              </a:ext>
            </a:extLst>
          </p:cNvPr>
          <p:cNvSpPr>
            <a:spLocks noGrp="1"/>
          </p:cNvSpPr>
          <p:nvPr>
            <p:ph type="subTitle" idx="1"/>
          </p:nvPr>
        </p:nvSpPr>
        <p:spPr>
          <a:xfrm>
            <a:off x="228600" y="209550"/>
            <a:ext cx="8610600" cy="4800600"/>
          </a:xfrm>
        </p:spPr>
        <p:txBody>
          <a:bodyPr anchor="t">
            <a:normAutofit/>
          </a:bodyPr>
          <a:lstStyle/>
          <a:p>
            <a:pPr algn="ctr"/>
            <a:endParaRPr lang="en-US" sz="4000" dirty="0">
              <a:solidFill>
                <a:schemeClr val="tx1"/>
              </a:solidFill>
              <a:latin typeface="Arial Rounded MT Bold" panose="020F0704030504030204" pitchFamily="34" charset="0"/>
            </a:endParaRPr>
          </a:p>
          <a:p>
            <a:pPr algn="ctr"/>
            <a:endParaRPr lang="en-US" sz="4000" dirty="0">
              <a:solidFill>
                <a:schemeClr val="tx1"/>
              </a:solidFill>
              <a:latin typeface="Arial Rounded MT Bold" panose="020F0704030504030204" pitchFamily="34" charset="0"/>
            </a:endParaRPr>
          </a:p>
          <a:p>
            <a:pPr algn="ctr"/>
            <a:r>
              <a:rPr lang="en-US" sz="4000" dirty="0">
                <a:solidFill>
                  <a:schemeClr val="tx1"/>
                </a:solidFill>
                <a:latin typeface="Arial Rounded MT Bold" panose="020F0704030504030204" pitchFamily="34" charset="0"/>
              </a:rPr>
              <a:t>The Kingdom Wedding</a:t>
            </a:r>
          </a:p>
        </p:txBody>
      </p:sp>
    </p:spTree>
    <p:extLst>
      <p:ext uri="{BB962C8B-B14F-4D97-AF65-F5344CB8AC3E}">
        <p14:creationId xmlns:p14="http://schemas.microsoft.com/office/powerpoint/2010/main" val="36056810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17748-2327-F4FF-B493-FE2CBE1E693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72EE151-2B1F-930F-E821-0230992AB534}"/>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T’hillim/Ps 45.7-8 </a:t>
            </a:r>
            <a:r>
              <a:rPr lang="en-US" sz="4000" dirty="0">
                <a:solidFill>
                  <a:schemeClr val="tx1"/>
                </a:solidFill>
                <a:latin typeface="Arial Rounded MT Bold" panose="020F0704030504030204" pitchFamily="34" charset="0"/>
              </a:rPr>
              <a:t>Your throne, God, will last forever and ever; you rule your </a:t>
            </a:r>
            <a:r>
              <a:rPr lang="en-US" sz="4000" u="sng" dirty="0">
                <a:solidFill>
                  <a:srgbClr val="FFFF66"/>
                </a:solidFill>
                <a:latin typeface="Arial Rounded MT Bold" panose="020F0704030504030204" pitchFamily="34" charset="0"/>
              </a:rPr>
              <a:t>kingdom</a:t>
            </a:r>
            <a:r>
              <a:rPr lang="en-US" sz="4000" dirty="0">
                <a:solidFill>
                  <a:schemeClr val="tx1"/>
                </a:solidFill>
                <a:latin typeface="Arial Rounded MT Bold" panose="020F0704030504030204" pitchFamily="34" charset="0"/>
              </a:rPr>
              <a:t> with a scepter of equity. You have loved righteousness and hated wickedness. Therefore God, your God, has anointed you </a:t>
            </a:r>
            <a:r>
              <a:rPr lang="en-US" sz="4000" u="sng" dirty="0">
                <a:solidFill>
                  <a:srgbClr val="FFFF00"/>
                </a:solidFill>
                <a:latin typeface="Arial Rounded MT Bold" panose="020F0704030504030204" pitchFamily="34" charset="0"/>
              </a:rPr>
              <a:t>with the oil of joy </a:t>
            </a:r>
            <a:r>
              <a:rPr lang="en-US" sz="4000" dirty="0">
                <a:solidFill>
                  <a:schemeClr val="tx1"/>
                </a:solidFill>
                <a:latin typeface="Arial Rounded MT Bold" panose="020F0704030504030204" pitchFamily="34" charset="0"/>
              </a:rPr>
              <a:t>in preference to your companions.</a:t>
            </a:r>
          </a:p>
        </p:txBody>
      </p:sp>
    </p:spTree>
    <p:extLst>
      <p:ext uri="{BB962C8B-B14F-4D97-AF65-F5344CB8AC3E}">
        <p14:creationId xmlns:p14="http://schemas.microsoft.com/office/powerpoint/2010/main" val="903724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C0967-7C0D-1AE9-A5E1-6E6C11CE663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9B0DC82-628F-E206-2E69-1B57961A386A}"/>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T’hillim/Ps 45.14-16</a:t>
            </a:r>
            <a:r>
              <a:rPr lang="en-US" sz="4000" dirty="0">
                <a:solidFill>
                  <a:schemeClr val="tx1"/>
                </a:solidFill>
                <a:latin typeface="Arial Rounded MT Bold" panose="020F0704030504030204" pitchFamily="34" charset="0"/>
              </a:rPr>
              <a:t> Inside [the palace], the king’s daughter looks splendid, attired in checker-work embroidered with gold.  In brocade, she will be led to the king, to you, with the virgins in her retinue. They will be led in </a:t>
            </a:r>
            <a:r>
              <a:rPr lang="en-US" sz="4000" u="sng" dirty="0">
                <a:solidFill>
                  <a:srgbClr val="FFFF00"/>
                </a:solidFill>
                <a:latin typeface="Arial Rounded MT Bold" panose="020F0704030504030204" pitchFamily="34" charset="0"/>
              </a:rPr>
              <a:t>with gladness and joy,</a:t>
            </a:r>
            <a:r>
              <a:rPr lang="en-US" sz="4000" dirty="0">
                <a:solidFill>
                  <a:schemeClr val="tx1"/>
                </a:solidFill>
                <a:latin typeface="Arial Rounded MT Bold" panose="020F0704030504030204" pitchFamily="34" charset="0"/>
              </a:rPr>
              <a:t> they will enter the king’s palace.</a:t>
            </a:r>
          </a:p>
        </p:txBody>
      </p:sp>
    </p:spTree>
    <p:extLst>
      <p:ext uri="{BB962C8B-B14F-4D97-AF65-F5344CB8AC3E}">
        <p14:creationId xmlns:p14="http://schemas.microsoft.com/office/powerpoint/2010/main" val="200455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E957D-E9FE-88A9-1920-F0E2B28D3F4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87C9A29-7F58-6634-EA6F-886557DF0B5C}"/>
              </a:ext>
            </a:extLst>
          </p:cNvPr>
          <p:cNvSpPr>
            <a:spLocks noGrp="1"/>
          </p:cNvSpPr>
          <p:nvPr>
            <p:ph type="subTitle" idx="1"/>
          </p:nvPr>
        </p:nvSpPr>
        <p:spPr>
          <a:xfrm>
            <a:off x="228600" y="209550"/>
            <a:ext cx="2414586" cy="4800600"/>
          </a:xfrm>
        </p:spPr>
        <p:txBody>
          <a:bodyPr anchor="t">
            <a:normAutofit/>
          </a:bodyPr>
          <a:lstStyle/>
          <a:p>
            <a:pPr algn="l"/>
            <a:r>
              <a:rPr lang="en-US" sz="4000" dirty="0">
                <a:solidFill>
                  <a:schemeClr val="tx1"/>
                </a:solidFill>
                <a:latin typeface="Arial Rounded MT Bold" panose="020F0704030504030204" pitchFamily="34" charset="0"/>
              </a:rPr>
              <a:t>Taken with my iPhone 15.</a:t>
            </a:r>
          </a:p>
        </p:txBody>
      </p:sp>
      <p:pic>
        <p:nvPicPr>
          <p:cNvPr id="4" name="Picture 3">
            <a:extLst>
              <a:ext uri="{FF2B5EF4-FFF2-40B4-BE49-F238E27FC236}">
                <a16:creationId xmlns:a16="http://schemas.microsoft.com/office/drawing/2014/main" id="{6AE028C1-0453-575C-06FD-585EC59917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000249" y="642939"/>
            <a:ext cx="5143500" cy="3857625"/>
          </a:xfrm>
          <a:prstGeom prst="rect">
            <a:avLst/>
          </a:prstGeom>
        </p:spPr>
      </p:pic>
    </p:spTree>
    <p:extLst>
      <p:ext uri="{BB962C8B-B14F-4D97-AF65-F5344CB8AC3E}">
        <p14:creationId xmlns:p14="http://schemas.microsoft.com/office/powerpoint/2010/main" val="16897187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B0C2D-76A6-AFE5-7742-15C3B16D186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8F85DBB-8CDF-76F2-6CED-C54328FF0F54}"/>
              </a:ext>
            </a:extLst>
          </p:cNvPr>
          <p:cNvSpPr>
            <a:spLocks noGrp="1"/>
          </p:cNvSpPr>
          <p:nvPr>
            <p:ph type="subTitle" idx="1"/>
          </p:nvPr>
        </p:nvSpPr>
        <p:spPr>
          <a:xfrm>
            <a:off x="228600" y="209550"/>
            <a:ext cx="8610600" cy="4800600"/>
          </a:xfrm>
        </p:spPr>
        <p:txBody>
          <a:bodyPr anchor="t">
            <a:normAutofit/>
          </a:bodyPr>
          <a:lstStyle/>
          <a:p>
            <a:pPr algn="ctr"/>
            <a:endParaRPr lang="en-US" sz="4000" dirty="0">
              <a:solidFill>
                <a:schemeClr val="tx1"/>
              </a:solidFill>
              <a:latin typeface="Arial Rounded MT Bold" panose="020F0704030504030204" pitchFamily="34" charset="0"/>
            </a:endParaRPr>
          </a:p>
          <a:p>
            <a:pPr algn="ctr"/>
            <a:endParaRPr lang="en-US" sz="4000" dirty="0">
              <a:solidFill>
                <a:schemeClr val="tx1"/>
              </a:solidFill>
              <a:latin typeface="Arial Rounded MT Bold" panose="020F0704030504030204" pitchFamily="34" charset="0"/>
            </a:endParaRPr>
          </a:p>
          <a:p>
            <a:pPr algn="ctr"/>
            <a:r>
              <a:rPr lang="en-US" sz="4000" dirty="0">
                <a:solidFill>
                  <a:schemeClr val="tx1"/>
                </a:solidFill>
                <a:latin typeface="Arial Rounded MT Bold" panose="020F0704030504030204" pitchFamily="34" charset="0"/>
              </a:rPr>
              <a:t>The Kingdom Future</a:t>
            </a:r>
          </a:p>
        </p:txBody>
      </p:sp>
    </p:spTree>
    <p:extLst>
      <p:ext uri="{BB962C8B-B14F-4D97-AF65-F5344CB8AC3E}">
        <p14:creationId xmlns:p14="http://schemas.microsoft.com/office/powerpoint/2010/main" val="3939029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6522C-407E-E855-E796-CB94F5D1E4A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834C5C7-F6DD-935E-FCD3-3F4AA115411E}"/>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Dan 2.44 </a:t>
            </a:r>
            <a:r>
              <a:rPr lang="en-US" sz="4000" dirty="0">
                <a:solidFill>
                  <a:schemeClr val="tx1"/>
                </a:solidFill>
                <a:latin typeface="Arial Rounded MT Bold" panose="020F0704030504030204" pitchFamily="34" charset="0"/>
              </a:rPr>
              <a:t>“In the days of those kings the God of heaven will establish a </a:t>
            </a:r>
            <a:r>
              <a:rPr lang="en-US" sz="4000" u="sng" dirty="0">
                <a:solidFill>
                  <a:srgbClr val="FFFF66"/>
                </a:solidFill>
                <a:latin typeface="Arial Rounded MT Bold" panose="020F0704030504030204" pitchFamily="34" charset="0"/>
              </a:rPr>
              <a:t>kingdom that will never be destroyed, and that kingdom will not pass i</a:t>
            </a:r>
            <a:r>
              <a:rPr lang="en-US" sz="4000" dirty="0">
                <a:solidFill>
                  <a:schemeClr val="tx1"/>
                </a:solidFill>
                <a:latin typeface="Arial Rounded MT Bold" panose="020F0704030504030204" pitchFamily="34" charset="0"/>
              </a:rPr>
              <a:t>nto the hands of another people. It will break to pieces and consume all those kingdoms; but it, itself, will stand forever </a:t>
            </a:r>
          </a:p>
        </p:txBody>
      </p:sp>
    </p:spTree>
    <p:extLst>
      <p:ext uri="{BB962C8B-B14F-4D97-AF65-F5344CB8AC3E}">
        <p14:creationId xmlns:p14="http://schemas.microsoft.com/office/powerpoint/2010/main" val="345069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E68B3-E0E8-86EE-D478-74A24C31FEE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C3ADB97-9AD2-F5F5-6959-741802BB6913}"/>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Rev 11:15  </a:t>
            </a:r>
            <a:r>
              <a:rPr lang="en-US" sz="4000" dirty="0">
                <a:solidFill>
                  <a:schemeClr val="tx1"/>
                </a:solidFill>
                <a:latin typeface="Arial Rounded MT Bold" panose="020F0704030504030204" pitchFamily="34" charset="0"/>
              </a:rPr>
              <a:t>The seventh angel sounded his shofar; and there were loud voices in heaven, saying, “The </a:t>
            </a:r>
            <a:r>
              <a:rPr lang="en-US" sz="4000" u="sng" dirty="0">
                <a:solidFill>
                  <a:srgbClr val="FFFF00"/>
                </a:solidFill>
                <a:latin typeface="Arial Rounded MT Bold" panose="020F0704030504030204" pitchFamily="34" charset="0"/>
              </a:rPr>
              <a:t>kingdom</a:t>
            </a:r>
            <a:r>
              <a:rPr lang="en-US" sz="4000" dirty="0">
                <a:solidFill>
                  <a:schemeClr val="tx1"/>
                </a:solidFill>
                <a:latin typeface="Arial Rounded MT Bold" panose="020F0704030504030204" pitchFamily="34" charset="0"/>
              </a:rPr>
              <a:t> of the world has become the </a:t>
            </a:r>
            <a:r>
              <a:rPr lang="en-US" sz="4000" u="sng" dirty="0">
                <a:solidFill>
                  <a:srgbClr val="FFFF00"/>
                </a:solidFill>
                <a:latin typeface="Arial Rounded MT Bold" panose="020F0704030504030204" pitchFamily="34" charset="0"/>
              </a:rPr>
              <a:t>Kingdom</a:t>
            </a:r>
            <a:r>
              <a:rPr lang="en-US" sz="4000" dirty="0">
                <a:solidFill>
                  <a:schemeClr val="tx1"/>
                </a:solidFill>
                <a:latin typeface="Arial Rounded MT Bold" panose="020F0704030504030204" pitchFamily="34" charset="0"/>
              </a:rPr>
              <a:t> of our Lord and his Messiah, and he will rule forever and ever!”</a:t>
            </a:r>
          </a:p>
        </p:txBody>
      </p:sp>
    </p:spTree>
    <p:extLst>
      <p:ext uri="{BB962C8B-B14F-4D97-AF65-F5344CB8AC3E}">
        <p14:creationId xmlns:p14="http://schemas.microsoft.com/office/powerpoint/2010/main" val="2747137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52DDB-6BBF-AA18-F861-3E76D20890D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6C8C7FA-1F62-C0E0-FEBE-0E0B83D69D3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47FAA36-8666-8FC7-CF74-F562EE5123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1954954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16661-29C1-D42E-8467-5D32017721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39D7F39-C976-43C9-E4BF-D89374E3291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34DF7211-6377-AC25-3C35-3D8516C709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1DAA9C2E-88E3-3A9A-8707-D192DE8ABA1A}"/>
              </a:ext>
            </a:extLst>
          </p:cNvPr>
          <p:cNvSpPr txBox="1"/>
          <p:nvPr/>
        </p:nvSpPr>
        <p:spPr>
          <a:xfrm>
            <a:off x="180168" y="361950"/>
            <a:ext cx="8963832" cy="3937488"/>
          </a:xfrm>
          <a:prstGeom prst="rect">
            <a:avLst/>
          </a:prstGeom>
          <a:noFill/>
        </p:spPr>
        <p:txBody>
          <a:bodyPr wrap="square" rtlCol="0">
            <a:spAutoFit/>
          </a:bodyPr>
          <a:lstStyle/>
          <a:p>
            <a:pPr algn="l"/>
            <a:r>
              <a:rPr lang="en-US" dirty="0">
                <a:solidFill>
                  <a:schemeClr val="tx1"/>
                </a:solidFill>
              </a:rPr>
              <a:t>May Your Kingdom Come #2 Mt 6.10</a:t>
            </a:r>
          </a:p>
          <a:p>
            <a:pPr marL="0" marR="0" lvl="0" indent="0" algn="l" defTabSz="685800" rtl="1" eaLnBrk="1" fontAlgn="auto" latinLnBrk="0" hangingPunct="1">
              <a:lnSpc>
                <a:spcPct val="80000"/>
              </a:lnSpc>
              <a:spcBef>
                <a:spcPts val="750"/>
              </a:spcBef>
              <a:spcAft>
                <a:spcPts val="0"/>
              </a:spcAft>
              <a:buClrTx/>
              <a:buSzTx/>
              <a:buFont typeface="Arial" panose="020B0604020202020204" pitchFamily="34" charset="0"/>
              <a:buNone/>
              <a:tabLst/>
              <a:defRPr/>
            </a:pPr>
            <a:r>
              <a:rPr kumimoji="0" lang="he-IL" altLang="en-US" sz="5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תָּבוֹא מַלְכוּתְךָ</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Tavo</a:t>
            </a:r>
            <a:r>
              <a:rPr kumimoji="0" lang="en-US" altLang="en-US" sz="54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 </a:t>
            </a:r>
            <a:r>
              <a:rPr kumimoji="0" lang="en-US" altLang="en-US" sz="4800" b="0" i="1" u="none" strike="noStrike" kern="1200" cap="none" spc="0" normalizeH="0" baseline="0" noProof="0" dirty="0" err="1">
                <a:ln>
                  <a:noFill/>
                </a:ln>
                <a:solidFill>
                  <a:srgbClr val="FFFFFF"/>
                </a:solidFill>
                <a:effectLst/>
                <a:uLnTx/>
                <a:uFillTx/>
                <a:latin typeface="Arial Rounded MT Bold" panose="020F0704030504030204" pitchFamily="34" charset="0"/>
                <a:ea typeface="+mn-ea"/>
                <a:cs typeface="+mn-cs"/>
              </a:rPr>
              <a:t>malkutkah</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 </a:t>
            </a:r>
          </a:p>
          <a:p>
            <a:pPr marL="509588" indent="-509588" algn="l">
              <a:buFont typeface="+mj-lt"/>
              <a:buAutoNum type="arabicPeriod"/>
            </a:pPr>
            <a:r>
              <a:rPr lang="en-US" dirty="0">
                <a:solidFill>
                  <a:schemeClr val="tx1"/>
                </a:solidFill>
              </a:rPr>
              <a:t>Illustration of the Kingdom</a:t>
            </a:r>
          </a:p>
          <a:p>
            <a:pPr marL="509588" indent="-509588" algn="l">
              <a:buFont typeface="+mj-lt"/>
              <a:buAutoNum type="arabicPeriod"/>
            </a:pPr>
            <a:r>
              <a:rPr lang="en-US" dirty="0">
                <a:solidFill>
                  <a:schemeClr val="tx1"/>
                </a:solidFill>
              </a:rPr>
              <a:t>What IS the Kingdom</a:t>
            </a:r>
          </a:p>
          <a:p>
            <a:pPr marL="509588" indent="-509588" algn="l">
              <a:buFont typeface="+mj-lt"/>
              <a:buAutoNum type="arabicPeriod"/>
            </a:pPr>
            <a:r>
              <a:rPr lang="en-US" u="sng" dirty="0">
                <a:solidFill>
                  <a:srgbClr val="FFFF66"/>
                </a:solidFill>
              </a:rPr>
              <a:t>Kingdom internal dangers</a:t>
            </a:r>
          </a:p>
          <a:p>
            <a:pPr marL="509588" indent="-509588" algn="l">
              <a:buFont typeface="+mj-lt"/>
              <a:buAutoNum type="arabicPeriod"/>
            </a:pPr>
            <a:r>
              <a:rPr lang="en-US" dirty="0">
                <a:solidFill>
                  <a:schemeClr val="tx1"/>
                </a:solidFill>
              </a:rPr>
              <a:t>Kingdom external dangers</a:t>
            </a:r>
          </a:p>
        </p:txBody>
      </p:sp>
    </p:spTree>
    <p:extLst>
      <p:ext uri="{BB962C8B-B14F-4D97-AF65-F5344CB8AC3E}">
        <p14:creationId xmlns:p14="http://schemas.microsoft.com/office/powerpoint/2010/main" val="480342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7EFA1-349D-2240-A7AE-E7893F038AE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D9A1199-CC57-AE8C-5581-49D8BC607FD4}"/>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1 Cor 6.9-11</a:t>
            </a:r>
            <a:r>
              <a:rPr lang="en-US" sz="4000" dirty="0">
                <a:solidFill>
                  <a:schemeClr val="tx1"/>
                </a:solidFill>
                <a:latin typeface="Arial Rounded MT Bold" panose="020F0704030504030204" pitchFamily="34" charset="0"/>
              </a:rPr>
              <a:t> Don’t you know that unrighteous people will have no share in the </a:t>
            </a:r>
            <a:r>
              <a:rPr lang="en-US" sz="4000" u="sng" dirty="0">
                <a:solidFill>
                  <a:srgbClr val="FFFF66"/>
                </a:solidFill>
                <a:latin typeface="Arial Rounded MT Bold" panose="020F0704030504030204" pitchFamily="34" charset="0"/>
              </a:rPr>
              <a:t>Kingdom of God</a:t>
            </a:r>
            <a:r>
              <a:rPr lang="en-US" sz="4000" dirty="0">
                <a:solidFill>
                  <a:schemeClr val="tx1"/>
                </a:solidFill>
                <a:latin typeface="Arial Rounded MT Bold" panose="020F0704030504030204" pitchFamily="34" charset="0"/>
              </a:rPr>
              <a:t>? Don’t delude yourselves — people who engage in sex before marriage, who worship idols, who engage in sex after marriage with someone other than their spouse, </a:t>
            </a:r>
          </a:p>
        </p:txBody>
      </p:sp>
    </p:spTree>
    <p:extLst>
      <p:ext uri="{BB962C8B-B14F-4D97-AF65-F5344CB8AC3E}">
        <p14:creationId xmlns:p14="http://schemas.microsoft.com/office/powerpoint/2010/main" val="1923131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0F083-6276-6C43-4804-3C898929EEC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5D46BEE-7AC7-5242-EF8D-5A64E69CF3D0}"/>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1 Cor 6.9-11</a:t>
            </a:r>
            <a:r>
              <a:rPr lang="en-US" sz="4000" dirty="0">
                <a:solidFill>
                  <a:schemeClr val="tx1"/>
                </a:solidFill>
                <a:latin typeface="Arial Rounded MT Bold" panose="020F0704030504030204" pitchFamily="34" charset="0"/>
              </a:rPr>
              <a:t> who engage in active or passive homosexuality, who steal, who are greedy, who get drunk, who assail people with contemptuous language, who rob — </a:t>
            </a:r>
            <a:r>
              <a:rPr lang="en-US" sz="4000" u="sng" dirty="0">
                <a:solidFill>
                  <a:srgbClr val="FFFF66"/>
                </a:solidFill>
                <a:latin typeface="Arial Rounded MT Bold" panose="020F0704030504030204" pitchFamily="34" charset="0"/>
              </a:rPr>
              <a:t>none of them will share in the Kingdom of God</a:t>
            </a:r>
            <a:r>
              <a:rPr lang="en-US" sz="4000" dirty="0">
                <a:solidFill>
                  <a:schemeClr val="tx1"/>
                </a:solidFill>
                <a:latin typeface="Arial Rounded MT Bold" panose="020F0704030504030204" pitchFamily="34" charset="0"/>
              </a:rPr>
              <a:t>.  Some of you used to do these things. </a:t>
            </a:r>
          </a:p>
        </p:txBody>
      </p:sp>
    </p:spTree>
    <p:extLst>
      <p:ext uri="{BB962C8B-B14F-4D97-AF65-F5344CB8AC3E}">
        <p14:creationId xmlns:p14="http://schemas.microsoft.com/office/powerpoint/2010/main" val="2090285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7EFB9-6A0E-AB69-C733-ED1309443E2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466FEFB-C528-B436-14B5-42D94FA1ADE1}"/>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Great and powerful Kingdom ministries can be wrecked by a lapse into sin.</a:t>
            </a:r>
          </a:p>
          <a:p>
            <a:pPr marL="461963" indent="-461963" algn="l">
              <a:buFont typeface="+mj-lt"/>
              <a:buAutoNum type="arabicPeriod"/>
            </a:pPr>
            <a:r>
              <a:rPr lang="en-US" sz="4000" dirty="0">
                <a:solidFill>
                  <a:schemeClr val="tx1"/>
                </a:solidFill>
                <a:latin typeface="Arial Rounded MT Bold" panose="020F0704030504030204" pitchFamily="34" charset="0"/>
              </a:rPr>
              <a:t>NEVER be alone in a car or building with non-family of the opposite gender.</a:t>
            </a:r>
          </a:p>
          <a:p>
            <a:pPr marL="461963" indent="-461963" algn="l">
              <a:buFont typeface="+mj-lt"/>
              <a:buAutoNum type="arabicPeriod"/>
            </a:pPr>
            <a:r>
              <a:rPr lang="en-US" sz="4000" dirty="0">
                <a:solidFill>
                  <a:schemeClr val="tx1"/>
                </a:solidFill>
                <a:latin typeface="Arial Rounded MT Bold" panose="020F0704030504030204" pitchFamily="34" charset="0"/>
              </a:rPr>
              <a:t>Only touch the opposite gender WITH PERMISSION, on the shoulder.  Side, neck hugs. 		</a:t>
            </a:r>
          </a:p>
        </p:txBody>
      </p:sp>
    </p:spTree>
    <p:extLst>
      <p:ext uri="{BB962C8B-B14F-4D97-AF65-F5344CB8AC3E}">
        <p14:creationId xmlns:p14="http://schemas.microsoft.com/office/powerpoint/2010/main" val="2246677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BAC66-C738-378B-004B-E3776119FBE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3B4F568-8B6C-2A10-97D4-A46FC8921785}"/>
              </a:ext>
            </a:extLst>
          </p:cNvPr>
          <p:cNvSpPr>
            <a:spLocks noGrp="1"/>
          </p:cNvSpPr>
          <p:nvPr>
            <p:ph type="subTitle" idx="1"/>
          </p:nvPr>
        </p:nvSpPr>
        <p:spPr>
          <a:xfrm>
            <a:off x="228600" y="209550"/>
            <a:ext cx="8610600" cy="4800600"/>
          </a:xfrm>
        </p:spPr>
        <p:txBody>
          <a:bodyPr anchor="t">
            <a:normAutofit/>
          </a:bodyPr>
          <a:lstStyle/>
          <a:p>
            <a:pPr marL="509588" indent="-509588" algn="l">
              <a:buFont typeface="+mj-lt"/>
              <a:buAutoNum type="arabicPeriod" startAt="3"/>
            </a:pPr>
            <a:r>
              <a:rPr lang="en-US" sz="4000" dirty="0">
                <a:solidFill>
                  <a:schemeClr val="tx1"/>
                </a:solidFill>
                <a:latin typeface="Arial Rounded MT Bold" panose="020F0704030504030204" pitchFamily="34" charset="0"/>
              </a:rPr>
              <a:t>Be gentle and truthful with your speech.  Kingdom words are “truth in love.”</a:t>
            </a:r>
          </a:p>
          <a:p>
            <a:pPr marL="509588" indent="-509588" algn="l">
              <a:buFont typeface="+mj-lt"/>
              <a:buAutoNum type="arabicPeriod" startAt="3"/>
            </a:pPr>
            <a:r>
              <a:rPr lang="en-US" sz="4000" dirty="0">
                <a:solidFill>
                  <a:schemeClr val="tx1"/>
                </a:solidFill>
                <a:latin typeface="Arial Rounded MT Bold" panose="020F0704030504030204" pitchFamily="34" charset="0"/>
              </a:rPr>
              <a:t>Be scrupulous with your money.  Accountable.  Or HaOlam procedures.</a:t>
            </a:r>
          </a:p>
          <a:p>
            <a:pPr marL="509588" indent="-509588" algn="l">
              <a:buFont typeface="+mj-lt"/>
              <a:buAutoNum type="arabicPeriod" startAt="3"/>
            </a:pPr>
            <a:r>
              <a:rPr lang="en-US" sz="4000" dirty="0">
                <a:solidFill>
                  <a:schemeClr val="tx1"/>
                </a:solidFill>
                <a:latin typeface="Arial Rounded MT Bold" panose="020F0704030504030204" pitchFamily="34" charset="0"/>
              </a:rPr>
              <a:t>Be humble.</a:t>
            </a:r>
          </a:p>
        </p:txBody>
      </p:sp>
    </p:spTree>
    <p:extLst>
      <p:ext uri="{BB962C8B-B14F-4D97-AF65-F5344CB8AC3E}">
        <p14:creationId xmlns:p14="http://schemas.microsoft.com/office/powerpoint/2010/main" val="8395247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667E6-D0D6-2693-F5EF-04CA8745CD7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B4E893C-9073-5C64-86E5-2069D4CAA8AE}"/>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1 Cor 6.9-11</a:t>
            </a:r>
            <a:r>
              <a:rPr lang="en-US" sz="4000" dirty="0">
                <a:solidFill>
                  <a:schemeClr val="tx1"/>
                </a:solidFill>
                <a:latin typeface="Arial Rounded MT Bold" panose="020F0704030504030204" pitchFamily="34" charset="0"/>
              </a:rPr>
              <a:t> But you have cleansed yourselves, you have been set apart for God, you have come to be counted righteous through the power of the Lord Yeshua the Messiah and the Spirit of our God.</a:t>
            </a:r>
          </a:p>
        </p:txBody>
      </p:sp>
    </p:spTree>
    <p:extLst>
      <p:ext uri="{BB962C8B-B14F-4D97-AF65-F5344CB8AC3E}">
        <p14:creationId xmlns:p14="http://schemas.microsoft.com/office/powerpoint/2010/main" val="2980814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C05F7-F141-62BF-D329-7C64916BCB5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0F8F70B-CA59-8F13-922A-3889A8CE895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3DDE20C-8F31-26BE-0F4E-871CA2E72B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900" y="0"/>
            <a:ext cx="4112200" cy="5143500"/>
          </a:xfrm>
          <a:prstGeom prst="rect">
            <a:avLst/>
          </a:prstGeom>
        </p:spPr>
      </p:pic>
    </p:spTree>
    <p:extLst>
      <p:ext uri="{BB962C8B-B14F-4D97-AF65-F5344CB8AC3E}">
        <p14:creationId xmlns:p14="http://schemas.microsoft.com/office/powerpoint/2010/main" val="3186733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DB664-FDF2-0E23-45B4-FEA8EE4AA78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5FF4BFA-B4AB-5EB9-9AE8-232EC9CAB3B1}"/>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Mt 18.1-5 </a:t>
            </a:r>
            <a:r>
              <a:rPr lang="en-US" sz="4000" dirty="0">
                <a:solidFill>
                  <a:schemeClr val="tx1"/>
                </a:solidFill>
                <a:latin typeface="Arial Rounded MT Bold" panose="020F0704030504030204" pitchFamily="34" charset="0"/>
              </a:rPr>
              <a:t>At that moment the talmidim came to Yeshua and asked, “Who is the </a:t>
            </a:r>
            <a:r>
              <a:rPr lang="en-US" sz="4000" u="sng" dirty="0">
                <a:solidFill>
                  <a:srgbClr val="FFFF66"/>
                </a:solidFill>
                <a:latin typeface="Arial Rounded MT Bold" panose="020F0704030504030204" pitchFamily="34" charset="0"/>
              </a:rPr>
              <a:t>greatest in the Kingdom of Heaven?</a:t>
            </a:r>
            <a:r>
              <a:rPr lang="en-US" sz="4000" dirty="0">
                <a:solidFill>
                  <a:schemeClr val="tx1"/>
                </a:solidFill>
                <a:latin typeface="Arial Rounded MT Bold" panose="020F0704030504030204" pitchFamily="34" charset="0"/>
              </a:rPr>
              <a:t>” He called a child to him, stood him among them, and said, “Yes! I tell you that unless you change and become like little children, </a:t>
            </a:r>
          </a:p>
        </p:txBody>
      </p:sp>
    </p:spTree>
    <p:extLst>
      <p:ext uri="{BB962C8B-B14F-4D97-AF65-F5344CB8AC3E}">
        <p14:creationId xmlns:p14="http://schemas.microsoft.com/office/powerpoint/2010/main" val="6199663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E2627-E008-F2BA-62E0-535244548B9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72F15FD-42D4-5BED-4C9A-2A68369B443F}"/>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Mt 18.1-5 </a:t>
            </a:r>
            <a:r>
              <a:rPr lang="en-US" sz="4000" dirty="0">
                <a:solidFill>
                  <a:schemeClr val="tx1"/>
                </a:solidFill>
                <a:latin typeface="Arial Rounded MT Bold" panose="020F0704030504030204" pitchFamily="34" charset="0"/>
              </a:rPr>
              <a:t>you won’t even enter the </a:t>
            </a:r>
            <a:r>
              <a:rPr lang="en-US" sz="4000" u="sng" dirty="0">
                <a:solidFill>
                  <a:srgbClr val="FFFF66"/>
                </a:solidFill>
                <a:latin typeface="Arial Rounded MT Bold" panose="020F0704030504030204" pitchFamily="34" charset="0"/>
              </a:rPr>
              <a:t>Kingdom of Heaven</a:t>
            </a:r>
            <a:r>
              <a:rPr lang="en-US" sz="4000" dirty="0">
                <a:solidFill>
                  <a:schemeClr val="tx1"/>
                </a:solidFill>
                <a:latin typeface="Arial Rounded MT Bold" panose="020F0704030504030204" pitchFamily="34" charset="0"/>
              </a:rPr>
              <a:t>! So, the greatest in the </a:t>
            </a:r>
            <a:r>
              <a:rPr lang="en-US" sz="4000" u="sng" dirty="0">
                <a:solidFill>
                  <a:srgbClr val="FFFF66"/>
                </a:solidFill>
                <a:latin typeface="Arial Rounded MT Bold" panose="020F0704030504030204" pitchFamily="34" charset="0"/>
              </a:rPr>
              <a:t>Kingdom</a:t>
            </a:r>
            <a:r>
              <a:rPr lang="en-US" sz="4000" dirty="0">
                <a:solidFill>
                  <a:schemeClr val="tx1"/>
                </a:solidFill>
                <a:latin typeface="Arial Rounded MT Bold" panose="020F0704030504030204" pitchFamily="34" charset="0"/>
              </a:rPr>
              <a:t> is whoever makes himself as humble as this child. Whoever welcomes one such child in my name welcomes me. </a:t>
            </a:r>
          </a:p>
        </p:txBody>
      </p:sp>
    </p:spTree>
    <p:extLst>
      <p:ext uri="{BB962C8B-B14F-4D97-AF65-F5344CB8AC3E}">
        <p14:creationId xmlns:p14="http://schemas.microsoft.com/office/powerpoint/2010/main" val="1068839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4C116-EBAF-8743-881B-F486A856324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C46DBDB-0ABA-39B6-DA7D-D35F7E3689B0}"/>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B64DACFA-91B8-1C54-612B-BD6B78B82C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3552052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66398-7A45-FED2-9D37-8055AB6AEFE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44BC8CC-3050-2454-300E-94D930C2DF74}"/>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42EF40E6-67C7-2499-9BE8-D2F529AA1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F018349D-00CF-D010-B3EA-A88CE8FA7AA2}"/>
              </a:ext>
            </a:extLst>
          </p:cNvPr>
          <p:cNvSpPr txBox="1"/>
          <p:nvPr/>
        </p:nvSpPr>
        <p:spPr>
          <a:xfrm>
            <a:off x="180168" y="361950"/>
            <a:ext cx="8963832" cy="3937488"/>
          </a:xfrm>
          <a:prstGeom prst="rect">
            <a:avLst/>
          </a:prstGeom>
          <a:noFill/>
        </p:spPr>
        <p:txBody>
          <a:bodyPr wrap="square" rtlCol="0">
            <a:spAutoFit/>
          </a:bodyPr>
          <a:lstStyle/>
          <a:p>
            <a:pPr algn="l"/>
            <a:r>
              <a:rPr lang="en-US" dirty="0">
                <a:solidFill>
                  <a:schemeClr val="tx1"/>
                </a:solidFill>
              </a:rPr>
              <a:t>May Your Kingdom Come #2 Mt 6.10</a:t>
            </a:r>
          </a:p>
          <a:p>
            <a:pPr marL="0" marR="0" lvl="0" indent="0" algn="l" defTabSz="685800" rtl="1" eaLnBrk="1" fontAlgn="auto" latinLnBrk="0" hangingPunct="1">
              <a:lnSpc>
                <a:spcPct val="80000"/>
              </a:lnSpc>
              <a:spcBef>
                <a:spcPts val="750"/>
              </a:spcBef>
              <a:spcAft>
                <a:spcPts val="0"/>
              </a:spcAft>
              <a:buClrTx/>
              <a:buSzTx/>
              <a:buFont typeface="Arial" panose="020B0604020202020204" pitchFamily="34" charset="0"/>
              <a:buNone/>
              <a:tabLst/>
              <a:defRPr/>
            </a:pPr>
            <a:r>
              <a:rPr kumimoji="0" lang="he-IL" altLang="en-US" sz="5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תָּבוֹא מַלְכוּתְךָ</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Tavo</a:t>
            </a:r>
            <a:r>
              <a:rPr kumimoji="0" lang="en-US" altLang="en-US" sz="54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 </a:t>
            </a:r>
            <a:r>
              <a:rPr kumimoji="0" lang="en-US" altLang="en-US" sz="4800" b="0" i="1" u="none" strike="noStrike" kern="1200" cap="none" spc="0" normalizeH="0" baseline="0" noProof="0" dirty="0" err="1">
                <a:ln>
                  <a:noFill/>
                </a:ln>
                <a:solidFill>
                  <a:srgbClr val="FFFFFF"/>
                </a:solidFill>
                <a:effectLst/>
                <a:uLnTx/>
                <a:uFillTx/>
                <a:latin typeface="Arial Rounded MT Bold" panose="020F0704030504030204" pitchFamily="34" charset="0"/>
                <a:ea typeface="+mn-ea"/>
                <a:cs typeface="+mn-cs"/>
              </a:rPr>
              <a:t>malkutkah</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 </a:t>
            </a:r>
          </a:p>
          <a:p>
            <a:pPr marL="509588" indent="-509588" algn="l">
              <a:buFont typeface="+mj-lt"/>
              <a:buAutoNum type="arabicPeriod"/>
            </a:pPr>
            <a:r>
              <a:rPr lang="en-US" dirty="0">
                <a:solidFill>
                  <a:schemeClr val="tx1"/>
                </a:solidFill>
              </a:rPr>
              <a:t>Illustration of the Kingdom</a:t>
            </a:r>
          </a:p>
          <a:p>
            <a:pPr marL="509588" indent="-509588" algn="l">
              <a:buFont typeface="+mj-lt"/>
              <a:buAutoNum type="arabicPeriod"/>
            </a:pPr>
            <a:r>
              <a:rPr lang="en-US" dirty="0">
                <a:solidFill>
                  <a:schemeClr val="tx1"/>
                </a:solidFill>
              </a:rPr>
              <a:t>What IS the Kingdom</a:t>
            </a:r>
          </a:p>
          <a:p>
            <a:pPr marL="509588" indent="-509588" algn="l">
              <a:buFont typeface="+mj-lt"/>
              <a:buAutoNum type="arabicPeriod"/>
            </a:pPr>
            <a:r>
              <a:rPr lang="en-US" dirty="0">
                <a:solidFill>
                  <a:schemeClr val="tx1"/>
                </a:solidFill>
              </a:rPr>
              <a:t>Kingdom internal dangers</a:t>
            </a:r>
          </a:p>
          <a:p>
            <a:pPr marL="509588" indent="-509588" algn="l">
              <a:buFont typeface="+mj-lt"/>
              <a:buAutoNum type="arabicPeriod"/>
            </a:pPr>
            <a:r>
              <a:rPr lang="en-US" u="sng" dirty="0">
                <a:solidFill>
                  <a:srgbClr val="FFFF66"/>
                </a:solidFill>
              </a:rPr>
              <a:t>Kingdom external dangers</a:t>
            </a:r>
          </a:p>
        </p:txBody>
      </p:sp>
    </p:spTree>
    <p:extLst>
      <p:ext uri="{BB962C8B-B14F-4D97-AF65-F5344CB8AC3E}">
        <p14:creationId xmlns:p14="http://schemas.microsoft.com/office/powerpoint/2010/main" val="6536283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2339E-09B8-EB57-2C21-CFC77D647C7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B000391-4720-0827-34EE-6770170708F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September 4–7, 2026, at Huntington Place Convention Center in Detroit, Michigan, thousands are expected to gather in Detroit at the Islamic Society of North America (ISNA) annual convention. </a:t>
            </a:r>
          </a:p>
        </p:txBody>
      </p:sp>
    </p:spTree>
    <p:extLst>
      <p:ext uri="{BB962C8B-B14F-4D97-AF65-F5344CB8AC3E}">
        <p14:creationId xmlns:p14="http://schemas.microsoft.com/office/powerpoint/2010/main" val="20013986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EBE4C-8345-84F8-55F9-A4BBAA95E6B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323AB14-B4A9-515A-0E51-A7EDC03F978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chilling voices of violent radicals are among the featured speakers, and some have been very frank about their dangerous goals for America.</a:t>
            </a:r>
          </a:p>
        </p:txBody>
      </p:sp>
    </p:spTree>
    <p:extLst>
      <p:ext uri="{BB962C8B-B14F-4D97-AF65-F5344CB8AC3E}">
        <p14:creationId xmlns:p14="http://schemas.microsoft.com/office/powerpoint/2010/main" val="15143077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2FA30-741B-17AA-6C32-D2F2CB6B926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D813BD9-7102-C514-D424-A819AC68F33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Imam Zaid Shakir, a frequent ISNA speaker, previously spoke of building a nationwide Muslim “infrastructure,” saying that with enough organization and resources, “we’d take over this country in a very short time.”</a:t>
            </a:r>
            <a:br>
              <a:rPr lang="en-US" sz="4000" dirty="0">
                <a:solidFill>
                  <a:schemeClr val="tx1"/>
                </a:solidFill>
                <a:latin typeface="Arial Rounded MT Bold" panose="020F0704030504030204" pitchFamily="34" charset="0"/>
              </a:rPr>
            </a:br>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7445795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D2FFD-3EA8-8B4D-5DE9-BB75CE83D25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560F269-B75C-7475-24A0-B8CED64517DD}"/>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Imam Siraj Wahhaj, former ISNA vice president, told Muslims that political involvement should be “a weapon to use in the cause of Islam.” He also spoke openly about Muslims gaining enough political power to take control of America, saying: “Take my word, if eight million Muslims unite in America, the country will come to us.”</a:t>
            </a:r>
          </a:p>
        </p:txBody>
      </p:sp>
    </p:spTree>
    <p:extLst>
      <p:ext uri="{BB962C8B-B14F-4D97-AF65-F5344CB8AC3E}">
        <p14:creationId xmlns:p14="http://schemas.microsoft.com/office/powerpoint/2010/main" val="35015047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F295C-E242-2910-4375-BA12A13817D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F8A94E0-C1C0-77C8-52BC-FBECAD5AA605}"/>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a:p>
            <a:pPr algn="ctr"/>
            <a:r>
              <a:rPr lang="en-US" sz="4000" dirty="0">
                <a:solidFill>
                  <a:schemeClr val="tx1"/>
                </a:solidFill>
                <a:latin typeface="Arial Rounded MT Bold" panose="020F0704030504030204" pitchFamily="34" charset="0"/>
              </a:rPr>
              <a:t>Kingdom at war!</a:t>
            </a:r>
          </a:p>
        </p:txBody>
      </p:sp>
    </p:spTree>
    <p:extLst>
      <p:ext uri="{BB962C8B-B14F-4D97-AF65-F5344CB8AC3E}">
        <p14:creationId xmlns:p14="http://schemas.microsoft.com/office/powerpoint/2010/main" val="10877742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A8F82-0F79-F815-08BE-219087DB688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37D5EC6-3481-FDAA-8ABC-E8B4D422D249}"/>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Communist China, a revanchist Russia, revolutionary Iran, and other totalitarian and authoritarian regimes are not simply geopolitical rivals, but civilizational. Each represents, in different ways, an alternative understanding of political legitimacy, </a:t>
            </a:r>
          </a:p>
        </p:txBody>
      </p:sp>
    </p:spTree>
    <p:extLst>
      <p:ext uri="{BB962C8B-B14F-4D97-AF65-F5344CB8AC3E}">
        <p14:creationId xmlns:p14="http://schemas.microsoft.com/office/powerpoint/2010/main" val="704576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024EC-FEDD-C1B2-5B20-A5C8C91604F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F908321-800A-C99E-0E37-D2BDC28E36C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ED85985A-28F5-C4B5-4A95-B01E65D90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0392" y="0"/>
            <a:ext cx="5463216" cy="5143500"/>
          </a:xfrm>
          <a:prstGeom prst="rect">
            <a:avLst/>
          </a:prstGeom>
        </p:spPr>
      </p:pic>
    </p:spTree>
    <p:extLst>
      <p:ext uri="{BB962C8B-B14F-4D97-AF65-F5344CB8AC3E}">
        <p14:creationId xmlns:p14="http://schemas.microsoft.com/office/powerpoint/2010/main" val="11886527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352FF-2BB6-FD93-E497-92EA9DA1C64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8C02B6D-0DF5-CF82-DA35-6A13E4E5A1D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where the state precedes the individual and rights originate with political authority rather than existing independently of it. Power is what defines justice rather than serving it. </a:t>
            </a:r>
          </a:p>
        </p:txBody>
      </p:sp>
    </p:spTree>
    <p:extLst>
      <p:ext uri="{BB962C8B-B14F-4D97-AF65-F5344CB8AC3E}">
        <p14:creationId xmlns:p14="http://schemas.microsoft.com/office/powerpoint/2010/main" val="32864423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2627C-D3C6-92BA-AC62-13D9255FAE3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4FE94C1-0869-D05C-CDFB-36E4CFBA33A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This is more than a contest over territory or military capability. It is ultimately a contest between competing conceptions of the human person and the political order; it is a true clash of civilizations.</a:t>
            </a:r>
          </a:p>
        </p:txBody>
      </p:sp>
    </p:spTree>
    <p:extLst>
      <p:ext uri="{BB962C8B-B14F-4D97-AF65-F5344CB8AC3E}">
        <p14:creationId xmlns:p14="http://schemas.microsoft.com/office/powerpoint/2010/main" val="8416132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2C640-F274-9176-D35A-F40CC844339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BCC7759-AE10-3FBC-2F4B-95C09B612E2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From Avner Boskey</a:t>
            </a:r>
          </a:p>
          <a:p>
            <a:pPr algn="l"/>
            <a:endParaRPr lang="en-US" sz="4000" dirty="0">
              <a:solidFill>
                <a:schemeClr val="tx1"/>
              </a:solidFill>
              <a:latin typeface="Arial Rounded MT Bold" panose="020F0704030504030204" pitchFamily="34" charset="0"/>
            </a:endParaRPr>
          </a:p>
        </p:txBody>
      </p:sp>
      <p:pic>
        <p:nvPicPr>
          <p:cNvPr id="4" name="Picture 3">
            <a:extLst>
              <a:ext uri="{FF2B5EF4-FFF2-40B4-BE49-F238E27FC236}">
                <a16:creationId xmlns:a16="http://schemas.microsoft.com/office/drawing/2014/main" id="{CB197145-7385-ADBF-24F4-9FA475B61AA6}"/>
              </a:ext>
            </a:extLst>
          </p:cNvPr>
          <p:cNvPicPr>
            <a:picLocks noChangeAspect="1"/>
          </p:cNvPicPr>
          <p:nvPr/>
        </p:nvPicPr>
        <p:blipFill>
          <a:blip r:embed="rId3"/>
          <a:stretch>
            <a:fillRect/>
          </a:stretch>
        </p:blipFill>
        <p:spPr>
          <a:xfrm>
            <a:off x="2591509" y="819150"/>
            <a:ext cx="4876092" cy="4315007"/>
          </a:xfrm>
          <a:prstGeom prst="rect">
            <a:avLst/>
          </a:prstGeom>
        </p:spPr>
      </p:pic>
    </p:spTree>
    <p:extLst>
      <p:ext uri="{BB962C8B-B14F-4D97-AF65-F5344CB8AC3E}">
        <p14:creationId xmlns:p14="http://schemas.microsoft.com/office/powerpoint/2010/main" val="10406394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B3F11-5FC3-514D-4454-9D807976729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C4EA1A4-0ADC-86F3-3619-589C838204D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48th sura (chapter) of the Quran (Al-</a:t>
            </a:r>
            <a:r>
              <a:rPr lang="en-US" sz="4000" dirty="0" err="1">
                <a:solidFill>
                  <a:schemeClr val="tx1"/>
                </a:solidFill>
                <a:latin typeface="Arial Rounded MT Bold" panose="020F0704030504030204" pitchFamily="34" charset="0"/>
              </a:rPr>
              <a:t>Fatḥ</a:t>
            </a:r>
            <a:r>
              <a:rPr lang="en-US" sz="4000" dirty="0">
                <a:solidFill>
                  <a:schemeClr val="tx1"/>
                </a:solidFill>
                <a:latin typeface="Arial Rounded MT Bold" panose="020F0704030504030204" pitchFamily="34" charset="0"/>
              </a:rPr>
              <a:t>), describes in detail something called ‘the Treaty of </a:t>
            </a:r>
            <a:r>
              <a:rPr lang="en-US" sz="4000" dirty="0" err="1">
                <a:solidFill>
                  <a:schemeClr val="tx1"/>
                </a:solidFill>
                <a:latin typeface="Arial Rounded MT Bold" panose="020F0704030504030204" pitchFamily="34" charset="0"/>
              </a:rPr>
              <a:t>Hudaybiyyah</a:t>
            </a:r>
            <a:r>
              <a:rPr lang="en-US" sz="4000" dirty="0">
                <a:solidFill>
                  <a:schemeClr val="tx1"/>
                </a:solidFill>
                <a:latin typeface="Arial Rounded MT Bold" panose="020F0704030504030204" pitchFamily="34" charset="0"/>
              </a:rPr>
              <a:t>,’ a ten-year pact established in March 628 AD between Mohammad and the Arabian tribe of Quraysh. </a:t>
            </a:r>
          </a:p>
        </p:txBody>
      </p:sp>
    </p:spTree>
    <p:extLst>
      <p:ext uri="{BB962C8B-B14F-4D97-AF65-F5344CB8AC3E}">
        <p14:creationId xmlns:p14="http://schemas.microsoft.com/office/powerpoint/2010/main" val="30801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A68AF-8626-3859-9F3F-DF7BF1D26E8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70C4C69-7F17-9C7D-4940-EC68553A041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Mohammad broke that treaty two years later, in January 630 AD, when his jihadi forces – having re-armed and grown strong during the interim – subjugated the Quraysh tribe, and then moved on to conquer Mecca.</a:t>
            </a:r>
          </a:p>
        </p:txBody>
      </p:sp>
    </p:spTree>
    <p:extLst>
      <p:ext uri="{BB962C8B-B14F-4D97-AF65-F5344CB8AC3E}">
        <p14:creationId xmlns:p14="http://schemas.microsoft.com/office/powerpoint/2010/main" val="31564622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E15CC-C3B5-30F5-2AE0-AF8F26DAF94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51752D-0D07-8878-E174-8E57E13E9CF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PLO leader Yasir Arafat cited this Islamic precedent a number of times when signing the Oslo Accords with the Jewish state. It was his justification for ‘supposedly recognizing’ Israel and ‘supposedly renouncing’ terrorist activities. </a:t>
            </a:r>
          </a:p>
        </p:txBody>
      </p:sp>
    </p:spTree>
    <p:extLst>
      <p:ext uri="{BB962C8B-B14F-4D97-AF65-F5344CB8AC3E}">
        <p14:creationId xmlns:p14="http://schemas.microsoft.com/office/powerpoint/2010/main" val="5051663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231B4-A309-ACBF-BA41-82B49B6790E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E602BE4-A6C3-3D5E-6E82-6827AD1C50A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following quote from the Arabic-language newspaper al-Quds, published in Jerusalem on May 10, 1998, illustrates Arafat’s strategy:</a:t>
            </a:r>
          </a:p>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5714993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C9AD4-8B0C-4AEB-5D94-92EA07AC50B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D727E85-4BA2-60F2-C013-5C23DBB9563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Question: “Do you feel sometimes that you made a mistake in agreeing to Oslo?” Arafat: “No – no! Allah's messenger Mohammad accepted the al-</a:t>
            </a:r>
            <a:r>
              <a:rPr lang="en-US" sz="4000" dirty="0" err="1">
                <a:solidFill>
                  <a:schemeClr val="tx1"/>
                </a:solidFill>
                <a:latin typeface="Arial Rounded MT Bold" panose="020F0704030504030204" pitchFamily="34" charset="0"/>
              </a:rPr>
              <a:t>Hudaybiyyah</a:t>
            </a:r>
            <a:r>
              <a:rPr lang="en-US" sz="4000" dirty="0">
                <a:solidFill>
                  <a:schemeClr val="tx1"/>
                </a:solidFill>
                <a:latin typeface="Arial Rounded MT Bold" panose="020F0704030504030204" pitchFamily="34" charset="0"/>
              </a:rPr>
              <a:t> peace treaty</a:t>
            </a:r>
          </a:p>
        </p:txBody>
      </p:sp>
    </p:spTree>
    <p:extLst>
      <p:ext uri="{BB962C8B-B14F-4D97-AF65-F5344CB8AC3E}">
        <p14:creationId xmlns:p14="http://schemas.microsoft.com/office/powerpoint/2010/main" val="14211134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88033-0B76-7618-5477-DC250AC0CD1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295F435-7CA8-9180-E050-0E6B89C5D4B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and Salah a-Din accepted the peace agreement with Richard the Lion-Hearted” (n.b.: Salah a-Din was the Muslim leader who, after a cease-fire, declared a jihad against the Crusaders and captured Jerusalem).</a:t>
            </a:r>
          </a:p>
        </p:txBody>
      </p:sp>
    </p:spTree>
    <p:extLst>
      <p:ext uri="{BB962C8B-B14F-4D97-AF65-F5344CB8AC3E}">
        <p14:creationId xmlns:p14="http://schemas.microsoft.com/office/powerpoint/2010/main" val="37615882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3B0EB-ED18-1711-8A8C-A7F34EE31ED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30EBDCF-0486-F471-BD45-0ABF8DCDB990}"/>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Western leaders who attempt to manipulate jihadi governments into signing and certifying ‘peace agreements’ are ignoring 1400 years of Islamist realpolitik. They are getting dragged into an Islamist desert illusion, a mirage, whose ultimate goal is to destroy the Christian West and Israel.</a:t>
            </a:r>
          </a:p>
        </p:txBody>
      </p:sp>
    </p:spTree>
    <p:extLst>
      <p:ext uri="{BB962C8B-B14F-4D97-AF65-F5344CB8AC3E}">
        <p14:creationId xmlns:p14="http://schemas.microsoft.com/office/powerpoint/2010/main" val="1083365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8B211-6E09-B294-0202-05FE78FA2A8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6A5E68E-29EC-197F-61BD-8854DC1D1A5A}"/>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T’hillim/Ps 19.1 </a:t>
            </a:r>
            <a:r>
              <a:rPr lang="en-US" sz="4000" dirty="0">
                <a:solidFill>
                  <a:schemeClr val="tx1"/>
                </a:solidFill>
                <a:latin typeface="Arial Rounded MT Bold" panose="020F0704030504030204" pitchFamily="34" charset="0"/>
              </a:rPr>
              <a:t>The heavens declare the glory of God, the dome of the sky speaks the work of his hands.</a:t>
            </a:r>
          </a:p>
        </p:txBody>
      </p:sp>
    </p:spTree>
    <p:extLst>
      <p:ext uri="{BB962C8B-B14F-4D97-AF65-F5344CB8AC3E}">
        <p14:creationId xmlns:p14="http://schemas.microsoft.com/office/powerpoint/2010/main" val="10210353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98E36-D67B-5285-956F-5F5F3230A60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0D62223-1CEA-01F6-B182-C1800E5801A5}"/>
              </a:ext>
            </a:extLst>
          </p:cNvPr>
          <p:cNvSpPr>
            <a:spLocks noGrp="1"/>
          </p:cNvSpPr>
          <p:nvPr>
            <p:ph type="subTitle" idx="1"/>
          </p:nvPr>
        </p:nvSpPr>
        <p:spPr>
          <a:xfrm>
            <a:off x="228600" y="209550"/>
            <a:ext cx="1464760" cy="4800600"/>
          </a:xfrm>
        </p:spPr>
        <p:txBody>
          <a:bodyPr anchor="t">
            <a:normAutofit/>
          </a:bodyPr>
          <a:lstStyle/>
          <a:p>
            <a:pPr algn="l"/>
            <a:r>
              <a:rPr lang="en-US" sz="4000" dirty="0">
                <a:solidFill>
                  <a:schemeClr val="tx1"/>
                </a:solidFill>
                <a:latin typeface="Arial Rounded MT Bold" panose="020F0704030504030204" pitchFamily="34" charset="0"/>
              </a:rPr>
              <a:t> 2</a:t>
            </a:r>
            <a:r>
              <a:rPr lang="en-US" sz="4000" baseline="30000" dirty="0">
                <a:solidFill>
                  <a:schemeClr val="tx1"/>
                </a:solidFill>
                <a:latin typeface="Arial Rounded MT Bold" panose="020F0704030504030204" pitchFamily="34" charset="0"/>
              </a:rPr>
              <a:t>nd</a:t>
            </a:r>
            <a:r>
              <a:rPr lang="en-US" sz="4000" dirty="0">
                <a:solidFill>
                  <a:schemeClr val="tx1"/>
                </a:solidFill>
                <a:latin typeface="Arial Rounded MT Bold" panose="020F0704030504030204" pitchFamily="34" charset="0"/>
              </a:rPr>
              <a:t> </a:t>
            </a:r>
            <a:r>
              <a:rPr lang="en-US" dirty="0">
                <a:solidFill>
                  <a:schemeClr val="tx1"/>
                </a:solidFill>
                <a:latin typeface="Arial Rounded MT Bold" panose="020F0704030504030204" pitchFamily="34" charset="0"/>
              </a:rPr>
              <a:t>largest mosque </a:t>
            </a:r>
            <a:r>
              <a:rPr lang="en-US" sz="4000" dirty="0">
                <a:solidFill>
                  <a:schemeClr val="tx1"/>
                </a:solidFill>
                <a:latin typeface="Arial Rounded MT Bold" panose="020F0704030504030204" pitchFamily="34" charset="0"/>
              </a:rPr>
              <a:t>in the US</a:t>
            </a:r>
          </a:p>
          <a:p>
            <a:pPr algn="l"/>
            <a:r>
              <a:rPr lang="en-US" sz="4000" u="sng" dirty="0">
                <a:solidFill>
                  <a:srgbClr val="FFFF66"/>
                </a:solidFill>
                <a:latin typeface="Arial Rounded MT Bold" panose="020F0704030504030204" pitchFamily="34" charset="0"/>
              </a:rPr>
              <a:t>Roe. Ave</a:t>
            </a:r>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A484A36B-3B3D-D212-9B89-12DC0C6A5ADB}"/>
              </a:ext>
            </a:extLst>
          </p:cNvPr>
          <p:cNvPicPr>
            <a:picLocks noChangeAspect="1"/>
          </p:cNvPicPr>
          <p:nvPr/>
        </p:nvPicPr>
        <p:blipFill>
          <a:blip r:embed="rId3"/>
          <a:stretch>
            <a:fillRect/>
          </a:stretch>
        </p:blipFill>
        <p:spPr>
          <a:xfrm>
            <a:off x="1693360" y="0"/>
            <a:ext cx="7450640" cy="5143500"/>
          </a:xfrm>
          <a:prstGeom prst="rect">
            <a:avLst/>
          </a:prstGeom>
        </p:spPr>
      </p:pic>
    </p:spTree>
    <p:extLst>
      <p:ext uri="{BB962C8B-B14F-4D97-AF65-F5344CB8AC3E}">
        <p14:creationId xmlns:p14="http://schemas.microsoft.com/office/powerpoint/2010/main" val="7632939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2C805-4E90-39B9-EA15-E787AAF7E6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F3207D9-7901-886D-A9D8-B2311AA6B07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To be a training center for Islamic outreach.</a:t>
            </a:r>
          </a:p>
          <a:p>
            <a:pPr algn="l"/>
            <a:r>
              <a:rPr lang="en-US" sz="4000" dirty="0">
                <a:solidFill>
                  <a:schemeClr val="tx1"/>
                </a:solidFill>
                <a:latin typeface="Arial Rounded MT Bold" panose="020F0704030504030204" pitchFamily="34" charset="0"/>
              </a:rPr>
              <a:t>Some reports that there is a Hamas and </a:t>
            </a:r>
            <a:r>
              <a:rPr lang="en-US" sz="4000" dirty="0" err="1">
                <a:solidFill>
                  <a:schemeClr val="tx1"/>
                </a:solidFill>
                <a:latin typeface="Arial Rounded MT Bold" panose="020F0704030504030204" pitchFamily="34" charset="0"/>
              </a:rPr>
              <a:t>Hezbullah</a:t>
            </a:r>
            <a:r>
              <a:rPr lang="en-US" sz="4000" dirty="0">
                <a:solidFill>
                  <a:schemeClr val="tx1"/>
                </a:solidFill>
                <a:latin typeface="Arial Rounded MT Bold" panose="020F0704030504030204" pitchFamily="34" charset="0"/>
              </a:rPr>
              <a:t> training in the area.</a:t>
            </a:r>
          </a:p>
          <a:p>
            <a:pPr algn="l"/>
            <a:r>
              <a:rPr lang="en-US" sz="4000" dirty="0">
                <a:solidFill>
                  <a:schemeClr val="tx1"/>
                </a:solidFill>
                <a:latin typeface="Arial Rounded MT Bold" panose="020F0704030504030204" pitchFamily="34" charset="0"/>
              </a:rPr>
              <a:t>According to Wycliffe translators, KC is the most linguistically diverse city in the US!</a:t>
            </a:r>
          </a:p>
        </p:txBody>
      </p:sp>
    </p:spTree>
    <p:extLst>
      <p:ext uri="{BB962C8B-B14F-4D97-AF65-F5344CB8AC3E}">
        <p14:creationId xmlns:p14="http://schemas.microsoft.com/office/powerpoint/2010/main" val="13236124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168E-040A-4310-EA2A-75B7C870E40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A8EC029-2A20-11D7-8B0F-A6B182E320A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The U.S. Department of Justice (DOJ) is suing the public school district of Kansas City, Kans. (KCKPS) for guidelines that would facilitate student gender transitions without notifying parents, the DOJ announced Tuesday. </a:t>
            </a:r>
          </a:p>
        </p:txBody>
      </p:sp>
    </p:spTree>
    <p:extLst>
      <p:ext uri="{BB962C8B-B14F-4D97-AF65-F5344CB8AC3E}">
        <p14:creationId xmlns:p14="http://schemas.microsoft.com/office/powerpoint/2010/main" val="22257874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2C4C7-A65F-CD7C-3FCE-6FDEE6720CD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2C491A7-C86B-224F-2029-A0A899FDDCA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This is the first instance of the U.S. government suing a local school district for violating the Family Educational Rights and Privacy Act (FERPA) and the Protection of Pupil Rights Amendment (PPRA) for such a policy.</a:t>
            </a:r>
          </a:p>
        </p:txBody>
      </p:sp>
    </p:spTree>
    <p:extLst>
      <p:ext uri="{BB962C8B-B14F-4D97-AF65-F5344CB8AC3E}">
        <p14:creationId xmlns:p14="http://schemas.microsoft.com/office/powerpoint/2010/main" val="32455199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ABC15-4071-2C85-F0B4-3D5D440291A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2654D03-D531-3E42-E375-68AC15941649}"/>
              </a:ext>
            </a:extLst>
          </p:cNvPr>
          <p:cNvSpPr>
            <a:spLocks noGrp="1"/>
          </p:cNvSpPr>
          <p:nvPr>
            <p:ph type="subTitle" idx="1"/>
          </p:nvPr>
        </p:nvSpPr>
        <p:spPr>
          <a:xfrm>
            <a:off x="228600" y="209550"/>
            <a:ext cx="8610600" cy="4800600"/>
          </a:xfrm>
        </p:spPr>
        <p:txBody>
          <a:bodyPr anchor="t">
            <a:normAutofit lnSpcReduction="10000"/>
          </a:bodyPr>
          <a:lstStyle/>
          <a:p>
            <a:pPr algn="l"/>
            <a:r>
              <a:rPr lang="en-US" sz="3600" dirty="0">
                <a:solidFill>
                  <a:schemeClr val="tx1"/>
                </a:solidFill>
                <a:latin typeface="Arial Rounded MT Bold" panose="020F0704030504030204" pitchFamily="34" charset="0"/>
              </a:rPr>
              <a:t>Daniel Grand is an Orthodox Jewish man. As a devout practitioner of his faith, he simply wanted to host a prayer gathering in his home with a small group of friends. But a neighbor learned about Daniel’s plans and reported him to the mayor, demanding that the city “put a stop to this.”</a:t>
            </a:r>
            <a:br>
              <a:rPr lang="en-US" sz="5400" dirty="0">
                <a:solidFill>
                  <a:schemeClr val="tx1"/>
                </a:solidFill>
                <a:latin typeface="Arial Rounded MT Bold" panose="020F0704030504030204" pitchFamily="34" charset="0"/>
              </a:rPr>
            </a:br>
            <a:r>
              <a:rPr lang="en-US" sz="3600" dirty="0">
                <a:solidFill>
                  <a:schemeClr val="tx1"/>
                </a:solidFill>
                <a:latin typeface="Arial Rounded MT Bold" panose="020F0704030504030204" pitchFamily="34" charset="0"/>
              </a:rPr>
              <a:t>Shockingly, University Heights, Ohio did exactly that.</a:t>
            </a:r>
            <a:endParaRPr lang="en-US" sz="54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8849435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9B40-59A5-660E-7165-F7C1B1854C5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615F823-DD77-985E-97E6-168EE35EF1CD}"/>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City officials ordered Daniel to obtain a permit to hold the prayer gathering with friends in his home and falsely accused him of starting an illegal synagogue.</a:t>
            </a:r>
            <a:br>
              <a:rPr lang="en-US" sz="6000" dirty="0">
                <a:solidFill>
                  <a:schemeClr val="tx1"/>
                </a:solidFill>
                <a:latin typeface="Arial Rounded MT Bold" panose="020F0704030504030204" pitchFamily="34" charset="0"/>
              </a:rPr>
            </a:br>
            <a:r>
              <a:rPr lang="en-US" sz="4000" dirty="0">
                <a:solidFill>
                  <a:schemeClr val="tx1"/>
                </a:solidFill>
                <a:latin typeface="Arial Rounded MT Bold" panose="020F0704030504030204" pitchFamily="34" charset="0"/>
              </a:rPr>
              <a:t>Then things got worse.</a:t>
            </a:r>
            <a:br>
              <a:rPr lang="en-US" sz="6000" dirty="0">
                <a:solidFill>
                  <a:schemeClr val="tx1"/>
                </a:solidFill>
                <a:latin typeface="Arial Rounded MT Bold" panose="020F0704030504030204" pitchFamily="34" charset="0"/>
              </a:rPr>
            </a:br>
            <a:r>
              <a:rPr lang="en-US" sz="4000" dirty="0">
                <a:solidFill>
                  <a:schemeClr val="tx1"/>
                </a:solidFill>
                <a:latin typeface="Arial Rounded MT Bold" panose="020F0704030504030204" pitchFamily="34" charset="0"/>
              </a:rPr>
              <a:t>The city began surveilling his house and even encouraged neighbors to spy on him and report any suspected violations.</a:t>
            </a:r>
            <a:endParaRPr lang="en-US" sz="6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3679733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47A11-10FF-44E8-A35A-451F1585646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A9C7C90-0425-DA64-EBF7-195CAAA7CD7D}"/>
              </a:ext>
            </a:extLst>
          </p:cNvPr>
          <p:cNvSpPr>
            <a:spLocks noGrp="1"/>
          </p:cNvSpPr>
          <p:nvPr>
            <p:ph type="subTitle" idx="1"/>
          </p:nvPr>
        </p:nvSpPr>
        <p:spPr>
          <a:xfrm>
            <a:off x="228600" y="209550"/>
            <a:ext cx="8610600" cy="4800600"/>
          </a:xfrm>
        </p:spPr>
        <p:txBody>
          <a:bodyPr anchor="t">
            <a:normAutofit fontScale="92500" lnSpcReduction="10000"/>
          </a:bodyPr>
          <a:lstStyle/>
          <a:p>
            <a:pPr algn="l"/>
            <a:r>
              <a:rPr lang="en-US" sz="4000" dirty="0">
                <a:solidFill>
                  <a:schemeClr val="tx1"/>
                </a:solidFill>
                <a:latin typeface="Arial Rounded MT Bold" panose="020F0704030504030204" pitchFamily="34" charset="0"/>
              </a:rPr>
              <a:t>Daniel attempted to comply with the town’s outrageous demand. But there was a catch. The permit process wasn’t designed for a family home—it was designed for churches, synagogues, and other dedicated houses of worship. If the city issued a permit, Daniel would have to stop using his house as a residence altogether.</a:t>
            </a:r>
            <a:endParaRPr lang="en-US" sz="6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40629412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2C03A-2A14-A0EB-2558-2FE9F7333AB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615695C-4D47-0810-3E23-8E7E4F3D222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AC06A71-9A7E-D1C4-0822-945BBA8B7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20319369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20586-E241-EC36-A679-98446091B9B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9A32549-303B-CA92-2DB2-3327D273E50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8F165A8-3B19-F569-24C0-4A8981A61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FD3A358C-F4CA-BD0C-2577-93F6096BFD71}"/>
              </a:ext>
            </a:extLst>
          </p:cNvPr>
          <p:cNvSpPr txBox="1"/>
          <p:nvPr/>
        </p:nvSpPr>
        <p:spPr>
          <a:xfrm>
            <a:off x="180168" y="361950"/>
            <a:ext cx="8963832" cy="4553041"/>
          </a:xfrm>
          <a:prstGeom prst="rect">
            <a:avLst/>
          </a:prstGeom>
          <a:noFill/>
        </p:spPr>
        <p:txBody>
          <a:bodyPr wrap="square" rtlCol="0">
            <a:spAutoFit/>
          </a:bodyPr>
          <a:lstStyle/>
          <a:p>
            <a:pPr algn="l"/>
            <a:r>
              <a:rPr lang="en-US" dirty="0">
                <a:solidFill>
                  <a:schemeClr val="tx1"/>
                </a:solidFill>
              </a:rPr>
              <a:t>May Your Kingdom Come #2 Mt 6.10</a:t>
            </a:r>
          </a:p>
          <a:p>
            <a:pPr marL="0" marR="0" lvl="0" indent="0" algn="l" defTabSz="685800" rtl="1" eaLnBrk="1" fontAlgn="auto" latinLnBrk="0" hangingPunct="1">
              <a:lnSpc>
                <a:spcPct val="80000"/>
              </a:lnSpc>
              <a:spcBef>
                <a:spcPts val="750"/>
              </a:spcBef>
              <a:spcAft>
                <a:spcPts val="0"/>
              </a:spcAft>
              <a:buClrTx/>
              <a:buSzTx/>
              <a:buFont typeface="Arial" panose="020B0604020202020204" pitchFamily="34" charset="0"/>
              <a:buNone/>
              <a:tabLst/>
              <a:defRPr/>
            </a:pPr>
            <a:r>
              <a:rPr kumimoji="0" lang="he-IL" altLang="en-US" sz="5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תָּבוֹא מַלְכוּתְךָ</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Tavo</a:t>
            </a:r>
            <a:r>
              <a:rPr kumimoji="0" lang="en-US" altLang="en-US" sz="54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 </a:t>
            </a:r>
            <a:r>
              <a:rPr kumimoji="0" lang="en-US" altLang="en-US" sz="4800" b="0" i="1" u="none" strike="noStrike" kern="1200" cap="none" spc="0" normalizeH="0" baseline="0" noProof="0" dirty="0" err="1">
                <a:ln>
                  <a:noFill/>
                </a:ln>
                <a:solidFill>
                  <a:srgbClr val="FFFFFF"/>
                </a:solidFill>
                <a:effectLst/>
                <a:uLnTx/>
                <a:uFillTx/>
                <a:latin typeface="Arial Rounded MT Bold" panose="020F0704030504030204" pitchFamily="34" charset="0"/>
                <a:ea typeface="+mn-ea"/>
                <a:cs typeface="+mn-cs"/>
              </a:rPr>
              <a:t>malkutkah</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 </a:t>
            </a:r>
          </a:p>
          <a:p>
            <a:pPr marL="509588" indent="-509588" algn="l">
              <a:buFont typeface="+mj-lt"/>
              <a:buAutoNum type="arabicPeriod"/>
            </a:pPr>
            <a:r>
              <a:rPr lang="en-US" dirty="0">
                <a:solidFill>
                  <a:schemeClr val="tx1"/>
                </a:solidFill>
              </a:rPr>
              <a:t>Illustration of the Kingdom</a:t>
            </a:r>
          </a:p>
          <a:p>
            <a:pPr marL="509588" indent="-509588" algn="l">
              <a:buFont typeface="+mj-lt"/>
              <a:buAutoNum type="arabicPeriod"/>
            </a:pPr>
            <a:r>
              <a:rPr lang="en-US" dirty="0">
                <a:solidFill>
                  <a:schemeClr val="tx1"/>
                </a:solidFill>
              </a:rPr>
              <a:t>What IS the Kingdom</a:t>
            </a:r>
          </a:p>
          <a:p>
            <a:pPr marL="509588" indent="-509588" algn="l">
              <a:buFont typeface="+mj-lt"/>
              <a:buAutoNum type="arabicPeriod"/>
            </a:pPr>
            <a:r>
              <a:rPr lang="en-US" dirty="0">
                <a:solidFill>
                  <a:schemeClr val="tx1"/>
                </a:solidFill>
              </a:rPr>
              <a:t>Kingdom internal dangers</a:t>
            </a:r>
          </a:p>
          <a:p>
            <a:pPr marL="509588" indent="-509588" algn="l">
              <a:buFont typeface="+mj-lt"/>
              <a:buAutoNum type="arabicPeriod"/>
            </a:pPr>
            <a:r>
              <a:rPr lang="en-US" dirty="0">
                <a:solidFill>
                  <a:schemeClr val="tx1"/>
                </a:solidFill>
              </a:rPr>
              <a:t>Kingdom external dangers</a:t>
            </a:r>
          </a:p>
          <a:p>
            <a:pPr marL="509588" indent="-509588" algn="l">
              <a:buFont typeface="+mj-lt"/>
              <a:buAutoNum type="arabicPeriod"/>
            </a:pPr>
            <a:r>
              <a:rPr lang="en-US" dirty="0">
                <a:solidFill>
                  <a:schemeClr val="tx1"/>
                </a:solidFill>
              </a:rPr>
              <a:t>What can we do?</a:t>
            </a:r>
          </a:p>
        </p:txBody>
      </p:sp>
    </p:spTree>
    <p:extLst>
      <p:ext uri="{BB962C8B-B14F-4D97-AF65-F5344CB8AC3E}">
        <p14:creationId xmlns:p14="http://schemas.microsoft.com/office/powerpoint/2010/main" val="7372834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E9671-3052-C143-A9C1-FA237C3AAB9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4629B57-C642-6ABD-3751-37000AC43EA8}"/>
              </a:ext>
            </a:extLst>
          </p:cNvPr>
          <p:cNvSpPr>
            <a:spLocks noGrp="1"/>
          </p:cNvSpPr>
          <p:nvPr>
            <p:ph type="subTitle" idx="1"/>
          </p:nvPr>
        </p:nvSpPr>
        <p:spPr>
          <a:xfrm>
            <a:off x="228600" y="209550"/>
            <a:ext cx="8610600" cy="4800600"/>
          </a:xfrm>
        </p:spPr>
        <p:txBody>
          <a:bodyPr anchor="t">
            <a:normAutofit/>
          </a:bodyPr>
          <a:lstStyle/>
          <a:p>
            <a:pPr marL="568325" indent="-568325" algn="l">
              <a:buFont typeface="+mj-lt"/>
              <a:buAutoNum type="arabicPeriod"/>
            </a:pPr>
            <a:r>
              <a:rPr lang="en-US" sz="4000" dirty="0">
                <a:solidFill>
                  <a:schemeClr val="tx1"/>
                </a:solidFill>
                <a:latin typeface="Arial Rounded MT Bold" panose="020F0704030504030204" pitchFamily="34" charset="0"/>
              </a:rPr>
              <a:t>Live in His joy!  Sing, read, pray, love people!!</a:t>
            </a:r>
          </a:p>
          <a:p>
            <a:pPr marL="568325" indent="-568325" algn="l">
              <a:buFont typeface="+mj-lt"/>
              <a:buAutoNum type="arabicPeriod"/>
            </a:pPr>
            <a:r>
              <a:rPr lang="en-US" sz="4000" dirty="0">
                <a:solidFill>
                  <a:schemeClr val="tx1"/>
                </a:solidFill>
                <a:latin typeface="Arial Rounded MT Bold" panose="020F0704030504030204" pitchFamily="34" charset="0"/>
              </a:rPr>
              <a:t>Walk in obvious integrity: sexual, financial, relational.</a:t>
            </a:r>
          </a:p>
          <a:p>
            <a:pPr marL="568325" indent="-568325" algn="l">
              <a:buFont typeface="+mj-lt"/>
              <a:buAutoNum type="arabicPeriod"/>
            </a:pPr>
            <a:r>
              <a:rPr lang="en-US" sz="4000" dirty="0">
                <a:solidFill>
                  <a:schemeClr val="tx1"/>
                </a:solidFill>
                <a:latin typeface="Arial Rounded MT Bold" panose="020F0704030504030204" pitchFamily="34" charset="0"/>
              </a:rPr>
              <a:t>Work on the outsiders: pray, share Yeshua, VOTE!</a:t>
            </a:r>
          </a:p>
        </p:txBody>
      </p:sp>
    </p:spTree>
    <p:extLst>
      <p:ext uri="{BB962C8B-B14F-4D97-AF65-F5344CB8AC3E}">
        <p14:creationId xmlns:p14="http://schemas.microsoft.com/office/powerpoint/2010/main" val="3606271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977D2-6E41-7E4E-CD7B-AED24326675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813B26B-05A3-949F-C8C5-FE9A8F89BB5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F83DC58D-6704-6EC5-B361-98B5ACCA40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0" y="0"/>
            <a:ext cx="4123515" cy="5143500"/>
          </a:xfrm>
          <a:prstGeom prst="rect">
            <a:avLst/>
          </a:prstGeom>
        </p:spPr>
      </p:pic>
    </p:spTree>
    <p:extLst>
      <p:ext uri="{BB962C8B-B14F-4D97-AF65-F5344CB8AC3E}">
        <p14:creationId xmlns:p14="http://schemas.microsoft.com/office/powerpoint/2010/main" val="20318666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C23C3-1ADD-A308-956F-3CC8AED32F9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E7C5CAB-B9A6-BEE6-68A5-3F0559FABB6A}"/>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14.17-18</a:t>
            </a:r>
            <a:r>
              <a:rPr lang="en-US" sz="4000" dirty="0">
                <a:solidFill>
                  <a:schemeClr val="tx1"/>
                </a:solidFill>
                <a:latin typeface="Arial Rounded MT Bold" panose="020F0704030504030204" pitchFamily="34" charset="0"/>
              </a:rPr>
              <a:t> For the Kingdom of God is not eating and drinking, but </a:t>
            </a:r>
            <a:r>
              <a:rPr lang="en-US" sz="4000" u="sng" dirty="0">
                <a:solidFill>
                  <a:srgbClr val="FFFF66"/>
                </a:solidFill>
                <a:latin typeface="Arial Rounded MT Bold" panose="020F0704030504030204" pitchFamily="34" charset="0"/>
              </a:rPr>
              <a:t>righteousness, shalom and joy in the Ruakh HaKodesh</a:t>
            </a:r>
            <a:r>
              <a:rPr lang="en-US" sz="4000" dirty="0">
                <a:solidFill>
                  <a:schemeClr val="tx1"/>
                </a:solidFill>
                <a:latin typeface="Arial Rounded MT Bold" panose="020F0704030504030204" pitchFamily="34" charset="0"/>
              </a:rPr>
              <a:t>. Anyone who serves the Messiah in this fashion both pleases God and wins the approval of other people.</a:t>
            </a:r>
          </a:p>
        </p:txBody>
      </p:sp>
    </p:spTree>
    <p:extLst>
      <p:ext uri="{BB962C8B-B14F-4D97-AF65-F5344CB8AC3E}">
        <p14:creationId xmlns:p14="http://schemas.microsoft.com/office/powerpoint/2010/main" val="5154754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DE6AF-AFE7-E44E-2099-F2587ED04F2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DAB7C0D-F63B-F141-9548-72E72FD66A87}"/>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80372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856E3-753C-D53D-BD72-4C68DE72086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9AB7D4D-DBA1-2369-D97D-076427627BD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5BC405FD-0791-70FA-A37D-88D869F663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3559999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77673-82A0-F5A2-EB99-A3C2BCAB505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133C600-903B-280A-2E5E-DDB7B39DADE6}"/>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6430334B-27DA-DA11-026B-BEC2EB9F0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CFB69FA9-9481-CD44-3CA6-D42EA17EF416}"/>
              </a:ext>
            </a:extLst>
          </p:cNvPr>
          <p:cNvSpPr txBox="1"/>
          <p:nvPr/>
        </p:nvSpPr>
        <p:spPr>
          <a:xfrm>
            <a:off x="180168" y="361950"/>
            <a:ext cx="8963832" cy="3937488"/>
          </a:xfrm>
          <a:prstGeom prst="rect">
            <a:avLst/>
          </a:prstGeom>
          <a:noFill/>
        </p:spPr>
        <p:txBody>
          <a:bodyPr wrap="square" rtlCol="0">
            <a:spAutoFit/>
          </a:bodyPr>
          <a:lstStyle/>
          <a:p>
            <a:pPr algn="l"/>
            <a:r>
              <a:rPr lang="en-US" dirty="0">
                <a:solidFill>
                  <a:schemeClr val="tx1"/>
                </a:solidFill>
              </a:rPr>
              <a:t>May Your Kingdom Come #2 Mt 6.10</a:t>
            </a:r>
          </a:p>
          <a:p>
            <a:pPr marL="0" marR="0" lvl="0" indent="0" algn="l" defTabSz="685800" rtl="1" eaLnBrk="1" fontAlgn="auto" latinLnBrk="0" hangingPunct="1">
              <a:lnSpc>
                <a:spcPct val="80000"/>
              </a:lnSpc>
              <a:spcBef>
                <a:spcPts val="750"/>
              </a:spcBef>
              <a:spcAft>
                <a:spcPts val="0"/>
              </a:spcAft>
              <a:buClrTx/>
              <a:buSzTx/>
              <a:buFont typeface="Arial" panose="020B0604020202020204" pitchFamily="34" charset="0"/>
              <a:buNone/>
              <a:tabLst/>
              <a:defRPr/>
            </a:pPr>
            <a:r>
              <a:rPr kumimoji="0" lang="he-IL" altLang="en-US" sz="5400" b="1" i="0"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תָּבוֹא מַלְכוּתְךָ</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Tavo</a:t>
            </a:r>
            <a:r>
              <a:rPr kumimoji="0" lang="en-US" altLang="en-US" sz="5400" b="1" i="1" u="none" strike="noStrike" kern="1200" cap="none" spc="0" normalizeH="0" baseline="0" noProof="0" dirty="0">
                <a:ln>
                  <a:noFill/>
                </a:ln>
                <a:gradFill>
                  <a:gsLst>
                    <a:gs pos="34000">
                      <a:prstClr val="white">
                        <a:lumMod val="93000"/>
                      </a:prstClr>
                    </a:gs>
                    <a:gs pos="0">
                      <a:prstClr val="black">
                        <a:lumMod val="25000"/>
                        <a:lumOff val="75000"/>
                      </a:prstClr>
                    </a:gs>
                    <a:gs pos="100000">
                      <a:srgbClr val="94D7E4">
                        <a:lumMod val="0"/>
                        <a:lumOff val="100000"/>
                      </a:srgbClr>
                    </a:gs>
                  </a:gsLst>
                  <a:lin ang="4800000" scaled="0"/>
                </a:gradFill>
                <a:effectLst/>
                <a:uLnTx/>
                <a:uFillTx/>
                <a:latin typeface="David" panose="020E0502060401010101" pitchFamily="34" charset="-79"/>
                <a:ea typeface="+mn-ea"/>
                <a:cs typeface="David" panose="020E0502060401010101" pitchFamily="34" charset="-79"/>
              </a:rPr>
              <a:t> </a:t>
            </a:r>
            <a:r>
              <a:rPr kumimoji="0" lang="en-US" altLang="en-US" sz="4800" b="0" i="1" u="none" strike="noStrike" kern="1200" cap="none" spc="0" normalizeH="0" baseline="0" noProof="0" dirty="0" err="1">
                <a:ln>
                  <a:noFill/>
                </a:ln>
                <a:solidFill>
                  <a:srgbClr val="FFFFFF"/>
                </a:solidFill>
                <a:effectLst/>
                <a:uLnTx/>
                <a:uFillTx/>
                <a:latin typeface="Arial Rounded MT Bold" panose="020F0704030504030204" pitchFamily="34" charset="0"/>
                <a:ea typeface="+mn-ea"/>
                <a:cs typeface="+mn-cs"/>
              </a:rPr>
              <a:t>malkutkah</a:t>
            </a:r>
            <a:r>
              <a:rPr kumimoji="0" lang="en-US" altLang="en-US" sz="4800" b="0" i="1" u="none" strike="noStrike" kern="1200" cap="none" spc="0" normalizeH="0" baseline="0" noProof="0" dirty="0">
                <a:ln>
                  <a:noFill/>
                </a:ln>
                <a:solidFill>
                  <a:srgbClr val="FFFFFF"/>
                </a:solidFill>
                <a:effectLst/>
                <a:uLnTx/>
                <a:uFillTx/>
                <a:latin typeface="Arial Rounded MT Bold" panose="020F0704030504030204" pitchFamily="34" charset="0"/>
                <a:ea typeface="+mn-ea"/>
                <a:cs typeface="+mn-cs"/>
              </a:rPr>
              <a:t> </a:t>
            </a:r>
          </a:p>
          <a:p>
            <a:pPr marL="509588" indent="-509588" algn="l">
              <a:buFont typeface="+mj-lt"/>
              <a:buAutoNum type="arabicPeriod"/>
            </a:pPr>
            <a:r>
              <a:rPr lang="en-US" dirty="0">
                <a:solidFill>
                  <a:schemeClr val="tx1"/>
                </a:solidFill>
              </a:rPr>
              <a:t>Illustration of the Kingdom</a:t>
            </a:r>
          </a:p>
          <a:p>
            <a:pPr marL="509588" indent="-509588" algn="l">
              <a:buFont typeface="+mj-lt"/>
              <a:buAutoNum type="arabicPeriod"/>
            </a:pPr>
            <a:r>
              <a:rPr lang="en-US" dirty="0">
                <a:solidFill>
                  <a:schemeClr val="tx1"/>
                </a:solidFill>
              </a:rPr>
              <a:t>What IS the Kingdom</a:t>
            </a:r>
          </a:p>
          <a:p>
            <a:pPr marL="509588" indent="-509588" algn="l">
              <a:buFont typeface="+mj-lt"/>
              <a:buAutoNum type="arabicPeriod"/>
            </a:pPr>
            <a:r>
              <a:rPr lang="en-US" dirty="0">
                <a:solidFill>
                  <a:schemeClr val="tx1"/>
                </a:solidFill>
              </a:rPr>
              <a:t>Kingdom internal dangers</a:t>
            </a:r>
          </a:p>
          <a:p>
            <a:pPr marL="509588" indent="-509588" algn="l">
              <a:buFont typeface="+mj-lt"/>
              <a:buAutoNum type="arabicPeriod"/>
            </a:pPr>
            <a:r>
              <a:rPr lang="en-US" dirty="0">
                <a:solidFill>
                  <a:schemeClr val="tx1"/>
                </a:solidFill>
              </a:rPr>
              <a:t>Kingdom external dangers</a:t>
            </a:r>
          </a:p>
        </p:txBody>
      </p:sp>
    </p:spTree>
    <p:extLst>
      <p:ext uri="{BB962C8B-B14F-4D97-AF65-F5344CB8AC3E}">
        <p14:creationId xmlns:p14="http://schemas.microsoft.com/office/powerpoint/2010/main" val="3584547585"/>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278538</TotalTime>
  <Words>3838</Words>
  <Application>Microsoft Office PowerPoint</Application>
  <PresentationFormat>On-screen Show (16:9)</PresentationFormat>
  <Paragraphs>385</Paragraphs>
  <Slides>71</Slides>
  <Notes>71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Arial</vt:lpstr>
      <vt:lpstr>Arial Rounded MT Bold</vt:lpstr>
      <vt:lpstr>Corbel</vt:lpstr>
      <vt:lpstr>David</vt:lpstr>
      <vt:lpstr>Wingdings</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 HaOlam Messianic Congregation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Shmuel Wolkenfeld</dc:creator>
  <cp:lastModifiedBy>Shmuel שמואל Wolkenfeld</cp:lastModifiedBy>
  <cp:revision>5788</cp:revision>
  <dcterms:created xsi:type="dcterms:W3CDTF">2006-04-21T19:34:43Z</dcterms:created>
  <dcterms:modified xsi:type="dcterms:W3CDTF">2026-09-05T13:56:58Z</dcterms:modified>
</cp:coreProperties>
</file>